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99" r:id="rId5"/>
    <p:sldId id="259" r:id="rId6"/>
    <p:sldId id="260" r:id="rId7"/>
    <p:sldId id="261" r:id="rId8"/>
    <p:sldId id="262" r:id="rId9"/>
    <p:sldId id="263" r:id="rId10"/>
    <p:sldId id="300" r:id="rId11"/>
    <p:sldId id="264" r:id="rId12"/>
    <p:sldId id="265" r:id="rId13"/>
    <p:sldId id="266" r:id="rId14"/>
    <p:sldId id="267" r:id="rId15"/>
    <p:sldId id="268" r:id="rId16"/>
    <p:sldId id="301" r:id="rId17"/>
    <p:sldId id="302" r:id="rId18"/>
    <p:sldId id="303" r:id="rId19"/>
    <p:sldId id="304" r:id="rId20"/>
    <p:sldId id="269" r:id="rId21"/>
    <p:sldId id="270" r:id="rId22"/>
    <p:sldId id="271" r:id="rId23"/>
    <p:sldId id="272" r:id="rId24"/>
    <p:sldId id="273" r:id="rId25"/>
    <p:sldId id="276" r:id="rId26"/>
    <p:sldId id="277" r:id="rId27"/>
    <p:sldId id="278" r:id="rId28"/>
    <p:sldId id="297" r:id="rId29"/>
    <p:sldId id="279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8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 autoAdjust="0"/>
  </p:normalViewPr>
  <p:slideViewPr>
    <p:cSldViewPr>
      <p:cViewPr varScale="1">
        <p:scale>
          <a:sx n="74" d="100"/>
          <a:sy n="74" d="100"/>
        </p:scale>
        <p:origin x="11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67456F-0774-4F0A-B77A-1C8E03CFBFD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1847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918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DEB30-FA0E-44D4-A0BA-5301F559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7081-FE5A-4ADB-9467-9E2189700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30C2-6F9F-486A-8CF3-72EC2A553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95C17-8FF6-41C0-9C76-56770C05F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5D225-DFF3-4703-BE94-9AAF371569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4BAD9-4E00-4900-BFAC-3A852D4BB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E2C838-5394-4F62-A7FA-CE11EA4EAB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C3222-EF4D-4AEF-BFE2-437A2205F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E3CB1-C44F-4F13-8C2E-0A13F2667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4558C-ED18-4518-A68B-41D4BF475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7A2537C1-12A2-4A17-9D4C-DD1C30607D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/>
              <a:t>OPERATIVE </a:t>
            </a:r>
            <a:r>
              <a:rPr lang="en-US" sz="2800" b="1" dirty="0"/>
              <a:t>TREATMENT IN ORTHOPAEDICS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</a:t>
            </a:r>
          </a:p>
          <a:p>
            <a:r>
              <a:rPr lang="en-US" dirty="0"/>
              <a:t>PROF. J.A.O MULIMBA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operation starts, make sure that the right patient and the right side is being operated on.</a:t>
            </a:r>
          </a:p>
          <a:p>
            <a:r>
              <a:rPr lang="en-US" dirty="0" smtClean="0"/>
              <a:t>WHO check out list must be implemented at the beginning of every </a:t>
            </a:r>
            <a:r>
              <a:rPr lang="en-US" dirty="0" smtClean="0"/>
              <a:t>operation.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bone operations: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Lengthening </a:t>
            </a:r>
            <a:r>
              <a:rPr lang="en-US" dirty="0"/>
              <a:t>or shortening.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Excision </a:t>
            </a:r>
            <a:r>
              <a:rPr lang="en-US" dirty="0"/>
              <a:t>e.g </a:t>
            </a:r>
            <a:r>
              <a:rPr lang="en-US" dirty="0" smtClean="0"/>
              <a:t>exostoses</a:t>
            </a:r>
            <a:r>
              <a:rPr lang="en-US" dirty="0"/>
              <a:t>, Tumours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Saucerization - for chronic osteomyelitis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Drilling e.g. in acute osteomyelitis or Garre’s sclerosing osteomyelitis</a:t>
            </a:r>
            <a:endParaRPr lang="en-US" dirty="0"/>
          </a:p>
          <a:p>
            <a:pPr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Transfer of bone e.g. tibialisation of the fibula</a:t>
            </a:r>
            <a:endParaRPr lang="en-GB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Operations on Joints: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Aspiration and/or washout.</a:t>
            </a:r>
          </a:p>
          <a:p>
            <a:r>
              <a:rPr lang="en-US" sz="2400" dirty="0"/>
              <a:t>Intraarticular injections.</a:t>
            </a:r>
          </a:p>
          <a:p>
            <a:r>
              <a:rPr lang="en-US" sz="2400" dirty="0"/>
              <a:t>Reduction.</a:t>
            </a:r>
          </a:p>
          <a:p>
            <a:r>
              <a:rPr lang="en-US" sz="2400" dirty="0"/>
              <a:t>Arthrotomy.</a:t>
            </a:r>
          </a:p>
          <a:p>
            <a:r>
              <a:rPr lang="en-US" sz="2400" dirty="0"/>
              <a:t>Osteotomy to re-align a joint.</a:t>
            </a:r>
          </a:p>
          <a:p>
            <a:r>
              <a:rPr lang="en-US" sz="2400" dirty="0" smtClean="0"/>
              <a:t>Fusion (Arthrodesis</a:t>
            </a:r>
            <a:r>
              <a:rPr lang="en-US" sz="2400" dirty="0" smtClean="0"/>
              <a:t>).</a:t>
            </a:r>
            <a:endParaRPr lang="en-US" sz="2400" dirty="0"/>
          </a:p>
          <a:p>
            <a:r>
              <a:rPr lang="en-US" sz="2400" dirty="0" smtClean="0"/>
              <a:t>Arthroplasty:</a:t>
            </a:r>
            <a:endParaRPr lang="en-US" sz="2400" dirty="0" smtClean="0"/>
          </a:p>
          <a:p>
            <a:pPr lvl="1"/>
            <a:r>
              <a:rPr lang="en-US" sz="2000" dirty="0" smtClean="0"/>
              <a:t>Excision</a:t>
            </a:r>
            <a:endParaRPr lang="en-US" sz="2000" dirty="0"/>
          </a:p>
          <a:p>
            <a:pPr lvl="1"/>
            <a:r>
              <a:rPr lang="en-US" sz="2000" dirty="0" smtClean="0"/>
              <a:t>Interposition:</a:t>
            </a:r>
          </a:p>
          <a:p>
            <a:pPr lvl="2"/>
            <a:r>
              <a:rPr lang="en-US" sz="2000" dirty="0" smtClean="0"/>
              <a:t>Hemiarthroplasty</a:t>
            </a:r>
            <a:endParaRPr lang="en-US" dirty="0"/>
          </a:p>
          <a:p>
            <a:pPr lvl="2"/>
            <a:r>
              <a:rPr lang="en-US" dirty="0" smtClean="0"/>
              <a:t>Total</a:t>
            </a:r>
            <a:r>
              <a:rPr lang="en-US" sz="2400" dirty="0" smtClean="0"/>
              <a:t> </a:t>
            </a:r>
            <a:r>
              <a:rPr lang="en-US" dirty="0"/>
              <a:t>arthroplasty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Amputations: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r>
              <a:rPr lang="en-US" sz="2400" dirty="0" smtClean="0"/>
              <a:t>Considerations:</a:t>
            </a:r>
            <a:endParaRPr lang="en-US" sz="2400" dirty="0" smtClean="0"/>
          </a:p>
          <a:p>
            <a:pPr lvl="1"/>
            <a:r>
              <a:rPr lang="en-US" sz="1800" dirty="0" smtClean="0"/>
              <a:t>Type of amputation e.g. definitive or provisional</a:t>
            </a:r>
          </a:p>
          <a:p>
            <a:pPr lvl="1"/>
            <a:r>
              <a:rPr lang="en-US" sz="1800" dirty="0" smtClean="0"/>
              <a:t>Length of stump</a:t>
            </a:r>
          </a:p>
          <a:p>
            <a:pPr lvl="1"/>
            <a:r>
              <a:rPr lang="en-US" sz="1800" dirty="0" smtClean="0"/>
              <a:t>Availability of prosthesis</a:t>
            </a:r>
          </a:p>
          <a:p>
            <a:r>
              <a:rPr lang="en-US" sz="2400" dirty="0" smtClean="0"/>
              <a:t>Indications</a:t>
            </a:r>
            <a:r>
              <a:rPr lang="en-US" sz="2000" dirty="0" smtClean="0"/>
              <a:t>:</a:t>
            </a:r>
          </a:p>
          <a:p>
            <a:pPr lvl="1"/>
            <a:r>
              <a:rPr lang="en-US" sz="1800" dirty="0" smtClean="0"/>
              <a:t>Gangrene</a:t>
            </a:r>
          </a:p>
          <a:p>
            <a:pPr lvl="1"/>
            <a:r>
              <a:rPr lang="en-US" sz="1800" dirty="0" smtClean="0"/>
              <a:t>Malignancy</a:t>
            </a:r>
          </a:p>
          <a:p>
            <a:pPr lvl="1"/>
            <a:r>
              <a:rPr lang="en-US" sz="1800" dirty="0" smtClean="0"/>
              <a:t>Infection</a:t>
            </a:r>
          </a:p>
          <a:p>
            <a:pPr lvl="1"/>
            <a:r>
              <a:rPr lang="en-US" sz="1800" dirty="0" smtClean="0"/>
              <a:t>Dangerous limb</a:t>
            </a:r>
          </a:p>
          <a:p>
            <a:pPr lvl="1"/>
            <a:r>
              <a:rPr lang="en-US" sz="1800" dirty="0" smtClean="0"/>
              <a:t>Useless </a:t>
            </a:r>
            <a:r>
              <a:rPr lang="en-US" sz="1800" dirty="0" smtClean="0"/>
              <a:t>limb</a:t>
            </a:r>
          </a:p>
          <a:p>
            <a:pPr lvl="1"/>
            <a:r>
              <a:rPr lang="en-US" sz="1800" dirty="0" smtClean="0"/>
              <a:t>Trauma  </a:t>
            </a:r>
            <a:r>
              <a:rPr lang="en-US" sz="2400" dirty="0" smtClean="0"/>
              <a:t>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Amputation Types: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Definitive.</a:t>
            </a:r>
          </a:p>
          <a:p>
            <a:r>
              <a:rPr lang="en-US" sz="2400"/>
              <a:t>Provisional – Guillotine.</a:t>
            </a:r>
          </a:p>
          <a:p>
            <a:r>
              <a:rPr lang="en-US" sz="2400"/>
              <a:t>There are various levels considered ideal e.g.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                                         	-  End bearing.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                                          	-  None end bearing.</a:t>
            </a:r>
          </a:p>
          <a:p>
            <a:r>
              <a:rPr lang="en-US" sz="2400"/>
              <a:t>Other levels of amputation determined by the disease process.</a:t>
            </a:r>
          </a:p>
          <a:p>
            <a:endParaRPr lang="en-US" sz="2400"/>
          </a:p>
          <a:p>
            <a:r>
              <a:rPr lang="en-US" sz="2400"/>
              <a:t>Amputations also have their complications.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Complications of Amputation: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Infection.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Breakdown of skin flaps.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Gangrene.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Ugly muscle bulbs.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Bleeding or further </a:t>
            </a:r>
            <a:r>
              <a:rPr lang="en-US" dirty="0" smtClean="0"/>
              <a:t>gangrene.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Neuromas.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Phantom limb.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Tendons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include:</a:t>
            </a:r>
          </a:p>
          <a:p>
            <a:pPr lvl="1"/>
            <a:r>
              <a:rPr lang="en-US" dirty="0" smtClean="0"/>
              <a:t>Tendon repairs</a:t>
            </a:r>
          </a:p>
          <a:p>
            <a:pPr lvl="1"/>
            <a:r>
              <a:rPr lang="en-US" dirty="0" smtClean="0"/>
              <a:t>Tendon transfer </a:t>
            </a:r>
          </a:p>
          <a:p>
            <a:pPr lvl="1"/>
            <a:r>
              <a:rPr lang="en-US" dirty="0" smtClean="0"/>
              <a:t>Reattachment to bone in case of avulsion</a:t>
            </a:r>
          </a:p>
          <a:p>
            <a:pPr lvl="1"/>
            <a:r>
              <a:rPr lang="en-US" dirty="0" smtClean="0"/>
              <a:t>Tenodesis i.e. tendon release e.g. in De Quervain’s Syndrome</a:t>
            </a:r>
          </a:p>
          <a:p>
            <a:pPr lvl="1"/>
            <a:r>
              <a:rPr lang="en-US" dirty="0" smtClean="0"/>
              <a:t>Tendon lengthening</a:t>
            </a:r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Nerves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Nerve repairs</a:t>
            </a:r>
          </a:p>
          <a:p>
            <a:r>
              <a:rPr lang="en-US" dirty="0" smtClean="0"/>
              <a:t>Nerve Grafting</a:t>
            </a:r>
          </a:p>
          <a:p>
            <a:r>
              <a:rPr lang="en-US" dirty="0" smtClean="0"/>
              <a:t>Transposition of nerves</a:t>
            </a:r>
          </a:p>
          <a:p>
            <a:r>
              <a:rPr lang="en-US" dirty="0" smtClean="0"/>
              <a:t>Nerve decompression</a:t>
            </a:r>
            <a:r>
              <a:rPr lang="en-GB" dirty="0" smtClean="0"/>
              <a:t> e.g. Carpal tunnel Syndrome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</a:t>
            </a:r>
            <a:r>
              <a:rPr lang="en-US" dirty="0" smtClean="0"/>
              <a:t>on </a:t>
            </a:r>
            <a:r>
              <a:rPr lang="en-US" dirty="0" smtClean="0"/>
              <a:t>Blood Vessels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being done by cardiovascular surgeons, but repairs also done by orthopaedic surgeons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Muscles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reality, very little can be done because sutures don’t hold on muscle.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90947"/>
          </a:xfrm>
        </p:spPr>
        <p:txBody>
          <a:bodyPr/>
          <a:lstStyle/>
          <a:p>
            <a:r>
              <a:rPr lang="en-US" dirty="0"/>
              <a:t>Choice of Patients: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r>
              <a:rPr lang="en-US" sz="2400" dirty="0"/>
              <a:t>Not all deformities </a:t>
            </a:r>
            <a:r>
              <a:rPr lang="en-US" sz="2400" dirty="0" smtClean="0"/>
              <a:t>or injuries are amenable </a:t>
            </a:r>
            <a:r>
              <a:rPr lang="en-US" sz="2400" dirty="0"/>
              <a:t>to operative </a:t>
            </a:r>
            <a:r>
              <a:rPr lang="en-US" sz="2400" dirty="0" smtClean="0"/>
              <a:t>treatment.</a:t>
            </a:r>
          </a:p>
          <a:p>
            <a:r>
              <a:rPr lang="en-US" sz="2400" dirty="0" smtClean="0"/>
              <a:t>So make a diagnosis by:</a:t>
            </a:r>
          </a:p>
          <a:p>
            <a:pPr lvl="1"/>
            <a:r>
              <a:rPr lang="en-US" sz="2000" dirty="0" smtClean="0"/>
              <a:t>Taking history</a:t>
            </a:r>
          </a:p>
          <a:p>
            <a:pPr lvl="1"/>
            <a:r>
              <a:rPr lang="en-US" sz="2000" dirty="0" smtClean="0"/>
              <a:t>Examining</a:t>
            </a:r>
          </a:p>
          <a:p>
            <a:pPr lvl="1"/>
            <a:r>
              <a:rPr lang="en-US" sz="2000" dirty="0" smtClean="0"/>
              <a:t>Investigating</a:t>
            </a:r>
          </a:p>
          <a:p>
            <a:r>
              <a:rPr lang="en-US" sz="2400" dirty="0" smtClean="0"/>
              <a:t>Then consider the following:</a:t>
            </a:r>
          </a:p>
          <a:p>
            <a:pPr lvl="1"/>
            <a:r>
              <a:rPr lang="en-US" sz="2000" dirty="0" smtClean="0"/>
              <a:t>Age of the patient</a:t>
            </a:r>
          </a:p>
          <a:p>
            <a:pPr lvl="1"/>
            <a:r>
              <a:rPr lang="en-US" sz="2000" dirty="0" smtClean="0"/>
              <a:t>Mitigating factors such as:</a:t>
            </a:r>
          </a:p>
          <a:p>
            <a:pPr lvl="2"/>
            <a:r>
              <a:rPr lang="en-US" sz="1600" dirty="0" smtClean="0"/>
              <a:t>Co-morbidities</a:t>
            </a:r>
          </a:p>
          <a:p>
            <a:pPr lvl="2"/>
            <a:r>
              <a:rPr lang="en-US" sz="1600" dirty="0" smtClean="0"/>
              <a:t>Complications associated with operative and non-operative measures</a:t>
            </a:r>
          </a:p>
          <a:p>
            <a:pPr lvl="2"/>
            <a:r>
              <a:rPr lang="en-US" sz="1600" dirty="0" smtClean="0"/>
              <a:t>Available facilities</a:t>
            </a:r>
          </a:p>
          <a:p>
            <a:pPr lvl="1"/>
            <a:r>
              <a:rPr lang="en-US" dirty="0" smtClean="0"/>
              <a:t>Patient’s circumstances             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Microsurgery: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finger or other limb reattachment.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Nerve repairs.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Complications of Operative Treatment: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Hematoma </a:t>
            </a:r>
            <a:r>
              <a:rPr lang="en-US" sz="2400" dirty="0"/>
              <a:t>formation.</a:t>
            </a:r>
          </a:p>
          <a:p>
            <a:r>
              <a:rPr lang="en-US" sz="2400" dirty="0"/>
              <a:t>Swelling.</a:t>
            </a:r>
          </a:p>
          <a:p>
            <a:r>
              <a:rPr lang="en-US" sz="2400" dirty="0"/>
              <a:t>Delayed wound healing.</a:t>
            </a:r>
          </a:p>
          <a:p>
            <a:r>
              <a:rPr lang="en-US" sz="2400" dirty="0"/>
              <a:t>Infection.</a:t>
            </a:r>
          </a:p>
          <a:p>
            <a:r>
              <a:rPr lang="en-US" sz="2400" dirty="0" smtClean="0"/>
              <a:t>Thromboembolism </a:t>
            </a:r>
            <a:r>
              <a:rPr lang="en-US" sz="2400" dirty="0"/>
              <a:t>– Prophylaxis </a:t>
            </a:r>
            <a:r>
              <a:rPr lang="en-US" sz="2400" dirty="0" smtClean="0"/>
              <a:t>given: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</a:t>
            </a:r>
            <a:r>
              <a:rPr lang="en-US" sz="2400" dirty="0" smtClean="0"/>
              <a:t>               </a:t>
            </a:r>
            <a:r>
              <a:rPr lang="en-US" sz="2400" dirty="0"/>
              <a:t>Physical </a:t>
            </a:r>
            <a:r>
              <a:rPr lang="en-US" sz="2400" dirty="0" smtClean="0"/>
              <a:t>- </a:t>
            </a:r>
            <a:r>
              <a:rPr lang="en-US" sz="2400" dirty="0"/>
              <a:t>Continuous movement.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</a:t>
            </a:r>
            <a:r>
              <a:rPr lang="en-US" sz="2400" dirty="0" smtClean="0"/>
              <a:t>              </a:t>
            </a:r>
            <a:r>
              <a:rPr lang="en-US" sz="2400" dirty="0" smtClean="0"/>
              <a:t>Drugs - Injectable</a:t>
            </a:r>
            <a:r>
              <a:rPr lang="en-US" sz="2400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      </a:t>
            </a:r>
            <a:r>
              <a:rPr lang="en-US" sz="2400" dirty="0" smtClean="0"/>
              <a:t>        </a:t>
            </a:r>
            <a:r>
              <a:rPr lang="en-US" sz="2400" dirty="0" smtClean="0"/>
              <a:t>- </a:t>
            </a:r>
            <a:r>
              <a:rPr lang="en-US" sz="2400" dirty="0"/>
              <a:t>Oral.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Rehabilitation: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Physiotherapy – Rest with splintage.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- </a:t>
            </a:r>
            <a:r>
              <a:rPr lang="en-US" dirty="0" smtClean="0"/>
              <a:t>Exercises </a:t>
            </a:r>
            <a:r>
              <a:rPr lang="en-US" dirty="0"/>
              <a:t>- </a:t>
            </a:r>
            <a:r>
              <a:rPr lang="en-US" dirty="0" smtClean="0"/>
              <a:t>passive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                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active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- </a:t>
            </a:r>
            <a:r>
              <a:rPr lang="en-US" dirty="0" smtClean="0"/>
              <a:t>Heat </a:t>
            </a:r>
            <a:r>
              <a:rPr lang="en-US" dirty="0"/>
              <a:t>e.g. SWD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- </a:t>
            </a:r>
            <a:r>
              <a:rPr lang="en-US" dirty="0" smtClean="0"/>
              <a:t>Ice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                   - </a:t>
            </a:r>
            <a:r>
              <a:rPr lang="en-US" dirty="0" smtClean="0"/>
              <a:t>Manipulation</a:t>
            </a:r>
            <a:r>
              <a:rPr lang="en-US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                   - </a:t>
            </a:r>
            <a:r>
              <a:rPr lang="en-US" dirty="0" smtClean="0"/>
              <a:t>Electric </a:t>
            </a:r>
            <a:r>
              <a:rPr lang="en-US" dirty="0"/>
              <a:t>stimulation.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Occupational therapy: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retrain the patients in certain function.</a:t>
            </a:r>
          </a:p>
          <a:p>
            <a:endParaRPr lang="en-US"/>
          </a:p>
          <a:p>
            <a:r>
              <a:rPr lang="en-US"/>
              <a:t>May help start a new career.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Appliances: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/>
              <a:t>Walking frames.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Crutches.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Collars.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Spinal supports.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Footwear.</a:t>
            </a:r>
          </a:p>
          <a:p>
            <a:pPr>
              <a:buFont typeface="Wingdings" pitchFamily="2" charset="2"/>
              <a:buChar char="§"/>
            </a:pPr>
            <a:r>
              <a:rPr lang="en-US"/>
              <a:t>Splints.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Pneumatic Tourniquet</a:t>
            </a:r>
            <a:endParaRPr lang="en-GB" dirty="0"/>
          </a:p>
        </p:txBody>
      </p:sp>
      <p:pic>
        <p:nvPicPr>
          <p:cNvPr id="3074" name="Picture 2" descr="C:\Users\JMulimba\Documents\Orthopaedics Instruments photos\IMG_04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7638"/>
            <a:ext cx="4932390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1882552" cy="1139825"/>
          </a:xfrm>
        </p:spPr>
        <p:txBody>
          <a:bodyPr/>
          <a:lstStyle/>
          <a:p>
            <a:r>
              <a:rPr lang="en-GB" dirty="0" smtClean="0"/>
              <a:t>Cuffs</a:t>
            </a:r>
            <a:endParaRPr lang="en-GB" dirty="0"/>
          </a:p>
        </p:txBody>
      </p:sp>
      <p:pic>
        <p:nvPicPr>
          <p:cNvPr id="4098" name="Picture 2" descr="C:\Users\JMulimba\Documents\Orthopaedics Instruments photos\IMG_0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84118"/>
            <a:ext cx="4608512" cy="6170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Axillary &amp; Elbow Crutches</a:t>
            </a:r>
            <a:endParaRPr lang="en-GB" dirty="0"/>
          </a:p>
        </p:txBody>
      </p:sp>
      <p:pic>
        <p:nvPicPr>
          <p:cNvPr id="5122" name="Picture 2" descr="C:\Users\JMulimba\Documents\Orthopaedics Instruments photos\IMG_0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9821" y="1411464"/>
            <a:ext cx="4644358" cy="527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Elbow Crutches</a:t>
            </a:r>
            <a:endParaRPr lang="en-GB" dirty="0"/>
          </a:p>
        </p:txBody>
      </p:sp>
      <p:pic>
        <p:nvPicPr>
          <p:cNvPr id="7170" name="Picture 2" descr="C:\Users\JMulimba\Documents\Orthopaedics Instruments photos\IMG_0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17638"/>
            <a:ext cx="4536504" cy="544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Walking Frame</a:t>
            </a:r>
            <a:endParaRPr lang="en-GB" dirty="0"/>
          </a:p>
        </p:txBody>
      </p:sp>
      <p:pic>
        <p:nvPicPr>
          <p:cNvPr id="6146" name="Picture 2" descr="C:\Users\JMulimba\Documents\Orthopaedics Instruments photos\IMG_0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896544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Preparation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4565650"/>
          </a:xfrm>
        </p:spPr>
        <p:txBody>
          <a:bodyPr/>
          <a:lstStyle/>
          <a:p>
            <a:r>
              <a:rPr lang="en-US" sz="2400" dirty="0"/>
              <a:t>Assess the patient.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r>
              <a:rPr lang="en-US" sz="2400" dirty="0"/>
              <a:t>Do any measurements – Lengths.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-  </a:t>
            </a:r>
            <a:r>
              <a:rPr lang="en-US" sz="2400" dirty="0"/>
              <a:t>Angles</a:t>
            </a:r>
          </a:p>
          <a:p>
            <a:r>
              <a:rPr lang="en-US" sz="2400" dirty="0"/>
              <a:t>Investigations  – </a:t>
            </a:r>
            <a:r>
              <a:rPr lang="en-US" sz="2400" dirty="0" smtClean="0"/>
              <a:t>Xrays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	-  Scans – ultrasound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	-  CT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	-  MRI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	-  PET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          	-  Isotopic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Hinge Knee Brace</a:t>
            </a:r>
            <a:endParaRPr lang="en-GB" dirty="0"/>
          </a:p>
        </p:txBody>
      </p:sp>
      <p:pic>
        <p:nvPicPr>
          <p:cNvPr id="8195" name="Picture 3" descr="C:\Users\JMulimba\Documents\Orthopaedics Instruments photos\IMG_04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17638"/>
            <a:ext cx="4968552" cy="534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Mulimba\Documents\Orthopaedics Instruments photos\IMG_0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7638"/>
            <a:ext cx="4896544" cy="5436554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Hinge Knee Brace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Cervical Collar</a:t>
            </a:r>
            <a:endParaRPr lang="en-GB" dirty="0"/>
          </a:p>
        </p:txBody>
      </p:sp>
      <p:pic>
        <p:nvPicPr>
          <p:cNvPr id="10242" name="Picture 2" descr="C:\Users\JMulimba\Documents\Orthopaedics Instruments photos\IMG_0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17852"/>
            <a:ext cx="4680520" cy="5340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JMulimba\Documents\Orthopaedics Instruments photos\IMG_047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896544" cy="5273002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Cervical Collar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JMulimba\Documents\Orthopaedics Instruments photos\IMG_04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4784"/>
            <a:ext cx="4932390" cy="5373216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Cervical Collar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Toilet Sit</a:t>
            </a:r>
            <a:endParaRPr lang="en-GB" dirty="0"/>
          </a:p>
        </p:txBody>
      </p:sp>
      <p:pic>
        <p:nvPicPr>
          <p:cNvPr id="13314" name="Picture 2" descr="C:\Users\JMulimba\Documents\Orthopaedics Instruments photos\IMG_0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05936"/>
            <a:ext cx="4860382" cy="534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JMulimba\Documents\Orthopaedics Instruments photos\IMG_0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065929" cy="4530725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Toilet Sit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Theatre Instruments</a:t>
            </a:r>
            <a:endParaRPr lang="en-GB" dirty="0"/>
          </a:p>
        </p:txBody>
      </p:sp>
      <p:pic>
        <p:nvPicPr>
          <p:cNvPr id="16386" name="Picture 2" descr="C:\Users\JMulimba\Documents\Orthopaedics Instruments photos\IMG_0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129309" cy="51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JMulimba\Documents\Orthopaedics Instruments photos\IMG_0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273325" cy="506916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Theatre Instruments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Plaster of Paris Cast</a:t>
            </a:r>
            <a:endParaRPr lang="en-GB" dirty="0"/>
          </a:p>
        </p:txBody>
      </p:sp>
      <p:pic>
        <p:nvPicPr>
          <p:cNvPr id="18434" name="Picture 2" descr="C:\Users\JMulimba\Documents\Orthopaedics Instruments photos\IMG_04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065929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</a:t>
            </a:r>
            <a:r>
              <a:rPr lang="en-US" dirty="0" smtClean="0"/>
              <a:t>any </a:t>
            </a:r>
            <a:r>
              <a:rPr lang="en-US" dirty="0" smtClean="0"/>
              <a:t>possible sources of infection post operatively.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 Padding Cast</a:t>
            </a:r>
            <a:endParaRPr lang="en-GB" dirty="0"/>
          </a:p>
        </p:txBody>
      </p:sp>
      <p:pic>
        <p:nvPicPr>
          <p:cNvPr id="19458" name="Picture 2" descr="C:\Users\JMulimba\Documents\Orthopaedics Instruments photos\IMG_0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065929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 Cast</a:t>
            </a:r>
            <a:endParaRPr lang="en-GB" dirty="0"/>
          </a:p>
        </p:txBody>
      </p:sp>
      <p:pic>
        <p:nvPicPr>
          <p:cNvPr id="20482" name="Picture 2" descr="C:\Users\JMulimba\Documents\Orthopaedics Instruments photos\IMG_04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065929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Plaster Shear</a:t>
            </a:r>
            <a:endParaRPr lang="en-GB" dirty="0"/>
          </a:p>
        </p:txBody>
      </p:sp>
      <p:pic>
        <p:nvPicPr>
          <p:cNvPr id="21506" name="Picture 2" descr="C:\Users\JMulimba\Documents\Orthopaedics Instruments photos\IMG_0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035" y="1600200"/>
            <a:ext cx="6065929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849003" cy="1283841"/>
          </a:xfrm>
        </p:spPr>
        <p:txBody>
          <a:bodyPr/>
          <a:lstStyle/>
          <a:p>
            <a:r>
              <a:rPr lang="en-GB" dirty="0" smtClean="0"/>
              <a:t>Image Intensifier</a:t>
            </a:r>
            <a:endParaRPr lang="en-GB" dirty="0"/>
          </a:p>
        </p:txBody>
      </p:sp>
      <p:pic>
        <p:nvPicPr>
          <p:cNvPr id="22530" name="Picture 2" descr="C:\Users\JMulimba\Documents\Orthopaedics Instruments photos\IMG_0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2531" y="0"/>
            <a:ext cx="4968552" cy="6652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JMulimba\Documents\Orthopaedics Instruments photos\IMG_04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6633"/>
            <a:ext cx="4752528" cy="652407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Intensifier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7480" y="2967335"/>
            <a:ext cx="4229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  		</a:t>
            </a:r>
            <a:r>
              <a:rPr lang="en-US" dirty="0" smtClean="0"/>
              <a:t>- </a:t>
            </a:r>
            <a:r>
              <a:rPr lang="en-US" sz="2400" dirty="0" smtClean="0"/>
              <a:t>Where </a:t>
            </a:r>
            <a:r>
              <a:rPr lang="en-US" sz="2400" dirty="0" smtClean="0"/>
              <a:t>available templates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		- </a:t>
            </a:r>
            <a:r>
              <a:rPr lang="en-US" sz="2400" dirty="0" smtClean="0"/>
              <a:t>Blood </a:t>
            </a:r>
            <a:r>
              <a:rPr lang="en-US" sz="2400" dirty="0" smtClean="0"/>
              <a:t>works - Hb, U&amp;E, screening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-  </a:t>
            </a:r>
            <a:r>
              <a:rPr lang="en-US" sz="2400" dirty="0" smtClean="0"/>
              <a:t>Group &amp; Cross </a:t>
            </a:r>
            <a:r>
              <a:rPr lang="en-US" sz="2400" dirty="0" smtClean="0"/>
              <a:t>match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-  INR where indicated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-  Blood gases where </a:t>
            </a:r>
            <a:r>
              <a:rPr lang="en-US" sz="2400" dirty="0" smtClean="0"/>
              <a:t>indicated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Theatre Environment: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Theatre </a:t>
            </a:r>
            <a:r>
              <a:rPr lang="en-US" dirty="0" smtClean="0"/>
              <a:t>design – air circulation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Theatre </a:t>
            </a:r>
            <a:r>
              <a:rPr lang="en-US" dirty="0" smtClean="0"/>
              <a:t>population – can only be determined during operation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Antibiotic Prophylaxis </a:t>
            </a:r>
            <a:r>
              <a:rPr lang="en-US" dirty="0" smtClean="0"/>
              <a:t>can </a:t>
            </a:r>
            <a:r>
              <a:rPr lang="en-US" dirty="0" smtClean="0"/>
              <a:t>be:</a:t>
            </a:r>
            <a:endParaRPr lang="en-US" dirty="0" smtClean="0"/>
          </a:p>
          <a:p>
            <a:pPr lvl="1"/>
            <a:r>
              <a:rPr lang="en-US" dirty="0" smtClean="0"/>
              <a:t>Pre theatre</a:t>
            </a:r>
          </a:p>
          <a:p>
            <a:pPr lvl="1"/>
            <a:r>
              <a:rPr lang="en-US" dirty="0" smtClean="0"/>
              <a:t>Pre anaesthesia</a:t>
            </a:r>
          </a:p>
          <a:p>
            <a:pPr lvl="1"/>
            <a:r>
              <a:rPr lang="en-US" dirty="0" smtClean="0"/>
              <a:t>Post </a:t>
            </a:r>
            <a:r>
              <a:rPr lang="en-US" dirty="0"/>
              <a:t>operative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Theatre Equipment: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Make sure relevant equipment is available </a:t>
            </a:r>
            <a:r>
              <a:rPr lang="en-US" sz="2400" dirty="0" smtClean="0"/>
              <a:t>e.g</a:t>
            </a:r>
            <a:r>
              <a:rPr lang="en-US" sz="2400" dirty="0"/>
              <a:t>:</a:t>
            </a:r>
            <a:r>
              <a:rPr lang="en-US" sz="2400" dirty="0"/>
              <a:t>		-  Drills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	-  Saws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			-  </a:t>
            </a:r>
            <a:r>
              <a:rPr lang="en-US" sz="2400" dirty="0" smtClean="0"/>
              <a:t>Osteotomes</a:t>
            </a:r>
            <a:r>
              <a:rPr lang="en-US" sz="2400" dirty="0"/>
              <a:t>, </a:t>
            </a:r>
            <a:r>
              <a:rPr lang="en-US" sz="2400" dirty="0" smtClean="0"/>
              <a:t>Gouges, Chisels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   		-  Bone </a:t>
            </a:r>
            <a:r>
              <a:rPr lang="en-US" sz="2400" dirty="0" smtClean="0"/>
              <a:t>holding forceps </a:t>
            </a:r>
            <a:r>
              <a:rPr lang="en-US" sz="2400" dirty="0"/>
              <a:t>and </a:t>
            </a:r>
            <a:r>
              <a:rPr lang="en-US" sz="2400" dirty="0" smtClean="0"/>
              <a:t>reducing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</a:t>
            </a:r>
            <a:r>
              <a:rPr lang="en-US" sz="2400" dirty="0" smtClean="0"/>
              <a:t>clumps  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			-  Plates, screws, </a:t>
            </a:r>
            <a:r>
              <a:rPr lang="en-US" sz="2400" dirty="0" smtClean="0"/>
              <a:t>wires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 		-  Screw drivers of various </a:t>
            </a:r>
            <a:r>
              <a:rPr lang="en-US" sz="2400" dirty="0" smtClean="0"/>
              <a:t>sizes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      		-  </a:t>
            </a:r>
            <a:r>
              <a:rPr lang="en-US" sz="2400" dirty="0" smtClean="0"/>
              <a:t>Specialised equipment </a:t>
            </a:r>
            <a:r>
              <a:rPr lang="en-US" sz="2400" dirty="0"/>
              <a:t>for specialised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          	   </a:t>
            </a:r>
            <a:r>
              <a:rPr lang="en-US" sz="2400" dirty="0" smtClean="0"/>
              <a:t>operations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 		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</a:t>
            </a:r>
            <a:r>
              <a:rPr lang="en-US" dirty="0"/>
              <a:t>E</a:t>
            </a:r>
            <a:r>
              <a:rPr lang="en-US" dirty="0" smtClean="0"/>
              <a:t>quipments</a:t>
            </a:r>
            <a:r>
              <a:rPr lang="en-US" dirty="0"/>
              <a:t>: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Fluoroscopy </a:t>
            </a:r>
            <a:r>
              <a:rPr lang="en-US" sz="2400" dirty="0"/>
              <a:t>– </a:t>
            </a:r>
            <a:r>
              <a:rPr lang="en-US" sz="2400" dirty="0" smtClean="0"/>
              <a:t>Image Intensifier (II).</a:t>
            </a:r>
            <a:endParaRPr lang="en-US" sz="2400" dirty="0"/>
          </a:p>
          <a:p>
            <a:r>
              <a:rPr lang="en-US" sz="2400" dirty="0" smtClean="0"/>
              <a:t>Arthroscopes.</a:t>
            </a:r>
          </a:p>
          <a:p>
            <a:r>
              <a:rPr lang="en-US" sz="2400" dirty="0" smtClean="0"/>
              <a:t>Casts: Plaster, Dynacast, Fibreglass.</a:t>
            </a:r>
            <a:endParaRPr lang="en-US" sz="2400" dirty="0"/>
          </a:p>
          <a:p>
            <a:r>
              <a:rPr lang="en-US" sz="2400" dirty="0" smtClean="0"/>
              <a:t>Loupes </a:t>
            </a:r>
            <a:r>
              <a:rPr lang="en-US" sz="2400" dirty="0"/>
              <a:t>for </a:t>
            </a:r>
            <a:r>
              <a:rPr lang="en-US" sz="2400" dirty="0" smtClean="0"/>
              <a:t>nerve and vascular surgery.</a:t>
            </a:r>
          </a:p>
          <a:p>
            <a:r>
              <a:rPr lang="en-US" sz="2400" dirty="0" smtClean="0"/>
              <a:t>Tourniquet:</a:t>
            </a:r>
            <a:endParaRPr lang="en-US" sz="2400" dirty="0" smtClean="0"/>
          </a:p>
          <a:p>
            <a:pPr lvl="1"/>
            <a:r>
              <a:rPr lang="en-US" sz="2000" dirty="0" smtClean="0"/>
              <a:t>Better pneumatic.</a:t>
            </a:r>
          </a:p>
          <a:p>
            <a:pPr lvl="1"/>
            <a:r>
              <a:rPr lang="en-US" sz="2000" dirty="0" smtClean="0"/>
              <a:t>Tourniquet </a:t>
            </a:r>
            <a:r>
              <a:rPr lang="en-US" sz="2000" dirty="0"/>
              <a:t>time should be strictly </a:t>
            </a:r>
            <a:r>
              <a:rPr lang="en-US" sz="2000" dirty="0" smtClean="0"/>
              <a:t>observed.</a:t>
            </a:r>
          </a:p>
          <a:p>
            <a:pPr lvl="1"/>
            <a:r>
              <a:rPr lang="en-US" sz="2000" dirty="0" smtClean="0"/>
              <a:t>Write on the board starting time.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on Bones: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Observe strict asepsis.</a:t>
            </a:r>
          </a:p>
          <a:p>
            <a:r>
              <a:rPr lang="en-US" sz="2400" dirty="0"/>
              <a:t>Operations include: </a:t>
            </a:r>
            <a:endParaRPr lang="en-US" sz="2400" dirty="0" smtClean="0"/>
          </a:p>
          <a:p>
            <a:pPr lvl="1"/>
            <a:r>
              <a:rPr lang="en-US" sz="2000" dirty="0" smtClean="0"/>
              <a:t>Plating</a:t>
            </a:r>
          </a:p>
          <a:p>
            <a:pPr lvl="1"/>
            <a:r>
              <a:rPr lang="en-US" sz="2000" dirty="0" smtClean="0"/>
              <a:t>Nailing</a:t>
            </a:r>
          </a:p>
          <a:p>
            <a:pPr lvl="1"/>
            <a:r>
              <a:rPr lang="en-US" sz="2000" dirty="0" smtClean="0"/>
              <a:t>Wiring</a:t>
            </a:r>
          </a:p>
          <a:p>
            <a:pPr lvl="1"/>
            <a:r>
              <a:rPr lang="en-US" sz="2000" dirty="0" smtClean="0"/>
              <a:t>External fixation </a:t>
            </a:r>
          </a:p>
          <a:p>
            <a:pPr lvl="1"/>
            <a:r>
              <a:rPr lang="en-US" sz="2000" dirty="0" smtClean="0"/>
              <a:t>Osteotomies</a:t>
            </a:r>
          </a:p>
          <a:p>
            <a:pPr lvl="1"/>
            <a:r>
              <a:rPr lang="en-US" sz="2000" dirty="0" smtClean="0"/>
              <a:t>Bone </a:t>
            </a:r>
            <a:r>
              <a:rPr lang="en-US" sz="2000" dirty="0" smtClean="0"/>
              <a:t>grafting:</a:t>
            </a:r>
            <a:endParaRPr lang="en-US" sz="2000" dirty="0" smtClean="0"/>
          </a:p>
          <a:p>
            <a:pPr lvl="2"/>
            <a:r>
              <a:rPr lang="en-US" sz="1800" dirty="0" smtClean="0"/>
              <a:t>Cancellous</a:t>
            </a:r>
          </a:p>
          <a:p>
            <a:pPr lvl="2"/>
            <a:r>
              <a:rPr lang="en-US" sz="1800" dirty="0" smtClean="0"/>
              <a:t>Cortical</a:t>
            </a:r>
            <a:endParaRPr lang="en-US" sz="1800" dirty="0" smtClean="0"/>
          </a:p>
          <a:p>
            <a:pPr lvl="2"/>
            <a:r>
              <a:rPr lang="en-US" sz="1800" dirty="0" smtClean="0"/>
              <a:t>Artificial such as chronos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default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58059</TotalTime>
  <Words>620</Words>
  <Application>Microsoft Office PowerPoint</Application>
  <PresentationFormat>On-screen Show (4:3)</PresentationFormat>
  <Paragraphs>197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Garamond</vt:lpstr>
      <vt:lpstr>Times New Roman</vt:lpstr>
      <vt:lpstr>Verdana</vt:lpstr>
      <vt:lpstr>Wingdings</vt:lpstr>
      <vt:lpstr>default</vt:lpstr>
      <vt:lpstr>OPERATIVE TREATMENT IN ORTHOPAEDICS</vt:lpstr>
      <vt:lpstr>Choice of Patients:</vt:lpstr>
      <vt:lpstr>Preoperative Preparation</vt:lpstr>
      <vt:lpstr>PowerPoint Presentation</vt:lpstr>
      <vt:lpstr>PowerPoint Presentation</vt:lpstr>
      <vt:lpstr>Theatre Environment:</vt:lpstr>
      <vt:lpstr>Theatre Equipment:</vt:lpstr>
      <vt:lpstr>Special Equipments:</vt:lpstr>
      <vt:lpstr>Operations on Bones:</vt:lpstr>
      <vt:lpstr>PowerPoint Presentation</vt:lpstr>
      <vt:lpstr>Other bone operations:</vt:lpstr>
      <vt:lpstr>Operations on Joints:</vt:lpstr>
      <vt:lpstr>Amputations:</vt:lpstr>
      <vt:lpstr>Amputation Types:</vt:lpstr>
      <vt:lpstr>Complications of Amputation:</vt:lpstr>
      <vt:lpstr>Operations on Tendons</vt:lpstr>
      <vt:lpstr>Operations on Nerves</vt:lpstr>
      <vt:lpstr>Operations on Blood Vessels</vt:lpstr>
      <vt:lpstr>Operations on Muscles</vt:lpstr>
      <vt:lpstr>Microsurgery:</vt:lpstr>
      <vt:lpstr>Complications of Operative Treatment:</vt:lpstr>
      <vt:lpstr>Rehabilitation:</vt:lpstr>
      <vt:lpstr>Occupational therapy:</vt:lpstr>
      <vt:lpstr>Appliances:</vt:lpstr>
      <vt:lpstr>Pneumatic Tourniquet</vt:lpstr>
      <vt:lpstr>Cuffs</vt:lpstr>
      <vt:lpstr>Axillary &amp; Elbow Crutches</vt:lpstr>
      <vt:lpstr>Elbow Crutches</vt:lpstr>
      <vt:lpstr>Walking Frame</vt:lpstr>
      <vt:lpstr>Hinge Knee Brace</vt:lpstr>
      <vt:lpstr>Hinge Knee Brace</vt:lpstr>
      <vt:lpstr>Cervical Collar</vt:lpstr>
      <vt:lpstr>Cervical Collar</vt:lpstr>
      <vt:lpstr>Cervical Collar</vt:lpstr>
      <vt:lpstr>Toilet Sit</vt:lpstr>
      <vt:lpstr>Toilet Sit</vt:lpstr>
      <vt:lpstr>Theatre Instruments</vt:lpstr>
      <vt:lpstr>Theatre Instruments</vt:lpstr>
      <vt:lpstr>Plaster of Paris Cast</vt:lpstr>
      <vt:lpstr>POP Padding Cast</vt:lpstr>
      <vt:lpstr>Fibre Cast</vt:lpstr>
      <vt:lpstr>Plaster Shear</vt:lpstr>
      <vt:lpstr>Image Intensifier</vt:lpstr>
      <vt:lpstr>Image Intensifier</vt:lpstr>
      <vt:lpstr>PowerPoint Presentation</vt:lpstr>
    </vt:vector>
  </TitlesOfParts>
  <Company>Orthopaedic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 TREATMENT ORTHOPAEDICS</dc:title>
  <dc:creator>Admin</dc:creator>
  <cp:lastModifiedBy>Shabir</cp:lastModifiedBy>
  <cp:revision>142</cp:revision>
  <cp:lastPrinted>1601-01-01T00:00:00Z</cp:lastPrinted>
  <dcterms:created xsi:type="dcterms:W3CDTF">2014-09-24T05:03:24Z</dcterms:created>
  <dcterms:modified xsi:type="dcterms:W3CDTF">2021-02-20T20:38:13Z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