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9144000"/>
  <p:notesSz cx="6858000" cy="9144000"/>
  <p:embeddedFontLst>
    <p:embeddedFont>
      <p:font typeface="Tahoma"/>
      <p:regular r:id="rId42"/>
      <p:bold r:id="rId43"/>
    </p:embeddedFont>
    <p:embeddedFont>
      <p:font typeface="Arial Black"/>
      <p:regular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5" roundtripDataSignature="AMtx7micyrru7HSc+m1Jvn67eosM7udv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Tahoma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ArialBlack-regular.fntdata"/><Relationship Id="rId21" Type="http://schemas.openxmlformats.org/officeDocument/2006/relationships/slide" Target="slides/slide16.xml"/><Relationship Id="rId43" Type="http://schemas.openxmlformats.org/officeDocument/2006/relationships/font" Target="fonts/Tahoma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  <p:sp>
        <p:nvSpPr>
          <p:cNvPr id="156" name="Google Shape;15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57" name="Google Shape;1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  <p:sp>
        <p:nvSpPr>
          <p:cNvPr id="245" name="Google Shape;24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46" name="Google Shape;24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4" name="Google Shape;74;p4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4" name="Google Shape;34;p4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4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4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4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5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4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8" name="Google Shape;68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3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21.jpg"/><Relationship Id="rId5" Type="http://schemas.openxmlformats.org/officeDocument/2006/relationships/image" Target="../media/image16.jpg"/><Relationship Id="rId6" Type="http://schemas.openxmlformats.org/officeDocument/2006/relationships/image" Target="../media/image15.jpg"/><Relationship Id="rId7" Type="http://schemas.openxmlformats.org/officeDocument/2006/relationships/image" Target="../media/image18.jpg"/><Relationship Id="rId8" Type="http://schemas.openxmlformats.org/officeDocument/2006/relationships/image" Target="../media/image3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g"/><Relationship Id="rId4" Type="http://schemas.openxmlformats.org/officeDocument/2006/relationships/image" Target="../media/image22.jpg"/><Relationship Id="rId5" Type="http://schemas.openxmlformats.org/officeDocument/2006/relationships/image" Target="../media/image30.jpg"/><Relationship Id="rId6" Type="http://schemas.openxmlformats.org/officeDocument/2006/relationships/image" Target="../media/image23.jpg"/><Relationship Id="rId7" Type="http://schemas.openxmlformats.org/officeDocument/2006/relationships/image" Target="../media/image2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3.jpg"/><Relationship Id="rId6" Type="http://schemas.openxmlformats.org/officeDocument/2006/relationships/image" Target="../media/image7.jpg"/><Relationship Id="rId7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Fracture Femur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None/>
            </a:pPr>
            <a:r>
              <a:rPr b="0" i="0" lang="en-US" sz="3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baseline="30000" i="0" lang="en-US" sz="3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3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years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/>
          <p:nvPr>
            <p:ph type="title"/>
          </p:nvPr>
        </p:nvSpPr>
        <p:spPr>
          <a:xfrm>
            <a:off x="533400" y="45720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 Injury + Femur Fx</a:t>
            </a:r>
            <a:endParaRPr/>
          </a:p>
        </p:txBody>
      </p:sp>
      <p:sp>
        <p:nvSpPr>
          <p:cNvPr id="151" name="Google Shape;151;p10"/>
          <p:cNvSpPr txBox="1"/>
          <p:nvPr>
            <p:ph idx="1" type="body"/>
          </p:nvPr>
        </p:nvSpPr>
        <p:spPr>
          <a:xfrm>
            <a:off x="381000" y="1600200"/>
            <a:ext cx="54102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fixation of long bone fractures does NOT promote secondary brain injury which may increase mortality, </a:t>
            </a:r>
            <a:r>
              <a:rPr b="0" i="0" lang="en-US" sz="32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BUT hypoxia, hypotension and increased ICP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0" y="2057400"/>
            <a:ext cx="3101975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0"/>
          <p:cNvSpPr txBox="1"/>
          <p:nvPr/>
        </p:nvSpPr>
        <p:spPr>
          <a:xfrm>
            <a:off x="838200" y="4800600"/>
            <a:ext cx="5773737" cy="2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4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Poole J Trauma 1992 </a:t>
            </a:r>
            <a:endParaRPr/>
          </a:p>
          <a:p>
            <a:pPr indent="0" lvl="4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Schmeling CORR 1995</a:t>
            </a:r>
            <a:endParaRPr/>
          </a:p>
          <a:p>
            <a:pPr indent="0" lvl="4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McKee J Trauma 1997</a:t>
            </a:r>
            <a:endParaRPr/>
          </a:p>
          <a:p>
            <a:pPr indent="0" lvl="4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Velmahos Am J Surg 1998</a:t>
            </a:r>
            <a:endParaRPr/>
          </a:p>
          <a:p>
            <a:pPr indent="0" lvl="4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Scalea J Trauma 1999</a:t>
            </a:r>
            <a:endParaRPr/>
          </a:p>
          <a:p>
            <a:pPr indent="0" lvl="4" marL="18288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/>
          <p:nvPr>
            <p:ph type="title"/>
          </p:nvPr>
        </p:nvSpPr>
        <p:spPr>
          <a:xfrm>
            <a:off x="8382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Femoral Shaft Fracture with Vascular Injury</a:t>
            </a:r>
            <a:endParaRPr/>
          </a:p>
        </p:txBody>
      </p:sp>
      <p:sp>
        <p:nvSpPr>
          <p:cNvPr id="160" name="Google Shape;160;p11"/>
          <p:cNvSpPr txBox="1"/>
          <p:nvPr>
            <p:ph idx="1" type="body"/>
          </p:nvPr>
        </p:nvSpPr>
        <p:spPr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external fixation with restoration of length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Fasciotomies</a:t>
            </a:r>
            <a:endParaRPr/>
          </a:p>
        </p:txBody>
      </p:sp>
      <p:pic>
        <p:nvPicPr>
          <p:cNvPr id="161" name="Google Shape;16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981200"/>
            <a:ext cx="3425825" cy="46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" y="0"/>
            <a:ext cx="91154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/>
          <p:nvPr>
            <p:ph type="title"/>
          </p:nvPr>
        </p:nvSpPr>
        <p:spPr>
          <a:xfrm>
            <a:off x="7620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Chest Injury + Femur Fx</a:t>
            </a:r>
            <a:endParaRPr/>
          </a:p>
        </p:txBody>
      </p:sp>
      <p:sp>
        <p:nvSpPr>
          <p:cNvPr id="173" name="Google Shape;173;p13"/>
          <p:cNvSpPr txBox="1"/>
          <p:nvPr>
            <p:ph idx="1" type="body"/>
          </p:nvPr>
        </p:nvSpPr>
        <p:spPr>
          <a:xfrm>
            <a:off x="3733800" y="1447800"/>
            <a:ext cx="4978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CHEST INJURY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pulmonary morbidity (ARDS, fat embolism)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long bone stabilization questioned in patients with significant pulmonary injury</a:t>
            </a:r>
            <a:endParaRPr/>
          </a:p>
        </p:txBody>
      </p:sp>
      <p:pic>
        <p:nvPicPr>
          <p:cNvPr id="174" name="Google Shape;17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286000"/>
            <a:ext cx="2944812" cy="318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3"/>
          <p:cNvSpPr txBox="1"/>
          <p:nvPr/>
        </p:nvSpPr>
        <p:spPr>
          <a:xfrm>
            <a:off x="3733800" y="2057400"/>
            <a:ext cx="5029200" cy="41719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Thoracic trauma ITSELF is the major determinant of morbidity and mortality, NOT IM NAILING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Bone CORR 1995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Bosse JBJS 1997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Investigations</a:t>
            </a:r>
            <a:endParaRPr/>
          </a:p>
        </p:txBody>
      </p:sp>
      <p:sp>
        <p:nvSpPr>
          <p:cNvPr id="181" name="Google Shape;181;p14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X- ray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MRI – for stress fractures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 scan for proximal and pathological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Bone scan for stress &amp; pathological</a:t>
            </a:r>
            <a:endParaRPr/>
          </a:p>
        </p:txBody>
      </p:sp>
      <p:sp>
        <p:nvSpPr>
          <p:cNvPr id="182" name="Google Shape;182;p14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 scan  Intra – articular, impacted,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Others - arteriography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Compartment pressure measurement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7" y="0"/>
            <a:ext cx="91281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Classification</a:t>
            </a:r>
            <a:endParaRPr/>
          </a:p>
        </p:txBody>
      </p:sp>
      <p:sp>
        <p:nvSpPr>
          <p:cNvPr id="193" name="Google Shape;193;p1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AO/OTA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Pipkins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Pawel/garden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Russel tylor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Winquist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treatment </a:t>
            </a:r>
            <a:endParaRPr/>
          </a:p>
        </p:txBody>
      </p:sp>
      <p:sp>
        <p:nvSpPr>
          <p:cNvPr id="199" name="Google Shape;199;p17"/>
          <p:cNvSpPr txBox="1"/>
          <p:nvPr>
            <p:ph idx="1" type="body"/>
          </p:nvPr>
        </p:nvSpPr>
        <p:spPr>
          <a:xfrm>
            <a:off x="457200" y="1600200"/>
            <a:ext cx="4038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and limb threatening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or closed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Associated injuries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 of fracture (proximal, diaphysis, distal femur)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Stability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7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ATLS principles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Supportive - splintage, pain killers, resuscitation (shock),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TT, antibiotic for open fractures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Co-morbidities evaluation and treatment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/>
          <p:nvPr>
            <p:ph type="ctrTitle"/>
          </p:nvPr>
        </p:nvSpPr>
        <p:spPr>
          <a:xfrm>
            <a:off x="609600" y="1371600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 Black"/>
              <a:buNone/>
            </a:pPr>
            <a:r>
              <a:rPr b="1" i="0" lang="en-US" sz="5400" u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Hip fracture</a:t>
            </a:r>
            <a:b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(proximal femur fracture)</a:t>
            </a:r>
            <a:endParaRPr/>
          </a:p>
        </p:txBody>
      </p:sp>
      <p:sp>
        <p:nvSpPr>
          <p:cNvPr id="206" name="Google Shape;206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b="0" i="0" sz="320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b="0" i="0" sz="320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8"/>
          <p:cNvSpPr txBox="1"/>
          <p:nvPr/>
        </p:nvSpPr>
        <p:spPr>
          <a:xfrm>
            <a:off x="1600200" y="2895600"/>
            <a:ext cx="6324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Program Files\Common Files\Microsoft Shared\Clipart\cagcat50\PE01023_.wmf" id="208" name="Google Shape;2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2743200"/>
            <a:ext cx="2619375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 txBox="1"/>
          <p:nvPr>
            <p:ph type="title"/>
          </p:nvPr>
        </p:nvSpPr>
        <p:spPr>
          <a:xfrm>
            <a:off x="457200" y="1428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considerations</a:t>
            </a:r>
            <a:endParaRPr/>
          </a:p>
        </p:txBody>
      </p:sp>
      <p:sp>
        <p:nvSpPr>
          <p:cNvPr id="214" name="Google Shape;214;p19"/>
          <p:cNvSpPr txBox="1"/>
          <p:nvPr>
            <p:ph idx="1" type="body"/>
          </p:nvPr>
        </p:nvSpPr>
        <p:spPr>
          <a:xfrm>
            <a:off x="457200" y="1417637"/>
            <a:ext cx="4038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Extracapsular fracture with better healing potential (large surface area, good blood supply and cancellous bones)</a:t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Age: 10 years older than  femoral neck fracture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 FACTORS</a:t>
            </a:r>
            <a:endParaRPr/>
          </a:p>
        </p:txBody>
      </p:sp>
      <p:sp>
        <p:nvSpPr>
          <p:cNvPr id="215" name="Google Shape;215;p19"/>
          <p:cNvSpPr txBox="1"/>
          <p:nvPr>
            <p:ph idx="2" type="body"/>
          </p:nvPr>
        </p:nvSpPr>
        <p:spPr>
          <a:xfrm>
            <a:off x="4648200" y="1508125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Treatment principles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mobilization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surgery (24 to 72 hrs)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Walk within two weeks after surgery</a:t>
            </a:r>
            <a:endParaRPr/>
          </a:p>
        </p:txBody>
      </p:sp>
      <p:pic>
        <p:nvPicPr>
          <p:cNvPr descr="C:\Program Files\Common Files\Microsoft Shared\Clipart\cagcat50\BD06663_.WMF" id="216" name="Google Shape;2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4560887"/>
            <a:ext cx="2614612" cy="2268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2" y="0"/>
            <a:ext cx="9121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 of Neck of femur # treatment</a:t>
            </a:r>
            <a:endParaRPr/>
          </a:p>
        </p:txBody>
      </p:sp>
      <p:sp>
        <p:nvSpPr>
          <p:cNvPr id="222" name="Google Shape;222;p20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Geriatric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Mobilize early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Minimal surgical morbidity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chance of reoperation</a:t>
            </a:r>
            <a:endParaRPr/>
          </a:p>
        </p:txBody>
      </p:sp>
      <p:sp>
        <p:nvSpPr>
          <p:cNvPr id="223" name="Google Shape;223;p20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Spares femoral head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deformity (varus)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blood supply injury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 txBox="1"/>
          <p:nvPr>
            <p:ph type="title"/>
          </p:nvPr>
        </p:nvSpPr>
        <p:spPr>
          <a:xfrm>
            <a:off x="457200" y="2286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Treatment options Proximal femur</a:t>
            </a:r>
            <a:endParaRPr/>
          </a:p>
        </p:txBody>
      </p:sp>
      <p:sp>
        <p:nvSpPr>
          <p:cNvPr id="229" name="Google Shape;229;p21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Stable</a:t>
            </a:r>
            <a:r>
              <a:rPr b="0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fractures</a:t>
            </a:r>
            <a:r>
              <a:rPr b="0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Close reduction  &amp; DHS (Dynamic hip screw)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Unstable</a:t>
            </a:r>
            <a:r>
              <a:rPr b="0" i="0" lang="en-US" sz="2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fractures</a:t>
            </a:r>
            <a:r>
              <a:rPr b="0" i="0" lang="en-US" sz="2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Close reduction &amp;nail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 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1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CRIF &amp; percutaneous screw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Arthroplasty/ hemiarthroplasty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Proximal femur fixation</a:t>
            </a:r>
            <a:endParaRPr/>
          </a:p>
        </p:txBody>
      </p:sp>
      <p:pic>
        <p:nvPicPr>
          <p:cNvPr id="236" name="Google Shape;23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47800"/>
            <a:ext cx="3743325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1000" y="1905000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5181600"/>
            <a:ext cx="2438400" cy="136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14800" y="4419600"/>
            <a:ext cx="201930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72200" y="1981200"/>
            <a:ext cx="232410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34250" y="1619250"/>
            <a:ext cx="1704975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86500" y="4886325"/>
            <a:ext cx="2095500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Diaphyseal Femur Fracture</a:t>
            </a:r>
            <a:b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Classification</a:t>
            </a:r>
            <a:endParaRPr/>
          </a:p>
        </p:txBody>
      </p:sp>
      <p:sp>
        <p:nvSpPr>
          <p:cNvPr id="249" name="Google Shape;249;p23"/>
          <p:cNvSpPr txBox="1"/>
          <p:nvPr>
            <p:ph idx="1" type="body"/>
          </p:nvPr>
        </p:nvSpPr>
        <p:spPr>
          <a:xfrm>
            <a:off x="152400" y="1905000"/>
            <a:ext cx="5562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0 - No comminution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1 - Insignificant butterfly fragment with transverse or short oblique fracture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2 - Large butterfly of less than 50% of the bony width, &gt; 50% of cortex intact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3 - Larger butterfly leaving less than 50% of the cortex in contact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4 - Segmental comminution</a:t>
            </a:r>
            <a:endParaRPr/>
          </a:p>
          <a:p>
            <a:pPr indent="-228600" lvl="4" marL="2057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Winquist and Hansen 66A, 1984</a:t>
            </a:r>
            <a:endParaRPr/>
          </a:p>
        </p:txBody>
      </p:sp>
      <p:pic>
        <p:nvPicPr>
          <p:cNvPr id="250" name="Google Shape;25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8512" y="1905000"/>
            <a:ext cx="3265487" cy="474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3"/>
          <p:cNvSpPr txBox="1"/>
          <p:nvPr/>
        </p:nvSpPr>
        <p:spPr>
          <a:xfrm>
            <a:off x="5867400" y="4648200"/>
            <a:ext cx="1447800" cy="15525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Axial and rotational stability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Femoral Shaft Fractures</a:t>
            </a:r>
            <a:b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Definitive Management</a:t>
            </a:r>
            <a:endParaRPr/>
          </a:p>
        </p:txBody>
      </p:sp>
      <p:sp>
        <p:nvSpPr>
          <p:cNvPr id="257" name="Google Shape;257;p2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longer commonly employed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fixation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Especially open and comminuted fractures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Intramedullary rods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 of choice for most fractures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been shown to decrease hospitalization and total disability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operative</a:t>
            </a:r>
            <a:endParaRPr/>
          </a:p>
        </p:txBody>
      </p:sp>
      <p:pic>
        <p:nvPicPr>
          <p:cNvPr id="263" name="Google Shape;263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174875"/>
            <a:ext cx="4570412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5"/>
          <p:cNvSpPr txBox="1"/>
          <p:nvPr>
            <p:ph idx="2" type="body"/>
          </p:nvPr>
        </p:nvSpPr>
        <p:spPr>
          <a:xfrm>
            <a:off x="4799012" y="1981200"/>
            <a:ext cx="4041775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Deforming muscular and gravity forces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Complications related to prolonged immobilization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Treatment of femur fractures</a:t>
            </a:r>
            <a:endParaRPr/>
          </a:p>
        </p:txBody>
      </p:sp>
      <p:pic>
        <p:nvPicPr>
          <p:cNvPr id="270" name="Google Shape;270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4953000"/>
            <a:ext cx="259080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7000" y="2209800"/>
            <a:ext cx="1952625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5400" y="464820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29000" y="228600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8600" y="2133600"/>
            <a:ext cx="284797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Distal femur fracture</a:t>
            </a:r>
            <a:endParaRPr/>
          </a:p>
        </p:txBody>
      </p:sp>
      <p:sp>
        <p:nvSpPr>
          <p:cNvPr id="280" name="Google Shape;280;p27"/>
          <p:cNvSpPr txBox="1"/>
          <p:nvPr>
            <p:ph idx="1" type="body"/>
          </p:nvPr>
        </p:nvSpPr>
        <p:spPr>
          <a:xfrm>
            <a:off x="457200" y="1752600"/>
            <a:ext cx="4040187" cy="4602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Gastrocnemius deforming forces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Tear of vein at hiatus canal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 articular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Partial intraarticular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intra articular</a:t>
            </a:r>
            <a:endParaRPr/>
          </a:p>
        </p:txBody>
      </p:sp>
      <p:sp>
        <p:nvSpPr>
          <p:cNvPr id="281" name="Google Shape;281;p27"/>
          <p:cNvSpPr txBox="1"/>
          <p:nvPr>
            <p:ph idx="2" type="body"/>
          </p:nvPr>
        </p:nvSpPr>
        <p:spPr>
          <a:xfrm>
            <a:off x="4645025" y="1828800"/>
            <a:ext cx="4041775" cy="42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Operative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 articular fractures intraoperative need anatomic reduction to restore anatomy and early mobilization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circumstances</a:t>
            </a:r>
            <a:endParaRPr/>
          </a:p>
        </p:txBody>
      </p:sp>
      <p:sp>
        <p:nvSpPr>
          <p:cNvPr id="287" name="Google Shape;287;p28"/>
          <p:cNvSpPr txBox="1"/>
          <p:nvPr>
            <p:ph idx="1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 abuse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Pathological fracture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Recurrent fracture</a:t>
            </a:r>
            <a:endParaRPr/>
          </a:p>
        </p:txBody>
      </p:sp>
      <p:pic>
        <p:nvPicPr>
          <p:cNvPr id="288" name="Google Shape;288;p2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676400"/>
            <a:ext cx="3167062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Paediatric pattern</a:t>
            </a:r>
            <a:endParaRPr/>
          </a:p>
        </p:txBody>
      </p:sp>
      <p:sp>
        <p:nvSpPr>
          <p:cNvPr id="294" name="Google Shape;294;p29"/>
          <p:cNvSpPr txBox="1"/>
          <p:nvPr>
            <p:ph idx="1" type="body"/>
          </p:nvPr>
        </p:nvSpPr>
        <p:spPr>
          <a:xfrm>
            <a:off x="457200" y="1600200"/>
            <a:ext cx="335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Buckle (torus)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 deformation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stick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Physeal injuries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Apophyseal avulsion</a:t>
            </a:r>
            <a:endParaRPr/>
          </a:p>
        </p:txBody>
      </p:sp>
      <p:pic>
        <p:nvPicPr>
          <p:cNvPr id="295" name="Google Shape;295;p2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0" y="1600200"/>
            <a:ext cx="54864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Anatomy</a:t>
            </a:r>
            <a:endParaRPr/>
          </a:p>
        </p:txBody>
      </p:sp>
      <p:sp>
        <p:nvSpPr>
          <p:cNvPr id="100" name="Google Shape;100;p3"/>
          <p:cNvSpPr txBox="1"/>
          <p:nvPr>
            <p:ph idx="1" type="body"/>
          </p:nvPr>
        </p:nvSpPr>
        <p:spPr>
          <a:xfrm>
            <a:off x="457200" y="15240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Longest, strongest, heaviest, first to ossify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Zones: Proximal, diaphysis, distal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Neck-shaft angle 135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Anterolateral bowing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Isthmic at junction of proximal and middle 1/3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Adequate muscle envelope and blood supply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Length approximates tips middle finger to olecranon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"/>
          <p:cNvSpPr txBox="1"/>
          <p:nvPr>
            <p:ph type="title"/>
          </p:nvPr>
        </p:nvSpPr>
        <p:spPr>
          <a:xfrm>
            <a:off x="457200" y="274637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 of children bone</a:t>
            </a:r>
            <a:endParaRPr/>
          </a:p>
        </p:txBody>
      </p:sp>
      <p:sp>
        <p:nvSpPr>
          <p:cNvPr id="301" name="Google Shape;301;p3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resilience to stress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Thick periosteum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Enormous potential to remodel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Shorter healing times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Presence of growth plate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N/B: Avoid operation in children bones; pawlick harness used in infants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" y="0"/>
            <a:ext cx="9118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Salter harris</a:t>
            </a:r>
            <a:endParaRPr/>
          </a:p>
        </p:txBody>
      </p:sp>
      <p:pic>
        <p:nvPicPr>
          <p:cNvPr id="317" name="Google Shape;317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6837" y="1619250"/>
            <a:ext cx="6410325" cy="4487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Physis injuries</a:t>
            </a:r>
            <a:endParaRPr/>
          </a:p>
        </p:txBody>
      </p:sp>
      <p:sp>
        <p:nvSpPr>
          <p:cNvPr id="323" name="Google Shape;323;p3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Growth plate fractures often are treated non-surgical. Factors that influence treatment include the: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Severity, location and classification of the fracture.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 of deformity.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 age.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Growth potential of the affected plate.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majority of type I and type II Salter-Harris fractures can be treated with closed reduction and casting or splinting.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avoid additional damage, reduction often centers on traction and should be less than 6 hours.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Paediatric</a:t>
            </a:r>
            <a:endParaRPr/>
          </a:p>
        </p:txBody>
      </p:sp>
      <p:pic>
        <p:nvPicPr>
          <p:cNvPr id="329" name="Google Shape;329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600200"/>
            <a:ext cx="64770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Follow-up/Rehabilitation</a:t>
            </a:r>
            <a:endParaRPr/>
          </a:p>
        </p:txBody>
      </p:sp>
      <p:sp>
        <p:nvSpPr>
          <p:cNvPr id="335" name="Google Shape;335;p3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term complication: OA, AVN, length discrepancy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Occupation and physical/psychological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Vascular supply</a:t>
            </a:r>
            <a:endParaRPr/>
          </a:p>
        </p:txBody>
      </p:sp>
      <p:pic>
        <p:nvPicPr>
          <p:cNvPr id="106" name="Google Shape;106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347912"/>
            <a:ext cx="4038600" cy="303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137" y="1600200"/>
            <a:ext cx="4022725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Epidemiology:</a:t>
            </a:r>
            <a:b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Bimodal Distribution</a:t>
            </a:r>
            <a:endParaRPr/>
          </a:p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Elderly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Incidence doubles each decade beyond age 50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in white population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Smokers, small body size, excessive caffeine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energy trauma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Obstetric birth trauma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Fracture description</a:t>
            </a:r>
            <a:endParaRPr/>
          </a:p>
        </p:txBody>
      </p:sp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519112" y="944562"/>
            <a:ext cx="4038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162" lvl="0" marL="547687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Mechanism of injury (traumatic, pathological, stress)</a:t>
            </a:r>
            <a:endParaRPr/>
          </a:p>
          <a:p>
            <a:pPr indent="-282574" lvl="1" marL="868362" marR="0" rtl="0" algn="l">
              <a:lnSpc>
                <a:spcPct val="105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◼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Anatomical site (bone and location in bone)</a:t>
            </a:r>
            <a:endParaRPr/>
          </a:p>
          <a:p>
            <a:pPr indent="-282574" lvl="1" marL="868362" marR="0" rtl="0" algn="l">
              <a:lnSpc>
                <a:spcPct val="10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◼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Configuration Displacement </a:t>
            </a:r>
            <a:endParaRPr/>
          </a:p>
          <a:p>
            <a:pPr indent="-228600" lvl="2" marL="1133475" marR="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🢭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Three planes of angulation</a:t>
            </a:r>
            <a:endParaRPr/>
          </a:p>
          <a:p>
            <a:pPr indent="-228600" lvl="2" marL="1133475" marR="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🢭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Translation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2" marL="1133475" marR="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🢭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Shortening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2574" lvl="1" marL="868362" marR="0" rtl="0" algn="l">
              <a:lnSpc>
                <a:spcPct val="10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◼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Articular involvement/epiphyseal injuries </a:t>
            </a:r>
            <a:endParaRPr/>
          </a:p>
          <a:p>
            <a:pPr indent="-228600" lvl="2" marL="1133475" marR="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🢭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Fracture involving joint</a:t>
            </a:r>
            <a:endParaRPr/>
          </a:p>
          <a:p>
            <a:pPr indent="-228600" lvl="2" marL="1133475" marR="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🢭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Dislocation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2" marL="1133475" marR="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🢭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Ligamentous avulsion</a:t>
            </a:r>
            <a:endParaRPr/>
          </a:p>
          <a:p>
            <a:pPr indent="-282574" lvl="1" marL="868362" marR="0" rtl="0" algn="l">
              <a:lnSpc>
                <a:spcPct val="10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◼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Soft tissue injury</a:t>
            </a:r>
            <a:endParaRPr/>
          </a:p>
        </p:txBody>
      </p:sp>
      <p:sp>
        <p:nvSpPr>
          <p:cNvPr id="120" name="Google Shape;120;p6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Proximal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Diaphysis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Sequel</a:t>
            </a:r>
            <a:endParaRPr/>
          </a:p>
        </p:txBody>
      </p:sp>
      <p:sp>
        <p:nvSpPr>
          <p:cNvPr id="126" name="Google Shape;126;p7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Haemorrage (1000-1500)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 tissue injury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Neurovascular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Compartment syndrome</a:t>
            </a:r>
            <a:endParaRPr/>
          </a:p>
        </p:txBody>
      </p:sp>
      <p:sp>
        <p:nvSpPr>
          <p:cNvPr id="127" name="Google Shape;127;p7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 embolism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VTE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Metabolic response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Inflammatory body response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Clinical features</a:t>
            </a:r>
            <a:endParaRPr/>
          </a:p>
        </p:txBody>
      </p:sp>
      <p:sp>
        <p:nvSpPr>
          <p:cNvPr id="133" name="Google Shape;133;p8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Symptoms: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Loss of function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Musculoskeletal pain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Compartment syndrome</a:t>
            </a:r>
            <a:endParaRPr/>
          </a:p>
        </p:txBody>
      </p:sp>
      <p:sp>
        <p:nvSpPr>
          <p:cNvPr id="134" name="Google Shape;134;p8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Cardiopulmonary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 nervous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Renal funtion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Associated injuries</a:t>
            </a:r>
            <a:endParaRPr/>
          </a:p>
        </p:txBody>
      </p:sp>
      <p:pic>
        <p:nvPicPr>
          <p:cNvPr id="140" name="Google Shape;14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050" y="4826000"/>
            <a:ext cx="2571750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725" y="1752600"/>
            <a:ext cx="28479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AKUYU\Desktop\images (14).jpg" id="142" name="Google Shape;14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3600" y="1727200"/>
            <a:ext cx="2209800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AKUYU\Desktop\images (15).jpg" id="143" name="Google Shape;14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3862" y="4800600"/>
            <a:ext cx="277653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AKUYU\Desktop\images (16).jpg" id="144" name="Google Shape;144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08350" y="3354387"/>
            <a:ext cx="280035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2017-04-22T15:00:57Z</dcterms:created>
  <dc:creator>GAKUYU</dc:creator>
</cp:coreProperties>
</file>