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0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32" roundtripDataSignature="AMtx7mjI6hGlQJcxIF/rIyR1gUbJm3Z1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slide" Target="slides/slide123.xml"/><Relationship Id="rId128" Type="http://schemas.openxmlformats.org/officeDocument/2006/relationships/slide" Target="slides/slide122.xml"/><Relationship Id="rId127" Type="http://schemas.openxmlformats.org/officeDocument/2006/relationships/slide" Target="slides/slide121.xml"/><Relationship Id="rId126" Type="http://schemas.openxmlformats.org/officeDocument/2006/relationships/slide" Target="slides/slide120.xml"/><Relationship Id="rId26" Type="http://schemas.openxmlformats.org/officeDocument/2006/relationships/slide" Target="slides/slide20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slide" Target="slides/slide119.xml"/><Relationship Id="rId29" Type="http://schemas.openxmlformats.org/officeDocument/2006/relationships/slide" Target="slides/slide23.xml"/><Relationship Id="rId124" Type="http://schemas.openxmlformats.org/officeDocument/2006/relationships/slide" Target="slides/slide118.xml"/><Relationship Id="rId123" Type="http://schemas.openxmlformats.org/officeDocument/2006/relationships/slide" Target="slides/slide117.xml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2" Type="http://customschemas.google.com/relationships/presentationmetadata" Target="metadata"/><Relationship Id="rId131" Type="http://schemas.openxmlformats.org/officeDocument/2006/relationships/slide" Target="slides/slide125.xml"/><Relationship Id="rId130" Type="http://schemas.openxmlformats.org/officeDocument/2006/relationships/slide" Target="slides/slide12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eb1b98e66a_1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eb1b98e66a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b1b98e66a_0_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eb1b98e66a_0_7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eb1b98e66a_0_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eb1b98e66a_0_7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eb1b98e66a_0_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eb1b98e66a_0_8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eb1b98e66a_0_10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eb1b98e66a_0_10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eb1b98e66a_0_111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"/>
              <a:buNone/>
            </a:pPr>
            <a:fld id="{00000000-1234-1234-1234-123412341234}" type="slidenum">
              <a:rPr b="0" i="0" lang="en-GB" sz="1800" u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/>
          </a:p>
        </p:txBody>
      </p:sp>
      <p:sp>
        <p:nvSpPr>
          <p:cNvPr id="415" name="Google Shape;415;geb1b98e66a_0_11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16" name="Google Shape;416;geb1b98e66a_0_1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b1b98e66a_0_1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eb1b98e66a_0_12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eb1b98e66a_0_1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eb1b98e66a_0_13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eb1b98e66a_0_1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eb1b98e66a_0_14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eb1b98e66a_0_1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eb1b98e66a_0_15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eb1b98e66a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eb1b98e66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eb1b98e66a_0_1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geb1b98e66a_0_17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eb1b98e66a_0_1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geb1b98e66a_0_18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eb1b98e66a_1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eb1b98e66a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eb1b98e66a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eb1b98e66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eb1b98e66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eb1b98e6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eb1b98e66a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eb1b98e66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eb1b98e66a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eb1b98e66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eb1b98e66a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eb1b98e66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b1b98e66a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b1b98e66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eb8694673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eb8694673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1b98e66a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1b98e66a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eb1b98e66a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geb1b98e66a_0_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eb1b98e66a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geb1b98e66a_0_14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eb1b98e66a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geb1b98e66a_0_2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eb1b98e66a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geb1b98e66a_0_30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eb1b98e66a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geb1b98e66a_0_38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eb1b98e66a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geb1b98e66a_0_5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eb1b98e66a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eb1b98e66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eb1b98e66a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eb1b98e66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eb1b98e66a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eb1b98e66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eb1b98e66a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eb1b98e66a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eb1b98e66a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eb1b98e66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eb1b98e66a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eb1b98e66a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9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0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0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0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eb1b98e66a_0_550"/>
          <p:cNvSpPr txBox="1"/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geb1b98e66a_0_550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9" name="Google Shape;89;geb1b98e66a_0_550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geb1b98e66a_0_550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geb1b98e66a_0_550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eb1b98e66a_0_55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eb1b98e66a_0_556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geb1b98e66a_0_556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geb1b98e66a_0_556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geb1b98e66a_0_556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eb1b98e66a_0_562"/>
          <p:cNvSpPr txBox="1"/>
          <p:nvPr>
            <p:ph type="title"/>
          </p:nvPr>
        </p:nvSpPr>
        <p:spPr>
          <a:xfrm>
            <a:off x="963084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eb1b98e66a_0_562"/>
          <p:cNvSpPr txBox="1"/>
          <p:nvPr>
            <p:ph idx="1" type="body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1" name="Google Shape;101;geb1b98e66a_0_562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geb1b98e66a_0_562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geb1b98e66a_0_562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eb1b98e66a_0_56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eb1b98e66a_0_568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7" name="Google Shape;107;geb1b98e66a_0_568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8" name="Google Shape;108;geb1b98e66a_0_568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geb1b98e66a_0_568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eb1b98e66a_0_568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eb1b98e66a_0_57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eb1b98e66a_0_575"/>
          <p:cNvSpPr txBox="1"/>
          <p:nvPr>
            <p:ph idx="1" type="body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4" name="Google Shape;114;geb1b98e66a_0_575"/>
          <p:cNvSpPr txBox="1"/>
          <p:nvPr>
            <p:ph idx="2" type="body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5" name="Google Shape;115;geb1b98e66a_0_575"/>
          <p:cNvSpPr txBox="1"/>
          <p:nvPr>
            <p:ph idx="3" type="body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geb1b98e66a_0_575"/>
          <p:cNvSpPr txBox="1"/>
          <p:nvPr>
            <p:ph idx="4" type="body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7" name="Google Shape;117;geb1b98e66a_0_575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geb1b98e66a_0_575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geb1b98e66a_0_575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eb1b98e66a_0_58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eb1b98e66a_0_584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eb1b98e66a_0_584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geb1b98e66a_0_584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b1b98e66a_0_589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eb1b98e66a_0_589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eb1b98e66a_0_589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eb1b98e66a_0_593"/>
          <p:cNvSpPr txBox="1"/>
          <p:nvPr>
            <p:ph type="title"/>
          </p:nvPr>
        </p:nvSpPr>
        <p:spPr>
          <a:xfrm>
            <a:off x="609600" y="273050"/>
            <a:ext cx="40113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eb1b98e66a_0_593"/>
          <p:cNvSpPr txBox="1"/>
          <p:nvPr>
            <p:ph idx="1" type="body"/>
          </p:nvPr>
        </p:nvSpPr>
        <p:spPr>
          <a:xfrm>
            <a:off x="4766733" y="273050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geb1b98e66a_0_593"/>
          <p:cNvSpPr txBox="1"/>
          <p:nvPr>
            <p:ph idx="2" type="body"/>
          </p:nvPr>
        </p:nvSpPr>
        <p:spPr>
          <a:xfrm>
            <a:off x="609600" y="1435100"/>
            <a:ext cx="40113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3" name="Google Shape;133;geb1b98e66a_0_593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eb1b98e66a_0_593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eb1b98e66a_0_593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9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b1b98e66a_0_600"/>
          <p:cNvSpPr txBox="1"/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eb1b98e66a_0_600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eb1b98e66a_0_600"/>
          <p:cNvSpPr txBox="1"/>
          <p:nvPr>
            <p:ph idx="1" type="body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0" name="Google Shape;140;geb1b98e66a_0_600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eb1b98e66a_0_600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eb1b98e66a_0_600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eb1b98e66a_0_60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eb1b98e66a_0_607"/>
          <p:cNvSpPr txBox="1"/>
          <p:nvPr>
            <p:ph idx="1" type="body"/>
          </p:nvPr>
        </p:nvSpPr>
        <p:spPr>
          <a:xfrm rot="5400000">
            <a:off x="3832950" y="-1623150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geb1b98e66a_0_607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eb1b98e66a_0_607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eb1b98e66a_0_607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eb1b98e66a_0_613"/>
          <p:cNvSpPr txBox="1"/>
          <p:nvPr>
            <p:ph type="title"/>
          </p:nvPr>
        </p:nvSpPr>
        <p:spPr>
          <a:xfrm rot="5400000">
            <a:off x="7285050" y="1828788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eb1b98e66a_0_613"/>
          <p:cNvSpPr txBox="1"/>
          <p:nvPr>
            <p:ph idx="1" type="body"/>
          </p:nvPr>
        </p:nvSpPr>
        <p:spPr>
          <a:xfrm rot="5400000">
            <a:off x="1697000" y="-812862"/>
            <a:ext cx="5851500" cy="80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geb1b98e66a_0_613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geb1b98e66a_0_613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eb1b98e66a_0_613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b1b98e66a_0_1779"/>
          <p:cNvSpPr txBox="1"/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geb1b98e66a_0_1779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4" name="Google Shape;164;geb1b98e66a_0_1779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geb1b98e66a_0_1779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geb1b98e66a_0_1779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b1b98e66a_0_1785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geb1b98e66a_0_1785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geb1b98e66a_0_1785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eb1b98e66a_0_1789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geb1b98e66a_0_1789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geb1b98e66a_0_1789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geb1b98e66a_0_1789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geb1b98e66a_0_1789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b1b98e66a_0_1795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geb1b98e66a_0_1795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0" name="Google Shape;180;geb1b98e66a_0_1795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1" name="Google Shape;181;geb1b98e66a_0_1795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geb1b98e66a_0_1795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geb1b98e66a_0_1795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b1b98e66a_0_1802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geb1b98e66a_0_1802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geb1b98e66a_0_1802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geb1b98e66a_0_1802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eb1b98e66a_0_1807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geb1b98e66a_0_1807"/>
          <p:cNvSpPr txBox="1"/>
          <p:nvPr>
            <p:ph idx="1" type="body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2" name="Google Shape;192;geb1b98e66a_0_1807"/>
          <p:cNvSpPr txBox="1"/>
          <p:nvPr>
            <p:ph idx="2" type="body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93" name="Google Shape;193;geb1b98e66a_0_1807"/>
          <p:cNvSpPr txBox="1"/>
          <p:nvPr>
            <p:ph idx="3" type="body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4" name="Google Shape;194;geb1b98e66a_0_1807"/>
          <p:cNvSpPr txBox="1"/>
          <p:nvPr>
            <p:ph idx="4" type="body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95" name="Google Shape;195;geb1b98e66a_0_1807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geb1b98e66a_0_1807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geb1b98e66a_0_1807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eb1b98e66a_0_1816"/>
          <p:cNvSpPr txBox="1"/>
          <p:nvPr>
            <p:ph type="title"/>
          </p:nvPr>
        </p:nvSpPr>
        <p:spPr>
          <a:xfrm rot="5400000">
            <a:off x="7285050" y="1828788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geb1b98e66a_0_1816"/>
          <p:cNvSpPr txBox="1"/>
          <p:nvPr>
            <p:ph idx="1" type="body"/>
          </p:nvPr>
        </p:nvSpPr>
        <p:spPr>
          <a:xfrm rot="5400000">
            <a:off x="1697000" y="-812862"/>
            <a:ext cx="5851500" cy="80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geb1b98e66a_0_1816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geb1b98e66a_0_1816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geb1b98e66a_0_1816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9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9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b1b98e66a_0_1822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geb1b98e66a_0_1822"/>
          <p:cNvSpPr txBox="1"/>
          <p:nvPr>
            <p:ph idx="1" type="body"/>
          </p:nvPr>
        </p:nvSpPr>
        <p:spPr>
          <a:xfrm rot="5400000">
            <a:off x="3832950" y="-1623150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geb1b98e66a_0_1822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geb1b98e66a_0_1822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geb1b98e66a_0_1822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b1b98e66a_0_1828"/>
          <p:cNvSpPr txBox="1"/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geb1b98e66a_0_1828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geb1b98e66a_0_1828"/>
          <p:cNvSpPr txBox="1"/>
          <p:nvPr>
            <p:ph idx="1" type="body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14" name="Google Shape;214;geb1b98e66a_0_1828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geb1b98e66a_0_1828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geb1b98e66a_0_1828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b1b98e66a_0_1835"/>
          <p:cNvSpPr txBox="1"/>
          <p:nvPr>
            <p:ph type="title"/>
          </p:nvPr>
        </p:nvSpPr>
        <p:spPr>
          <a:xfrm>
            <a:off x="609600" y="273050"/>
            <a:ext cx="40113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geb1b98e66a_0_1835"/>
          <p:cNvSpPr txBox="1"/>
          <p:nvPr>
            <p:ph idx="1" type="body"/>
          </p:nvPr>
        </p:nvSpPr>
        <p:spPr>
          <a:xfrm>
            <a:off x="4766733" y="273050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20" name="Google Shape;220;geb1b98e66a_0_1835"/>
          <p:cNvSpPr txBox="1"/>
          <p:nvPr>
            <p:ph idx="2" type="body"/>
          </p:nvPr>
        </p:nvSpPr>
        <p:spPr>
          <a:xfrm>
            <a:off x="609600" y="1435100"/>
            <a:ext cx="40113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21" name="Google Shape;221;geb1b98e66a_0_1835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geb1b98e66a_0_1835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geb1b98e66a_0_1835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b1b98e66a_0_1842"/>
          <p:cNvSpPr txBox="1"/>
          <p:nvPr>
            <p:ph type="title"/>
          </p:nvPr>
        </p:nvSpPr>
        <p:spPr>
          <a:xfrm>
            <a:off x="963084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geb1b98e66a_0_1842"/>
          <p:cNvSpPr txBox="1"/>
          <p:nvPr>
            <p:ph idx="1" type="body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7" name="Google Shape;227;geb1b98e66a_0_1842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geb1b98e66a_0_1842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geb1b98e66a_0_1842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9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9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9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9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9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9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9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0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0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9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b1b98e66a_0_54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geb1b98e66a_0_544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geb1b98e66a_0_544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geb1b98e66a_0_544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geb1b98e66a_0_544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b1b98e66a_0_1773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geb1b98e66a_0_1773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geb1b98e66a_0_1773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Google Shape;159;geb1b98e66a_0_1773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geb1b98e66a_0_1773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01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16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02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14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03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06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09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13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08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00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12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15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10.png"/><Relationship Id="rId4" Type="http://schemas.openxmlformats.org/officeDocument/2006/relationships/image" Target="../media/image117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24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20.png"/><Relationship Id="rId4" Type="http://schemas.openxmlformats.org/officeDocument/2006/relationships/image" Target="../media/image123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30.png"/><Relationship Id="rId4" Type="http://schemas.openxmlformats.org/officeDocument/2006/relationships/image" Target="../media/image127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21.png"/><Relationship Id="rId4" Type="http://schemas.openxmlformats.org/officeDocument/2006/relationships/image" Target="../media/image122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26.png"/><Relationship Id="rId4" Type="http://schemas.openxmlformats.org/officeDocument/2006/relationships/image" Target="../media/image1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25.png"/><Relationship Id="rId4" Type="http://schemas.openxmlformats.org/officeDocument/2006/relationships/image" Target="../media/image129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31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2.xml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28.jp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3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rive.google.com/file/d/1ROFOjNGrUVCABaVtt3aCtLVU0DQ450dC/view?usp=sharing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Relationship Id="rId5" Type="http://schemas.openxmlformats.org/officeDocument/2006/relationships/image" Target="../media/image31.jpg"/><Relationship Id="rId6" Type="http://schemas.openxmlformats.org/officeDocument/2006/relationships/image" Target="../media/image23.jpg"/><Relationship Id="rId7" Type="http://schemas.openxmlformats.org/officeDocument/2006/relationships/image" Target="../media/image30.jpg"/><Relationship Id="rId8" Type="http://schemas.openxmlformats.org/officeDocument/2006/relationships/image" Target="../media/image2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jpg"/><Relationship Id="rId4" Type="http://schemas.openxmlformats.org/officeDocument/2006/relationships/image" Target="../media/image25.jpg"/><Relationship Id="rId5" Type="http://schemas.openxmlformats.org/officeDocument/2006/relationships/image" Target="../media/image40.jpg"/><Relationship Id="rId6" Type="http://schemas.openxmlformats.org/officeDocument/2006/relationships/image" Target="../media/image41.jpg"/><Relationship Id="rId7" Type="http://schemas.openxmlformats.org/officeDocument/2006/relationships/image" Target="../media/image4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drive.google.com/file/d/1wztQeYc4zQB_TosB8mEqMMk3LUocyDhB/view?usp=sharing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0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drive.google.com/file/d/1iwguzTFhNn0I6BOaimoXbT7b-WF7Qzu-/view?usp=sharing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9.png"/><Relationship Id="rId4" Type="http://schemas.openxmlformats.org/officeDocument/2006/relationships/image" Target="../media/image5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4.png"/><Relationship Id="rId4" Type="http://schemas.openxmlformats.org/officeDocument/2006/relationships/image" Target="../media/image7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8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4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0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9.gif"/><Relationship Id="rId4" Type="http://schemas.openxmlformats.org/officeDocument/2006/relationships/image" Target="../media/image91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0.png"/><Relationship Id="rId4" Type="http://schemas.openxmlformats.org/officeDocument/2006/relationships/image" Target="../media/image83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5.png"/><Relationship Id="rId4" Type="http://schemas.openxmlformats.org/officeDocument/2006/relationships/image" Target="../media/image87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8.png"/><Relationship Id="rId4" Type="http://schemas.openxmlformats.org/officeDocument/2006/relationships/image" Target="../media/image92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6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8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4.xml"/><Relationship Id="rId3" Type="http://schemas.openxmlformats.org/officeDocument/2006/relationships/hyperlink" Target="http://www.patient.co.uk/search.asp?searchterm=RADIAL+NERVE+LESION&amp;collections=PPsearch" TargetMode="Externa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7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19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9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GB"/>
              <a:t>LOWER LIMB FRACTURES</a:t>
            </a:r>
            <a:endParaRPr/>
          </a:p>
        </p:txBody>
      </p:sp>
      <p:sp>
        <p:nvSpPr>
          <p:cNvPr id="235" name="Google Shape;23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/>
              <a:t>PRAB and AISHA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ACETABULUM ANATOMY</a:t>
            </a:r>
            <a:endParaRPr/>
          </a:p>
        </p:txBody>
      </p:sp>
      <p:pic>
        <p:nvPicPr>
          <p:cNvPr descr="Understanding Clinical Radiology of Fracture Acetabulum - Trauma  International" id="289" name="Google Shape;289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416205"/>
            <a:ext cx="9956179" cy="5196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462" y="391076"/>
            <a:ext cx="10535762" cy="3406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Google Shape;82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437" y="401652"/>
            <a:ext cx="9745871" cy="468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508" y="164639"/>
            <a:ext cx="7937397" cy="4663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763" y="320690"/>
            <a:ext cx="7515225" cy="33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537" y="542925"/>
            <a:ext cx="11210925" cy="57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712" y="480167"/>
            <a:ext cx="9308327" cy="3989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446" y="290913"/>
            <a:ext cx="11553825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rearm injury in a 5 year old boy | The BMJ" id="853" name="Google Shape;85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751" y="338541"/>
            <a:ext cx="6544981" cy="5547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onteggia fracture" id="858" name="Google Shape;85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7309" y="441722"/>
            <a:ext cx="7766603" cy="5492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Google Shape;86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322" y="159477"/>
            <a:ext cx="10896600" cy="566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LETOURNEL CLASSIFICATION</a:t>
            </a:r>
            <a:endParaRPr/>
          </a:p>
        </p:txBody>
      </p:sp>
      <p:pic>
        <p:nvPicPr>
          <p:cNvPr id="295" name="Google Shape;295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853638"/>
            <a:ext cx="7534275" cy="35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Google Shape;86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951" y="264297"/>
            <a:ext cx="11391900" cy="42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067" y="222190"/>
            <a:ext cx="8658512" cy="6123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Google Shape;878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1137" y="323850"/>
            <a:ext cx="9229725" cy="62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79"/>
          <p:cNvSpPr txBox="1"/>
          <p:nvPr>
            <p:ph type="title"/>
          </p:nvPr>
        </p:nvSpPr>
        <p:spPr>
          <a:xfrm>
            <a:off x="838200" y="365125"/>
            <a:ext cx="10515600" cy="292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884" name="Google Shape;884;p7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974222"/>
            <a:ext cx="5181600" cy="43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7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974222"/>
            <a:ext cx="5181600" cy="4316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" name="Google Shape;89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993" y="478164"/>
            <a:ext cx="5443924" cy="499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3917" y="478164"/>
            <a:ext cx="6156012" cy="4928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81"/>
          <p:cNvSpPr txBox="1"/>
          <p:nvPr>
            <p:ph type="title"/>
          </p:nvPr>
        </p:nvSpPr>
        <p:spPr>
          <a:xfrm>
            <a:off x="838200" y="365126"/>
            <a:ext cx="10515600" cy="250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897" name="Google Shape;897;p8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803305"/>
            <a:ext cx="5181600" cy="4238794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81"/>
          <p:cNvSpPr txBox="1"/>
          <p:nvPr>
            <p:ph idx="2" type="body"/>
          </p:nvPr>
        </p:nvSpPr>
        <p:spPr>
          <a:xfrm>
            <a:off x="6172200" y="803305"/>
            <a:ext cx="5181600" cy="537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8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04" name="Google Shape;904;p8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202694"/>
            <a:ext cx="5181600" cy="3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8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2200" y="2181724"/>
            <a:ext cx="5181600" cy="3639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8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11" name="Google Shape;911;p8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053752"/>
            <a:ext cx="5181600" cy="389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8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2200" y="2138516"/>
            <a:ext cx="5181600" cy="3725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8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18" name="Google Shape;918;p8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210930"/>
            <a:ext cx="5181600" cy="358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8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2200" y="1982923"/>
            <a:ext cx="5181600" cy="4036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85"/>
          <p:cNvSpPr txBox="1"/>
          <p:nvPr>
            <p:ph type="title"/>
          </p:nvPr>
        </p:nvSpPr>
        <p:spPr>
          <a:xfrm>
            <a:off x="838200" y="365126"/>
            <a:ext cx="10515600" cy="2758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25" name="Google Shape;925;p8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848545"/>
            <a:ext cx="5181600" cy="4924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8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948583"/>
            <a:ext cx="5650150" cy="4905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assification of Acetabulum Fractures | Musculoskeletal Key" id="300" name="Google Shape;30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1" y="535260"/>
            <a:ext cx="10136458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86"/>
          <p:cNvSpPr txBox="1"/>
          <p:nvPr>
            <p:ph type="title"/>
          </p:nvPr>
        </p:nvSpPr>
        <p:spPr>
          <a:xfrm>
            <a:off x="838200" y="365126"/>
            <a:ext cx="10515600" cy="3356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32" name="Google Shape;932;p8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145250"/>
            <a:ext cx="5181600" cy="480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8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2200" y="1116806"/>
            <a:ext cx="5181600" cy="48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87"/>
          <p:cNvSpPr txBox="1"/>
          <p:nvPr>
            <p:ph type="title"/>
          </p:nvPr>
        </p:nvSpPr>
        <p:spPr>
          <a:xfrm>
            <a:off x="838200" y="365125"/>
            <a:ext cx="10515600" cy="309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39" name="Google Shape;939;p8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379" y="877739"/>
            <a:ext cx="5181600" cy="4293624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87"/>
          <p:cNvSpPr txBox="1"/>
          <p:nvPr>
            <p:ph idx="2" type="body"/>
          </p:nvPr>
        </p:nvSpPr>
        <p:spPr>
          <a:xfrm>
            <a:off x="6172200" y="1222049"/>
            <a:ext cx="5181600" cy="4954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88"/>
          <p:cNvSpPr txBox="1"/>
          <p:nvPr/>
        </p:nvSpPr>
        <p:spPr>
          <a:xfrm>
            <a:off x="658026" y="504202"/>
            <a:ext cx="7657032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Olecranon fractures- varieties- displaced triceps- t1 back slab or circular cast, unstable plus comminution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Proximal radius head fracture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Radial neck fracture t3 and t4 salter harris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Isolated radius and ulna fracture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ow long does it take to heal from a nightstick fracture (non-displaced)? -  Quora" id="950" name="Google Shape;950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854" y="318939"/>
            <a:ext cx="5734050" cy="430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Google Shape;955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966" y="475093"/>
            <a:ext cx="2667000" cy="54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4750" y="1076325"/>
            <a:ext cx="4762500" cy="470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osh Review on Twitter: &quot;How do you perform Phalen's test to diagnose carpal  tunnel syndrome? #RoshQuiz #FOAMed #PANCE… &quot;" id="961" name="Google Shape;961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660" y="662278"/>
            <a:ext cx="5640224" cy="4955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nagement of Acetabulum Fractures - Basic Principles and Tips and Tricks -  Trauma International" id="305" name="Google Shape;30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259" y="613316"/>
            <a:ext cx="10993018" cy="6018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eb1b98e66a_1_11"/>
          <p:cNvSpPr txBox="1"/>
          <p:nvPr>
            <p:ph type="title"/>
          </p:nvPr>
        </p:nvSpPr>
        <p:spPr>
          <a:xfrm>
            <a:off x="818625" y="91275"/>
            <a:ext cx="10535100" cy="5864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66"/>
              <a:t>Read 10. Hip </a:t>
            </a:r>
            <a:r>
              <a:rPr lang="en-GB" sz="4066"/>
              <a:t>dislocation</a:t>
            </a:r>
            <a:r>
              <a:rPr lang="en-GB" sz="4066"/>
              <a:t> classnotes</a:t>
            </a:r>
            <a:endParaRPr sz="40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66" u="sng">
                <a:solidFill>
                  <a:schemeClr val="hlink"/>
                </a:solidFill>
                <a:hlinkClick r:id="rId3"/>
              </a:rPr>
              <a:t>https://drive.google.com/file/d/1ROFOjNGrUVCABaVtt3aCtLVU0DQ450dC/view?usp=sharing</a:t>
            </a:r>
            <a:endParaRPr sz="40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HIP DISLOCATION</a:t>
            </a:r>
            <a:endParaRPr/>
          </a:p>
        </p:txBody>
      </p:sp>
      <p:pic>
        <p:nvPicPr>
          <p:cNvPr id="316" name="Google Shape;316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755" y="1333143"/>
            <a:ext cx="5358213" cy="48438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ip dislocation (luxation)" id="317" name="Google Shape;317;p1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6617" y="1333142"/>
            <a:ext cx="5195843" cy="4843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935" y="863126"/>
            <a:ext cx="10742063" cy="567440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5"/>
          <p:cNvSpPr txBox="1"/>
          <p:nvPr/>
        </p:nvSpPr>
        <p:spPr>
          <a:xfrm>
            <a:off x="1760434" y="299103"/>
            <a:ext cx="68024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FEMORAL HEAD FRACTURES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122" y="435836"/>
            <a:ext cx="4760008" cy="586241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6"/>
          <p:cNvSpPr txBox="1"/>
          <p:nvPr/>
        </p:nvSpPr>
        <p:spPr>
          <a:xfrm>
            <a:off x="5956419" y="1128045"/>
            <a:ext cx="492237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SCIATIC NERVE INJURY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"/>
          <p:cNvSpPr txBox="1"/>
          <p:nvPr>
            <p:ph type="title"/>
          </p:nvPr>
        </p:nvSpPr>
        <p:spPr>
          <a:xfrm>
            <a:off x="838200" y="365126"/>
            <a:ext cx="10515600" cy="8483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GB" sz="2800"/>
              <a:t>FEMUR NECK FRACTURE- INTERTROCHANTERIC FRACTURES</a:t>
            </a:r>
            <a:br>
              <a:rPr lang="en-GB" sz="2800"/>
            </a:br>
            <a:r>
              <a:rPr b="1" lang="en-GB" sz="2800" u="sng"/>
              <a:t>Anatomic Classification</a:t>
            </a:r>
            <a:endParaRPr b="1" sz="2800" u="sng"/>
          </a:p>
        </p:txBody>
      </p:sp>
      <p:pic>
        <p:nvPicPr>
          <p:cNvPr id="335" name="Google Shape;335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946" y="1213504"/>
            <a:ext cx="5127476" cy="49634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moral neck fracture causes, types, symptoms, diagnosis, treatment &amp;  prognosis" id="336" name="Google Shape;336;p1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40980" y="1213503"/>
            <a:ext cx="4948014" cy="4963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8"/>
          <p:cNvSpPr txBox="1"/>
          <p:nvPr>
            <p:ph type="title"/>
          </p:nvPr>
        </p:nvSpPr>
        <p:spPr>
          <a:xfrm>
            <a:off x="838200" y="365126"/>
            <a:ext cx="10515600" cy="8398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GARDENS CLASSIFICATION FOR F.NECK</a:t>
            </a:r>
            <a:endParaRPr/>
          </a:p>
        </p:txBody>
      </p:sp>
      <p:pic>
        <p:nvPicPr>
          <p:cNvPr id="342" name="Google Shape;342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204958"/>
            <a:ext cx="9997867" cy="5042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PELVIC ANATOMY</a:t>
            </a:r>
            <a:endParaRPr/>
          </a:p>
        </p:txBody>
      </p:sp>
      <p:pic>
        <p:nvPicPr>
          <p:cNvPr descr="The Pelvic Girdle and Pelvis | Anatomy and Physiology I" id="241" name="Google Shape;241;p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0077" y="1690689"/>
            <a:ext cx="5307981" cy="44862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lvis | Definition, Anatomy, Diagram, &amp; Facts | Britannica" id="242" name="Google Shape;242;p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5592" y="1825625"/>
            <a:ext cx="5026816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Pauwels Classification-f.neck</a:t>
            </a:r>
            <a:endParaRPr/>
          </a:p>
        </p:txBody>
      </p:sp>
      <p:pic>
        <p:nvPicPr>
          <p:cNvPr descr="Pauwels' classification of femoral neck fractures. | Download Scientific  Diagram" id="348" name="Google Shape;348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889325"/>
            <a:ext cx="10390974" cy="446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Poor Healing </a:t>
            </a:r>
            <a:endParaRPr/>
          </a:p>
        </p:txBody>
      </p:sp>
      <p:sp>
        <p:nvSpPr>
          <p:cNvPr id="354" name="Google Shape;354;p20"/>
          <p:cNvSpPr txBox="1"/>
          <p:nvPr>
            <p:ph idx="1" type="body"/>
          </p:nvPr>
        </p:nvSpPr>
        <p:spPr>
          <a:xfrm>
            <a:off x="838200" y="1825625"/>
            <a:ext cx="263139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blood supply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No haematoma formation because intertrochanteric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Single periosteal layer</a:t>
            </a:r>
            <a:endParaRPr sz="2400"/>
          </a:p>
        </p:txBody>
      </p:sp>
      <p:pic>
        <p:nvPicPr>
          <p:cNvPr descr="17: Femoral Neck Fractures | Musculoskeletal Key" id="355" name="Google Shape;355;p2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4532" y="1914259"/>
            <a:ext cx="6614444" cy="4375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Extracapsular femoral neck fracture</a:t>
            </a:r>
            <a:endParaRPr/>
          </a:p>
        </p:txBody>
      </p:sp>
      <p:pic>
        <p:nvPicPr>
          <p:cNvPr id="361" name="Google Shape;361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894" y="1458156"/>
            <a:ext cx="9890356" cy="5036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eb1b98e66a_0_701"/>
          <p:cNvSpPr txBox="1"/>
          <p:nvPr>
            <p:ph type="title"/>
          </p:nvPr>
        </p:nvSpPr>
        <p:spPr>
          <a:xfrm>
            <a:off x="609600" y="14287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GB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considerations</a:t>
            </a:r>
            <a:endParaRPr/>
          </a:p>
        </p:txBody>
      </p:sp>
      <p:sp>
        <p:nvSpPr>
          <p:cNvPr id="367" name="Google Shape;367;geb1b98e66a_0_701"/>
          <p:cNvSpPr txBox="1"/>
          <p:nvPr>
            <p:ph idx="1" type="body"/>
          </p:nvPr>
        </p:nvSpPr>
        <p:spPr>
          <a:xfrm>
            <a:off x="609600" y="1417637"/>
            <a:ext cx="5384700" cy="4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Extracapsular fracture with better healing potential (large surface area, good blood supply and cancellous bones)</a:t>
            </a:r>
            <a:endParaRPr b="0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Age: 10 years older than  femoral neck fracture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RISK FACTORS</a:t>
            </a:r>
            <a:endParaRPr/>
          </a:p>
        </p:txBody>
      </p:sp>
      <p:sp>
        <p:nvSpPr>
          <p:cNvPr id="368" name="Google Shape;368;geb1b98e66a_0_701"/>
          <p:cNvSpPr txBox="1"/>
          <p:nvPr>
            <p:ph idx="2" type="body"/>
          </p:nvPr>
        </p:nvSpPr>
        <p:spPr>
          <a:xfrm>
            <a:off x="6197600" y="1508125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Treatment principles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Early mobilization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Early surgery (24 to 72 hrs)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Walk within two weeks after surgery</a:t>
            </a:r>
            <a:endParaRPr/>
          </a:p>
        </p:txBody>
      </p:sp>
      <p:pic>
        <p:nvPicPr>
          <p:cNvPr descr="C:\Program Files\Common Files\Microsoft Shared\Clipart\cagcat50\BD06663_.WMF" id="369" name="Google Shape;369;geb1b98e66a_0_7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9600" y="4560887"/>
            <a:ext cx="2614611" cy="226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eb1b98e66a_0_783"/>
          <p:cNvSpPr txBox="1"/>
          <p:nvPr>
            <p:ph type="title"/>
          </p:nvPr>
        </p:nvSpPr>
        <p:spPr>
          <a:xfrm>
            <a:off x="812800" y="274629"/>
            <a:ext cx="82974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GB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Goals of Neck of femur # treatment</a:t>
            </a:r>
            <a:endParaRPr/>
          </a:p>
        </p:txBody>
      </p:sp>
      <p:sp>
        <p:nvSpPr>
          <p:cNvPr id="375" name="Google Shape;375;geb1b98e66a_0_783"/>
          <p:cNvSpPr txBox="1"/>
          <p:nvPr>
            <p:ph idx="1" type="body"/>
          </p:nvPr>
        </p:nvSpPr>
        <p:spPr>
          <a:xfrm>
            <a:off x="812800" y="1600200"/>
            <a:ext cx="717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Geriatric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Mobilize early</a:t>
            </a:r>
            <a:endParaRPr/>
          </a:p>
          <a:p>
            <a:pPr indent="-1651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Minimal surgical morbidity</a:t>
            </a:r>
            <a:endParaRPr/>
          </a:p>
          <a:p>
            <a:pPr indent="-1651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 chance of reoperation</a:t>
            </a:r>
            <a:endParaRPr/>
          </a:p>
        </p:txBody>
      </p:sp>
      <p:sp>
        <p:nvSpPr>
          <p:cNvPr id="376" name="Google Shape;376;geb1b98e66a_0_783"/>
          <p:cNvSpPr txBox="1"/>
          <p:nvPr>
            <p:ph idx="2" type="body"/>
          </p:nvPr>
        </p:nvSpPr>
        <p:spPr>
          <a:xfrm>
            <a:off x="5853896" y="1600200"/>
            <a:ext cx="4121400" cy="3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Young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Spares femoral head</a:t>
            </a:r>
            <a:endParaRPr/>
          </a:p>
          <a:p>
            <a:pPr indent="-1651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Avoid deformity (varus)</a:t>
            </a:r>
            <a:endParaRPr/>
          </a:p>
          <a:p>
            <a:pPr indent="-1651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Avoid blood supply injury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eb1b98e66a_0_864"/>
          <p:cNvSpPr txBox="1"/>
          <p:nvPr>
            <p:ph type="title"/>
          </p:nvPr>
        </p:nvSpPr>
        <p:spPr>
          <a:xfrm>
            <a:off x="609600" y="228600"/>
            <a:ext cx="10972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0" i="0" lang="en-GB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Treatment options Proximal femur</a:t>
            </a:r>
            <a:endParaRPr/>
          </a:p>
        </p:txBody>
      </p:sp>
      <p:sp>
        <p:nvSpPr>
          <p:cNvPr id="382" name="Google Shape;382;geb1b98e66a_0_864"/>
          <p:cNvSpPr txBox="1"/>
          <p:nvPr>
            <p:ph idx="1" type="body"/>
          </p:nvPr>
        </p:nvSpPr>
        <p:spPr>
          <a:xfrm>
            <a:off x="812800" y="1600200"/>
            <a:ext cx="4409400" cy="43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en-GB" sz="3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Stable</a:t>
            </a:r>
            <a:r>
              <a:rPr b="0" i="0" lang="en-GB" sz="36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3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fractures</a:t>
            </a:r>
            <a:r>
              <a:rPr b="0" i="0" lang="en-GB" sz="36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Close reduction  &amp; DHS (Dynamic hip screw)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Unstable</a:t>
            </a:r>
            <a:r>
              <a:rPr b="0" i="0" lang="en-GB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fractures</a:t>
            </a:r>
            <a:r>
              <a:rPr b="0" i="0" lang="en-GB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Close reduction &amp;nail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 </a:t>
            </a:r>
            <a:endParaRPr/>
          </a:p>
          <a:p>
            <a: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eb1b98e66a_0_864"/>
          <p:cNvSpPr txBox="1"/>
          <p:nvPr>
            <p:ph idx="2" type="body"/>
          </p:nvPr>
        </p:nvSpPr>
        <p:spPr>
          <a:xfrm>
            <a:off x="5606771" y="1516050"/>
            <a:ext cx="3488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CRIF &amp; percutaneous screw</a:t>
            </a:r>
            <a:endParaRPr/>
          </a:p>
          <a:p>
            <a:pPr indent="-1651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Arthroplasty/ hemiarthroplasty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1b98e66a_0_1031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GB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Proximal femur fixation</a:t>
            </a:r>
            <a:endParaRPr/>
          </a:p>
        </p:txBody>
      </p:sp>
      <p:pic>
        <p:nvPicPr>
          <p:cNvPr id="389" name="Google Shape;389;geb1b98e66a_0_10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47800"/>
            <a:ext cx="3743325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eb1b98e66a_0_1031"/>
          <p:cNvPicPr preferRelativeResize="0"/>
          <p:nvPr/>
        </p:nvPicPr>
        <p:blipFill rotWithShape="1">
          <a:blip r:embed="rId4">
            <a:alphaModFix/>
          </a:blip>
          <a:srcRect b="11899" l="-8360" r="8360" t="-11900"/>
          <a:stretch/>
        </p:blipFill>
        <p:spPr>
          <a:xfrm>
            <a:off x="3858050" y="1417625"/>
            <a:ext cx="18478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eb1b98e66a_0_10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2800" y="5181600"/>
            <a:ext cx="2438399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eb1b98e66a_0_10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19825" y="4281475"/>
            <a:ext cx="2019300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eb1b98e66a_0_10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64550" y="1670038"/>
            <a:ext cx="2324100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eb1b98e66a_0_10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47300" y="1685925"/>
            <a:ext cx="1704975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eb1b98e66a_0_10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90275" y="5071675"/>
            <a:ext cx="20955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Sub-trochanteric fracture</a:t>
            </a:r>
            <a:endParaRPr/>
          </a:p>
        </p:txBody>
      </p:sp>
      <p:pic>
        <p:nvPicPr>
          <p:cNvPr id="401" name="Google Shape;401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419796"/>
            <a:ext cx="9929501" cy="4810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3"/>
          <p:cNvSpPr txBox="1"/>
          <p:nvPr>
            <p:ph type="title"/>
          </p:nvPr>
        </p:nvSpPr>
        <p:spPr>
          <a:xfrm>
            <a:off x="838200" y="365126"/>
            <a:ext cx="10515600" cy="754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Femur shaft fracture- AO classification</a:t>
            </a:r>
            <a:endParaRPr/>
          </a:p>
        </p:txBody>
      </p:sp>
      <p:pic>
        <p:nvPicPr>
          <p:cNvPr id="407" name="Google Shape;407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9339" y="1119500"/>
            <a:ext cx="4176684" cy="534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812" y="1025495"/>
            <a:ext cx="8432776" cy="3856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BLOODSUPPLY</a:t>
            </a:r>
            <a:endParaRPr/>
          </a:p>
        </p:txBody>
      </p:sp>
      <p:pic>
        <p:nvPicPr>
          <p:cNvPr descr="Pelvic blood supply Flashcards | Quizlet" id="248" name="Google Shape;248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620" y="1516566"/>
            <a:ext cx="5151863" cy="46035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liac artery branches Diagram | Quizlet" id="249" name="Google Shape;249;p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2830" y="1516566"/>
            <a:ext cx="5340970" cy="4603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eb1b98e66a_0_1117"/>
          <p:cNvSpPr txBox="1"/>
          <p:nvPr>
            <p:ph type="title"/>
          </p:nvPr>
        </p:nvSpPr>
        <p:spPr>
          <a:xfrm>
            <a:off x="203200" y="293500"/>
            <a:ext cx="10079700" cy="10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n-GB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Diaphyseal Femur Fracture</a:t>
            </a:r>
            <a:br>
              <a:rPr b="0" i="0" lang="en-GB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endParaRPr/>
          </a:p>
        </p:txBody>
      </p:sp>
      <p:sp>
        <p:nvSpPr>
          <p:cNvPr id="419" name="Google Shape;419;geb1b98e66a_0_1117"/>
          <p:cNvSpPr txBox="1"/>
          <p:nvPr>
            <p:ph idx="1" type="body"/>
          </p:nvPr>
        </p:nvSpPr>
        <p:spPr>
          <a:xfrm>
            <a:off x="203200" y="1905000"/>
            <a:ext cx="7416900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 0 - No comminution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 1 - Insignificant butterfly fragment with transverse or short oblique fracture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 2 - Large butterfly of less than 50% of the bony width, &gt; 50% of cortex intact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 3 - Larger butterfly leaving less than 50% of the cortex in contact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 4 - Segmental comminution</a:t>
            </a:r>
            <a:endParaRPr/>
          </a:p>
          <a:p>
            <a:pPr indent="-228600" lvl="4" marL="2057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</a:pPr>
            <a:r>
              <a:rPr b="0" i="0" lang="en-GB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Winquist and Hansen 66A, 1984</a:t>
            </a:r>
            <a:endParaRPr/>
          </a:p>
        </p:txBody>
      </p:sp>
      <p:pic>
        <p:nvPicPr>
          <p:cNvPr id="420" name="Google Shape;420;geb1b98e66a_0_1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8016" y="1905000"/>
            <a:ext cx="3265487" cy="474662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eb1b98e66a_0_1117"/>
          <p:cNvSpPr txBox="1"/>
          <p:nvPr/>
        </p:nvSpPr>
        <p:spPr>
          <a:xfrm>
            <a:off x="7823200" y="4648200"/>
            <a:ext cx="1930500" cy="92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Axial and rotational stability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eb1b98e66a_0_1200"/>
          <p:cNvSpPr txBox="1"/>
          <p:nvPr>
            <p:ph type="title"/>
          </p:nvPr>
        </p:nvSpPr>
        <p:spPr>
          <a:xfrm>
            <a:off x="384750" y="231700"/>
            <a:ext cx="11213700" cy="14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GB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Femoral Shaft Fractures</a:t>
            </a:r>
            <a:br>
              <a:rPr b="0" i="0" lang="en-GB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Definitive Management</a:t>
            </a:r>
            <a:endParaRPr/>
          </a:p>
        </p:txBody>
      </p:sp>
      <p:sp>
        <p:nvSpPr>
          <p:cNvPr id="427" name="Google Shape;427;geb1b98e66a_0_1200"/>
          <p:cNvSpPr txBox="1"/>
          <p:nvPr>
            <p:ph idx="1" type="body"/>
          </p:nvPr>
        </p:nvSpPr>
        <p:spPr>
          <a:xfrm>
            <a:off x="1117600" y="1825625"/>
            <a:ext cx="140208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GB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Traction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longer commonly employed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GB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External fixation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Especially open and comminuted fractures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GB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Intramedullary rods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Operation of choice for most fractures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GB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been shown to decrease hospitalization and total disability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eb1b98e66a_0_1361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GB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 operative</a:t>
            </a:r>
            <a:endParaRPr/>
          </a:p>
        </p:txBody>
      </p:sp>
      <p:pic>
        <p:nvPicPr>
          <p:cNvPr id="433" name="Google Shape;433;geb1b98e66a_0_13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2174875"/>
            <a:ext cx="60939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geb1b98e66a_0_1361"/>
          <p:cNvSpPr txBox="1"/>
          <p:nvPr>
            <p:ph idx="2" type="body"/>
          </p:nvPr>
        </p:nvSpPr>
        <p:spPr>
          <a:xfrm>
            <a:off x="6398683" y="1981200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Deforming muscular and gravity forces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Complications related to prolonged immobilization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eb1b98e66a_0_1442"/>
          <p:cNvSpPr txBox="1"/>
          <p:nvPr>
            <p:ph type="title"/>
          </p:nvPr>
        </p:nvSpPr>
        <p:spPr>
          <a:xfrm>
            <a:off x="812800" y="274624"/>
            <a:ext cx="7046400" cy="12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GB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Treatment of femur fractures</a:t>
            </a:r>
            <a:endParaRPr/>
          </a:p>
        </p:txBody>
      </p:sp>
      <p:pic>
        <p:nvPicPr>
          <p:cNvPr id="440" name="Google Shape;440;geb1b98e66a_0_14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8000" y="4953000"/>
            <a:ext cx="3454500" cy="17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eb1b98e66a_0_14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6000" y="2209800"/>
            <a:ext cx="195262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geb1b98e66a_0_14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7200" y="464820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geb1b98e66a_0_14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0" y="228600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geb1b98e66a_0_14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4800" y="2133600"/>
            <a:ext cx="2847975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Supracondylar Fractures</a:t>
            </a:r>
            <a:endParaRPr/>
          </a:p>
        </p:txBody>
      </p:sp>
      <p:pic>
        <p:nvPicPr>
          <p:cNvPr id="450" name="Google Shape;450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690688"/>
            <a:ext cx="6166201" cy="3190934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5"/>
          <p:cNvSpPr txBox="1"/>
          <p:nvPr/>
        </p:nvSpPr>
        <p:spPr>
          <a:xfrm>
            <a:off x="922946" y="5153114"/>
            <a:ext cx="61957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Mullers AO classification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667" y="319306"/>
            <a:ext cx="10673697" cy="6226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Mechanism of Injury</a:t>
            </a:r>
            <a:endParaRPr/>
          </a:p>
        </p:txBody>
      </p:sp>
      <p:pic>
        <p:nvPicPr>
          <p:cNvPr id="462" name="Google Shape;462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586343"/>
            <a:ext cx="4362610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7"/>
          <p:cNvSpPr txBox="1"/>
          <p:nvPr>
            <p:ph idx="2" type="body"/>
          </p:nvPr>
        </p:nvSpPr>
        <p:spPr>
          <a:xfrm>
            <a:off x="5488537" y="1586343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eb1b98e66a_0_1526"/>
          <p:cNvSpPr txBox="1"/>
          <p:nvPr>
            <p:ph type="title"/>
          </p:nvPr>
        </p:nvSpPr>
        <p:spPr>
          <a:xfrm>
            <a:off x="1119721" y="365125"/>
            <a:ext cx="7204200" cy="13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GB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Distal femur fracture</a:t>
            </a:r>
            <a:endParaRPr/>
          </a:p>
        </p:txBody>
      </p:sp>
      <p:sp>
        <p:nvSpPr>
          <p:cNvPr id="469" name="Google Shape;469;geb1b98e66a_0_1526"/>
          <p:cNvSpPr txBox="1"/>
          <p:nvPr>
            <p:ph idx="1" type="body"/>
          </p:nvPr>
        </p:nvSpPr>
        <p:spPr>
          <a:xfrm>
            <a:off x="609600" y="1752600"/>
            <a:ext cx="5386800" cy="46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Gastrocnemius deforming forces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Tear of vein at hiatus canal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 articular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Partial intraarticular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intra articular</a:t>
            </a:r>
            <a:endParaRPr/>
          </a:p>
        </p:txBody>
      </p:sp>
      <p:sp>
        <p:nvSpPr>
          <p:cNvPr id="470" name="Google Shape;470;geb1b98e66a_0_1526"/>
          <p:cNvSpPr txBox="1"/>
          <p:nvPr>
            <p:ph idx="2" type="body"/>
          </p:nvPr>
        </p:nvSpPr>
        <p:spPr>
          <a:xfrm>
            <a:off x="6193367" y="1828800"/>
            <a:ext cx="53892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Operative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Intra articular fractures intraoperative need anatomic reduction to restore anatomy and early mobilization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Knee Ligament Injury</a:t>
            </a:r>
            <a:endParaRPr/>
          </a:p>
        </p:txBody>
      </p:sp>
      <p:pic>
        <p:nvPicPr>
          <p:cNvPr id="476" name="Google Shape;476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304" y="1492338"/>
            <a:ext cx="5415086" cy="481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1348360"/>
            <a:ext cx="4646064" cy="5228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5713" y="299103"/>
            <a:ext cx="3916908" cy="6089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2504" y="299103"/>
            <a:ext cx="5100158" cy="5144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YOUNG AND BURGESS CLASSIFICATION</a:t>
            </a:r>
            <a:endParaRPr/>
          </a:p>
        </p:txBody>
      </p:sp>
      <p:pic>
        <p:nvPicPr>
          <p:cNvPr id="255" name="Google Shape;255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7919" y="1468786"/>
            <a:ext cx="7532961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568" y="432834"/>
            <a:ext cx="5826908" cy="581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8045" y="101476"/>
            <a:ext cx="9844755" cy="6593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1b98e66a_1_0"/>
          <p:cNvSpPr txBox="1"/>
          <p:nvPr/>
        </p:nvSpPr>
        <p:spPr>
          <a:xfrm>
            <a:off x="864975" y="370700"/>
            <a:ext cx="9978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Read classnotes number 9 for tibia fractures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https://drive.google.com/file/d/1wztQeYc4zQB_TosB8mEqMMk3LUocyDhB/view?usp=sharing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52" y="381125"/>
            <a:ext cx="4260462" cy="5963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65789" y="1957736"/>
            <a:ext cx="5762625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nagement of Open Fracture | IntechOpen" id="509" name="Google Shape;50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77" y="1009185"/>
            <a:ext cx="10699071" cy="4889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4"/>
          <p:cNvSpPr txBox="1"/>
          <p:nvPr>
            <p:ph type="title"/>
          </p:nvPr>
        </p:nvSpPr>
        <p:spPr>
          <a:xfrm>
            <a:off x="838200" y="365126"/>
            <a:ext cx="10515600" cy="9284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ruedi and allgower pilon fracture classification</a:t>
            </a:r>
            <a:endParaRPr/>
          </a:p>
        </p:txBody>
      </p:sp>
      <p:pic>
        <p:nvPicPr>
          <p:cNvPr descr="Pilon fractures" id="515" name="Google Shape;515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425" y="1733724"/>
            <a:ext cx="6322500" cy="47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434" y="282088"/>
            <a:ext cx="10125307" cy="5869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6"/>
          <p:cNvSpPr txBox="1"/>
          <p:nvPr>
            <p:ph type="title"/>
          </p:nvPr>
        </p:nvSpPr>
        <p:spPr>
          <a:xfrm>
            <a:off x="838200" y="365126"/>
            <a:ext cx="10515600" cy="627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/>
              <a:t>Salter Harris</a:t>
            </a:r>
            <a:endParaRPr/>
          </a:p>
        </p:txBody>
      </p:sp>
      <p:pic>
        <p:nvPicPr>
          <p:cNvPr descr="Salter-Harris Fracture Classification - REBEL EM - Emergency Medicine Blog" id="526" name="Google Shape;526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992460"/>
            <a:ext cx="9225385" cy="518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166" y="215625"/>
            <a:ext cx="10404088" cy="6085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1b98e66a_0_1768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GB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Physis injuries</a:t>
            </a:r>
            <a:endParaRPr/>
          </a:p>
        </p:txBody>
      </p:sp>
      <p:sp>
        <p:nvSpPr>
          <p:cNvPr id="537" name="Google Shape;537;geb1b98e66a_0_1768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n-GB" sz="2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Growth plate fractures often are treated non-surgical. Factors that influence treatment include the: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n-GB" sz="2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Severity, location and classification of the fracture.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n-GB" sz="2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Plane of deformity.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n-GB" sz="2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 age.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n-GB" sz="2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Growth potential of the affected plate.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n-GB" sz="2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majority of type I and type II Salter-Harris fractures can be treated with closed reduction and casting or splinting.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n-GB" sz="2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avoid additional damage, reduction often centers on traction and should be less than 6 hours.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lvic Fractures - Physiopedia" id="260" name="Google Shape;26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9700" y="716095"/>
            <a:ext cx="9473890" cy="6019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eb1b98e66a_0_1848"/>
          <p:cNvSpPr txBox="1"/>
          <p:nvPr>
            <p:ph type="title"/>
          </p:nvPr>
        </p:nvSpPr>
        <p:spPr>
          <a:xfrm>
            <a:off x="812800" y="274623"/>
            <a:ext cx="7618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GB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Paediatric</a:t>
            </a:r>
            <a:endParaRPr/>
          </a:p>
        </p:txBody>
      </p:sp>
      <p:pic>
        <p:nvPicPr>
          <p:cNvPr id="543" name="Google Shape;543;geb1b98e66a_0_18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75" y="1494675"/>
            <a:ext cx="8636100" cy="49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eb1b98e66a_1_19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geb1b98e66a_1_19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Read ankle and foot class notes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https://drive.google.com/file/d/1iwguzTFhNn0I6BOaimoXbT7b-WF7Qzu-/view?usp=sharing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8"/>
          <p:cNvSpPr txBox="1"/>
          <p:nvPr>
            <p:ph type="title"/>
          </p:nvPr>
        </p:nvSpPr>
        <p:spPr>
          <a:xfrm>
            <a:off x="838200" y="365126"/>
            <a:ext cx="10515600" cy="6496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/>
              <a:t>Danis and Weber- in relation to the fibula</a:t>
            </a:r>
            <a:endParaRPr/>
          </a:p>
        </p:txBody>
      </p:sp>
      <p:pic>
        <p:nvPicPr>
          <p:cNvPr id="555" name="Google Shape;555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712" y="1103623"/>
            <a:ext cx="10731088" cy="410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144" y="5448068"/>
            <a:ext cx="11058525" cy="1242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239" y="498851"/>
            <a:ext cx="11059102" cy="163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562" y="2129883"/>
            <a:ext cx="11594092" cy="4309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geb1b98e66a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493350" cy="594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Add clavicle</a:t>
            </a:r>
            <a:endParaRPr/>
          </a:p>
        </p:txBody>
      </p:sp>
      <p:sp>
        <p:nvSpPr>
          <p:cNvPr id="573" name="Google Shape;573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GB" sz="3200"/>
              <a:t>Group 1 (middle one third of the clavicle)</a:t>
            </a:r>
            <a:endParaRPr sz="3200"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Calibri"/>
              <a:buChar char="-"/>
            </a:pPr>
            <a:r>
              <a:rPr lang="en-GB" sz="3200"/>
              <a:t>is the most common type of fracture </a:t>
            </a:r>
            <a:r>
              <a:rPr i="1" lang="en-GB" sz="3200"/>
              <a:t>.</a:t>
            </a:r>
            <a:r>
              <a:rPr lang="en-GB" sz="3200"/>
              <a:t> </a:t>
            </a:r>
            <a:endParaRPr sz="3200"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/>
              <a:t> -represents 80 percent of clavicle fracture</a:t>
            </a:r>
            <a:endParaRPr sz="3200"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/>
              <a:t> -treated conservatively with an arm sling for comfort. </a:t>
            </a:r>
            <a:endParaRPr sz="3200"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/>
              <a:t>- Displaced fractures generally require operative treatment .</a:t>
            </a:r>
            <a:endParaRPr sz="3200"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eb1b98e66a_0_0"/>
          <p:cNvSpPr txBox="1"/>
          <p:nvPr>
            <p:ph idx="1" type="body"/>
          </p:nvPr>
        </p:nvSpPr>
        <p:spPr>
          <a:xfrm>
            <a:off x="838200" y="525150"/>
            <a:ext cx="10515600" cy="565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GB" sz="3200"/>
              <a:t>Group 2 (lateral one third of the clavicle)</a:t>
            </a:r>
            <a:endParaRPr sz="3200"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/>
              <a:t> -Nondisplaced fractures usually can be treated conservatively.</a:t>
            </a:r>
            <a:endParaRPr sz="3200"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/>
              <a:t>-Displaced fractures generally require operative treatment because they are unstable and have a high incidence of nonunion.</a:t>
            </a:r>
            <a:endParaRPr sz="3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eb1b98e66a_0_24"/>
          <p:cNvSpPr txBox="1"/>
          <p:nvPr>
            <p:ph idx="1" type="body"/>
          </p:nvPr>
        </p:nvSpPr>
        <p:spPr>
          <a:xfrm>
            <a:off x="838200" y="355250"/>
            <a:ext cx="10515600" cy="582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eb1b98e66a_0_5"/>
          <p:cNvSpPr txBox="1"/>
          <p:nvPr>
            <p:ph idx="1" type="body"/>
          </p:nvPr>
        </p:nvSpPr>
        <p:spPr>
          <a:xfrm>
            <a:off x="838200" y="586950"/>
            <a:ext cx="10515600" cy="558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GB" sz="3200"/>
              <a:t>Group 3 fractures (medial one third of the clavicle). </a:t>
            </a:r>
            <a:endParaRPr sz="3200"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/>
              <a:t>-Displaced fractures have a fairly high rate of significant intrathoracic or neurovascular injury  that may require emergency surgery.</a:t>
            </a:r>
            <a:endParaRPr sz="3200"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/>
              <a:t> -Nondisplaced  fractures without associated injuries can be treated conservatively with a sling for comfort.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1b98e66a_0_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Surgery</a:t>
            </a:r>
            <a:endParaRPr/>
          </a:p>
        </p:txBody>
      </p:sp>
      <p:sp>
        <p:nvSpPr>
          <p:cNvPr id="594" name="Google Shape;594;geb1b98e66a_0_1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/>
              <a:t>- clavicle plate and screws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/>
              <a:t>    - K- wire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XRAY VIEWS </a:t>
            </a:r>
            <a:endParaRPr/>
          </a:p>
        </p:txBody>
      </p:sp>
      <p:sp>
        <p:nvSpPr>
          <p:cNvPr id="266" name="Google Shape;266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LATERAL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INLET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OUTLET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OBLIQUE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eb1b98e66a_0_15"/>
          <p:cNvSpPr txBox="1"/>
          <p:nvPr>
            <p:ph idx="1" type="body"/>
          </p:nvPr>
        </p:nvSpPr>
        <p:spPr>
          <a:xfrm>
            <a:off x="838200" y="432475"/>
            <a:ext cx="10515600" cy="574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GB" sz="3200"/>
              <a:t>Complications of Fractured Clavicles:</a:t>
            </a:r>
            <a:endParaRPr sz="3200"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GB" sz="3200"/>
              <a:t>Fractures of the medial &amp; middle third of the clavicle have been associated with injuries to the neurovascular bundle.</a:t>
            </a:r>
            <a:endParaRPr sz="3200"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GB" sz="3200"/>
              <a:t>Brachial plexus compression resulting from hypertrophic callus formation</a:t>
            </a:r>
            <a:endParaRPr sz="3200"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GB" sz="3200"/>
              <a:t>Delayed union or nonunion</a:t>
            </a:r>
            <a:endParaRPr sz="3200"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GB" sz="3200"/>
              <a:t>Poor cosmetic appearance</a:t>
            </a:r>
            <a:endParaRPr sz="3200"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GB" sz="3200"/>
              <a:t>Post-traumatic arthritis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Fracture of Scapula</a:t>
            </a:r>
            <a:endParaRPr/>
          </a:p>
        </p:txBody>
      </p:sp>
      <p:pic>
        <p:nvPicPr>
          <p:cNvPr id="605" name="Google Shape;605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2520" y="1327228"/>
            <a:ext cx="3759252" cy="487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54751" y="231420"/>
            <a:ext cx="3927668" cy="6397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5937" y="190500"/>
            <a:ext cx="8620125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5144" y="880133"/>
            <a:ext cx="7073822" cy="5394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203" y="243004"/>
            <a:ext cx="6867525" cy="64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0069" y="501978"/>
            <a:ext cx="4389500" cy="1549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932" y="296506"/>
            <a:ext cx="6286383" cy="613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9877" y="296506"/>
            <a:ext cx="5134070" cy="1297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946" y="483219"/>
            <a:ext cx="4952999" cy="574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25014" y="483219"/>
            <a:ext cx="441960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46"/>
          <p:cNvSpPr txBox="1"/>
          <p:nvPr/>
        </p:nvSpPr>
        <p:spPr>
          <a:xfrm>
            <a:off x="6055112" y="3590693"/>
            <a:ext cx="415940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FLOATING SHOULDER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127" y="410736"/>
            <a:ext cx="60960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8601" y="555935"/>
            <a:ext cx="6078112" cy="5710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50" y="713678"/>
            <a:ext cx="11326002" cy="5804864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49"/>
          <p:cNvSpPr txBox="1"/>
          <p:nvPr/>
        </p:nvSpPr>
        <p:spPr>
          <a:xfrm>
            <a:off x="3880624" y="713678"/>
            <a:ext cx="457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49"/>
          <p:cNvSpPr txBox="1"/>
          <p:nvPr/>
        </p:nvSpPr>
        <p:spPr>
          <a:xfrm>
            <a:off x="3612995" y="122663"/>
            <a:ext cx="23417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ANTERIOR DISLOCATION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49"/>
          <p:cNvSpPr txBox="1"/>
          <p:nvPr/>
        </p:nvSpPr>
        <p:spPr>
          <a:xfrm>
            <a:off x="7861610" y="78059"/>
            <a:ext cx="31892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POSTERIOR DISLOCATION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MX</a:t>
            </a:r>
            <a:endParaRPr/>
          </a:p>
        </p:txBody>
      </p:sp>
      <p:sp>
        <p:nvSpPr>
          <p:cNvPr id="272" name="Google Shape;272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Airway  with  cervical spine control,  Breathing,  Circulation &amp;  haemorrhage control,  Disability  &amp;  Exposure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NO attempt  should  be  made to  pass a catheter, as this could convert a partial to  a complete tear of the urethra. Instead, put a  supra-pubic catheter  if patient  is unable to pass urine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Conservative -Early external  fixation -Reduces haemorrhage &amp;  counteracts  shock •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Definitive;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Isolated fractures  &amp;  minimally  displaced fractures  -Bed rest + Lower limb traction.  Heals within 4-6wks  &amp;  the  patient may  be  allowed up on crutches–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Open-book injuries;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APC-I-Bed rest + a posterior  ring, elastic girdle  or  Hammock  to  help close the book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Others -External  fixation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APC-II &amp;  VS -Skeletal traction + External  fixator  for  10wks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Open pelvic fractures -External fixation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138" y="377617"/>
            <a:ext cx="11220450" cy="21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geb8694673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95726" cy="455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350" y="623887"/>
            <a:ext cx="11163300" cy="56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572" y="377256"/>
            <a:ext cx="10377487" cy="5758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2375" y="243377"/>
            <a:ext cx="9229725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3050" y="895350"/>
            <a:ext cx="9105900" cy="50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2162" y="499083"/>
            <a:ext cx="8067675" cy="587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eb1b98e66a_0_56"/>
          <p:cNvSpPr txBox="1"/>
          <p:nvPr/>
        </p:nvSpPr>
        <p:spPr>
          <a:xfrm>
            <a:off x="617850" y="571500"/>
            <a:ext cx="10534200" cy="46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of the actions of the rotator cuff are: internal rotation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external rotation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abduction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torn cuff may make the shoulder weak, and make daily activities more difficult. It is a common injury, particularly in people over 40 years old.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Tears may be partial or full thickness, and occur as the result of an injury, or occur as part of the degenerative process.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eb1b98e66a_0_65"/>
          <p:cNvSpPr txBox="1"/>
          <p:nvPr>
            <p:ph idx="1" type="body"/>
          </p:nvPr>
        </p:nvSpPr>
        <p:spPr>
          <a:xfrm>
            <a:off x="609600" y="762000"/>
            <a:ext cx="10972800" cy="58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A complete or full thickness tear often occurs at or near the attachment of the tendon to the arm bone, or humerus and may cause significant disability, particularly in younger people.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eb1b98e66a_0_144"/>
          <p:cNvSpPr txBox="1"/>
          <p:nvPr>
            <p:ph idx="1" type="body"/>
          </p:nvPr>
        </p:nvSpPr>
        <p:spPr>
          <a:xfrm>
            <a:off x="609600" y="274638"/>
            <a:ext cx="10972800" cy="58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814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Causes of a rotator cuff tear may be from a single incident, such as falling on ones arm or outstretched hand, or lifting something too heavy. </a:t>
            </a:r>
            <a:endParaRPr/>
          </a:p>
          <a:p>
            <a:pPr indent="-3581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However, most tears are of the degenerative type, resulting from the tendons wearing down as the body ages.</a:t>
            </a:r>
            <a:endParaRPr/>
          </a:p>
          <a:p>
            <a:pPr indent="-3581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A number of factors play a role in degenerative tears, including repetitive movements in sport or daily life such as overhead arm movements, such as in swimming, baseball, placing items on high shelves, painting and lifting.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TILES CLASSIFICATION- STABILITY</a:t>
            </a:r>
            <a:endParaRPr/>
          </a:p>
        </p:txBody>
      </p:sp>
      <p:pic>
        <p:nvPicPr>
          <p:cNvPr descr="Marvin Tile classification of pelvic injuries ( Tile M. Acute pelvic... |  Download Scientific Diagram" id="278" name="Google Shape;278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4761" y="1315844"/>
            <a:ext cx="9891131" cy="5185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eb1b98e66a_0_223"/>
          <p:cNvSpPr txBox="1"/>
          <p:nvPr>
            <p:ph idx="1" type="body"/>
          </p:nvPr>
        </p:nvSpPr>
        <p:spPr>
          <a:xfrm>
            <a:off x="609600" y="274638"/>
            <a:ext cx="10972800" cy="58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Symptoms of a rotator cuff injury include pain and tenderness in the shoulder, pain on elevating the arm, weakness of the shoulder, and pain when sleeping on the affected side.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 Pain from the tear may cause awakening at night.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 Testing of the range of movement and strength of the shoulder, along with special directed tests, can help determine which of the muscles or tendons has been torn.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Sometimes rotator cuff tears can be without symptoms.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eb1b98e66a_0_302"/>
          <p:cNvSpPr txBox="1"/>
          <p:nvPr>
            <p:ph idx="1" type="body"/>
          </p:nvPr>
        </p:nvSpPr>
        <p:spPr>
          <a:xfrm>
            <a:off x="609600" y="609600"/>
            <a:ext cx="10972800" cy="58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/>
              <a:t>Risk factors for a rotator cuff injury include: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Being aged over 40.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Being an athlete who does repetitive overhead or lifting activities.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Working as a painter, carpenter or other tradesperson who performs repetitive overhead activities.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eb1b98e66a_0_381"/>
          <p:cNvSpPr txBox="1"/>
          <p:nvPr>
            <p:ph type="title"/>
          </p:nvPr>
        </p:nvSpPr>
        <p:spPr>
          <a:xfrm>
            <a:off x="1117600" y="365125"/>
            <a:ext cx="54300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Investigations</a:t>
            </a:r>
            <a:endParaRPr sz="4100"/>
          </a:p>
        </p:txBody>
      </p:sp>
      <p:sp>
        <p:nvSpPr>
          <p:cNvPr id="719" name="Google Shape;719;geb1b98e66a_0_381"/>
          <p:cNvSpPr txBox="1"/>
          <p:nvPr>
            <p:ph idx="1" type="body"/>
          </p:nvPr>
        </p:nvSpPr>
        <p:spPr>
          <a:xfrm>
            <a:off x="1117600" y="1825625"/>
            <a:ext cx="140208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MRI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Ultrasound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eb1b98e66a_0_540"/>
          <p:cNvSpPr txBox="1"/>
          <p:nvPr>
            <p:ph idx="1" type="body"/>
          </p:nvPr>
        </p:nvSpPr>
        <p:spPr>
          <a:xfrm>
            <a:off x="609600" y="609600"/>
            <a:ext cx="10972800" cy="58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814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The mainstay of treatment includes treating the pain and restoring best possible function. This may include resting the shoulder from aggravating activities, takin</a:t>
            </a:r>
            <a:r>
              <a:rPr lang="en-GB">
                <a:highlight>
                  <a:schemeClr val="dk2"/>
                </a:highlight>
              </a:rPr>
              <a:t>g anti-inflammatory medicines, and special exercises and physical therapy.</a:t>
            </a:r>
            <a:endParaRPr>
              <a:highlight>
                <a:schemeClr val="dk2"/>
              </a:highlight>
            </a:endParaRPr>
          </a:p>
          <a:p>
            <a:pPr indent="-3581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Corticosteroid injections with local anaesthetic are useful in some cases, if other conservative treatments have not helped. </a:t>
            </a:r>
            <a:endParaRPr/>
          </a:p>
          <a:p>
            <a:pPr indent="-3581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Surgery may be needed in patients who have a large or full thickness tear, particularly if they are young, or for long term symptoms or significant weakness and poor function.</a:t>
            </a:r>
            <a:endParaRPr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56"/>
          <p:cNvSpPr txBox="1"/>
          <p:nvPr/>
        </p:nvSpPr>
        <p:spPr>
          <a:xfrm>
            <a:off x="341832" y="239282"/>
            <a:ext cx="6246975" cy="376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PROXIMAL HUMERUS FRACTURES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0" name="Google Shape;73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832" y="734893"/>
            <a:ext cx="8963025" cy="44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839" y="5183068"/>
            <a:ext cx="8162925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468" y="456443"/>
            <a:ext cx="6829425" cy="521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ximal Humeral Fractures | SpringerLink" id="741" name="Google Shape;74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400" y="334102"/>
            <a:ext cx="5267325" cy="602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6362" y="404278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787" y="126096"/>
            <a:ext cx="6047523" cy="2147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787" y="2380494"/>
            <a:ext cx="7207531" cy="3370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Google Shape;75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193" y="169938"/>
            <a:ext cx="8322803" cy="4339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9280" y="4526218"/>
            <a:ext cx="6802455" cy="2223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eb1b98e66a_0_30"/>
          <p:cNvSpPr txBox="1"/>
          <p:nvPr/>
        </p:nvSpPr>
        <p:spPr>
          <a:xfrm>
            <a:off x="417050" y="556050"/>
            <a:ext cx="109203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to 85% of proximal humeral fractures can be treated non-operatively. This involves the use of a sling or a shoulder immobiliser.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displaced, surgery may be needed.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Surgery involves either closed reduction with percutaneous fixation, open reduction and internal fixation, or proximal humeral head replacement.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0625" y="1119187"/>
            <a:ext cx="9810750" cy="461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557" y="642797"/>
            <a:ext cx="6162675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61"/>
          <p:cNvSpPr txBox="1"/>
          <p:nvPr/>
        </p:nvSpPr>
        <p:spPr>
          <a:xfrm>
            <a:off x="290557" y="273465"/>
            <a:ext cx="32046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HUMERUS SHAFT FRACTURES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6" name="Google Shape;766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756" y="2143847"/>
            <a:ext cx="7852028" cy="4417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eb1b98e66a_0_34"/>
          <p:cNvSpPr txBox="1"/>
          <p:nvPr/>
        </p:nvSpPr>
        <p:spPr>
          <a:xfrm>
            <a:off x="787750" y="478825"/>
            <a:ext cx="10039800" cy="3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can be treated non-operatively in a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-hanging arm cast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-u-slab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-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coaptation splint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-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followed by a functional arm brace after 3 weeks.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on-operative treatment of humerus shaft fracture" id="772" name="Google Shape;772;geb1b98e66a_0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479" y="3157749"/>
            <a:ext cx="4662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geb1b98e66a_0_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419228"/>
            <a:ext cx="5850000" cy="26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geb1b98e66a_0_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3100" y="419213"/>
            <a:ext cx="4464600" cy="44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geb1b98e66a_0_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6373" y="404813"/>
            <a:ext cx="6471300" cy="572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eb1b98e66a_0_48"/>
          <p:cNvSpPr txBox="1"/>
          <p:nvPr/>
        </p:nvSpPr>
        <p:spPr>
          <a:xfrm>
            <a:off x="911300" y="648725"/>
            <a:ext cx="9406500" cy="60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814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Mildly displaced/overlapping humeral shaft fractures may be treated by closed reduction and long arm splint from shoulder to wrist.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81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any humeral closed reduction, neurovascular assessment and X-rays should be repeated.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81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Surgical fixation may be needed if the fracture is segmental or if there is vascular compromise. This involves open reduction and the use of plates and screws or intramedullary fixation/nailing.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81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Radial nerve injury</a:t>
            </a: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which may only be temporary, is a risk in any operative procedure.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eb1b98e66a_0_52"/>
          <p:cNvSpPr txBox="1"/>
          <p:nvPr/>
        </p:nvSpPr>
        <p:spPr>
          <a:xfrm>
            <a:off x="401600" y="478825"/>
            <a:ext cx="106887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Distal humerous-Most are intra-articular- ORIF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Scapular fractures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- Body-Direct blow – conservative treatment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- Glenoid surface- intra-articular- ORIF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377" y="336482"/>
            <a:ext cx="9349277" cy="5246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8583" y="524982"/>
            <a:ext cx="7486115" cy="5782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556" y="403026"/>
            <a:ext cx="9945658" cy="540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646" y="323138"/>
            <a:ext cx="6701906" cy="5080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2021-03-07T16:00:05Z</dcterms:created>
  <dc:creator>harvirsinghsehmi@gmail.com</dc:creator>
</cp:coreProperties>
</file>