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Garamond"/>
      <p:regular r:id="rId46"/>
      <p:bold r:id="rId47"/>
      <p:italic r:id="rId48"/>
      <p:boldItalic r:id="rId49"/>
    </p:embeddedFont>
    <p:embeddedFont>
      <p:font typeface="Corbel"/>
      <p:regular r:id="rId50"/>
      <p:bold r:id="rId51"/>
      <p:italic r:id="rId52"/>
      <p:boldItalic r:id="rId53"/>
    </p:embeddedFont>
    <p:embeddedFont>
      <p:font typeface="Tahoma"/>
      <p:regular r:id="rId54"/>
      <p:bold r:id="rId55"/>
    </p:embeddedFont>
    <p:embeddedFont>
      <p:font typeface="Candara"/>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60" roundtripDataSignature="AMtx7mis6REz9OvUBxjQ/eDEuZ6kE+Hn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55C9D4-CD2A-4430-B57F-996A1AF36445}">
  <a:tblStyle styleId="{5F55C9D4-CD2A-4430-B57F-996A1AF364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81E158C-AA35-4DAE-9041-5AB2B1FC1CA9}" styleName="Table_1">
    <a:wholeTbl>
      <a:tcTxStyle b="off" i="off">
        <a:font>
          <a:latin typeface="Candara"/>
          <a:ea typeface="Candara"/>
          <a:cs typeface="Candar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2FF"/>
          </a:solidFill>
        </a:fill>
      </a:tcStyle>
    </a:wholeTbl>
    <a:band1H>
      <a:tcTxStyle/>
      <a:tcStyle>
        <a:fill>
          <a:solidFill>
            <a:srgbClr val="CCE5FE"/>
          </a:solidFill>
        </a:fill>
      </a:tcStyle>
    </a:band1H>
    <a:band2H>
      <a:tcTxStyle/>
    </a:band2H>
    <a:band1V>
      <a:tcTxStyle/>
      <a:tcStyle>
        <a:fill>
          <a:solidFill>
            <a:srgbClr val="CCE5FE"/>
          </a:solidFill>
        </a:fill>
      </a:tcStyle>
    </a:band1V>
    <a:band2V>
      <a:tcTxStyle/>
    </a:band2V>
    <a:lastCol>
      <a:tcTxStyle b="on" i="off">
        <a:font>
          <a:latin typeface="Candara"/>
          <a:ea typeface="Candara"/>
          <a:cs typeface="Candara"/>
        </a:font>
        <a:schemeClr val="lt1"/>
      </a:tcTxStyle>
      <a:tcStyle>
        <a:fill>
          <a:solidFill>
            <a:schemeClr val="accent1"/>
          </a:solidFill>
        </a:fill>
      </a:tcStyle>
    </a:lastCol>
    <a:firstCol>
      <a:tcTxStyle b="on" i="off">
        <a:font>
          <a:latin typeface="Candara"/>
          <a:ea typeface="Candara"/>
          <a:cs typeface="Candara"/>
        </a:font>
        <a:schemeClr val="lt1"/>
      </a:tcTxStyle>
      <a:tcStyle>
        <a:fill>
          <a:solidFill>
            <a:schemeClr val="accent1"/>
          </a:solidFill>
        </a:fill>
      </a:tcStyle>
    </a:firstCol>
    <a:lastRow>
      <a:tcTxStyle b="on" i="off">
        <a:font>
          <a:latin typeface="Candara"/>
          <a:ea typeface="Candara"/>
          <a:cs typeface="Candar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ndara"/>
          <a:ea typeface="Candara"/>
          <a:cs typeface="Candar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Garamond-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Garamond-italic.fntdata"/><Relationship Id="rId47" Type="http://schemas.openxmlformats.org/officeDocument/2006/relationships/font" Target="fonts/Garamond-bold.fntdata"/><Relationship Id="rId49" Type="http://schemas.openxmlformats.org/officeDocument/2006/relationships/font" Target="fonts/Garamon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rbel-bold.fntdata"/><Relationship Id="rId50" Type="http://schemas.openxmlformats.org/officeDocument/2006/relationships/font" Target="fonts/Corbel-regular.fntdata"/><Relationship Id="rId53" Type="http://schemas.openxmlformats.org/officeDocument/2006/relationships/font" Target="fonts/Corbel-boldItalic.fntdata"/><Relationship Id="rId52" Type="http://schemas.openxmlformats.org/officeDocument/2006/relationships/font" Target="fonts/Corbel-italic.fntdata"/><Relationship Id="rId11" Type="http://schemas.openxmlformats.org/officeDocument/2006/relationships/slide" Target="slides/slide5.xml"/><Relationship Id="rId55" Type="http://schemas.openxmlformats.org/officeDocument/2006/relationships/font" Target="fonts/Tahoma-bold.fntdata"/><Relationship Id="rId10" Type="http://schemas.openxmlformats.org/officeDocument/2006/relationships/slide" Target="slides/slide4.xml"/><Relationship Id="rId54" Type="http://schemas.openxmlformats.org/officeDocument/2006/relationships/font" Target="fonts/Tahoma-regular.fntdata"/><Relationship Id="rId13" Type="http://schemas.openxmlformats.org/officeDocument/2006/relationships/slide" Target="slides/slide7.xml"/><Relationship Id="rId57" Type="http://schemas.openxmlformats.org/officeDocument/2006/relationships/font" Target="fonts/Candara-bold.fntdata"/><Relationship Id="rId12" Type="http://schemas.openxmlformats.org/officeDocument/2006/relationships/slide" Target="slides/slide6.xml"/><Relationship Id="rId56" Type="http://schemas.openxmlformats.org/officeDocument/2006/relationships/font" Target="fonts/Candara-regular.fntdata"/><Relationship Id="rId15" Type="http://schemas.openxmlformats.org/officeDocument/2006/relationships/slide" Target="slides/slide9.xml"/><Relationship Id="rId59" Type="http://schemas.openxmlformats.org/officeDocument/2006/relationships/font" Target="fonts/Candara-boldItalic.fntdata"/><Relationship Id="rId14" Type="http://schemas.openxmlformats.org/officeDocument/2006/relationships/slide" Target="slides/slide8.xml"/><Relationship Id="rId58" Type="http://schemas.openxmlformats.org/officeDocument/2006/relationships/font" Target="fonts/Candara-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 name="Google Shape;5;n"/>
          <p:cNvSpPr/>
          <p:nvPr>
            <p:ph idx="3" type="sldImg"/>
          </p:nvPr>
        </p:nvSpPr>
        <p:spPr>
          <a:xfrm>
            <a:off x="914400" y="685800"/>
            <a:ext cx="4800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1:notes"/>
          <p:cNvSpPr/>
          <p:nvPr>
            <p:ph idx="2" type="sldImg"/>
          </p:nvPr>
        </p:nvSpPr>
        <p:spPr>
          <a:xfrm>
            <a:off x="914400" y="685800"/>
            <a:ext cx="48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89" name="Google Shape;189;p10: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7" name="Google Shape;197;p11: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03" name="Google Shape;203;p12: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09" name="Google Shape;209;p13: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15" name="Google Shape;215;p14: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44" name="Google Shape;244;p15: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50" name="Google Shape;250;p16: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56" name="Google Shape;256;p17: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p18:notes"/>
          <p:cNvSpPr/>
          <p:nvPr>
            <p:ph idx="2" type="sldImg"/>
          </p:nvPr>
        </p:nvSpPr>
        <p:spPr>
          <a:xfrm>
            <a:off x="914400" y="685800"/>
            <a:ext cx="48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8" name="Google Shape;26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69" name="Google Shape;26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1" name="Google Shape;13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7" name="Google Shape;27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87" name="Google Shape;28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95" name="Google Shape;29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03" name="Google Shape;303;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1" name="Google Shape;31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20" name="Google Shape;320;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6" name="Google Shape;32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27" name="Google Shape;327;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4" name="Google Shape;33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35" name="Google Shape;33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2" name="Google Shape;34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43" name="Google Shape;343;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9: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51" name="Google Shape;351;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Include this slide to appeal to any medical or scientific discipline</a:t>
            </a:r>
            <a:endParaRPr/>
          </a:p>
        </p:txBody>
      </p:sp>
      <p:sp>
        <p:nvSpPr>
          <p:cNvPr id="138" name="Google Shape;13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0: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8" name="Google Shape;35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59" name="Google Shape;35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67" name="Google Shape;36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2: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4" name="Google Shape;37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5" name="Google Shape;375;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3: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2" name="Google Shape;38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83" name="Google Shape;38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4: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0" name="Google Shape;39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91" name="Google Shape;391;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5: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8" name="Google Shape;3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99" name="Google Shape;399;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6: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07" name="Google Shape;40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4" name="Google Shape;414;p37:notes"/>
          <p:cNvSpPr/>
          <p:nvPr>
            <p:ph idx="2" type="sldImg"/>
          </p:nvPr>
        </p:nvSpPr>
        <p:spPr>
          <a:xfrm>
            <a:off x="914400" y="685800"/>
            <a:ext cx="48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8: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0" name="Google Shape;42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21" name="Google Shape;42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9: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8" name="Google Shape;428;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29" name="Google Shape;429;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 name="Google Shape;144;p4:notes"/>
          <p:cNvSpPr/>
          <p:nvPr>
            <p:ph idx="2" type="sldImg"/>
          </p:nvPr>
        </p:nvSpPr>
        <p:spPr>
          <a:xfrm>
            <a:off x="914400" y="685800"/>
            <a:ext cx="48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 name="Google Shape;15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1" name="Google Shape;15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And here are just some of the Physiological benefits you can expect. [READ SLIDE]</a:t>
            </a:r>
            <a:endParaRPr/>
          </a:p>
        </p:txBody>
      </p:sp>
      <p:sp>
        <p:nvSpPr>
          <p:cNvPr id="158" name="Google Shape;15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Purpose of this slide is to demonstrate the wide range of approaches  encompassed by the discipline of Biofeedback. </a:t>
            </a:r>
            <a:endParaRPr/>
          </a:p>
        </p:txBody>
      </p:sp>
      <p:sp>
        <p:nvSpPr>
          <p:cNvPr id="165" name="Google Shape;16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3" name="Google Shape;17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10287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1" name="Google Shape;18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sp>
        <p:nvSpPr>
          <p:cNvPr id="23" name="Google Shape;23;p41"/>
          <p:cNvSpPr/>
          <p:nvPr/>
        </p:nvSpPr>
        <p:spPr>
          <a:xfrm>
            <a:off x="228600" y="228600"/>
            <a:ext cx="8696325" cy="6035675"/>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24" name="Google Shape;24;p41"/>
          <p:cNvGrpSpPr/>
          <p:nvPr/>
        </p:nvGrpSpPr>
        <p:grpSpPr>
          <a:xfrm>
            <a:off x="228600" y="5181600"/>
            <a:ext cx="8723313" cy="1330325"/>
            <a:chOff x="-3905250" y="4294188"/>
            <a:chExt cx="13011150" cy="1892300"/>
          </a:xfrm>
        </p:grpSpPr>
        <p:sp>
          <p:nvSpPr>
            <p:cNvPr id="25" name="Google Shape;25;p41"/>
            <p:cNvSpPr/>
            <p:nvPr/>
          </p:nvSpPr>
          <p:spPr>
            <a:xfrm>
              <a:off x="4810682" y="4499677"/>
              <a:ext cx="4295218" cy="1016152"/>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6" name="Google Shape;26;p41"/>
            <p:cNvSpPr/>
            <p:nvPr/>
          </p:nvSpPr>
          <p:spPr>
            <a:xfrm>
              <a:off x="-308537" y="4319028"/>
              <a:ext cx="8280252" cy="1208091"/>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7" name="Google Shape;27;p41"/>
            <p:cNvSpPr/>
            <p:nvPr/>
          </p:nvSpPr>
          <p:spPr>
            <a:xfrm>
              <a:off x="4015" y="4334834"/>
              <a:ext cx="8164230" cy="110196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8" name="Google Shape;28;p41"/>
            <p:cNvSpPr/>
            <p:nvPr/>
          </p:nvSpPr>
          <p:spPr>
            <a:xfrm>
              <a:off x="4157164" y="4316769"/>
              <a:ext cx="4939264" cy="925827"/>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9" name="Google Shape;29;p41"/>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grpSp>
      <p:pic>
        <p:nvPicPr>
          <p:cNvPr id="30" name="Google Shape;30;p41"/>
          <p:cNvPicPr preferRelativeResize="0"/>
          <p:nvPr/>
        </p:nvPicPr>
        <p:blipFill rotWithShape="1">
          <a:blip r:embed="rId2">
            <a:alphaModFix/>
          </a:blip>
          <a:srcRect b="0" l="0" r="0" t="0"/>
          <a:stretch/>
        </p:blipFill>
        <p:spPr>
          <a:xfrm>
            <a:off x="4038600" y="304800"/>
            <a:ext cx="1066800" cy="1143000"/>
          </a:xfrm>
          <a:prstGeom prst="rect">
            <a:avLst/>
          </a:prstGeom>
          <a:noFill/>
          <a:ln>
            <a:noFill/>
          </a:ln>
        </p:spPr>
      </p:pic>
      <p:sp>
        <p:nvSpPr>
          <p:cNvPr id="31" name="Google Shape;31;p41"/>
          <p:cNvSpPr txBox="1"/>
          <p:nvPr>
            <p:ph type="ctrTitle"/>
          </p:nvPr>
        </p:nvSpPr>
        <p:spPr>
          <a:xfrm>
            <a:off x="685800" y="1600200"/>
            <a:ext cx="7772400" cy="178010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SzPts val="1400"/>
              <a:buNone/>
              <a:defRPr sz="44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1"/>
          <p:cNvSpPr txBox="1"/>
          <p:nvPr>
            <p:ph idx="1" type="subTitle"/>
          </p:nvPr>
        </p:nvSpPr>
        <p:spPr>
          <a:xfrm>
            <a:off x="1371600" y="3556001"/>
            <a:ext cx="6400800" cy="1473200"/>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33" name="Google Shape;33;p41"/>
          <p:cNvSpPr txBox="1"/>
          <p:nvPr>
            <p:ph idx="11" type="ftr"/>
          </p:nvPr>
        </p:nvSpPr>
        <p:spPr>
          <a:xfrm>
            <a:off x="304800" y="6019800"/>
            <a:ext cx="8686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50"/>
          <p:cNvSpPr txBox="1"/>
          <p:nvPr>
            <p:ph type="title"/>
          </p:nvPr>
        </p:nvSpPr>
        <p:spPr>
          <a:xfrm>
            <a:off x="457200" y="338138"/>
            <a:ext cx="82296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0"/>
          <p:cNvSpPr txBox="1"/>
          <p:nvPr>
            <p:ph idx="1" type="body"/>
          </p:nvPr>
        </p:nvSpPr>
        <p:spPr>
          <a:xfrm rot="5400000">
            <a:off x="2850356" y="696120"/>
            <a:ext cx="3451225" cy="7408862"/>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55600" lvl="3" marL="1828800" algn="l">
              <a:spcBef>
                <a:spcPts val="400"/>
              </a:spcBef>
              <a:spcAft>
                <a:spcPts val="0"/>
              </a:spcAft>
              <a:buSzPts val="20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07" name="Google Shape;107;p50"/>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8" name="Shape 108"/>
        <p:cNvGrpSpPr/>
        <p:nvPr/>
      </p:nvGrpSpPr>
      <p:grpSpPr>
        <a:xfrm>
          <a:off x="0" y="0"/>
          <a:ext cx="0" cy="0"/>
          <a:chOff x="0" y="0"/>
          <a:chExt cx="0" cy="0"/>
        </a:xfrm>
      </p:grpSpPr>
      <p:sp>
        <p:nvSpPr>
          <p:cNvPr id="109" name="Google Shape;109;p51"/>
          <p:cNvSpPr/>
          <p:nvPr/>
        </p:nvSpPr>
        <p:spPr>
          <a:xfrm>
            <a:off x="228600" y="228600"/>
            <a:ext cx="8696325"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10" name="Google Shape;110;p51"/>
          <p:cNvGrpSpPr/>
          <p:nvPr/>
        </p:nvGrpSpPr>
        <p:grpSpPr>
          <a:xfrm>
            <a:off x="211138" y="714375"/>
            <a:ext cx="8723312" cy="1331913"/>
            <a:chOff x="-3905250" y="4294188"/>
            <a:chExt cx="13011150" cy="1892300"/>
          </a:xfrm>
        </p:grpSpPr>
        <p:sp>
          <p:nvSpPr>
            <p:cNvPr id="111" name="Google Shape;111;p51"/>
            <p:cNvSpPr/>
            <p:nvPr/>
          </p:nvSpPr>
          <p:spPr>
            <a:xfrm>
              <a:off x="4810681" y="4501687"/>
              <a:ext cx="4295219" cy="101494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2" name="Google Shape;112;p51"/>
            <p:cNvSpPr/>
            <p:nvPr/>
          </p:nvSpPr>
          <p:spPr>
            <a:xfrm>
              <a:off x="-308538" y="4318998"/>
              <a:ext cx="8280254" cy="1208906"/>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3" name="Google Shape;113;p51"/>
            <p:cNvSpPr/>
            <p:nvPr/>
          </p:nvSpPr>
          <p:spPr>
            <a:xfrm>
              <a:off x="4014" y="4334786"/>
              <a:ext cx="8164231" cy="1102902"/>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4" name="Google Shape;114;p51"/>
            <p:cNvSpPr/>
            <p:nvPr/>
          </p:nvSpPr>
          <p:spPr>
            <a:xfrm>
              <a:off x="4157164" y="4316742"/>
              <a:ext cx="4939265" cy="926979"/>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5" name="Google Shape;115;p51"/>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pic>
        <p:nvPicPr>
          <p:cNvPr id="116" name="Google Shape;116;p51"/>
          <p:cNvPicPr preferRelativeResize="0"/>
          <p:nvPr/>
        </p:nvPicPr>
        <p:blipFill rotWithShape="1">
          <a:blip r:embed="rId2">
            <a:alphaModFix/>
          </a:blip>
          <a:srcRect b="0" l="0" r="0" t="0"/>
          <a:stretch/>
        </p:blipFill>
        <p:spPr>
          <a:xfrm>
            <a:off x="7620000" y="304800"/>
            <a:ext cx="990600" cy="989013"/>
          </a:xfrm>
          <a:prstGeom prst="rect">
            <a:avLst/>
          </a:prstGeom>
          <a:noFill/>
          <a:ln>
            <a:noFill/>
          </a:ln>
        </p:spPr>
      </p:pic>
      <p:pic>
        <p:nvPicPr>
          <p:cNvPr descr="Fountain 17.JPG" id="117" name="Google Shape;117;p51"/>
          <p:cNvPicPr preferRelativeResize="0"/>
          <p:nvPr/>
        </p:nvPicPr>
        <p:blipFill rotWithShape="1">
          <a:blip r:embed="rId3">
            <a:alphaModFix/>
          </a:blip>
          <a:srcRect b="0" l="0" r="0" t="0"/>
          <a:stretch/>
        </p:blipFill>
        <p:spPr>
          <a:xfrm>
            <a:off x="381000" y="381000"/>
            <a:ext cx="1066800" cy="1066800"/>
          </a:xfrm>
          <a:prstGeom prst="rect">
            <a:avLst/>
          </a:prstGeom>
          <a:noFill/>
          <a:ln>
            <a:noFill/>
          </a:ln>
        </p:spPr>
      </p:pic>
      <p:sp>
        <p:nvSpPr>
          <p:cNvPr id="118" name="Google Shape;118;p51"/>
          <p:cNvSpPr txBox="1"/>
          <p:nvPr>
            <p:ph type="title"/>
          </p:nvPr>
        </p:nvSpPr>
        <p:spPr>
          <a:xfrm rot="5400000">
            <a:off x="5414433" y="2662767"/>
            <a:ext cx="4487333"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1"/>
          <p:cNvSpPr txBox="1"/>
          <p:nvPr>
            <p:ph idx="1" type="body"/>
          </p:nvPr>
        </p:nvSpPr>
        <p:spPr>
          <a:xfrm rot="5400000">
            <a:off x="1223433" y="681567"/>
            <a:ext cx="4487334" cy="60198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55600" lvl="3" marL="1828800" algn="l">
              <a:spcBef>
                <a:spcPts val="400"/>
              </a:spcBef>
              <a:spcAft>
                <a:spcPts val="0"/>
              </a:spcAft>
              <a:buClr>
                <a:schemeClr val="accent1"/>
              </a:buClr>
              <a:buSzPts val="20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20" name="Google Shape;120;p51"/>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pic>
        <p:nvPicPr>
          <p:cNvPr descr="Fountain 17.JPG" id="35" name="Google Shape;35;p42"/>
          <p:cNvPicPr preferRelativeResize="0"/>
          <p:nvPr/>
        </p:nvPicPr>
        <p:blipFill rotWithShape="1">
          <a:blip r:embed="rId2">
            <a:alphaModFix/>
          </a:blip>
          <a:srcRect b="0" l="0" r="0" t="0"/>
          <a:stretch/>
        </p:blipFill>
        <p:spPr>
          <a:xfrm>
            <a:off x="381000" y="381000"/>
            <a:ext cx="1066800" cy="1066800"/>
          </a:xfrm>
          <a:prstGeom prst="rect">
            <a:avLst/>
          </a:prstGeom>
          <a:noFill/>
          <a:ln>
            <a:noFill/>
          </a:ln>
        </p:spPr>
      </p:pic>
      <p:sp>
        <p:nvSpPr>
          <p:cNvPr id="36" name="Google Shape;36;p42"/>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37" name="Google Shape;37;p42"/>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2"/>
          <p:cNvSpPr txBox="1"/>
          <p:nvPr>
            <p:ph idx="11" type="ftr"/>
          </p:nvPr>
        </p:nvSpPr>
        <p:spPr>
          <a:xfrm>
            <a:off x="269875" y="6172200"/>
            <a:ext cx="87979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9" name="Shape 39"/>
        <p:cNvGrpSpPr/>
        <p:nvPr/>
      </p:nvGrpSpPr>
      <p:grpSpPr>
        <a:xfrm>
          <a:off x="0" y="0"/>
          <a:ext cx="0" cy="0"/>
          <a:chOff x="0" y="0"/>
          <a:chExt cx="0" cy="0"/>
        </a:xfrm>
      </p:grpSpPr>
      <p:sp>
        <p:nvSpPr>
          <p:cNvPr id="40" name="Google Shape;40;p43"/>
          <p:cNvSpPr/>
          <p:nvPr/>
        </p:nvSpPr>
        <p:spPr>
          <a:xfrm>
            <a:off x="228600" y="228600"/>
            <a:ext cx="8696325" cy="473710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 name="Google Shape;41;p43"/>
          <p:cNvSpPr/>
          <p:nvPr/>
        </p:nvSpPr>
        <p:spPr>
          <a:xfrm>
            <a:off x="6046788" y="4203700"/>
            <a:ext cx="2876550" cy="714375"/>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2" name="Google Shape;42;p43"/>
          <p:cNvSpPr/>
          <p:nvPr/>
        </p:nvSpPr>
        <p:spPr>
          <a:xfrm>
            <a:off x="2619375" y="4075113"/>
            <a:ext cx="5545138" cy="850900"/>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3" name="Google Shape;43;p43"/>
          <p:cNvSpPr/>
          <p:nvPr/>
        </p:nvSpPr>
        <p:spPr>
          <a:xfrm>
            <a:off x="2828925" y="4087813"/>
            <a:ext cx="5467350" cy="77470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 name="Google Shape;44;p43"/>
          <p:cNvSpPr/>
          <p:nvPr/>
        </p:nvSpPr>
        <p:spPr>
          <a:xfrm>
            <a:off x="5610225" y="4073525"/>
            <a:ext cx="3306763" cy="652463"/>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 name="Google Shape;45;p43"/>
          <p:cNvSpPr/>
          <p:nvPr/>
        </p:nvSpPr>
        <p:spPr>
          <a:xfrm>
            <a:off x="211138" y="4059238"/>
            <a:ext cx="8723312" cy="1328737"/>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pic>
        <p:nvPicPr>
          <p:cNvPr id="46" name="Google Shape;46;p43"/>
          <p:cNvPicPr preferRelativeResize="0"/>
          <p:nvPr/>
        </p:nvPicPr>
        <p:blipFill rotWithShape="1">
          <a:blip r:embed="rId2">
            <a:alphaModFix/>
          </a:blip>
          <a:srcRect b="0" l="0" r="0" t="0"/>
          <a:stretch/>
        </p:blipFill>
        <p:spPr>
          <a:xfrm>
            <a:off x="4038600" y="304800"/>
            <a:ext cx="990600" cy="1066800"/>
          </a:xfrm>
          <a:prstGeom prst="rect">
            <a:avLst/>
          </a:prstGeom>
          <a:noFill/>
          <a:ln>
            <a:noFill/>
          </a:ln>
        </p:spPr>
      </p:pic>
      <p:sp>
        <p:nvSpPr>
          <p:cNvPr id="47" name="Google Shape;47;p43"/>
          <p:cNvSpPr txBox="1"/>
          <p:nvPr>
            <p:ph type="title"/>
          </p:nvPr>
        </p:nvSpPr>
        <p:spPr>
          <a:xfrm>
            <a:off x="690032" y="2463560"/>
            <a:ext cx="7772400" cy="1524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SzPts val="1400"/>
              <a:buNone/>
              <a:defRPr b="0" sz="44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 type="body"/>
          </p:nvPr>
        </p:nvSpPr>
        <p:spPr>
          <a:xfrm>
            <a:off x="1367365" y="1437448"/>
            <a:ext cx="6417734" cy="939801"/>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49" name="Google Shape;49;p43"/>
          <p:cNvSpPr txBox="1"/>
          <p:nvPr>
            <p:ph idx="11" type="ftr"/>
          </p:nvPr>
        </p:nvSpPr>
        <p:spPr>
          <a:xfrm>
            <a:off x="3810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pic>
        <p:nvPicPr>
          <p:cNvPr descr="Fountain 17.JPG" id="51" name="Google Shape;51;p44"/>
          <p:cNvPicPr preferRelativeResize="0"/>
          <p:nvPr/>
        </p:nvPicPr>
        <p:blipFill rotWithShape="1">
          <a:blip r:embed="rId2">
            <a:alphaModFix/>
          </a:blip>
          <a:srcRect b="0" l="0" r="0" t="0"/>
          <a:stretch/>
        </p:blipFill>
        <p:spPr>
          <a:xfrm>
            <a:off x="381000" y="381000"/>
            <a:ext cx="1066800" cy="1066800"/>
          </a:xfrm>
          <a:prstGeom prst="rect">
            <a:avLst/>
          </a:prstGeom>
          <a:noFill/>
          <a:ln>
            <a:noFill/>
          </a:ln>
        </p:spPr>
      </p:pic>
      <p:sp>
        <p:nvSpPr>
          <p:cNvPr id="52" name="Google Shape;52;p44"/>
          <p:cNvSpPr txBox="1"/>
          <p:nvPr>
            <p:ph type="title"/>
          </p:nvPr>
        </p:nvSpPr>
        <p:spPr>
          <a:xfrm>
            <a:off x="457200" y="338138"/>
            <a:ext cx="82296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 type="body"/>
          </p:nvPr>
        </p:nvSpPr>
        <p:spPr>
          <a:xfrm>
            <a:off x="676655" y="2679192"/>
            <a:ext cx="3822192" cy="3447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54" name="Google Shape;54;p44"/>
          <p:cNvSpPr txBox="1"/>
          <p:nvPr>
            <p:ph idx="2" type="body"/>
          </p:nvPr>
        </p:nvSpPr>
        <p:spPr>
          <a:xfrm>
            <a:off x="4645152" y="2679192"/>
            <a:ext cx="3822192" cy="3447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55" name="Google Shape;55;p44"/>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45"/>
          <p:cNvSpPr txBox="1"/>
          <p:nvPr>
            <p:ph type="title"/>
          </p:nvPr>
        </p:nvSpPr>
        <p:spPr>
          <a:xfrm>
            <a:off x="457200" y="338138"/>
            <a:ext cx="82296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5"/>
          <p:cNvSpPr txBox="1"/>
          <p:nvPr>
            <p:ph idx="1" type="body"/>
          </p:nvPr>
        </p:nvSpPr>
        <p:spPr>
          <a:xfrm>
            <a:off x="676656" y="2678114"/>
            <a:ext cx="3822192"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59" name="Google Shape;59;p45"/>
          <p:cNvSpPr txBox="1"/>
          <p:nvPr>
            <p:ph idx="2" type="body"/>
          </p:nvPr>
        </p:nvSpPr>
        <p:spPr>
          <a:xfrm>
            <a:off x="677332" y="3429000"/>
            <a:ext cx="3820055" cy="2697163"/>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0" name="Google Shape;60;p45"/>
          <p:cNvSpPr txBox="1"/>
          <p:nvPr>
            <p:ph idx="3" type="body"/>
          </p:nvPr>
        </p:nvSpPr>
        <p:spPr>
          <a:xfrm>
            <a:off x="4648200" y="2678113"/>
            <a:ext cx="3822192"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1" name="Google Shape;61;p45"/>
          <p:cNvSpPr txBox="1"/>
          <p:nvPr>
            <p:ph idx="4" type="body"/>
          </p:nvPr>
        </p:nvSpPr>
        <p:spPr>
          <a:xfrm>
            <a:off x="4645025" y="3429000"/>
            <a:ext cx="3822192" cy="2697163"/>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2" name="Google Shape;62;p45"/>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46"/>
          <p:cNvSpPr txBox="1"/>
          <p:nvPr>
            <p:ph type="title"/>
          </p:nvPr>
        </p:nvSpPr>
        <p:spPr>
          <a:xfrm>
            <a:off x="457200" y="338138"/>
            <a:ext cx="82296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6"/>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6" name="Shape 66"/>
        <p:cNvGrpSpPr/>
        <p:nvPr/>
      </p:nvGrpSpPr>
      <p:grpSpPr>
        <a:xfrm>
          <a:off x="0" y="0"/>
          <a:ext cx="0" cy="0"/>
          <a:chOff x="0" y="0"/>
          <a:chExt cx="0" cy="0"/>
        </a:xfrm>
      </p:grpSpPr>
      <p:sp>
        <p:nvSpPr>
          <p:cNvPr id="67" name="Google Shape;67;p47"/>
          <p:cNvSpPr/>
          <p:nvPr/>
        </p:nvSpPr>
        <p:spPr>
          <a:xfrm>
            <a:off x="228600" y="228600"/>
            <a:ext cx="8696325"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68" name="Google Shape;68;p47"/>
          <p:cNvGrpSpPr/>
          <p:nvPr/>
        </p:nvGrpSpPr>
        <p:grpSpPr>
          <a:xfrm>
            <a:off x="211138" y="714375"/>
            <a:ext cx="8723312" cy="1330325"/>
            <a:chOff x="-3905251" y="4294188"/>
            <a:chExt cx="13027839" cy="1892300"/>
          </a:xfrm>
        </p:grpSpPr>
        <p:sp>
          <p:nvSpPr>
            <p:cNvPr id="69" name="Google Shape;69;p47"/>
            <p:cNvSpPr/>
            <p:nvPr/>
          </p:nvSpPr>
          <p:spPr>
            <a:xfrm>
              <a:off x="4810006" y="4499677"/>
              <a:ext cx="4295986" cy="1016152"/>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0" name="Google Shape;70;p47"/>
            <p:cNvSpPr/>
            <p:nvPr/>
          </p:nvSpPr>
          <p:spPr>
            <a:xfrm>
              <a:off x="-308667" y="4319028"/>
              <a:ext cx="8279020" cy="1208091"/>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1" name="Google Shape;71;p47"/>
            <p:cNvSpPr/>
            <p:nvPr/>
          </p:nvSpPr>
          <p:spPr>
            <a:xfrm>
              <a:off x="4286" y="4334834"/>
              <a:ext cx="8165219" cy="110196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2" name="Google Shape;72;p47"/>
            <p:cNvSpPr/>
            <p:nvPr/>
          </p:nvSpPr>
          <p:spPr>
            <a:xfrm>
              <a:off x="4155651" y="4316769"/>
              <a:ext cx="4940859" cy="925827"/>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3" name="Google Shape;73;p47"/>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pic>
        <p:nvPicPr>
          <p:cNvPr id="74" name="Google Shape;74;p47"/>
          <p:cNvPicPr preferRelativeResize="0"/>
          <p:nvPr/>
        </p:nvPicPr>
        <p:blipFill rotWithShape="1">
          <a:blip r:embed="rId2">
            <a:alphaModFix/>
          </a:blip>
          <a:srcRect b="0" l="0" r="0" t="0"/>
          <a:stretch/>
        </p:blipFill>
        <p:spPr>
          <a:xfrm>
            <a:off x="8001000" y="306388"/>
            <a:ext cx="914400" cy="989012"/>
          </a:xfrm>
          <a:prstGeom prst="rect">
            <a:avLst/>
          </a:prstGeom>
          <a:noFill/>
          <a:ln>
            <a:noFill/>
          </a:ln>
        </p:spPr>
      </p:pic>
      <p:pic>
        <p:nvPicPr>
          <p:cNvPr descr="Fountain 17.JPG" id="75" name="Google Shape;75;p47"/>
          <p:cNvPicPr preferRelativeResize="0"/>
          <p:nvPr/>
        </p:nvPicPr>
        <p:blipFill rotWithShape="1">
          <a:blip r:embed="rId3">
            <a:alphaModFix/>
          </a:blip>
          <a:srcRect b="0" l="0" r="0" t="0"/>
          <a:stretch/>
        </p:blipFill>
        <p:spPr>
          <a:xfrm>
            <a:off x="381000" y="381000"/>
            <a:ext cx="1066800" cy="1066800"/>
          </a:xfrm>
          <a:prstGeom prst="rect">
            <a:avLst/>
          </a:prstGeom>
          <a:noFill/>
          <a:ln>
            <a:noFill/>
          </a:ln>
        </p:spPr>
      </p:pic>
      <p:sp>
        <p:nvSpPr>
          <p:cNvPr id="76" name="Google Shape;76;p47"/>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7" name="Shape 77"/>
        <p:cNvGrpSpPr/>
        <p:nvPr/>
      </p:nvGrpSpPr>
      <p:grpSpPr>
        <a:xfrm>
          <a:off x="0" y="0"/>
          <a:ext cx="0" cy="0"/>
          <a:chOff x="0" y="0"/>
          <a:chExt cx="0" cy="0"/>
        </a:xfrm>
      </p:grpSpPr>
      <p:sp>
        <p:nvSpPr>
          <p:cNvPr id="78" name="Google Shape;78;p48"/>
          <p:cNvSpPr/>
          <p:nvPr/>
        </p:nvSpPr>
        <p:spPr>
          <a:xfrm>
            <a:off x="228600" y="228600"/>
            <a:ext cx="8696325"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9" name="Google Shape;79;p48"/>
          <p:cNvGrpSpPr/>
          <p:nvPr/>
        </p:nvGrpSpPr>
        <p:grpSpPr>
          <a:xfrm>
            <a:off x="211138" y="714375"/>
            <a:ext cx="8723312" cy="1331913"/>
            <a:chOff x="-3905250" y="4294188"/>
            <a:chExt cx="13011150" cy="1892300"/>
          </a:xfrm>
        </p:grpSpPr>
        <p:sp>
          <p:nvSpPr>
            <p:cNvPr id="80" name="Google Shape;80;p48"/>
            <p:cNvSpPr/>
            <p:nvPr/>
          </p:nvSpPr>
          <p:spPr>
            <a:xfrm>
              <a:off x="4810681" y="4501687"/>
              <a:ext cx="4295219" cy="101494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1" name="Google Shape;81;p48"/>
            <p:cNvSpPr/>
            <p:nvPr/>
          </p:nvSpPr>
          <p:spPr>
            <a:xfrm>
              <a:off x="-308538" y="4318998"/>
              <a:ext cx="8280254" cy="1208906"/>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2" name="Google Shape;82;p48"/>
            <p:cNvSpPr/>
            <p:nvPr/>
          </p:nvSpPr>
          <p:spPr>
            <a:xfrm>
              <a:off x="4014" y="4334786"/>
              <a:ext cx="8164231" cy="1102902"/>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3" name="Google Shape;83;p48"/>
            <p:cNvSpPr/>
            <p:nvPr/>
          </p:nvSpPr>
          <p:spPr>
            <a:xfrm>
              <a:off x="4157164" y="4316742"/>
              <a:ext cx="4939265" cy="926979"/>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 name="Google Shape;84;p4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pic>
        <p:nvPicPr>
          <p:cNvPr id="85" name="Google Shape;85;p48"/>
          <p:cNvPicPr preferRelativeResize="0"/>
          <p:nvPr/>
        </p:nvPicPr>
        <p:blipFill rotWithShape="1">
          <a:blip r:embed="rId2">
            <a:alphaModFix/>
          </a:blip>
          <a:srcRect b="0" l="0" r="0" t="0"/>
          <a:stretch/>
        </p:blipFill>
        <p:spPr>
          <a:xfrm>
            <a:off x="7848600" y="381000"/>
            <a:ext cx="990600" cy="989013"/>
          </a:xfrm>
          <a:prstGeom prst="rect">
            <a:avLst/>
          </a:prstGeom>
          <a:noFill/>
          <a:ln>
            <a:noFill/>
          </a:ln>
        </p:spPr>
      </p:pic>
      <p:pic>
        <p:nvPicPr>
          <p:cNvPr descr="Fountain 17.JPG" id="86" name="Google Shape;86;p48"/>
          <p:cNvPicPr preferRelativeResize="0"/>
          <p:nvPr/>
        </p:nvPicPr>
        <p:blipFill rotWithShape="1">
          <a:blip r:embed="rId3">
            <a:alphaModFix/>
          </a:blip>
          <a:srcRect b="0" l="0" r="0" t="0"/>
          <a:stretch/>
        </p:blipFill>
        <p:spPr>
          <a:xfrm>
            <a:off x="381000" y="381000"/>
            <a:ext cx="1066800" cy="1066800"/>
          </a:xfrm>
          <a:prstGeom prst="rect">
            <a:avLst/>
          </a:prstGeom>
          <a:noFill/>
          <a:ln>
            <a:noFill/>
          </a:ln>
        </p:spPr>
      </p:pic>
      <p:sp>
        <p:nvSpPr>
          <p:cNvPr id="87" name="Google Shape;87;p48"/>
          <p:cNvSpPr txBox="1"/>
          <p:nvPr>
            <p:ph idx="1" type="body"/>
          </p:nvPr>
        </p:nvSpPr>
        <p:spPr>
          <a:xfrm>
            <a:off x="914400" y="3581400"/>
            <a:ext cx="3352800" cy="190500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88" name="Google Shape;88;p48"/>
          <p:cNvSpPr txBox="1"/>
          <p:nvPr>
            <p:ph type="title"/>
          </p:nvPr>
        </p:nvSpPr>
        <p:spPr>
          <a:xfrm>
            <a:off x="914400" y="2286000"/>
            <a:ext cx="3352800" cy="125272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8"/>
          <p:cNvSpPr txBox="1"/>
          <p:nvPr>
            <p:ph idx="2" type="body"/>
          </p:nvPr>
        </p:nvSpPr>
        <p:spPr>
          <a:xfrm>
            <a:off x="4651962" y="1828800"/>
            <a:ext cx="3904076" cy="3810000"/>
          </a:xfrm>
          <a:prstGeom prst="rect">
            <a:avLst/>
          </a:prstGeom>
          <a:noFill/>
          <a:ln>
            <a:noFill/>
          </a:ln>
        </p:spPr>
        <p:txBody>
          <a:bodyPr anchorCtr="0" anchor="ctr" bIns="45700" lIns="91425" spcFirstLastPara="1" rIns="91425" wrap="square" tIns="45700">
            <a:no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
        <p:nvSpPr>
          <p:cNvPr id="90" name="Google Shape;90;p48"/>
          <p:cNvSpPr txBox="1"/>
          <p:nvPr>
            <p:ph idx="11" type="ftr"/>
          </p:nvPr>
        </p:nvSpPr>
        <p:spPr>
          <a:xfrm>
            <a:off x="193675" y="6249988"/>
            <a:ext cx="84169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1" name="Shape 91"/>
        <p:cNvGrpSpPr/>
        <p:nvPr/>
      </p:nvGrpSpPr>
      <p:grpSpPr>
        <a:xfrm>
          <a:off x="0" y="0"/>
          <a:ext cx="0" cy="0"/>
          <a:chOff x="0" y="0"/>
          <a:chExt cx="0" cy="0"/>
        </a:xfrm>
      </p:grpSpPr>
      <p:sp>
        <p:nvSpPr>
          <p:cNvPr id="92" name="Google Shape;92;p49"/>
          <p:cNvSpPr/>
          <p:nvPr/>
        </p:nvSpPr>
        <p:spPr>
          <a:xfrm>
            <a:off x="228600" y="228600"/>
            <a:ext cx="8696325" cy="6035675"/>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93" name="Google Shape;93;p49"/>
          <p:cNvGrpSpPr/>
          <p:nvPr/>
        </p:nvGrpSpPr>
        <p:grpSpPr>
          <a:xfrm>
            <a:off x="211138" y="5354638"/>
            <a:ext cx="8723312" cy="1330325"/>
            <a:chOff x="-3905250" y="4294188"/>
            <a:chExt cx="13011150" cy="1892300"/>
          </a:xfrm>
        </p:grpSpPr>
        <p:sp>
          <p:nvSpPr>
            <p:cNvPr id="94" name="Google Shape;94;p49"/>
            <p:cNvSpPr/>
            <p:nvPr/>
          </p:nvSpPr>
          <p:spPr>
            <a:xfrm>
              <a:off x="4810681" y="4499676"/>
              <a:ext cx="4295219" cy="1016152"/>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5" name="Google Shape;95;p49"/>
            <p:cNvSpPr/>
            <p:nvPr/>
          </p:nvSpPr>
          <p:spPr>
            <a:xfrm>
              <a:off x="-308538" y="4319027"/>
              <a:ext cx="8280254" cy="1208092"/>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6" name="Google Shape;96;p49"/>
            <p:cNvSpPr/>
            <p:nvPr/>
          </p:nvSpPr>
          <p:spPr>
            <a:xfrm>
              <a:off x="4014" y="4334834"/>
              <a:ext cx="8164231" cy="110196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7" name="Google Shape;97;p49"/>
            <p:cNvSpPr/>
            <p:nvPr/>
          </p:nvSpPr>
          <p:spPr>
            <a:xfrm>
              <a:off x="4157164" y="4316769"/>
              <a:ext cx="4939265" cy="925827"/>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8" name="Google Shape;98;p4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pic>
        <p:nvPicPr>
          <p:cNvPr id="99" name="Google Shape;99;p49"/>
          <p:cNvPicPr preferRelativeResize="0"/>
          <p:nvPr/>
        </p:nvPicPr>
        <p:blipFill rotWithShape="1">
          <a:blip r:embed="rId2">
            <a:alphaModFix/>
          </a:blip>
          <a:srcRect b="0" l="0" r="0" t="0"/>
          <a:stretch/>
        </p:blipFill>
        <p:spPr>
          <a:xfrm>
            <a:off x="1828800" y="1905000"/>
            <a:ext cx="1143000" cy="1293813"/>
          </a:xfrm>
          <a:prstGeom prst="rect">
            <a:avLst/>
          </a:prstGeom>
          <a:noFill/>
          <a:ln>
            <a:noFill/>
          </a:ln>
        </p:spPr>
      </p:pic>
      <p:sp>
        <p:nvSpPr>
          <p:cNvPr id="100" name="Google Shape;100;p49"/>
          <p:cNvSpPr txBox="1"/>
          <p:nvPr>
            <p:ph type="title"/>
          </p:nvPr>
        </p:nvSpPr>
        <p:spPr>
          <a:xfrm>
            <a:off x="4874155" y="338667"/>
            <a:ext cx="3812645" cy="242993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8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9"/>
          <p:cNvSpPr txBox="1"/>
          <p:nvPr>
            <p:ph idx="1" type="body"/>
          </p:nvPr>
        </p:nvSpPr>
        <p:spPr>
          <a:xfrm>
            <a:off x="4868333" y="2785533"/>
            <a:ext cx="3818467" cy="2421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02" name="Google Shape;102;p49"/>
          <p:cNvSpPr/>
          <p:nvPr>
            <p:ph idx="2" type="pic"/>
          </p:nvPr>
        </p:nvSpPr>
        <p:spPr>
          <a:xfrm>
            <a:off x="838200" y="1371600"/>
            <a:ext cx="3566160" cy="2926080"/>
          </a:xfrm>
          <a:prstGeom prst="roundRect">
            <a:avLst>
              <a:gd fmla="val 3924" name="adj"/>
            </a:avLst>
          </a:prstGeom>
          <a:solidFill>
            <a:schemeClr val="accent1"/>
          </a:solidFill>
          <a:ln>
            <a:noFill/>
          </a:ln>
          <a:effectLst>
            <a:reflection blurRad="0" dir="5400000" dist="5000" endA="0" endPos="30000" fadeDir="5400000" kx="0" rotWithShape="0" algn="bl" stA="30000" stPos="0" sy="-100000" ky="0"/>
          </a:effectLst>
        </p:spPr>
        <p:txBody>
          <a:bodyPr anchorCtr="0" anchor="t" bIns="45700" lIns="91425" spcFirstLastPara="1" rIns="91425" wrap="square" tIns="45700">
            <a:normAutofit/>
          </a:bodyPr>
          <a:lstStyle>
            <a:lvl1pPr lvl="0" marR="0" rtl="0" algn="ctr">
              <a:spcBef>
                <a:spcPts val="640"/>
              </a:spcBef>
              <a:spcAft>
                <a:spcPts val="0"/>
              </a:spcAft>
              <a:buClr>
                <a:schemeClr val="accent1"/>
              </a:buClr>
              <a:buSzPts val="3200"/>
              <a:buFont typeface="Noto Sans Symbols"/>
              <a:buNone/>
              <a:defRPr b="0" i="0" sz="3200" u="none" cap="none" strike="noStrike">
                <a:solidFill>
                  <a:schemeClr val="lt1"/>
                </a:solidFill>
                <a:latin typeface="Candara"/>
                <a:ea typeface="Candara"/>
                <a:cs typeface="Candara"/>
                <a:sym typeface="Candara"/>
              </a:defRPr>
            </a:lvl1pPr>
            <a:lvl2pPr lvl="1" marR="0" rtl="0" algn="l">
              <a:spcBef>
                <a:spcPts val="560"/>
              </a:spcBef>
              <a:spcAft>
                <a:spcPts val="0"/>
              </a:spcAft>
              <a:buClr>
                <a:schemeClr val="accent1"/>
              </a:buClr>
              <a:buSzPts val="2800"/>
              <a:buFont typeface="Noto Sans Symbols"/>
              <a:buNone/>
              <a:defRPr b="0" i="0" sz="2800" u="none" cap="none" strike="noStrike">
                <a:solidFill>
                  <a:schemeClr val="dk2"/>
                </a:solidFill>
                <a:latin typeface="Candara"/>
                <a:ea typeface="Candara"/>
                <a:cs typeface="Candara"/>
                <a:sym typeface="Candara"/>
              </a:defRPr>
            </a:lvl2pPr>
            <a:lvl3pPr lvl="2" marR="0" rtl="0" algn="l">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3pPr>
            <a:lvl4pPr lvl="3"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4pPr>
            <a:lvl5pPr lvl="4"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5pPr>
            <a:lvl6pPr lvl="5"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6pPr>
            <a:lvl7pPr lvl="6"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7pPr>
            <a:lvl8pPr lvl="7"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8pPr>
            <a:lvl9pPr lvl="8"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9pPr>
          </a:lstStyle>
          <a:p/>
        </p:txBody>
      </p:sp>
      <p:sp>
        <p:nvSpPr>
          <p:cNvPr id="103" name="Google Shape;103;p49"/>
          <p:cNvSpPr txBox="1"/>
          <p:nvPr>
            <p:ph idx="11" type="ftr"/>
          </p:nvPr>
        </p:nvSpPr>
        <p:spPr>
          <a:xfrm>
            <a:off x="193675" y="6249988"/>
            <a:ext cx="85693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p:nvPr/>
        </p:nvSpPr>
        <p:spPr>
          <a:xfrm>
            <a:off x="228600" y="228600"/>
            <a:ext cx="8696325" cy="2468563"/>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11" name="Google Shape;11;p40"/>
          <p:cNvGrpSpPr/>
          <p:nvPr/>
        </p:nvGrpSpPr>
        <p:grpSpPr>
          <a:xfrm>
            <a:off x="211138" y="1679575"/>
            <a:ext cx="8723312" cy="1330325"/>
            <a:chOff x="-3905251" y="4294188"/>
            <a:chExt cx="13027839" cy="1892300"/>
          </a:xfrm>
        </p:grpSpPr>
        <p:sp>
          <p:nvSpPr>
            <p:cNvPr id="12" name="Google Shape;12;p40"/>
            <p:cNvSpPr/>
            <p:nvPr/>
          </p:nvSpPr>
          <p:spPr>
            <a:xfrm>
              <a:off x="4810006" y="4499677"/>
              <a:ext cx="4295986" cy="1016152"/>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13" name="Google Shape;13;p40"/>
            <p:cNvSpPr/>
            <p:nvPr/>
          </p:nvSpPr>
          <p:spPr>
            <a:xfrm>
              <a:off x="-308667" y="4319028"/>
              <a:ext cx="8279020" cy="1208091"/>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14" name="Google Shape;14;p40"/>
            <p:cNvSpPr/>
            <p:nvPr/>
          </p:nvSpPr>
          <p:spPr>
            <a:xfrm>
              <a:off x="4286" y="4334834"/>
              <a:ext cx="8165219" cy="110196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15" name="Google Shape;15;p40"/>
            <p:cNvSpPr/>
            <p:nvPr/>
          </p:nvSpPr>
          <p:spPr>
            <a:xfrm>
              <a:off x="4155651" y="4316769"/>
              <a:ext cx="4940859" cy="925827"/>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16" name="Google Shape;16;p40"/>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grpSp>
      <p:sp>
        <p:nvSpPr>
          <p:cNvPr id="17" name="Google Shape;17;p40"/>
          <p:cNvSpPr txBox="1"/>
          <p:nvPr>
            <p:ph type="title"/>
          </p:nvPr>
        </p:nvSpPr>
        <p:spPr>
          <a:xfrm>
            <a:off x="457200" y="338138"/>
            <a:ext cx="8229600" cy="12525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1pPr>
            <a:lvl2pPr lvl="1"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2pPr>
            <a:lvl3pPr lvl="2"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3pPr>
            <a:lvl4pPr lvl="3"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4pPr>
            <a:lvl5pPr lvl="4"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40"/>
          <p:cNvSpPr txBox="1"/>
          <p:nvPr>
            <p:ph idx="11" type="ftr"/>
          </p:nvPr>
        </p:nvSpPr>
        <p:spPr>
          <a:xfrm>
            <a:off x="304800" y="6172200"/>
            <a:ext cx="849312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400" u="none" cap="none" strike="noStrike">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40"/>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55600" lvl="3" marL="18288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pic>
        <p:nvPicPr>
          <p:cNvPr id="20" name="Google Shape;20;p40"/>
          <p:cNvPicPr preferRelativeResize="0"/>
          <p:nvPr/>
        </p:nvPicPr>
        <p:blipFill rotWithShape="1">
          <a:blip r:embed="rId1">
            <a:alphaModFix/>
          </a:blip>
          <a:srcRect b="0" l="0" r="0" t="0"/>
          <a:stretch/>
        </p:blipFill>
        <p:spPr>
          <a:xfrm>
            <a:off x="7772400" y="457200"/>
            <a:ext cx="838200" cy="990600"/>
          </a:xfrm>
          <a:prstGeom prst="rect">
            <a:avLst/>
          </a:prstGeom>
          <a:noFill/>
          <a:ln>
            <a:noFill/>
          </a:ln>
        </p:spPr>
      </p:pic>
      <p:pic>
        <p:nvPicPr>
          <p:cNvPr descr="Fountain 17.JPG" id="21" name="Google Shape;21;p40"/>
          <p:cNvPicPr preferRelativeResize="0"/>
          <p:nvPr/>
        </p:nvPicPr>
        <p:blipFill rotWithShape="1">
          <a:blip r:embed="rId2">
            <a:alphaModFix/>
          </a:blip>
          <a:srcRect b="0" l="0" r="0" t="0"/>
          <a:stretch/>
        </p:blipFill>
        <p:spPr>
          <a:xfrm>
            <a:off x="381000" y="381000"/>
            <a:ext cx="1066800" cy="1066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ph idx="1" type="subTitle"/>
          </p:nvPr>
        </p:nvSpPr>
        <p:spPr>
          <a:xfrm>
            <a:off x="1371600" y="3860800"/>
            <a:ext cx="6400800" cy="147320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2000"/>
              <a:buNone/>
            </a:pPr>
            <a:r>
              <a:rPr lang="en-US">
                <a:solidFill>
                  <a:schemeClr val="lt1"/>
                </a:solidFill>
                <a:latin typeface="Times New Roman"/>
                <a:ea typeface="Times New Roman"/>
                <a:cs typeface="Times New Roman"/>
                <a:sym typeface="Times New Roman"/>
              </a:rPr>
              <a:t>BY RA OKOTH</a:t>
            </a:r>
            <a:endParaRPr/>
          </a:p>
          <a:p>
            <a:pPr indent="0" lvl="0" marL="0" rtl="0" algn="ctr">
              <a:lnSpc>
                <a:spcPct val="80000"/>
              </a:lnSpc>
              <a:spcBef>
                <a:spcPts val="400"/>
              </a:spcBef>
              <a:spcAft>
                <a:spcPts val="0"/>
              </a:spcAft>
              <a:buSzPts val="2000"/>
              <a:buNone/>
            </a:pPr>
            <a:r>
              <a:rPr lang="en-US">
                <a:solidFill>
                  <a:schemeClr val="lt1"/>
                </a:solidFill>
                <a:latin typeface="Times New Roman"/>
                <a:ea typeface="Times New Roman"/>
                <a:cs typeface="Times New Roman"/>
                <a:sym typeface="Times New Roman"/>
              </a:rPr>
              <a:t>DEPT OF PSYCHIATRY</a:t>
            </a:r>
            <a:endParaRPr/>
          </a:p>
          <a:p>
            <a:pPr indent="0" lvl="0" marL="0" rtl="0" algn="ctr">
              <a:lnSpc>
                <a:spcPct val="80000"/>
              </a:lnSpc>
              <a:spcBef>
                <a:spcPts val="400"/>
              </a:spcBef>
              <a:spcAft>
                <a:spcPts val="0"/>
              </a:spcAft>
              <a:buSzPts val="2000"/>
              <a:buNone/>
            </a:pPr>
            <a:r>
              <a:rPr lang="en-US">
                <a:solidFill>
                  <a:schemeClr val="lt1"/>
                </a:solidFill>
                <a:latin typeface="Times New Roman"/>
                <a:ea typeface="Times New Roman"/>
                <a:cs typeface="Times New Roman"/>
                <a:sym typeface="Times New Roman"/>
              </a:rPr>
              <a:t>UON/2021</a:t>
            </a:r>
            <a:endParaRPr>
              <a:solidFill>
                <a:schemeClr val="lt1"/>
              </a:solidFill>
              <a:latin typeface="Times New Roman"/>
              <a:ea typeface="Times New Roman"/>
              <a:cs typeface="Times New Roman"/>
              <a:sym typeface="Times New Roman"/>
            </a:endParaRPr>
          </a:p>
        </p:txBody>
      </p:sp>
      <p:sp>
        <p:nvSpPr>
          <p:cNvPr id="126" name="Google Shape;126;p1"/>
          <p:cNvSpPr txBox="1"/>
          <p:nvPr>
            <p:ph idx="11" type="ftr"/>
          </p:nvPr>
        </p:nvSpPr>
        <p:spPr>
          <a:xfrm>
            <a:off x="304800" y="6019800"/>
            <a:ext cx="8686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University of Nairobi                                 ISO 9001:2008       </a:t>
            </a:r>
            <a:fld id="{00000000-1234-1234-1234-123412341234}" type="slidenum">
              <a:rPr lang="en-US"/>
              <a:t>‹#›</a:t>
            </a:fld>
            <a:r>
              <a:rPr lang="en-US"/>
              <a:t>	 Certified 		http://www.uonbi.ac.ke</a:t>
            </a:r>
            <a:endParaRPr/>
          </a:p>
        </p:txBody>
      </p:sp>
      <p:sp>
        <p:nvSpPr>
          <p:cNvPr id="127" name="Google Shape;127;p1"/>
          <p:cNvSpPr txBox="1"/>
          <p:nvPr>
            <p:ph type="ctrTitle"/>
          </p:nvPr>
        </p:nvSpPr>
        <p:spPr>
          <a:xfrm>
            <a:off x="685800" y="1600200"/>
            <a:ext cx="8077200" cy="2286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lang="en-US"/>
              <a:t>  BIOFEEDBACK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Biofeedback</a:t>
            </a:r>
            <a:endParaRPr/>
          </a:p>
        </p:txBody>
      </p:sp>
      <p:sp>
        <p:nvSpPr>
          <p:cNvPr id="192" name="Google Shape;192;p10"/>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en-US"/>
              <a:t>Biofeedback is a process of gathering information about specific physiological functions such as:</a:t>
            </a:r>
            <a:endParaRPr/>
          </a:p>
          <a:p>
            <a:pPr indent="-273050" lvl="1" marL="576263" rtl="0" algn="l">
              <a:spcBef>
                <a:spcPts val="440"/>
              </a:spcBef>
              <a:spcAft>
                <a:spcPts val="0"/>
              </a:spcAft>
              <a:buSzPts val="2200"/>
              <a:buChar char="*"/>
            </a:pPr>
            <a:r>
              <a:rPr lang="en-US"/>
              <a:t> Heart rate </a:t>
            </a:r>
            <a:endParaRPr/>
          </a:p>
          <a:p>
            <a:pPr indent="-273050" lvl="1" marL="576263" rtl="0" algn="l">
              <a:spcBef>
                <a:spcPts val="440"/>
              </a:spcBef>
              <a:spcAft>
                <a:spcPts val="0"/>
              </a:spcAft>
              <a:buSzPts val="2200"/>
              <a:buChar char="*"/>
            </a:pPr>
            <a:r>
              <a:rPr lang="en-US"/>
              <a:t> Respiration </a:t>
            </a:r>
            <a:endParaRPr/>
          </a:p>
          <a:p>
            <a:pPr indent="-273050" lvl="1" marL="576263" rtl="0" algn="l">
              <a:spcBef>
                <a:spcPts val="440"/>
              </a:spcBef>
              <a:spcAft>
                <a:spcPts val="0"/>
              </a:spcAft>
              <a:buSzPts val="2200"/>
              <a:buChar char="*"/>
            </a:pPr>
            <a:r>
              <a:rPr lang="en-US"/>
              <a:t> Body temperature </a:t>
            </a:r>
            <a:endParaRPr/>
          </a:p>
        </p:txBody>
      </p:sp>
      <p:sp>
        <p:nvSpPr>
          <p:cNvPr id="193" name="Google Shape;193;p10"/>
          <p:cNvSpPr/>
          <p:nvPr/>
        </p:nvSpPr>
        <p:spPr>
          <a:xfrm>
            <a:off x="587375" y="312738"/>
            <a:ext cx="6350" cy="63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194" name="Google Shape;194;p10"/>
          <p:cNvSpPr/>
          <p:nvPr/>
        </p:nvSpPr>
        <p:spPr>
          <a:xfrm>
            <a:off x="7673975" y="384175"/>
            <a:ext cx="9525"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Clinical Biofeedback</a:t>
            </a:r>
            <a:endParaRPr/>
          </a:p>
        </p:txBody>
      </p:sp>
      <p:sp>
        <p:nvSpPr>
          <p:cNvPr id="200" name="Google Shape;200;p11"/>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en-US"/>
              <a:t>Clinical biofeedback is the use of monitoring instruments to amplify the electrochemical energy produced by various body organs.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685800" y="304800"/>
            <a:ext cx="7772400" cy="1219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Clinical Biofeedback </a:t>
            </a:r>
            <a:br>
              <a:rPr lang="en-US"/>
            </a:br>
            <a:r>
              <a:rPr lang="en-US" sz="3200"/>
              <a:t>(continued)</a:t>
            </a:r>
            <a:endParaRPr/>
          </a:p>
        </p:txBody>
      </p:sp>
      <p:sp>
        <p:nvSpPr>
          <p:cNvPr id="206" name="Google Shape;206;p1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en-US"/>
              <a:t>Clinical biofeedback allows a person to increase awareness of his or her own physiological responses by learning to monitor them through data gathered by a particular instrument.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685800" y="304800"/>
            <a:ext cx="7772400" cy="1219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Clinical Biofeedback </a:t>
            </a:r>
            <a:br>
              <a:rPr lang="en-US"/>
            </a:br>
            <a:r>
              <a:rPr lang="en-US" sz="3200"/>
              <a:t>(continued)</a:t>
            </a:r>
            <a:endParaRPr/>
          </a:p>
        </p:txBody>
      </p:sp>
      <p:sp>
        <p:nvSpPr>
          <p:cNvPr id="212" name="Google Shape;212;p13"/>
          <p:cNvSpPr txBox="1"/>
          <p:nvPr>
            <p:ph idx="1" type="body"/>
          </p:nvPr>
        </p:nvSpPr>
        <p:spPr>
          <a:xfrm>
            <a:off x="685800" y="2362200"/>
            <a:ext cx="7772400" cy="3733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en-US"/>
              <a:t>The purpose of biofeedback is to teach people with stress-related disorders to recondition their responses so that they gain control over the physiological system responsible for their symptoms.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type="title"/>
          </p:nvPr>
        </p:nvSpPr>
        <p:spPr>
          <a:xfrm>
            <a:off x="-228600" y="2286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Biofeedback Loop</a:t>
            </a:r>
            <a:endParaRPr/>
          </a:p>
        </p:txBody>
      </p:sp>
      <p:sp>
        <p:nvSpPr>
          <p:cNvPr id="218" name="Google Shape;218;p14"/>
          <p:cNvSpPr/>
          <p:nvPr/>
        </p:nvSpPr>
        <p:spPr>
          <a:xfrm>
            <a:off x="2444750" y="1682750"/>
            <a:ext cx="1816100" cy="1130300"/>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19" name="Google Shape;219;p14"/>
          <p:cNvSpPr/>
          <p:nvPr/>
        </p:nvSpPr>
        <p:spPr>
          <a:xfrm>
            <a:off x="5111750" y="1682750"/>
            <a:ext cx="1739900" cy="1130300"/>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0" name="Google Shape;220;p14"/>
          <p:cNvSpPr/>
          <p:nvPr/>
        </p:nvSpPr>
        <p:spPr>
          <a:xfrm>
            <a:off x="5187950" y="3359150"/>
            <a:ext cx="1739900" cy="1130300"/>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1" name="Google Shape;221;p14"/>
          <p:cNvSpPr/>
          <p:nvPr/>
        </p:nvSpPr>
        <p:spPr>
          <a:xfrm>
            <a:off x="5264150" y="4959350"/>
            <a:ext cx="1739900" cy="1130300"/>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2" name="Google Shape;222;p14"/>
          <p:cNvSpPr/>
          <p:nvPr/>
        </p:nvSpPr>
        <p:spPr>
          <a:xfrm>
            <a:off x="7473950" y="3587750"/>
            <a:ext cx="1435100" cy="749300"/>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3" name="Google Shape;223;p14"/>
          <p:cNvSpPr/>
          <p:nvPr/>
        </p:nvSpPr>
        <p:spPr>
          <a:xfrm>
            <a:off x="463550" y="2444750"/>
            <a:ext cx="1358900" cy="1358900"/>
          </a:xfrm>
          <a:prstGeom prst="ellipse">
            <a:avLst/>
          </a:prstGeom>
          <a:solidFill>
            <a:schemeClr val="accent1"/>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4" name="Google Shape;224;p14"/>
          <p:cNvSpPr/>
          <p:nvPr/>
        </p:nvSpPr>
        <p:spPr>
          <a:xfrm>
            <a:off x="1389063" y="1922463"/>
            <a:ext cx="1054100" cy="520700"/>
          </a:xfrm>
          <a:custGeom>
            <a:rect b="b" l="l" r="r" t="t"/>
            <a:pathLst>
              <a:path extrusionOk="0" fill="none" h="21600" w="21600">
                <a:moveTo>
                  <a:pt x="0" y="21468"/>
                </a:moveTo>
                <a:cubicBezTo>
                  <a:pt x="72" y="9603"/>
                  <a:pt x="9702" y="18"/>
                  <a:pt x="21567" y="0"/>
                </a:cubicBezTo>
              </a:path>
              <a:path extrusionOk="0" h="21600" w="21600">
                <a:moveTo>
                  <a:pt x="0" y="21468"/>
                </a:moveTo>
                <a:cubicBezTo>
                  <a:pt x="72" y="9603"/>
                  <a:pt x="9702" y="18"/>
                  <a:pt x="21567" y="0"/>
                </a:cubicBezTo>
                <a:lnTo>
                  <a:pt x="21600" y="21600"/>
                </a:lnTo>
                <a:close/>
              </a:path>
            </a:pathLst>
          </a:custGeom>
          <a:noFill/>
          <a:ln cap="rnd"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5" name="Google Shape;225;p14"/>
          <p:cNvSpPr/>
          <p:nvPr/>
        </p:nvSpPr>
        <p:spPr>
          <a:xfrm>
            <a:off x="1541463" y="2074863"/>
            <a:ext cx="901700" cy="520700"/>
          </a:xfrm>
          <a:custGeom>
            <a:rect b="b" l="l" r="r" t="t"/>
            <a:pathLst>
              <a:path extrusionOk="0" fill="none" h="21600" w="21600">
                <a:moveTo>
                  <a:pt x="0" y="21468"/>
                </a:moveTo>
                <a:cubicBezTo>
                  <a:pt x="72" y="9605"/>
                  <a:pt x="9699" y="20"/>
                  <a:pt x="21562" y="0"/>
                </a:cubicBezTo>
              </a:path>
              <a:path extrusionOk="0" h="21600" w="21600">
                <a:moveTo>
                  <a:pt x="0" y="21468"/>
                </a:moveTo>
                <a:cubicBezTo>
                  <a:pt x="72" y="9605"/>
                  <a:pt x="9699" y="20"/>
                  <a:pt x="21562" y="0"/>
                </a:cubicBezTo>
                <a:lnTo>
                  <a:pt x="21600" y="21600"/>
                </a:lnTo>
                <a:close/>
              </a:path>
            </a:pathLst>
          </a:custGeom>
          <a:noFill/>
          <a:ln cap="rnd"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sp>
        <p:nvSpPr>
          <p:cNvPr id="226" name="Google Shape;226;p14"/>
          <p:cNvSpPr/>
          <p:nvPr/>
        </p:nvSpPr>
        <p:spPr>
          <a:xfrm>
            <a:off x="1693863" y="2227263"/>
            <a:ext cx="749300" cy="520700"/>
          </a:xfrm>
          <a:custGeom>
            <a:rect b="b" l="l" r="r" t="t"/>
            <a:pathLst>
              <a:path extrusionOk="0" fill="none" h="21600" w="21600">
                <a:moveTo>
                  <a:pt x="0" y="21468"/>
                </a:moveTo>
                <a:cubicBezTo>
                  <a:pt x="72" y="9608"/>
                  <a:pt x="9694" y="25"/>
                  <a:pt x="21554" y="0"/>
                </a:cubicBezTo>
              </a:path>
              <a:path extrusionOk="0" h="21600" w="21600">
                <a:moveTo>
                  <a:pt x="0" y="21468"/>
                </a:moveTo>
                <a:cubicBezTo>
                  <a:pt x="72" y="9608"/>
                  <a:pt x="9694" y="25"/>
                  <a:pt x="21554" y="0"/>
                </a:cubicBezTo>
                <a:lnTo>
                  <a:pt x="21600" y="21600"/>
                </a:lnTo>
                <a:close/>
              </a:path>
            </a:pathLst>
          </a:custGeom>
          <a:noFill/>
          <a:ln cap="rnd"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dara"/>
              <a:ea typeface="Candara"/>
              <a:cs typeface="Candara"/>
              <a:sym typeface="Candara"/>
            </a:endParaRPr>
          </a:p>
        </p:txBody>
      </p:sp>
      <p:cxnSp>
        <p:nvCxnSpPr>
          <p:cNvPr id="227" name="Google Shape;227;p14"/>
          <p:cNvCxnSpPr/>
          <p:nvPr/>
        </p:nvCxnSpPr>
        <p:spPr>
          <a:xfrm>
            <a:off x="4283075" y="2286000"/>
            <a:ext cx="809625" cy="0"/>
          </a:xfrm>
          <a:prstGeom prst="straightConnector1">
            <a:avLst/>
          </a:prstGeom>
          <a:noFill/>
          <a:ln cap="flat" cmpd="sng" w="9525">
            <a:solidFill>
              <a:schemeClr val="lt2"/>
            </a:solidFill>
            <a:prstDash val="solid"/>
            <a:round/>
            <a:headEnd len="sm" w="sm" type="none"/>
            <a:tailEnd len="med" w="med" type="stealth"/>
          </a:ln>
        </p:spPr>
      </p:cxnSp>
      <p:cxnSp>
        <p:nvCxnSpPr>
          <p:cNvPr id="228" name="Google Shape;228;p14"/>
          <p:cNvCxnSpPr/>
          <p:nvPr/>
        </p:nvCxnSpPr>
        <p:spPr>
          <a:xfrm>
            <a:off x="6019800" y="2911475"/>
            <a:ext cx="0" cy="428625"/>
          </a:xfrm>
          <a:prstGeom prst="straightConnector1">
            <a:avLst/>
          </a:prstGeom>
          <a:noFill/>
          <a:ln cap="flat" cmpd="sng" w="9525">
            <a:solidFill>
              <a:schemeClr val="lt2"/>
            </a:solidFill>
            <a:prstDash val="solid"/>
            <a:round/>
            <a:headEnd len="sm" w="sm" type="none"/>
            <a:tailEnd len="med" w="med" type="stealth"/>
          </a:ln>
        </p:spPr>
      </p:cxnSp>
      <p:cxnSp>
        <p:nvCxnSpPr>
          <p:cNvPr id="229" name="Google Shape;229;p14"/>
          <p:cNvCxnSpPr/>
          <p:nvPr/>
        </p:nvCxnSpPr>
        <p:spPr>
          <a:xfrm>
            <a:off x="6019800" y="4511675"/>
            <a:ext cx="0" cy="428625"/>
          </a:xfrm>
          <a:prstGeom prst="straightConnector1">
            <a:avLst/>
          </a:prstGeom>
          <a:noFill/>
          <a:ln cap="flat" cmpd="sng" w="9525">
            <a:solidFill>
              <a:schemeClr val="lt2"/>
            </a:solidFill>
            <a:prstDash val="solid"/>
            <a:round/>
            <a:headEnd len="sm" w="sm" type="none"/>
            <a:tailEnd len="med" w="med" type="stealth"/>
          </a:ln>
        </p:spPr>
      </p:cxnSp>
      <p:cxnSp>
        <p:nvCxnSpPr>
          <p:cNvPr id="230" name="Google Shape;230;p14"/>
          <p:cNvCxnSpPr/>
          <p:nvPr/>
        </p:nvCxnSpPr>
        <p:spPr>
          <a:xfrm>
            <a:off x="6950075" y="4038600"/>
            <a:ext cx="504825" cy="0"/>
          </a:xfrm>
          <a:prstGeom prst="straightConnector1">
            <a:avLst/>
          </a:prstGeom>
          <a:noFill/>
          <a:ln cap="flat" cmpd="sng" w="9525">
            <a:solidFill>
              <a:schemeClr val="lt2"/>
            </a:solidFill>
            <a:prstDash val="solid"/>
            <a:round/>
            <a:headEnd len="sm" w="sm" type="none"/>
            <a:tailEnd len="med" w="med" type="stealth"/>
          </a:ln>
        </p:spPr>
      </p:cxnSp>
      <p:sp>
        <p:nvSpPr>
          <p:cNvPr id="231" name="Google Shape;231;p14"/>
          <p:cNvSpPr/>
          <p:nvPr/>
        </p:nvSpPr>
        <p:spPr>
          <a:xfrm>
            <a:off x="737539" y="4697413"/>
            <a:ext cx="1118897" cy="366767"/>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Feedback</a:t>
            </a:r>
            <a:endParaRPr/>
          </a:p>
        </p:txBody>
      </p:sp>
      <p:cxnSp>
        <p:nvCxnSpPr>
          <p:cNvPr id="232" name="Google Shape;232;p14"/>
          <p:cNvCxnSpPr/>
          <p:nvPr/>
        </p:nvCxnSpPr>
        <p:spPr>
          <a:xfrm rot="10800000">
            <a:off x="2057400" y="4648200"/>
            <a:ext cx="3146425" cy="555625"/>
          </a:xfrm>
          <a:prstGeom prst="straightConnector1">
            <a:avLst/>
          </a:prstGeom>
          <a:noFill/>
          <a:ln cap="flat" cmpd="sng" w="9525">
            <a:solidFill>
              <a:schemeClr val="lt2"/>
            </a:solidFill>
            <a:prstDash val="solid"/>
            <a:round/>
            <a:headEnd len="sm" w="sm" type="none"/>
            <a:tailEnd len="med" w="med" type="stealth"/>
          </a:ln>
        </p:spPr>
      </p:cxnSp>
      <p:sp>
        <p:nvSpPr>
          <p:cNvPr id="233" name="Google Shape;233;p14"/>
          <p:cNvSpPr/>
          <p:nvPr/>
        </p:nvSpPr>
        <p:spPr>
          <a:xfrm>
            <a:off x="638175" y="2868613"/>
            <a:ext cx="1011238" cy="454025"/>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Person</a:t>
            </a:r>
            <a:endParaRPr/>
          </a:p>
        </p:txBody>
      </p:sp>
      <p:sp>
        <p:nvSpPr>
          <p:cNvPr id="234" name="Google Shape;234;p14"/>
          <p:cNvSpPr/>
          <p:nvPr/>
        </p:nvSpPr>
        <p:spPr>
          <a:xfrm>
            <a:off x="2408238" y="1801813"/>
            <a:ext cx="1890712" cy="81915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Detection,</a:t>
            </a:r>
            <a:endParaRPr/>
          </a:p>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Amplification</a:t>
            </a:r>
            <a:endParaRPr/>
          </a:p>
        </p:txBody>
      </p:sp>
      <p:sp>
        <p:nvSpPr>
          <p:cNvPr id="235" name="Google Shape;235;p14"/>
          <p:cNvSpPr/>
          <p:nvPr/>
        </p:nvSpPr>
        <p:spPr>
          <a:xfrm>
            <a:off x="5159375" y="1725613"/>
            <a:ext cx="1722438" cy="81915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Signal</a:t>
            </a:r>
            <a:endParaRPr/>
          </a:p>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conditioning</a:t>
            </a:r>
            <a:endParaRPr/>
          </a:p>
        </p:txBody>
      </p:sp>
      <p:sp>
        <p:nvSpPr>
          <p:cNvPr id="236" name="Google Shape;236;p14"/>
          <p:cNvSpPr/>
          <p:nvPr/>
        </p:nvSpPr>
        <p:spPr>
          <a:xfrm>
            <a:off x="5405438" y="3478213"/>
            <a:ext cx="1230312" cy="81915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Program</a:t>
            </a:r>
            <a:endParaRPr/>
          </a:p>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logic</a:t>
            </a:r>
            <a:endParaRPr/>
          </a:p>
        </p:txBody>
      </p:sp>
      <p:sp>
        <p:nvSpPr>
          <p:cNvPr id="237" name="Google Shape;237;p14"/>
          <p:cNvSpPr/>
          <p:nvPr/>
        </p:nvSpPr>
        <p:spPr>
          <a:xfrm>
            <a:off x="7505700" y="3706813"/>
            <a:ext cx="1450975" cy="454025"/>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Recording</a:t>
            </a:r>
            <a:endParaRPr/>
          </a:p>
        </p:txBody>
      </p:sp>
      <p:sp>
        <p:nvSpPr>
          <p:cNvPr id="238" name="Google Shape;238;p14"/>
          <p:cNvSpPr/>
          <p:nvPr/>
        </p:nvSpPr>
        <p:spPr>
          <a:xfrm>
            <a:off x="5354638" y="4926013"/>
            <a:ext cx="1484312" cy="1184275"/>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Feedback</a:t>
            </a:r>
            <a:endParaRPr/>
          </a:p>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signal</a:t>
            </a:r>
            <a:endParaRPr/>
          </a:p>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processing</a:t>
            </a:r>
            <a:endParaRPr/>
          </a:p>
        </p:txBody>
      </p:sp>
      <p:sp>
        <p:nvSpPr>
          <p:cNvPr id="239" name="Google Shape;239;p14"/>
          <p:cNvSpPr/>
          <p:nvPr/>
        </p:nvSpPr>
        <p:spPr>
          <a:xfrm>
            <a:off x="304800" y="5943600"/>
            <a:ext cx="3204416" cy="643766"/>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0" i="0" lang="en-US" sz="1800" u="none" cap="none" strike="noStrike">
                <a:solidFill>
                  <a:schemeClr val="dk1"/>
                </a:solidFill>
                <a:latin typeface="Candara"/>
                <a:ea typeface="Candara"/>
                <a:cs typeface="Candara"/>
                <a:sym typeface="Candara"/>
              </a:rPr>
              <a:t>Auditory - variety of sounds</a:t>
            </a:r>
            <a:endParaRPr/>
          </a:p>
          <a:p>
            <a:pPr indent="0" lvl="0" marL="0" marR="0" rtl="0" algn="l">
              <a:spcBef>
                <a:spcPts val="0"/>
              </a:spcBef>
              <a:spcAft>
                <a:spcPts val="0"/>
              </a:spcAft>
              <a:buNone/>
            </a:pPr>
            <a:r>
              <a:rPr b="0" i="0" lang="en-US" sz="1800" u="none" cap="none" strike="noStrike">
                <a:solidFill>
                  <a:schemeClr val="dk1"/>
                </a:solidFill>
                <a:latin typeface="Candara"/>
                <a:ea typeface="Candara"/>
                <a:cs typeface="Candara"/>
                <a:sym typeface="Candara"/>
              </a:rPr>
              <a:t>Visual - numbers, meters, lights</a:t>
            </a:r>
            <a:endParaRPr b="0" i="0" sz="1800" u="none" cap="none" strike="noStrike">
              <a:solidFill>
                <a:schemeClr val="dk1"/>
              </a:solidFill>
              <a:latin typeface="Candara"/>
              <a:ea typeface="Candara"/>
              <a:cs typeface="Candara"/>
              <a:sym typeface="Candara"/>
            </a:endParaRPr>
          </a:p>
        </p:txBody>
      </p:sp>
      <p:cxnSp>
        <p:nvCxnSpPr>
          <p:cNvPr id="240" name="Google Shape;240;p14"/>
          <p:cNvCxnSpPr/>
          <p:nvPr/>
        </p:nvCxnSpPr>
        <p:spPr>
          <a:xfrm>
            <a:off x="1143000" y="2514600"/>
            <a:ext cx="0" cy="2286000"/>
          </a:xfrm>
          <a:prstGeom prst="straightConnector1">
            <a:avLst/>
          </a:prstGeom>
          <a:noFill/>
          <a:ln cap="flat" cmpd="sng" w="9525">
            <a:solidFill>
              <a:schemeClr val="lt2"/>
            </a:solidFill>
            <a:prstDash val="solid"/>
            <a:round/>
            <a:headEnd len="sm" w="sm" type="none"/>
            <a:tailEnd len="sm" w="sm" type="triangle"/>
          </a:ln>
        </p:spPr>
      </p:cxnSp>
      <p:sp>
        <p:nvSpPr>
          <p:cNvPr id="241" name="Google Shape;241;p14"/>
          <p:cNvSpPr/>
          <p:nvPr/>
        </p:nvSpPr>
        <p:spPr>
          <a:xfrm>
            <a:off x="1233161" y="1524000"/>
            <a:ext cx="948390" cy="366767"/>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0" i="0" lang="en-US" sz="1800" u="none" cap="none" strike="noStrike">
                <a:solidFill>
                  <a:schemeClr val="dk1"/>
                </a:solidFill>
                <a:latin typeface="Candara"/>
                <a:ea typeface="Candara"/>
                <a:cs typeface="Candara"/>
                <a:sym typeface="Candara"/>
              </a:rPr>
              <a:t>Sensors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Biofeedback</a:t>
            </a:r>
            <a:endParaRPr/>
          </a:p>
        </p:txBody>
      </p:sp>
      <p:sp>
        <p:nvSpPr>
          <p:cNvPr id="247" name="Google Shape;247;p15"/>
          <p:cNvSpPr txBox="1"/>
          <p:nvPr>
            <p:ph idx="1" type="body"/>
          </p:nvPr>
        </p:nvSpPr>
        <p:spPr>
          <a:xfrm>
            <a:off x="304800" y="1828800"/>
            <a:ext cx="8610600" cy="41148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2800"/>
              <a:buChar char="*"/>
            </a:pPr>
            <a:r>
              <a:rPr lang="en-US" sz="2800"/>
              <a:t>Biofeedback teaches people how to monitor and change the frequency and amplitude of the electronic signals by controlling (relaxing) the body region to which the electrodes are attached. The three phases of biofeedback are:</a:t>
            </a:r>
            <a:endParaRPr/>
          </a:p>
          <a:p>
            <a:pPr indent="-273050" lvl="1" marL="576263" rtl="0" algn="l">
              <a:lnSpc>
                <a:spcPct val="90000"/>
              </a:lnSpc>
              <a:spcBef>
                <a:spcPts val="560"/>
              </a:spcBef>
              <a:spcAft>
                <a:spcPts val="0"/>
              </a:spcAft>
              <a:buSzPts val="2800"/>
              <a:buChar char="*"/>
            </a:pPr>
            <a:r>
              <a:rPr lang="en-US" sz="2800"/>
              <a:t>Awareness of physiological response </a:t>
            </a:r>
            <a:endParaRPr/>
          </a:p>
          <a:p>
            <a:pPr indent="-273050" lvl="1" marL="576263" rtl="0" algn="l">
              <a:lnSpc>
                <a:spcPct val="90000"/>
              </a:lnSpc>
              <a:spcBef>
                <a:spcPts val="560"/>
              </a:spcBef>
              <a:spcAft>
                <a:spcPts val="0"/>
              </a:spcAft>
              <a:buSzPts val="2800"/>
              <a:buChar char="*"/>
            </a:pPr>
            <a:r>
              <a:rPr lang="en-US" sz="2800"/>
              <a:t>Control of physiological response </a:t>
            </a:r>
            <a:endParaRPr/>
          </a:p>
          <a:p>
            <a:pPr indent="-273050" lvl="1" marL="576263" rtl="0" algn="l">
              <a:lnSpc>
                <a:spcPct val="90000"/>
              </a:lnSpc>
              <a:spcBef>
                <a:spcPts val="560"/>
              </a:spcBef>
              <a:spcAft>
                <a:spcPts val="0"/>
              </a:spcAft>
              <a:buSzPts val="2800"/>
              <a:buChar char="*"/>
            </a:pPr>
            <a:r>
              <a:rPr lang="en-US" sz="2800"/>
              <a:t>Application of reconditioned response in</a:t>
            </a:r>
            <a:br>
              <a:rPr lang="en-US" sz="2800"/>
            </a:br>
            <a:r>
              <a:rPr lang="en-US" sz="2800"/>
              <a:t>everyday routines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Clinical Biofeedback</a:t>
            </a:r>
            <a:endParaRPr/>
          </a:p>
        </p:txBody>
      </p:sp>
      <p:sp>
        <p:nvSpPr>
          <p:cNvPr id="253" name="Google Shape;253;p16"/>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Clinical biofeedback, to strengthen the conditioned response, combines sophisticated technology and various other forms of relaxation, including:</a:t>
            </a:r>
            <a:endParaRPr/>
          </a:p>
          <a:p>
            <a:pPr indent="-273050" lvl="0" marL="273050" rtl="0" algn="l">
              <a:lnSpc>
                <a:spcPct val="90000"/>
              </a:lnSpc>
              <a:spcBef>
                <a:spcPts val="480"/>
              </a:spcBef>
              <a:spcAft>
                <a:spcPts val="0"/>
              </a:spcAft>
              <a:buSzPts val="2400"/>
              <a:buChar char="*"/>
            </a:pPr>
            <a:r>
              <a:rPr lang="en-US"/>
              <a:t> Diaphragmatic breathing </a:t>
            </a:r>
            <a:endParaRPr/>
          </a:p>
          <a:p>
            <a:pPr indent="-273050" lvl="0" marL="273050" rtl="0" algn="l">
              <a:lnSpc>
                <a:spcPct val="90000"/>
              </a:lnSpc>
              <a:spcBef>
                <a:spcPts val="480"/>
              </a:spcBef>
              <a:spcAft>
                <a:spcPts val="0"/>
              </a:spcAft>
              <a:buSzPts val="2400"/>
              <a:buChar char="*"/>
            </a:pPr>
            <a:r>
              <a:rPr lang="en-US"/>
              <a:t> Autogenic training </a:t>
            </a:r>
            <a:endParaRPr/>
          </a:p>
          <a:p>
            <a:pPr indent="-273050" lvl="0" marL="273050" rtl="0" algn="l">
              <a:lnSpc>
                <a:spcPct val="90000"/>
              </a:lnSpc>
              <a:spcBef>
                <a:spcPts val="480"/>
              </a:spcBef>
              <a:spcAft>
                <a:spcPts val="0"/>
              </a:spcAft>
              <a:buSzPts val="2400"/>
              <a:buChar char="*"/>
            </a:pPr>
            <a:r>
              <a:rPr lang="en-US"/>
              <a:t> Progressive muscular relaxation </a:t>
            </a:r>
            <a:endParaRPr/>
          </a:p>
          <a:p>
            <a:pPr indent="-273050" lvl="0" marL="273050" rtl="0" algn="l">
              <a:lnSpc>
                <a:spcPct val="90000"/>
              </a:lnSpc>
              <a:spcBef>
                <a:spcPts val="480"/>
              </a:spcBef>
              <a:spcAft>
                <a:spcPts val="0"/>
              </a:spcAft>
              <a:buSzPts val="2400"/>
              <a:buChar char="*"/>
            </a:pPr>
            <a:r>
              <a:rPr lang="en-US"/>
              <a:t> Mental imagery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685800" y="304800"/>
            <a:ext cx="7772400" cy="1219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Clinical Biofeedback </a:t>
            </a:r>
            <a:br>
              <a:rPr lang="en-US"/>
            </a:br>
            <a:r>
              <a:rPr lang="en-US" sz="3200"/>
              <a:t>(continued)</a:t>
            </a:r>
            <a:endParaRPr/>
          </a:p>
        </p:txBody>
      </p:sp>
      <p:sp>
        <p:nvSpPr>
          <p:cNvPr id="259" name="Google Shape;259;p17"/>
          <p:cNvSpPr txBox="1"/>
          <p:nvPr>
            <p:ph idx="1" type="body"/>
          </p:nvPr>
        </p:nvSpPr>
        <p:spPr>
          <a:xfrm>
            <a:off x="871538" y="2674938"/>
            <a:ext cx="7408862" cy="3451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a:t>There are several types of clinical biofeedback, each monitoring a specific physiological system; these are:</a:t>
            </a:r>
            <a:endParaRPr/>
          </a:p>
          <a:p>
            <a:pPr indent="-273050" lvl="0" marL="273050" rtl="0" algn="l">
              <a:spcBef>
                <a:spcPts val="480"/>
              </a:spcBef>
              <a:spcAft>
                <a:spcPts val="0"/>
              </a:spcAft>
              <a:buSzPts val="2400"/>
              <a:buChar char="*"/>
            </a:pPr>
            <a:r>
              <a:rPr lang="en-US"/>
              <a:t> Electromyography (EMG) </a:t>
            </a:r>
            <a:endParaRPr/>
          </a:p>
          <a:p>
            <a:pPr indent="-273050" lvl="0" marL="273050" rtl="0" algn="l">
              <a:spcBef>
                <a:spcPts val="480"/>
              </a:spcBef>
              <a:spcAft>
                <a:spcPts val="0"/>
              </a:spcAft>
              <a:buSzPts val="2400"/>
              <a:buChar char="*"/>
            </a:pPr>
            <a:r>
              <a:rPr lang="en-US"/>
              <a:t> Electroencephalography (EEG) </a:t>
            </a:r>
            <a:endParaRPr/>
          </a:p>
          <a:p>
            <a:pPr indent="-273050" lvl="0" marL="273050" rtl="0" algn="l">
              <a:spcBef>
                <a:spcPts val="480"/>
              </a:spcBef>
              <a:spcAft>
                <a:spcPts val="0"/>
              </a:spcAft>
              <a:buSzPts val="2400"/>
              <a:buChar char="*"/>
            </a:pPr>
            <a:r>
              <a:rPr lang="en-US"/>
              <a:t> Electrocardiography (EKG)</a:t>
            </a:r>
            <a:endParaRPr/>
          </a:p>
          <a:p>
            <a:pPr indent="-273050" lvl="0" marL="273050" rtl="0" algn="l">
              <a:spcBef>
                <a:spcPts val="480"/>
              </a:spcBef>
              <a:spcAft>
                <a:spcPts val="0"/>
              </a:spcAft>
              <a:buSzPts val="2400"/>
              <a:buChar char="*"/>
            </a:pPr>
            <a:r>
              <a:rPr lang="en-US"/>
              <a:t> Electro dermal (EDR)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Best Application of Biofeedback</a:t>
            </a:r>
            <a:endParaRPr/>
          </a:p>
        </p:txBody>
      </p:sp>
      <p:sp>
        <p:nvSpPr>
          <p:cNvPr id="265" name="Google Shape;265;p18"/>
          <p:cNvSpPr txBox="1"/>
          <p:nvPr>
            <p:ph idx="1" type="body"/>
          </p:nvPr>
        </p:nvSpPr>
        <p:spPr>
          <a:xfrm>
            <a:off x="871538" y="2674938"/>
            <a:ext cx="7739062" cy="4030662"/>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800"/>
              <a:buChar char="*"/>
            </a:pPr>
            <a:r>
              <a:rPr lang="en-US" sz="2800"/>
              <a:t>To learn to reduce chronic pain of:</a:t>
            </a:r>
            <a:endParaRPr/>
          </a:p>
          <a:p>
            <a:pPr indent="-273050" lvl="1" marL="576263" rtl="0" algn="l">
              <a:spcBef>
                <a:spcPts val="560"/>
              </a:spcBef>
              <a:spcAft>
                <a:spcPts val="0"/>
              </a:spcAft>
              <a:buSzPts val="2800"/>
              <a:buChar char="*"/>
            </a:pPr>
            <a:r>
              <a:rPr lang="en-US" sz="2800"/>
              <a:t>Headaches</a:t>
            </a:r>
            <a:endParaRPr/>
          </a:p>
          <a:p>
            <a:pPr indent="-273050" lvl="1" marL="576263" rtl="0" algn="l">
              <a:spcBef>
                <a:spcPts val="560"/>
              </a:spcBef>
              <a:spcAft>
                <a:spcPts val="0"/>
              </a:spcAft>
              <a:buSzPts val="2800"/>
              <a:buChar char="*"/>
            </a:pPr>
            <a:r>
              <a:rPr lang="en-US" sz="2800"/>
              <a:t>Stomach cramp</a:t>
            </a:r>
            <a:endParaRPr/>
          </a:p>
          <a:p>
            <a:pPr indent="-273050" lvl="1" marL="576263" rtl="0" algn="l">
              <a:spcBef>
                <a:spcPts val="560"/>
              </a:spcBef>
              <a:spcAft>
                <a:spcPts val="0"/>
              </a:spcAft>
              <a:buSzPts val="2800"/>
              <a:buChar char="*"/>
            </a:pPr>
            <a:r>
              <a:rPr lang="en-US" sz="2800"/>
              <a:t>Colitis</a:t>
            </a:r>
            <a:endParaRPr/>
          </a:p>
          <a:p>
            <a:pPr indent="-273050" lvl="1" marL="576263" rtl="0" algn="l">
              <a:spcBef>
                <a:spcPts val="560"/>
              </a:spcBef>
              <a:spcAft>
                <a:spcPts val="0"/>
              </a:spcAft>
              <a:buSzPts val="2800"/>
              <a:buChar char="*"/>
            </a:pPr>
            <a:r>
              <a:rPr lang="en-US" sz="2800"/>
              <a:t>Back pain</a:t>
            </a:r>
            <a:endParaRPr/>
          </a:p>
          <a:p>
            <a:pPr indent="-273050" lvl="1" marL="576263" rtl="0" algn="l">
              <a:spcBef>
                <a:spcPts val="560"/>
              </a:spcBef>
              <a:spcAft>
                <a:spcPts val="0"/>
              </a:spcAft>
              <a:buSzPts val="2800"/>
              <a:buChar char="*"/>
            </a:pPr>
            <a:r>
              <a:rPr lang="en-US" sz="2800"/>
              <a:t>Raynaud’s disease</a:t>
            </a:r>
            <a:endParaRPr/>
          </a:p>
          <a:p>
            <a:pPr indent="-273050" lvl="1" marL="576263" rtl="0" algn="l">
              <a:spcBef>
                <a:spcPts val="560"/>
              </a:spcBef>
              <a:spcAft>
                <a:spcPts val="0"/>
              </a:spcAft>
              <a:buSzPts val="2800"/>
              <a:buChar char="*"/>
            </a:pPr>
            <a:r>
              <a:rPr lang="en-US" sz="2800"/>
              <a:t>Insomnia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type="title"/>
          </p:nvPr>
        </p:nvSpPr>
        <p:spPr>
          <a:xfrm>
            <a:off x="247650" y="228600"/>
            <a:ext cx="86868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272" name="Google Shape;272;p19"/>
          <p:cNvSpPr txBox="1"/>
          <p:nvPr>
            <p:ph idx="1" type="body"/>
          </p:nvPr>
        </p:nvSpPr>
        <p:spPr>
          <a:xfrm>
            <a:off x="457200" y="1981200"/>
            <a:ext cx="8267700" cy="106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b="1" i="1" lang="en-US">
                <a:latin typeface="Corbel"/>
                <a:ea typeface="Corbel"/>
                <a:cs typeface="Corbel"/>
                <a:sym typeface="Corbel"/>
              </a:rPr>
              <a:t>Biofeedback</a:t>
            </a:r>
            <a:r>
              <a:rPr lang="en-US">
                <a:latin typeface="Corbel"/>
                <a:ea typeface="Corbel"/>
                <a:cs typeface="Corbel"/>
                <a:sym typeface="Corbel"/>
              </a:rPr>
              <a:t> displays your performance </a:t>
            </a:r>
            <a:br>
              <a:rPr lang="en-US">
                <a:latin typeface="Corbel"/>
                <a:ea typeface="Corbel"/>
                <a:cs typeface="Corbel"/>
                <a:sym typeface="Corbel"/>
              </a:rPr>
            </a:br>
            <a:r>
              <a:rPr lang="en-US">
                <a:latin typeface="Corbel"/>
                <a:ea typeface="Corbel"/>
                <a:cs typeface="Corbel"/>
                <a:sym typeface="Corbel"/>
              </a:rPr>
              <a:t>back to you.</a:t>
            </a:r>
            <a:endParaRPr/>
          </a:p>
        </p:txBody>
      </p:sp>
      <p:pic>
        <p:nvPicPr>
          <p:cNvPr id="273" name="Google Shape;273;p19"/>
          <p:cNvPicPr preferRelativeResize="0"/>
          <p:nvPr/>
        </p:nvPicPr>
        <p:blipFill rotWithShape="1">
          <a:blip r:embed="rId3">
            <a:alphaModFix/>
          </a:blip>
          <a:srcRect b="0" l="0" r="0" t="0"/>
          <a:stretch/>
        </p:blipFill>
        <p:spPr>
          <a:xfrm>
            <a:off x="514350" y="3224213"/>
            <a:ext cx="322897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aphicFrame>
        <p:nvGraphicFramePr>
          <p:cNvPr id="133" name="Google Shape;133;p2"/>
          <p:cNvGraphicFramePr/>
          <p:nvPr/>
        </p:nvGraphicFramePr>
        <p:xfrm>
          <a:off x="590550" y="2197100"/>
          <a:ext cx="3000000" cy="3000000"/>
        </p:xfrm>
        <a:graphic>
          <a:graphicData uri="http://schemas.openxmlformats.org/drawingml/2006/table">
            <a:tbl>
              <a:tblPr>
                <a:noFill/>
                <a:tableStyleId>{5F55C9D4-CD2A-4430-B57F-996A1AF36445}</a:tableStyleId>
              </a:tblPr>
              <a:tblGrid>
                <a:gridCol w="3219450"/>
                <a:gridCol w="4581525"/>
              </a:tblGrid>
              <a:tr h="1822450">
                <a:tc>
                  <a:txBody>
                    <a:bodyPr/>
                    <a:lstStyle/>
                    <a:p>
                      <a:pPr indent="0" lvl="0" marL="0" marR="0" rtl="0" algn="l">
                        <a:lnSpc>
                          <a:spcPct val="100000"/>
                        </a:lnSpc>
                        <a:spcBef>
                          <a:spcPts val="0"/>
                        </a:spcBef>
                        <a:spcAft>
                          <a:spcPts val="0"/>
                        </a:spcAft>
                        <a:buClr>
                          <a:schemeClr val="dk1"/>
                        </a:buClr>
                        <a:buSzPts val="1800"/>
                        <a:buFont typeface="Candara"/>
                        <a:buNone/>
                      </a:pPr>
                      <a:r>
                        <a:t/>
                      </a:r>
                      <a:endParaRPr b="1" i="0" sz="1800" u="none" cap="none" strike="noStrike">
                        <a:solidFill>
                          <a:srgbClr val="FFFFFF"/>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Candara"/>
                        <a:buNone/>
                      </a:pPr>
                      <a:r>
                        <a:t/>
                      </a:r>
                      <a:endParaRPr b="1" i="0" sz="1800" u="none" cap="none" strike="noStrike">
                        <a:solidFill>
                          <a:srgbClr val="FFFFFF"/>
                        </a:solidFill>
                        <a:latin typeface="Corbel"/>
                        <a:ea typeface="Corbel"/>
                        <a:cs typeface="Corbel"/>
                        <a:sym typeface="Corbe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800"/>
                        </a:buClr>
                        <a:buSzPts val="800"/>
                        <a:buFont typeface="Corbel"/>
                        <a:buNone/>
                      </a:pPr>
                      <a:br>
                        <a:rPr b="1" i="0" lang="en-US" sz="800" u="none" cap="none" strike="noStrike">
                          <a:solidFill>
                            <a:srgbClr val="FFC800"/>
                          </a:solidFill>
                          <a:latin typeface="Corbel"/>
                          <a:ea typeface="Corbel"/>
                          <a:cs typeface="Corbel"/>
                          <a:sym typeface="Corbel"/>
                        </a:rPr>
                      </a:br>
                      <a:br>
                        <a:rPr b="1" i="0" lang="en-US" sz="800" u="none" cap="none" strike="noStrike">
                          <a:solidFill>
                            <a:srgbClr val="FFC800"/>
                          </a:solidFill>
                          <a:latin typeface="Corbel"/>
                          <a:ea typeface="Corbel"/>
                          <a:cs typeface="Corbel"/>
                          <a:sym typeface="Corbel"/>
                        </a:rPr>
                      </a:br>
                      <a:br>
                        <a:rPr b="1" i="0" lang="en-US" sz="800" u="none" cap="none" strike="noStrike">
                          <a:solidFill>
                            <a:srgbClr val="FFC800"/>
                          </a:solidFill>
                          <a:latin typeface="Corbel"/>
                          <a:ea typeface="Corbel"/>
                          <a:cs typeface="Corbel"/>
                          <a:sym typeface="Corbel"/>
                        </a:rPr>
                      </a:br>
                      <a:r>
                        <a:rPr b="1" i="0" lang="en-US" sz="3600" u="none" cap="none" strike="noStrike">
                          <a:solidFill>
                            <a:srgbClr val="FFC800"/>
                          </a:solidFill>
                          <a:latin typeface="Corbel"/>
                          <a:ea typeface="Corbel"/>
                          <a:cs typeface="Corbel"/>
                          <a:sym typeface="Corbel"/>
                        </a:rPr>
                        <a:t>What is Biofeedback?</a:t>
                      </a:r>
                      <a:endParaRPr b="1" i="0" sz="3600" u="none" cap="none" strike="noStrike">
                        <a:solidFill>
                          <a:srgbClr val="FFFFFF"/>
                        </a:solidFill>
                        <a:latin typeface="Corbel"/>
                        <a:ea typeface="Corbel"/>
                        <a:cs typeface="Corbel"/>
                        <a:sym typeface="Corbe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134" name="Google Shape;134;p2"/>
          <p:cNvPicPr preferRelativeResize="0"/>
          <p:nvPr/>
        </p:nvPicPr>
        <p:blipFill rotWithShape="1">
          <a:blip r:embed="rId3">
            <a:alphaModFix/>
          </a:blip>
          <a:srcRect b="0" l="0" r="0" t="0"/>
          <a:stretch/>
        </p:blipFill>
        <p:spPr>
          <a:xfrm>
            <a:off x="647700" y="1944688"/>
            <a:ext cx="2990850" cy="2244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ph type="title"/>
          </p:nvPr>
        </p:nvSpPr>
        <p:spPr>
          <a:xfrm>
            <a:off x="228600" y="317500"/>
            <a:ext cx="870585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280" name="Google Shape;280;p20"/>
          <p:cNvSpPr txBox="1"/>
          <p:nvPr>
            <p:ph idx="1" type="body"/>
          </p:nvPr>
        </p:nvSpPr>
        <p:spPr>
          <a:xfrm>
            <a:off x="457200" y="1981200"/>
            <a:ext cx="8477250" cy="83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You probably use biofeedback every day </a:t>
            </a:r>
            <a:br>
              <a:rPr lang="en-US">
                <a:latin typeface="Corbel"/>
                <a:ea typeface="Corbel"/>
                <a:cs typeface="Corbel"/>
                <a:sym typeface="Corbel"/>
              </a:rPr>
            </a:br>
            <a:r>
              <a:rPr lang="en-US">
                <a:latin typeface="Corbel"/>
                <a:ea typeface="Corbel"/>
                <a:cs typeface="Corbel"/>
                <a:sym typeface="Corbel"/>
              </a:rPr>
              <a:t>without recognizing it.</a:t>
            </a:r>
            <a:endParaRPr sz="800">
              <a:latin typeface="Corbel"/>
              <a:ea typeface="Corbel"/>
              <a:cs typeface="Corbel"/>
              <a:sym typeface="Corbel"/>
            </a:endParaRPr>
          </a:p>
        </p:txBody>
      </p:sp>
      <p:pic>
        <p:nvPicPr>
          <p:cNvPr id="281" name="Google Shape;281;p20"/>
          <p:cNvPicPr preferRelativeResize="0"/>
          <p:nvPr/>
        </p:nvPicPr>
        <p:blipFill rotWithShape="1">
          <a:blip r:embed="rId3">
            <a:alphaModFix/>
          </a:blip>
          <a:srcRect b="0" l="0" r="0" t="0"/>
          <a:stretch/>
        </p:blipFill>
        <p:spPr>
          <a:xfrm>
            <a:off x="581025" y="3181350"/>
            <a:ext cx="1123950" cy="1314450"/>
          </a:xfrm>
          <a:prstGeom prst="rect">
            <a:avLst/>
          </a:prstGeom>
          <a:noFill/>
          <a:ln>
            <a:noFill/>
          </a:ln>
        </p:spPr>
      </p:pic>
      <p:pic>
        <p:nvPicPr>
          <p:cNvPr id="282" name="Google Shape;282;p20"/>
          <p:cNvPicPr preferRelativeResize="0"/>
          <p:nvPr/>
        </p:nvPicPr>
        <p:blipFill rotWithShape="1">
          <a:blip r:embed="rId4">
            <a:alphaModFix/>
          </a:blip>
          <a:srcRect b="0" l="0" r="0" t="0"/>
          <a:stretch/>
        </p:blipFill>
        <p:spPr>
          <a:xfrm>
            <a:off x="2266950" y="3124200"/>
            <a:ext cx="1428750" cy="1428750"/>
          </a:xfrm>
          <a:prstGeom prst="rect">
            <a:avLst/>
          </a:prstGeom>
          <a:noFill/>
          <a:ln>
            <a:noFill/>
          </a:ln>
        </p:spPr>
      </p:pic>
      <p:pic>
        <p:nvPicPr>
          <p:cNvPr id="283" name="Google Shape;283;p20"/>
          <p:cNvPicPr preferRelativeResize="0"/>
          <p:nvPr/>
        </p:nvPicPr>
        <p:blipFill rotWithShape="1">
          <a:blip r:embed="rId5">
            <a:alphaModFix/>
          </a:blip>
          <a:srcRect b="0" l="0" r="0" t="0"/>
          <a:stretch/>
        </p:blipFill>
        <p:spPr>
          <a:xfrm>
            <a:off x="4143375" y="3000375"/>
            <a:ext cx="1676400" cy="167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1"/>
          <p:cNvSpPr txBox="1"/>
          <p:nvPr>
            <p:ph type="title"/>
          </p:nvPr>
        </p:nvSpPr>
        <p:spPr>
          <a:xfrm>
            <a:off x="228600" y="304800"/>
            <a:ext cx="86868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290" name="Google Shape;290;p21"/>
          <p:cNvSpPr txBox="1"/>
          <p:nvPr>
            <p:ph idx="1" type="body"/>
          </p:nvPr>
        </p:nvSpPr>
        <p:spPr>
          <a:xfrm>
            <a:off x="457200" y="2133600"/>
            <a:ext cx="7591425" cy="10858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You receive </a:t>
            </a:r>
            <a:r>
              <a:rPr b="1" i="1" lang="en-US">
                <a:latin typeface="Corbel"/>
                <a:ea typeface="Corbel"/>
                <a:cs typeface="Corbel"/>
                <a:sym typeface="Corbel"/>
              </a:rPr>
              <a:t>weight biofeedback </a:t>
            </a:r>
            <a:r>
              <a:rPr lang="en-US">
                <a:latin typeface="Corbel"/>
                <a:ea typeface="Corbel"/>
                <a:cs typeface="Corbel"/>
                <a:sym typeface="Corbel"/>
              </a:rPr>
              <a:t>whenever you step on a bathroom scale.</a:t>
            </a:r>
            <a:endParaRPr sz="800">
              <a:latin typeface="Corbel"/>
              <a:ea typeface="Corbel"/>
              <a:cs typeface="Corbel"/>
              <a:sym typeface="Corbel"/>
            </a:endParaRPr>
          </a:p>
        </p:txBody>
      </p:sp>
      <p:pic>
        <p:nvPicPr>
          <p:cNvPr id="291" name="Google Shape;291;p21"/>
          <p:cNvPicPr preferRelativeResize="0"/>
          <p:nvPr/>
        </p:nvPicPr>
        <p:blipFill rotWithShape="1">
          <a:blip r:embed="rId3">
            <a:alphaModFix/>
          </a:blip>
          <a:srcRect b="0" l="0" r="0" t="0"/>
          <a:stretch/>
        </p:blipFill>
        <p:spPr>
          <a:xfrm>
            <a:off x="420584" y="3352800"/>
            <a:ext cx="2133600" cy="205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ph type="title"/>
          </p:nvPr>
        </p:nvSpPr>
        <p:spPr>
          <a:xfrm>
            <a:off x="285750" y="278781"/>
            <a:ext cx="862965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298" name="Google Shape;298;p22"/>
          <p:cNvSpPr txBox="1"/>
          <p:nvPr>
            <p:ph idx="1" type="body"/>
          </p:nvPr>
        </p:nvSpPr>
        <p:spPr>
          <a:xfrm>
            <a:off x="457200" y="2057400"/>
            <a:ext cx="8343900" cy="99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If you are diabetic, you receive </a:t>
            </a:r>
            <a:r>
              <a:rPr b="1" i="1" lang="en-US">
                <a:latin typeface="Corbel"/>
                <a:ea typeface="Corbel"/>
                <a:cs typeface="Corbel"/>
                <a:sym typeface="Corbel"/>
              </a:rPr>
              <a:t>blood sugar biofeedback</a:t>
            </a:r>
            <a:r>
              <a:rPr lang="en-US">
                <a:latin typeface="Corbel"/>
                <a:ea typeface="Corbel"/>
                <a:cs typeface="Corbel"/>
                <a:sym typeface="Corbel"/>
              </a:rPr>
              <a:t> after pricking your finger.</a:t>
            </a:r>
            <a:endParaRPr sz="800">
              <a:latin typeface="Corbel"/>
              <a:ea typeface="Corbel"/>
              <a:cs typeface="Corbel"/>
              <a:sym typeface="Corbel"/>
            </a:endParaRPr>
          </a:p>
        </p:txBody>
      </p:sp>
      <p:pic>
        <p:nvPicPr>
          <p:cNvPr id="299" name="Google Shape;299;p22"/>
          <p:cNvPicPr preferRelativeResize="0"/>
          <p:nvPr/>
        </p:nvPicPr>
        <p:blipFill rotWithShape="1">
          <a:blip r:embed="rId3">
            <a:alphaModFix/>
          </a:blip>
          <a:srcRect b="0" l="0" r="0" t="0"/>
          <a:stretch/>
        </p:blipFill>
        <p:spPr>
          <a:xfrm>
            <a:off x="514350" y="3181350"/>
            <a:ext cx="2286000" cy="1543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228600" y="304800"/>
            <a:ext cx="8620125"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306" name="Google Shape;306;p23"/>
          <p:cNvSpPr txBox="1"/>
          <p:nvPr>
            <p:ph idx="1" type="body"/>
          </p:nvPr>
        </p:nvSpPr>
        <p:spPr>
          <a:xfrm>
            <a:off x="441366" y="2209800"/>
            <a:ext cx="8391525" cy="144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Professionals use sophisticated devices called </a:t>
            </a:r>
            <a:r>
              <a:rPr b="1" i="1" lang="en-US">
                <a:latin typeface="Corbel"/>
                <a:ea typeface="Corbel"/>
                <a:cs typeface="Corbel"/>
                <a:sym typeface="Corbel"/>
              </a:rPr>
              <a:t>electroencephalographs</a:t>
            </a:r>
            <a:r>
              <a:rPr lang="en-US">
                <a:latin typeface="Corbel"/>
                <a:ea typeface="Corbel"/>
                <a:cs typeface="Corbel"/>
                <a:sym typeface="Corbel"/>
              </a:rPr>
              <a:t> to treat Attention Deficit Hyperactivity Disorder (ADHD) and addictive disorders.</a:t>
            </a:r>
            <a:endParaRPr sz="800">
              <a:latin typeface="Corbel"/>
              <a:ea typeface="Corbel"/>
              <a:cs typeface="Corbel"/>
              <a:sym typeface="Corbel"/>
            </a:endParaRPr>
          </a:p>
        </p:txBody>
      </p:sp>
      <p:pic>
        <p:nvPicPr>
          <p:cNvPr id="307" name="Google Shape;307;p23"/>
          <p:cNvPicPr preferRelativeResize="0"/>
          <p:nvPr/>
        </p:nvPicPr>
        <p:blipFill rotWithShape="1">
          <a:blip r:embed="rId3">
            <a:alphaModFix/>
          </a:blip>
          <a:srcRect b="0" l="0" r="0" t="0"/>
          <a:stretch/>
        </p:blipFill>
        <p:spPr>
          <a:xfrm>
            <a:off x="523875" y="4141788"/>
            <a:ext cx="2933700" cy="1889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4"/>
          <p:cNvSpPr txBox="1"/>
          <p:nvPr>
            <p:ph type="title"/>
          </p:nvPr>
        </p:nvSpPr>
        <p:spPr>
          <a:xfrm>
            <a:off x="208808" y="228600"/>
            <a:ext cx="870585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Biofeedback is information</a:t>
            </a:r>
            <a:endParaRPr>
              <a:solidFill>
                <a:schemeClr val="lt1"/>
              </a:solidFill>
            </a:endParaRPr>
          </a:p>
        </p:txBody>
      </p:sp>
      <p:sp>
        <p:nvSpPr>
          <p:cNvPr id="314" name="Google Shape;314;p24"/>
          <p:cNvSpPr txBox="1"/>
          <p:nvPr>
            <p:ph idx="1" type="body"/>
          </p:nvPr>
        </p:nvSpPr>
        <p:spPr>
          <a:xfrm>
            <a:off x="457200" y="1774825"/>
            <a:ext cx="8477250" cy="14446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Biofeedback provides you with information </a:t>
            </a:r>
            <a:br>
              <a:rPr lang="en-US">
                <a:latin typeface="Corbel"/>
                <a:ea typeface="Corbel"/>
                <a:cs typeface="Corbel"/>
                <a:sym typeface="Corbel"/>
              </a:rPr>
            </a:br>
            <a:r>
              <a:rPr lang="en-US">
                <a:latin typeface="Corbel"/>
                <a:ea typeface="Corbel"/>
                <a:cs typeface="Corbel"/>
                <a:sym typeface="Corbel"/>
              </a:rPr>
              <a:t>about your performance to increase your awareness and control over your own body.</a:t>
            </a:r>
            <a:endParaRPr sz="800">
              <a:latin typeface="Corbel"/>
              <a:ea typeface="Corbel"/>
              <a:cs typeface="Corbel"/>
              <a:sym typeface="Corbel"/>
            </a:endParaRPr>
          </a:p>
        </p:txBody>
      </p:sp>
      <p:pic>
        <p:nvPicPr>
          <p:cNvPr id="315" name="Google Shape;315;p24"/>
          <p:cNvPicPr preferRelativeResize="0"/>
          <p:nvPr/>
        </p:nvPicPr>
        <p:blipFill rotWithShape="1">
          <a:blip r:embed="rId3">
            <a:alphaModFix/>
          </a:blip>
          <a:srcRect b="0" l="0" r="0" t="0"/>
          <a:stretch/>
        </p:blipFill>
        <p:spPr>
          <a:xfrm>
            <a:off x="514350" y="3373438"/>
            <a:ext cx="2076450" cy="2701925"/>
          </a:xfrm>
          <a:prstGeom prst="rect">
            <a:avLst/>
          </a:prstGeom>
          <a:noFill/>
          <a:ln>
            <a:noFill/>
          </a:ln>
        </p:spPr>
      </p:pic>
      <p:sp>
        <p:nvSpPr>
          <p:cNvPr id="316" name="Google Shape;316;p24"/>
          <p:cNvSpPr/>
          <p:nvPr/>
        </p:nvSpPr>
        <p:spPr>
          <a:xfrm>
            <a:off x="476250" y="6197600"/>
            <a:ext cx="176212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ndara"/>
                <a:ea typeface="Candara"/>
                <a:cs typeface="Candara"/>
                <a:sym typeface="Candara"/>
              </a:rPr>
              <a:t>© </a:t>
            </a:r>
            <a:r>
              <a:rPr b="0" i="0" lang="en-US" sz="1400" u="none" cap="none" strike="noStrike">
                <a:solidFill>
                  <a:schemeClr val="dk1"/>
                </a:solidFill>
                <a:latin typeface="Corbel"/>
                <a:ea typeface="Corbel"/>
                <a:cs typeface="Corbel"/>
                <a:sym typeface="Corbel"/>
              </a:rPr>
              <a:t>1979 by Erik Peper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23" name="Google Shape;323;p25"/>
          <p:cNvSpPr txBox="1"/>
          <p:nvPr>
            <p:ph idx="1" type="body"/>
          </p:nvPr>
        </p:nvSpPr>
        <p:spPr>
          <a:xfrm>
            <a:off x="495300" y="2057400"/>
            <a:ext cx="8001000" cy="32543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t>Six major types of biofeedback include:</a:t>
            </a:r>
            <a:endParaRPr/>
          </a:p>
          <a:p>
            <a:pPr indent="-457200" lvl="0" marL="457200" rtl="0" algn="l">
              <a:spcBef>
                <a:spcPts val="480"/>
              </a:spcBef>
              <a:spcAft>
                <a:spcPts val="0"/>
              </a:spcAft>
              <a:buSzPts val="2400"/>
              <a:buFont typeface="Noto Sans Symbols"/>
              <a:buChar char="◼"/>
            </a:pPr>
            <a:r>
              <a:rPr lang="en-US"/>
              <a:t>Heart rate variability (HRV) biofeedback</a:t>
            </a:r>
            <a:endParaRPr/>
          </a:p>
          <a:p>
            <a:pPr indent="-457200" lvl="0" marL="457200" rtl="0" algn="l">
              <a:spcBef>
                <a:spcPts val="480"/>
              </a:spcBef>
              <a:spcAft>
                <a:spcPts val="0"/>
              </a:spcAft>
              <a:buSzPts val="2400"/>
              <a:buFont typeface="Noto Sans Symbols"/>
              <a:buChar char="◼"/>
            </a:pPr>
            <a:r>
              <a:rPr lang="en-US"/>
              <a:t>Muscle biofeedback</a:t>
            </a:r>
            <a:endParaRPr/>
          </a:p>
          <a:p>
            <a:pPr indent="-457200" lvl="0" marL="457200" rtl="0" algn="l">
              <a:spcBef>
                <a:spcPts val="480"/>
              </a:spcBef>
              <a:spcAft>
                <a:spcPts val="0"/>
              </a:spcAft>
              <a:buSzPts val="2400"/>
              <a:buFont typeface="Noto Sans Symbols"/>
              <a:buChar char="◼"/>
            </a:pPr>
            <a:r>
              <a:rPr lang="en-US"/>
              <a:t>Neurofeedback</a:t>
            </a:r>
            <a:endParaRPr/>
          </a:p>
          <a:p>
            <a:pPr indent="-457200" lvl="0" marL="457200" rtl="0" algn="l">
              <a:spcBef>
                <a:spcPts val="480"/>
              </a:spcBef>
              <a:spcAft>
                <a:spcPts val="0"/>
              </a:spcAft>
              <a:buSzPts val="2400"/>
              <a:buFont typeface="Noto Sans Symbols"/>
              <a:buChar char="◼"/>
            </a:pPr>
            <a:r>
              <a:rPr lang="en-US"/>
              <a:t>Respiratory biofeedback</a:t>
            </a:r>
            <a:endParaRPr/>
          </a:p>
          <a:p>
            <a:pPr indent="-457200" lvl="0" marL="457200" rtl="0" algn="l">
              <a:spcBef>
                <a:spcPts val="480"/>
              </a:spcBef>
              <a:spcAft>
                <a:spcPts val="0"/>
              </a:spcAft>
              <a:buSzPts val="2400"/>
              <a:buFont typeface="Noto Sans Symbols"/>
              <a:buChar char="◼"/>
            </a:pPr>
            <a:r>
              <a:rPr lang="en-US"/>
              <a:t>Sweat gland biofeedback</a:t>
            </a:r>
            <a:endParaRPr/>
          </a:p>
          <a:p>
            <a:pPr indent="-457200" lvl="0" marL="457200" rtl="0" algn="l">
              <a:spcBef>
                <a:spcPts val="480"/>
              </a:spcBef>
              <a:spcAft>
                <a:spcPts val="0"/>
              </a:spcAft>
              <a:buSzPts val="2400"/>
              <a:buFont typeface="Noto Sans Symbols"/>
              <a:buChar char="◼"/>
            </a:pPr>
            <a:r>
              <a:rPr lang="en-US"/>
              <a:t>Temperature biofeedback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30" name="Google Shape;330;p26"/>
          <p:cNvSpPr txBox="1"/>
          <p:nvPr>
            <p:ph idx="1" type="body"/>
          </p:nvPr>
        </p:nvSpPr>
        <p:spPr>
          <a:xfrm>
            <a:off x="457200" y="2209800"/>
            <a:ext cx="8001000" cy="137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Professionals use these tools to treat medical and psychological disorders, and to train athletes and musicians to achieve optimal performance.</a:t>
            </a:r>
            <a:endParaRPr/>
          </a:p>
        </p:txBody>
      </p:sp>
      <p:pic>
        <p:nvPicPr>
          <p:cNvPr id="331" name="Google Shape;331;p26"/>
          <p:cNvPicPr preferRelativeResize="0"/>
          <p:nvPr/>
        </p:nvPicPr>
        <p:blipFill rotWithShape="1">
          <a:blip r:embed="rId3">
            <a:alphaModFix/>
          </a:blip>
          <a:srcRect b="0" l="0" r="0" t="0"/>
          <a:stretch/>
        </p:blipFill>
        <p:spPr>
          <a:xfrm>
            <a:off x="561975" y="4124325"/>
            <a:ext cx="2743200" cy="1943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38" name="Google Shape;338;p27"/>
          <p:cNvSpPr txBox="1"/>
          <p:nvPr>
            <p:ph idx="1" type="body"/>
          </p:nvPr>
        </p:nvSpPr>
        <p:spPr>
          <a:xfrm>
            <a:off x="476250" y="2096294"/>
            <a:ext cx="8391525" cy="14446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b="1" i="1" lang="en-US">
                <a:latin typeface="Corbel"/>
                <a:ea typeface="Corbel"/>
                <a:cs typeface="Corbel"/>
                <a:sym typeface="Corbel"/>
              </a:rPr>
              <a:t>Heart rate variability (HRV) biofeedback </a:t>
            </a:r>
            <a:r>
              <a:rPr lang="en-US">
                <a:latin typeface="Corbel"/>
                <a:ea typeface="Corbel"/>
                <a:cs typeface="Corbel"/>
                <a:sym typeface="Corbel"/>
              </a:rPr>
              <a:t>uses sensors placed on a finger or earlobe, or on your chest and lower torso, or wrists to measure the time interval between each heartbeat.  </a:t>
            </a:r>
            <a:br>
              <a:rPr lang="en-US">
                <a:latin typeface="Corbel"/>
                <a:ea typeface="Corbel"/>
                <a:cs typeface="Corbel"/>
                <a:sym typeface="Corbel"/>
              </a:rPr>
            </a:br>
            <a:br>
              <a:rPr lang="en-US" sz="1600">
                <a:latin typeface="Corbel"/>
                <a:ea typeface="Corbel"/>
                <a:cs typeface="Corbel"/>
                <a:sym typeface="Corbel"/>
              </a:rPr>
            </a:br>
            <a:endParaRPr>
              <a:latin typeface="Corbel"/>
              <a:ea typeface="Corbel"/>
              <a:cs typeface="Corbel"/>
              <a:sym typeface="Corbel"/>
            </a:endParaRPr>
          </a:p>
        </p:txBody>
      </p:sp>
      <p:pic>
        <p:nvPicPr>
          <p:cNvPr id="339" name="Google Shape;339;p27"/>
          <p:cNvPicPr preferRelativeResize="0"/>
          <p:nvPr/>
        </p:nvPicPr>
        <p:blipFill rotWithShape="1">
          <a:blip r:embed="rId3">
            <a:alphaModFix/>
          </a:blip>
          <a:srcRect b="0" l="0" r="0" t="0"/>
          <a:stretch/>
        </p:blipFill>
        <p:spPr>
          <a:xfrm>
            <a:off x="476250" y="4229100"/>
            <a:ext cx="3124200" cy="160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46" name="Google Shape;346;p28"/>
          <p:cNvSpPr txBox="1"/>
          <p:nvPr>
            <p:ph idx="1" type="body"/>
          </p:nvPr>
        </p:nvSpPr>
        <p:spPr>
          <a:xfrm>
            <a:off x="381000" y="2227263"/>
            <a:ext cx="8477250" cy="1501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HRV biofeedback is used to treat anxiety, asthma, heart disease, depression, high blood pressure, irritable bowel disorder, Posttraumatic Stress Disorder (PTSD) and unexplained abdominal pain.</a:t>
            </a:r>
            <a:endParaRPr/>
          </a:p>
        </p:txBody>
      </p:sp>
      <p:pic>
        <p:nvPicPr>
          <p:cNvPr id="347" name="Google Shape;347;p28"/>
          <p:cNvPicPr preferRelativeResize="0"/>
          <p:nvPr/>
        </p:nvPicPr>
        <p:blipFill rotWithShape="1">
          <a:blip r:embed="rId3">
            <a:alphaModFix/>
          </a:blip>
          <a:srcRect b="0" l="0" r="0" t="0"/>
          <a:stretch/>
        </p:blipFill>
        <p:spPr>
          <a:xfrm>
            <a:off x="531813" y="4548188"/>
            <a:ext cx="2859087" cy="1895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9"/>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54" name="Google Shape;354;p29"/>
          <p:cNvSpPr txBox="1"/>
          <p:nvPr>
            <p:ph idx="1" type="body"/>
          </p:nvPr>
        </p:nvSpPr>
        <p:spPr>
          <a:xfrm>
            <a:off x="381001" y="2057400"/>
            <a:ext cx="8518814" cy="1314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b="1" i="1" lang="en-US">
                <a:latin typeface="Corbel"/>
                <a:ea typeface="Corbel"/>
                <a:cs typeface="Corbel"/>
                <a:sym typeface="Corbel"/>
              </a:rPr>
              <a:t>Muscle (or EMG) biofeedback </a:t>
            </a:r>
            <a:r>
              <a:rPr lang="en-US">
                <a:latin typeface="Corbel"/>
                <a:ea typeface="Corbel"/>
                <a:cs typeface="Corbel"/>
                <a:sym typeface="Corbel"/>
              </a:rPr>
              <a:t>uses sensors placed over skeletal muscles  to monitor the electrical activity that causes muscle contraction.</a:t>
            </a:r>
            <a:endParaRPr/>
          </a:p>
        </p:txBody>
      </p:sp>
      <p:pic>
        <p:nvPicPr>
          <p:cNvPr id="355" name="Google Shape;355;p29"/>
          <p:cNvPicPr preferRelativeResize="0"/>
          <p:nvPr/>
        </p:nvPicPr>
        <p:blipFill rotWithShape="1">
          <a:blip r:embed="rId3">
            <a:alphaModFix/>
          </a:blip>
          <a:srcRect b="0" l="0" r="0" t="0"/>
          <a:stretch/>
        </p:blipFill>
        <p:spPr>
          <a:xfrm>
            <a:off x="542925" y="3646488"/>
            <a:ext cx="1657350" cy="249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Garamond"/>
                <a:ea typeface="Garamond"/>
                <a:cs typeface="Garamond"/>
                <a:sym typeface="Garamond"/>
              </a:rPr>
              <a:t>What is Biofeedback?</a:t>
            </a:r>
            <a:endParaRPr/>
          </a:p>
        </p:txBody>
      </p:sp>
      <p:sp>
        <p:nvSpPr>
          <p:cNvPr id="141" name="Google Shape;141;p3"/>
          <p:cNvSpPr txBox="1"/>
          <p:nvPr>
            <p:ph idx="1" type="body"/>
          </p:nvPr>
        </p:nvSpPr>
        <p:spPr>
          <a:xfrm>
            <a:off x="457200" y="1828799"/>
            <a:ext cx="8229600" cy="4948237"/>
          </a:xfrm>
          <a:prstGeom prst="rect">
            <a:avLst/>
          </a:prstGeom>
          <a:noFill/>
          <a:ln>
            <a:noFill/>
          </a:ln>
        </p:spPr>
        <p:txBody>
          <a:bodyPr anchorCtr="0" anchor="t" bIns="45700" lIns="91425" spcFirstLastPara="1" rIns="91425" wrap="square" tIns="45700">
            <a:normAutofit lnSpcReduction="10000"/>
          </a:bodyPr>
          <a:lstStyle/>
          <a:p>
            <a:pPr indent="-273050" lvl="0" marL="273050" rtl="0" algn="l">
              <a:spcBef>
                <a:spcPts val="0"/>
              </a:spcBef>
              <a:spcAft>
                <a:spcPts val="0"/>
              </a:spcAft>
              <a:buSzPts val="2000"/>
              <a:buChar char="*"/>
            </a:pPr>
            <a:r>
              <a:rPr b="1" lang="en-US" sz="2000">
                <a:solidFill>
                  <a:schemeClr val="accent1"/>
                </a:solidFill>
              </a:rPr>
              <a:t>BASIC: </a:t>
            </a:r>
            <a:r>
              <a:rPr lang="en-US" sz="2000"/>
              <a:t>Biofeedback is a technique that enables an individual to learn how to change </a:t>
            </a:r>
            <a:r>
              <a:rPr i="1" lang="en-US" sz="2000"/>
              <a:t>maladaptive physiological activity</a:t>
            </a:r>
            <a:r>
              <a:rPr lang="en-US" sz="2000"/>
              <a:t> and correct </a:t>
            </a:r>
            <a:r>
              <a:rPr i="1" lang="en-US" sz="2000"/>
              <a:t>dysfunctional Autonomic Nervous System (ANS)</a:t>
            </a:r>
            <a:r>
              <a:rPr lang="en-US" sz="2000"/>
              <a:t> activity</a:t>
            </a:r>
            <a:endParaRPr/>
          </a:p>
          <a:p>
            <a:pPr indent="-146050" lvl="0" marL="273050" rtl="0" algn="l">
              <a:spcBef>
                <a:spcPts val="400"/>
              </a:spcBef>
              <a:spcAft>
                <a:spcPts val="0"/>
              </a:spcAft>
              <a:buSzPts val="2000"/>
              <a:buNone/>
            </a:pPr>
            <a:r>
              <a:t/>
            </a:r>
            <a:endParaRPr sz="2000"/>
          </a:p>
          <a:p>
            <a:pPr indent="-273050" lvl="0" marL="273050" rtl="0" algn="l">
              <a:spcBef>
                <a:spcPts val="400"/>
              </a:spcBef>
              <a:spcAft>
                <a:spcPts val="0"/>
              </a:spcAft>
              <a:buSzPts val="2000"/>
              <a:buChar char="*"/>
            </a:pPr>
            <a:r>
              <a:rPr b="1" lang="en-US" sz="2000">
                <a:solidFill>
                  <a:srgbClr val="4F81BD"/>
                </a:solidFill>
              </a:rPr>
              <a:t>SCIENTIFIC: </a:t>
            </a:r>
            <a:r>
              <a:rPr lang="en-US" sz="2000"/>
              <a:t>Biofeedback instruments are used to “feed back” information about physiological processes, assisting the individual to increase awareness of these processes and to gain voluntary control over body and mind.</a:t>
            </a:r>
            <a:endParaRPr/>
          </a:p>
          <a:p>
            <a:pPr indent="-146050" lvl="0" marL="273050" rtl="0" algn="l">
              <a:spcBef>
                <a:spcPts val="400"/>
              </a:spcBef>
              <a:spcAft>
                <a:spcPts val="0"/>
              </a:spcAft>
              <a:buSzPts val="2000"/>
              <a:buNone/>
            </a:pPr>
            <a:r>
              <a:t/>
            </a:r>
            <a:endParaRPr sz="2000"/>
          </a:p>
          <a:p>
            <a:pPr indent="-273050" lvl="0" marL="273050" rtl="0" algn="l">
              <a:spcBef>
                <a:spcPts val="400"/>
              </a:spcBef>
              <a:spcAft>
                <a:spcPts val="0"/>
              </a:spcAft>
              <a:buSzPts val="2000"/>
              <a:buChar char="*"/>
            </a:pPr>
            <a:r>
              <a:rPr b="1" lang="en-US" sz="2000">
                <a:solidFill>
                  <a:srgbClr val="4F81BD"/>
                </a:solidFill>
              </a:rPr>
              <a:t>HOLISTIC:</a:t>
            </a:r>
            <a:r>
              <a:rPr b="1" lang="en-US" sz="2000"/>
              <a:t> </a:t>
            </a:r>
            <a:r>
              <a:rPr lang="en-US" sz="2000"/>
              <a:t>Biofeedback is based on the recognition that changes in the mind and emotions/affect the body, and changes in the body influence the mind and emotions.</a:t>
            </a:r>
            <a:endParaRPr/>
          </a:p>
          <a:p>
            <a:pPr indent="0" lvl="0" marL="0" rtl="0" algn="l">
              <a:spcBef>
                <a:spcPts val="400"/>
              </a:spcBef>
              <a:spcAft>
                <a:spcPts val="0"/>
              </a:spcAft>
              <a:buSzPts val="2000"/>
              <a:buFont typeface="Noto Sans Symbols"/>
              <a:buNone/>
            </a:pPr>
            <a:r>
              <a:t/>
            </a:r>
            <a:endParaRPr sz="2000"/>
          </a:p>
          <a:p>
            <a:pPr indent="-273050" lvl="0" marL="273050" rtl="0" algn="l">
              <a:spcBef>
                <a:spcPts val="400"/>
              </a:spcBef>
              <a:spcAft>
                <a:spcPts val="0"/>
              </a:spcAft>
              <a:buSzPts val="2000"/>
              <a:buChar char="*"/>
            </a:pPr>
            <a:r>
              <a:rPr b="1" lang="en-US" sz="2000">
                <a:solidFill>
                  <a:srgbClr val="4F81BD"/>
                </a:solidFill>
              </a:rPr>
              <a:t>RESILIENCE:</a:t>
            </a:r>
            <a:r>
              <a:rPr lang="en-US" sz="2000">
                <a:solidFill>
                  <a:srgbClr val="4F81BD"/>
                </a:solidFill>
              </a:rPr>
              <a:t> </a:t>
            </a:r>
            <a:r>
              <a:rPr lang="en-US" sz="2000"/>
              <a:t>Biofeedback emphasizes training individuals to self-regulate, gain awareness, increase control over their bodies, brains, and nervous systems, and improve flexibility in physiologic responding.</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62" name="Google Shape;362;p30"/>
          <p:cNvSpPr txBox="1"/>
          <p:nvPr>
            <p:ph idx="1" type="body"/>
          </p:nvPr>
        </p:nvSpPr>
        <p:spPr>
          <a:xfrm>
            <a:off x="457200" y="2034072"/>
            <a:ext cx="8391525" cy="14446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Muscle biofeedback is used to treat disorders </a:t>
            </a:r>
            <a:br>
              <a:rPr lang="en-US">
                <a:latin typeface="Corbel"/>
                <a:ea typeface="Corbel"/>
                <a:cs typeface="Corbel"/>
                <a:sym typeface="Corbel"/>
              </a:rPr>
            </a:br>
            <a:r>
              <a:rPr lang="en-US">
                <a:latin typeface="Corbel"/>
                <a:ea typeface="Corbel"/>
                <a:cs typeface="Corbel"/>
                <a:sym typeface="Corbel"/>
              </a:rPr>
              <a:t>as diverse as anxiety, asthma, cerebral palsy, </a:t>
            </a:r>
            <a:br>
              <a:rPr lang="en-US">
                <a:latin typeface="Corbel"/>
                <a:ea typeface="Corbel"/>
                <a:cs typeface="Corbel"/>
                <a:sym typeface="Corbel"/>
              </a:rPr>
            </a:br>
            <a:r>
              <a:rPr lang="en-US">
                <a:latin typeface="Corbel"/>
                <a:ea typeface="Corbel"/>
                <a:cs typeface="Corbel"/>
                <a:sym typeface="Corbel"/>
              </a:rPr>
              <a:t>headache, high blood pressure, low back pain, spinal cord injury and stroke.</a:t>
            </a:r>
            <a:endParaRPr/>
          </a:p>
        </p:txBody>
      </p:sp>
      <p:pic>
        <p:nvPicPr>
          <p:cNvPr id="363" name="Google Shape;363;p30"/>
          <p:cNvPicPr preferRelativeResize="0"/>
          <p:nvPr/>
        </p:nvPicPr>
        <p:blipFill rotWithShape="1">
          <a:blip r:embed="rId3">
            <a:alphaModFix/>
          </a:blip>
          <a:srcRect b="0" l="0" r="0" t="0"/>
          <a:stretch/>
        </p:blipFill>
        <p:spPr>
          <a:xfrm>
            <a:off x="542925" y="4171950"/>
            <a:ext cx="2305050" cy="171291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70" name="Google Shape;370;p31"/>
          <p:cNvSpPr txBox="1"/>
          <p:nvPr/>
        </p:nvSpPr>
        <p:spPr>
          <a:xfrm>
            <a:off x="304800" y="1819275"/>
            <a:ext cx="83820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Corbel"/>
                <a:ea typeface="Corbel"/>
                <a:cs typeface="Corbel"/>
                <a:sym typeface="Corbel"/>
              </a:rPr>
              <a:t>Neurofeedback (EEG biofeedback) </a:t>
            </a:r>
            <a:r>
              <a:rPr lang="en-US" sz="3200">
                <a:solidFill>
                  <a:schemeClr val="dk1"/>
                </a:solidFill>
                <a:latin typeface="Corbel"/>
                <a:ea typeface="Corbel"/>
                <a:cs typeface="Corbel"/>
                <a:sym typeface="Corbel"/>
              </a:rPr>
              <a:t>uses scalp sensors to monitor the brain’s electrical activity.</a:t>
            </a:r>
            <a:endParaRPr sz="3200">
              <a:solidFill>
                <a:schemeClr val="dk1"/>
              </a:solidFill>
              <a:latin typeface="Corbel"/>
              <a:ea typeface="Corbel"/>
              <a:cs typeface="Corbel"/>
              <a:sym typeface="Corbel"/>
            </a:endParaRPr>
          </a:p>
        </p:txBody>
      </p:sp>
      <p:pic>
        <p:nvPicPr>
          <p:cNvPr id="371" name="Google Shape;371;p31"/>
          <p:cNvPicPr preferRelativeResize="0"/>
          <p:nvPr/>
        </p:nvPicPr>
        <p:blipFill rotWithShape="1">
          <a:blip r:embed="rId3">
            <a:alphaModFix/>
          </a:blip>
          <a:srcRect b="0" l="0" r="0" t="0"/>
          <a:stretch/>
        </p:blipFill>
        <p:spPr>
          <a:xfrm>
            <a:off x="427038" y="3148013"/>
            <a:ext cx="2859087" cy="1895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2"/>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78" name="Google Shape;378;p32"/>
          <p:cNvSpPr txBox="1"/>
          <p:nvPr/>
        </p:nvSpPr>
        <p:spPr>
          <a:xfrm>
            <a:off x="304800" y="1819275"/>
            <a:ext cx="7410450" cy="2062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rbel"/>
                <a:ea typeface="Corbel"/>
                <a:cs typeface="Corbel"/>
                <a:sym typeface="Corbel"/>
              </a:rPr>
              <a:t>Neurofeedback is used to treat ADHD, alcoholism and abuse of other substances,</a:t>
            </a:r>
            <a:br>
              <a:rPr lang="en-US" sz="3200">
                <a:solidFill>
                  <a:schemeClr val="dk1"/>
                </a:solidFill>
                <a:latin typeface="Corbel"/>
                <a:ea typeface="Corbel"/>
                <a:cs typeface="Corbel"/>
                <a:sym typeface="Corbel"/>
              </a:rPr>
            </a:br>
            <a:r>
              <a:rPr lang="en-US" sz="3200">
                <a:solidFill>
                  <a:schemeClr val="dk1"/>
                </a:solidFill>
                <a:latin typeface="Corbel"/>
                <a:ea typeface="Corbel"/>
                <a:cs typeface="Corbel"/>
                <a:sym typeface="Corbel"/>
              </a:rPr>
              <a:t>epilepsy, migraines, PTSD and traumatic </a:t>
            </a:r>
            <a:br>
              <a:rPr lang="en-US" sz="3200">
                <a:solidFill>
                  <a:schemeClr val="dk1"/>
                </a:solidFill>
                <a:latin typeface="Corbel"/>
                <a:ea typeface="Corbel"/>
                <a:cs typeface="Corbel"/>
                <a:sym typeface="Corbel"/>
              </a:rPr>
            </a:br>
            <a:r>
              <a:rPr lang="en-US" sz="3200">
                <a:solidFill>
                  <a:schemeClr val="dk1"/>
                </a:solidFill>
                <a:latin typeface="Corbel"/>
                <a:ea typeface="Corbel"/>
                <a:cs typeface="Corbel"/>
                <a:sym typeface="Corbel"/>
              </a:rPr>
              <a:t>brain injury.</a:t>
            </a:r>
            <a:endParaRPr/>
          </a:p>
        </p:txBody>
      </p:sp>
      <p:pic>
        <p:nvPicPr>
          <p:cNvPr id="379" name="Google Shape;379;p32"/>
          <p:cNvPicPr preferRelativeResize="0"/>
          <p:nvPr/>
        </p:nvPicPr>
        <p:blipFill rotWithShape="1">
          <a:blip r:embed="rId3">
            <a:alphaModFix/>
          </a:blip>
          <a:srcRect b="0" l="0" r="0" t="0"/>
          <a:stretch/>
        </p:blipFill>
        <p:spPr>
          <a:xfrm>
            <a:off x="438150" y="4572000"/>
            <a:ext cx="2593975" cy="17287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86" name="Google Shape;386;p33"/>
          <p:cNvSpPr txBox="1"/>
          <p:nvPr/>
        </p:nvSpPr>
        <p:spPr>
          <a:xfrm>
            <a:off x="304800" y="1819275"/>
            <a:ext cx="8382000" cy="157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Corbel"/>
                <a:ea typeface="Corbel"/>
                <a:cs typeface="Corbel"/>
                <a:sym typeface="Corbel"/>
              </a:rPr>
              <a:t>Respiratory biofeedback </a:t>
            </a:r>
            <a:r>
              <a:rPr lang="en-US" sz="3200">
                <a:solidFill>
                  <a:schemeClr val="dk1"/>
                </a:solidFill>
                <a:latin typeface="Corbel"/>
                <a:ea typeface="Corbel"/>
                <a:cs typeface="Corbel"/>
                <a:sym typeface="Corbel"/>
              </a:rPr>
              <a:t>uses sensor placed around the abdomen and chest to monitor breathing patterns and respiration rate.</a:t>
            </a:r>
            <a:endParaRPr/>
          </a:p>
        </p:txBody>
      </p:sp>
      <p:pic>
        <p:nvPicPr>
          <p:cNvPr id="387" name="Google Shape;387;p33"/>
          <p:cNvPicPr preferRelativeResize="0"/>
          <p:nvPr/>
        </p:nvPicPr>
        <p:blipFill rotWithShape="1">
          <a:blip r:embed="rId3">
            <a:alphaModFix/>
          </a:blip>
          <a:srcRect b="0" l="0" r="0" t="0"/>
          <a:stretch/>
        </p:blipFill>
        <p:spPr>
          <a:xfrm>
            <a:off x="523875" y="3651250"/>
            <a:ext cx="2705100" cy="2813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4"/>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394" name="Google Shape;394;p34"/>
          <p:cNvSpPr txBox="1"/>
          <p:nvPr/>
        </p:nvSpPr>
        <p:spPr>
          <a:xfrm>
            <a:off x="304800" y="1819275"/>
            <a:ext cx="8382000" cy="2062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rbel"/>
                <a:ea typeface="Corbel"/>
                <a:cs typeface="Corbel"/>
                <a:sym typeface="Corbel"/>
              </a:rPr>
              <a:t>Respiratory biofeedback is used to treat anxiety, asthma, chronic obstructive pulmonary disease (COPD), hyperventilation syndrome (HVS), and high blood pressure.</a:t>
            </a:r>
            <a:endParaRPr/>
          </a:p>
        </p:txBody>
      </p:sp>
      <p:pic>
        <p:nvPicPr>
          <p:cNvPr id="395" name="Google Shape;395;p34"/>
          <p:cNvPicPr preferRelativeResize="0"/>
          <p:nvPr/>
        </p:nvPicPr>
        <p:blipFill rotWithShape="1">
          <a:blip r:embed="rId3">
            <a:alphaModFix/>
          </a:blip>
          <a:srcRect b="0" l="0" r="0" t="0"/>
          <a:stretch/>
        </p:blipFill>
        <p:spPr>
          <a:xfrm>
            <a:off x="406400" y="4210050"/>
            <a:ext cx="2692400" cy="1790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5"/>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402" name="Google Shape;402;p35"/>
          <p:cNvSpPr txBox="1"/>
          <p:nvPr/>
        </p:nvSpPr>
        <p:spPr>
          <a:xfrm>
            <a:off x="304800" y="1819275"/>
            <a:ext cx="8382000" cy="157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Corbel"/>
                <a:ea typeface="Corbel"/>
                <a:cs typeface="Corbel"/>
                <a:sym typeface="Corbel"/>
              </a:rPr>
              <a:t>Sweat gland biofeedback </a:t>
            </a:r>
            <a:r>
              <a:rPr lang="en-US" sz="3200">
                <a:solidFill>
                  <a:schemeClr val="dk1"/>
                </a:solidFill>
                <a:latin typeface="Corbel"/>
                <a:ea typeface="Corbel"/>
                <a:cs typeface="Corbel"/>
                <a:sym typeface="Corbel"/>
              </a:rPr>
              <a:t>uses sensors placed </a:t>
            </a:r>
            <a:br>
              <a:rPr lang="en-US" sz="3200">
                <a:solidFill>
                  <a:schemeClr val="dk1"/>
                </a:solidFill>
                <a:latin typeface="Corbel"/>
                <a:ea typeface="Corbel"/>
                <a:cs typeface="Corbel"/>
                <a:sym typeface="Corbel"/>
              </a:rPr>
            </a:br>
            <a:r>
              <a:rPr lang="en-US" sz="3200">
                <a:solidFill>
                  <a:schemeClr val="dk1"/>
                </a:solidFill>
                <a:latin typeface="Corbel"/>
                <a:ea typeface="Corbel"/>
                <a:cs typeface="Corbel"/>
                <a:sym typeface="Corbel"/>
              </a:rPr>
              <a:t>on the fingers or palms to monitor changes in skin moisture produced by sweating.</a:t>
            </a:r>
            <a:endParaRPr/>
          </a:p>
        </p:txBody>
      </p:sp>
      <p:pic>
        <p:nvPicPr>
          <p:cNvPr id="403" name="Google Shape;403;p35"/>
          <p:cNvPicPr preferRelativeResize="0"/>
          <p:nvPr/>
        </p:nvPicPr>
        <p:blipFill rotWithShape="1">
          <a:blip r:embed="rId3">
            <a:alphaModFix/>
          </a:blip>
          <a:srcRect b="0" l="0" r="0" t="0"/>
          <a:stretch/>
        </p:blipFill>
        <p:spPr>
          <a:xfrm>
            <a:off x="428625" y="3681413"/>
            <a:ext cx="3228975" cy="21478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6"/>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410" name="Google Shape;410;p36"/>
          <p:cNvSpPr txBox="1"/>
          <p:nvPr/>
        </p:nvSpPr>
        <p:spPr>
          <a:xfrm>
            <a:off x="304800" y="1819275"/>
            <a:ext cx="8382000" cy="2062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rbel"/>
                <a:ea typeface="Corbel"/>
                <a:cs typeface="Corbel"/>
                <a:sym typeface="Corbel"/>
              </a:rPr>
              <a:t>Sweat gland biofeedback is used to treat excessive sweating (called hyperhidrosis)</a:t>
            </a:r>
            <a:br>
              <a:rPr lang="en-US" sz="3200">
                <a:solidFill>
                  <a:schemeClr val="dk1"/>
                </a:solidFill>
                <a:latin typeface="Corbel"/>
                <a:ea typeface="Corbel"/>
                <a:cs typeface="Corbel"/>
                <a:sym typeface="Corbel"/>
              </a:rPr>
            </a:br>
            <a:r>
              <a:rPr lang="en-US" sz="3200">
                <a:solidFill>
                  <a:schemeClr val="dk1"/>
                </a:solidFill>
                <a:latin typeface="Corbel"/>
                <a:ea typeface="Corbel"/>
                <a:cs typeface="Corbel"/>
                <a:sym typeface="Corbel"/>
              </a:rPr>
              <a:t>and high blood pressure, and to teach </a:t>
            </a:r>
            <a:br>
              <a:rPr lang="en-US" sz="3200">
                <a:solidFill>
                  <a:schemeClr val="dk1"/>
                </a:solidFill>
                <a:latin typeface="Corbel"/>
                <a:ea typeface="Corbel"/>
                <a:cs typeface="Corbel"/>
                <a:sym typeface="Corbel"/>
              </a:rPr>
            </a:br>
            <a:r>
              <a:rPr lang="en-US" sz="3200">
                <a:solidFill>
                  <a:schemeClr val="dk1"/>
                </a:solidFill>
                <a:latin typeface="Corbel"/>
                <a:ea typeface="Corbel"/>
                <a:cs typeface="Corbel"/>
                <a:sym typeface="Corbel"/>
              </a:rPr>
              <a:t>relaxation.</a:t>
            </a:r>
            <a:endParaRPr/>
          </a:p>
        </p:txBody>
      </p:sp>
      <p:pic>
        <p:nvPicPr>
          <p:cNvPr id="411" name="Google Shape;411;p36"/>
          <p:cNvPicPr preferRelativeResize="0"/>
          <p:nvPr/>
        </p:nvPicPr>
        <p:blipFill rotWithShape="1">
          <a:blip r:embed="rId3">
            <a:alphaModFix/>
          </a:blip>
          <a:srcRect b="9309" l="0" r="0" t="9308"/>
          <a:stretch/>
        </p:blipFill>
        <p:spPr>
          <a:xfrm>
            <a:off x="447675" y="4133850"/>
            <a:ext cx="2762250" cy="2247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7"/>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Guide Questions</a:t>
            </a:r>
            <a:endParaRPr/>
          </a:p>
        </p:txBody>
      </p:sp>
      <p:sp>
        <p:nvSpPr>
          <p:cNvPr id="417" name="Google Shape;417;p37"/>
          <p:cNvSpPr txBox="1"/>
          <p:nvPr>
            <p:ph idx="1" type="body"/>
          </p:nvPr>
        </p:nvSpPr>
        <p:spPr>
          <a:xfrm>
            <a:off x="495300" y="1828800"/>
            <a:ext cx="8153400" cy="4648200"/>
          </a:xfrm>
          <a:prstGeom prst="rect">
            <a:avLst/>
          </a:prstGeom>
          <a:noFill/>
          <a:ln>
            <a:noFill/>
          </a:ln>
        </p:spPr>
        <p:txBody>
          <a:bodyPr anchorCtr="0" anchor="t" bIns="45700" lIns="91425" spcFirstLastPara="1" rIns="91425" wrap="square" tIns="45700">
            <a:noAutofit/>
          </a:bodyPr>
          <a:lstStyle/>
          <a:p>
            <a:pPr indent="-609600" lvl="0" marL="609600" rtl="0" algn="l">
              <a:lnSpc>
                <a:spcPct val="90000"/>
              </a:lnSpc>
              <a:spcBef>
                <a:spcPts val="0"/>
              </a:spcBef>
              <a:spcAft>
                <a:spcPts val="0"/>
              </a:spcAft>
              <a:buSzPts val="2400"/>
              <a:buFont typeface="Times"/>
              <a:buNone/>
            </a:pPr>
            <a:r>
              <a:rPr lang="en-US"/>
              <a:t>1.  Explain the rationale for biofeedback as an effective relaxation technique.</a:t>
            </a:r>
            <a:endParaRPr/>
          </a:p>
          <a:p>
            <a:pPr indent="-609600" lvl="0" marL="609600" rtl="0" algn="l">
              <a:lnSpc>
                <a:spcPct val="90000"/>
              </a:lnSpc>
              <a:spcBef>
                <a:spcPts val="560"/>
              </a:spcBef>
              <a:spcAft>
                <a:spcPts val="0"/>
              </a:spcAft>
              <a:buSzPts val="2800"/>
              <a:buFont typeface="Times"/>
              <a:buNone/>
            </a:pPr>
            <a:r>
              <a:t/>
            </a:r>
            <a:endParaRPr sz="2800"/>
          </a:p>
          <a:p>
            <a:pPr indent="-609600" lvl="0" marL="609600" rtl="0" algn="l">
              <a:lnSpc>
                <a:spcPct val="90000"/>
              </a:lnSpc>
              <a:spcBef>
                <a:spcPts val="480"/>
              </a:spcBef>
              <a:spcAft>
                <a:spcPts val="0"/>
              </a:spcAft>
              <a:buSzPts val="2400"/>
              <a:buFont typeface="Times"/>
              <a:buNone/>
            </a:pPr>
            <a:r>
              <a:rPr lang="en-US"/>
              <a:t>2.  Explain three different types of biofeedback.</a:t>
            </a:r>
            <a:endParaRPr/>
          </a:p>
          <a:p>
            <a:pPr indent="-609600" lvl="0" marL="609600" rtl="0" algn="l">
              <a:lnSpc>
                <a:spcPct val="90000"/>
              </a:lnSpc>
              <a:spcBef>
                <a:spcPts val="560"/>
              </a:spcBef>
              <a:spcAft>
                <a:spcPts val="0"/>
              </a:spcAft>
              <a:buSzPts val="2800"/>
              <a:buFont typeface="Times"/>
              <a:buNone/>
            </a:pPr>
            <a:r>
              <a:t/>
            </a:r>
            <a:endParaRPr sz="2800"/>
          </a:p>
          <a:p>
            <a:pPr indent="-609600" lvl="0" marL="609600" rtl="0" algn="l">
              <a:lnSpc>
                <a:spcPct val="90000"/>
              </a:lnSpc>
              <a:spcBef>
                <a:spcPts val="480"/>
              </a:spcBef>
              <a:spcAft>
                <a:spcPts val="0"/>
              </a:spcAft>
              <a:buSzPts val="2400"/>
              <a:buFont typeface="Times"/>
              <a:buNone/>
            </a:pPr>
            <a:r>
              <a:rPr lang="en-US"/>
              <a:t>3.  List five health conditions that could possibly be improved with the use of biofeedback.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8"/>
          <p:cNvSpPr txBox="1"/>
          <p:nvPr>
            <p:ph type="title"/>
          </p:nvPr>
        </p:nvSpPr>
        <p:spPr>
          <a:xfrm>
            <a:off x="0" y="155575"/>
            <a:ext cx="89916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424" name="Google Shape;424;p38"/>
          <p:cNvSpPr txBox="1"/>
          <p:nvPr/>
        </p:nvSpPr>
        <p:spPr>
          <a:xfrm>
            <a:off x="304800" y="1819275"/>
            <a:ext cx="8382000" cy="157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rbel"/>
                <a:ea typeface="Corbel"/>
                <a:cs typeface="Corbel"/>
                <a:sym typeface="Corbel"/>
              </a:rPr>
              <a:t>Finally, </a:t>
            </a:r>
            <a:r>
              <a:rPr b="1" i="1" lang="en-US" sz="3200">
                <a:solidFill>
                  <a:schemeClr val="dk1"/>
                </a:solidFill>
                <a:latin typeface="Corbel"/>
                <a:ea typeface="Corbel"/>
                <a:cs typeface="Corbel"/>
                <a:sym typeface="Corbel"/>
              </a:rPr>
              <a:t>temperature biofeedback </a:t>
            </a:r>
            <a:r>
              <a:rPr lang="en-US" sz="3200">
                <a:solidFill>
                  <a:schemeClr val="dk1"/>
                </a:solidFill>
                <a:latin typeface="Corbel"/>
                <a:ea typeface="Corbel"/>
                <a:cs typeface="Corbel"/>
                <a:sym typeface="Corbel"/>
              </a:rPr>
              <a:t>uses sensors placed on the hands or feet to measure blood flow to the skin.</a:t>
            </a:r>
            <a:endParaRPr/>
          </a:p>
        </p:txBody>
      </p:sp>
      <p:pic>
        <p:nvPicPr>
          <p:cNvPr id="425" name="Google Shape;425;p38"/>
          <p:cNvPicPr preferRelativeResize="0"/>
          <p:nvPr/>
        </p:nvPicPr>
        <p:blipFill rotWithShape="1">
          <a:blip r:embed="rId3">
            <a:alphaModFix/>
          </a:blip>
          <a:srcRect b="0" l="0" r="0" t="0"/>
          <a:stretch/>
        </p:blipFill>
        <p:spPr>
          <a:xfrm>
            <a:off x="304800" y="3714750"/>
            <a:ext cx="1905000" cy="1352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9"/>
          <p:cNvSpPr txBox="1"/>
          <p:nvPr>
            <p:ph type="title"/>
          </p:nvPr>
        </p:nvSpPr>
        <p:spPr>
          <a:xfrm>
            <a:off x="228600" y="304800"/>
            <a:ext cx="7543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latin typeface="Garamond"/>
                <a:ea typeface="Garamond"/>
                <a:cs typeface="Garamond"/>
                <a:sym typeface="Garamond"/>
              </a:rPr>
              <a:t>Study Results in the Literature</a:t>
            </a:r>
            <a:endParaRPr/>
          </a:p>
        </p:txBody>
      </p:sp>
      <p:sp>
        <p:nvSpPr>
          <p:cNvPr id="432" name="Google Shape;432;p39"/>
          <p:cNvSpPr txBox="1"/>
          <p:nvPr>
            <p:ph idx="1" type="body"/>
          </p:nvPr>
        </p:nvSpPr>
        <p:spPr>
          <a:xfrm>
            <a:off x="3352800" y="1600200"/>
            <a:ext cx="5334000" cy="45307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600"/>
              <a:buChar char="*"/>
            </a:pPr>
            <a:r>
              <a:rPr lang="en-US" sz="2600">
                <a:latin typeface="Arial"/>
                <a:ea typeface="Arial"/>
                <a:cs typeface="Arial"/>
                <a:sym typeface="Arial"/>
              </a:rPr>
              <a:t>Reduces blood pressure in hypertension </a:t>
            </a:r>
            <a:r>
              <a:rPr lang="en-US" sz="1400">
                <a:latin typeface="Arial"/>
                <a:ea typeface="Arial"/>
                <a:cs typeface="Arial"/>
                <a:sym typeface="Arial"/>
              </a:rPr>
              <a:t>(McCraty, 2001)</a:t>
            </a:r>
            <a:endParaRPr/>
          </a:p>
          <a:p>
            <a:pPr indent="-273050" lvl="0" marL="273050" rtl="0" algn="l">
              <a:spcBef>
                <a:spcPts val="520"/>
              </a:spcBef>
              <a:spcAft>
                <a:spcPts val="0"/>
              </a:spcAft>
              <a:buSzPts val="2600"/>
              <a:buChar char="*"/>
            </a:pPr>
            <a:r>
              <a:rPr lang="en-US" sz="2600">
                <a:latin typeface="Arial"/>
                <a:ea typeface="Arial"/>
                <a:cs typeface="Arial"/>
                <a:sym typeface="Arial"/>
              </a:rPr>
              <a:t>Improves asthma </a:t>
            </a:r>
            <a:r>
              <a:rPr lang="en-US" sz="1400">
                <a:latin typeface="Arial"/>
                <a:ea typeface="Arial"/>
                <a:cs typeface="Arial"/>
                <a:sym typeface="Arial"/>
              </a:rPr>
              <a:t>(Lehrer, 2000)</a:t>
            </a:r>
            <a:endParaRPr/>
          </a:p>
          <a:p>
            <a:pPr indent="-273050" lvl="0" marL="273050" rtl="0" algn="l">
              <a:spcBef>
                <a:spcPts val="520"/>
              </a:spcBef>
              <a:spcAft>
                <a:spcPts val="0"/>
              </a:spcAft>
              <a:buSzPts val="2600"/>
              <a:buChar char="*"/>
            </a:pPr>
            <a:r>
              <a:rPr lang="en-US" sz="2600">
                <a:latin typeface="Arial"/>
                <a:ea typeface="Arial"/>
                <a:cs typeface="Arial"/>
                <a:sym typeface="Arial"/>
              </a:rPr>
              <a:t>Increases calmness and well-being </a:t>
            </a:r>
            <a:r>
              <a:rPr lang="en-US" sz="1400">
                <a:latin typeface="Arial"/>
                <a:ea typeface="Arial"/>
                <a:cs typeface="Arial"/>
                <a:sym typeface="Arial"/>
              </a:rPr>
              <a:t>(Friedman, 2000)</a:t>
            </a:r>
            <a:endParaRPr/>
          </a:p>
          <a:p>
            <a:pPr indent="-273050" lvl="0" marL="273050" rtl="0" algn="l">
              <a:spcBef>
                <a:spcPts val="520"/>
              </a:spcBef>
              <a:spcAft>
                <a:spcPts val="0"/>
              </a:spcAft>
              <a:buSzPts val="2600"/>
              <a:buChar char="*"/>
            </a:pPr>
            <a:r>
              <a:rPr lang="en-US" sz="2600">
                <a:latin typeface="Arial"/>
                <a:ea typeface="Arial"/>
                <a:cs typeface="Arial"/>
                <a:sym typeface="Arial"/>
              </a:rPr>
              <a:t>Increases emotional stability </a:t>
            </a:r>
            <a:r>
              <a:rPr lang="en-US" sz="1400">
                <a:latin typeface="Arial"/>
                <a:ea typeface="Arial"/>
                <a:cs typeface="Arial"/>
                <a:sym typeface="Arial"/>
              </a:rPr>
              <a:t>(McCraty, 2001)</a:t>
            </a:r>
            <a:endParaRPr/>
          </a:p>
          <a:p>
            <a:pPr indent="-273050" lvl="0" marL="273050" rtl="0" algn="l">
              <a:spcBef>
                <a:spcPts val="520"/>
              </a:spcBef>
              <a:spcAft>
                <a:spcPts val="0"/>
              </a:spcAft>
              <a:buSzPts val="2600"/>
              <a:buChar char="*"/>
            </a:pPr>
            <a:r>
              <a:rPr lang="en-US" sz="2600">
                <a:latin typeface="Arial"/>
                <a:ea typeface="Arial"/>
                <a:cs typeface="Arial"/>
                <a:sym typeface="Arial"/>
              </a:rPr>
              <a:t>Improves cognitive performance </a:t>
            </a:r>
            <a:r>
              <a:rPr lang="en-US" sz="1400">
                <a:latin typeface="Arial"/>
                <a:ea typeface="Arial"/>
                <a:cs typeface="Arial"/>
                <a:sym typeface="Arial"/>
              </a:rPr>
              <a:t>(McCraty, 2001)</a:t>
            </a:r>
            <a:endParaRPr/>
          </a:p>
          <a:p>
            <a:pPr indent="-273050" lvl="0" marL="273050" rtl="0" algn="l">
              <a:spcBef>
                <a:spcPts val="520"/>
              </a:spcBef>
              <a:spcAft>
                <a:spcPts val="0"/>
              </a:spcAft>
              <a:buSzPts val="2600"/>
              <a:buChar char="*"/>
            </a:pPr>
            <a:r>
              <a:rPr lang="en-US" sz="2600">
                <a:latin typeface="Arial"/>
                <a:ea typeface="Arial"/>
                <a:cs typeface="Arial"/>
                <a:sym typeface="Arial"/>
              </a:rPr>
              <a:t>Improves hormonal balance </a:t>
            </a:r>
            <a:r>
              <a:rPr lang="en-US" sz="1400">
                <a:latin typeface="Arial"/>
                <a:ea typeface="Arial"/>
                <a:cs typeface="Arial"/>
                <a:sym typeface="Arial"/>
              </a:rPr>
              <a:t>(McCraty, 1998)</a:t>
            </a:r>
            <a:endParaRPr/>
          </a:p>
        </p:txBody>
      </p:sp>
      <p:pic>
        <p:nvPicPr>
          <p:cNvPr id="433" name="Google Shape;433;p39"/>
          <p:cNvPicPr preferRelativeResize="0"/>
          <p:nvPr/>
        </p:nvPicPr>
        <p:blipFill rotWithShape="1">
          <a:blip r:embed="rId3">
            <a:alphaModFix/>
          </a:blip>
          <a:srcRect b="0" l="0" r="49327" t="18221"/>
          <a:stretch/>
        </p:blipFill>
        <p:spPr>
          <a:xfrm>
            <a:off x="381000" y="2057400"/>
            <a:ext cx="3048000" cy="3078163"/>
          </a:xfrm>
          <a:prstGeom prst="rect">
            <a:avLst/>
          </a:prstGeom>
          <a:noFill/>
          <a:ln>
            <a:noFill/>
          </a:ln>
        </p:spPr>
      </p:pic>
      <p:sp>
        <p:nvSpPr>
          <p:cNvPr id="434" name="Google Shape;434;p39"/>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a:t>
            </a:fld>
            <a:endParaRPr sz="1200">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762000" y="1143000"/>
            <a:ext cx="77724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t>
            </a:r>
            <a:r>
              <a:rPr lang="en-US">
                <a:solidFill>
                  <a:schemeClr val="dk2"/>
                </a:solidFill>
              </a:rPr>
              <a:t>Historical Perspective </a:t>
            </a:r>
            <a:endParaRPr/>
          </a:p>
        </p:txBody>
      </p:sp>
      <p:sp>
        <p:nvSpPr>
          <p:cNvPr id="147" name="Google Shape;147;p4"/>
          <p:cNvSpPr txBox="1"/>
          <p:nvPr>
            <p:ph idx="1" type="body"/>
          </p:nvPr>
        </p:nvSpPr>
        <p:spPr>
          <a:xfrm>
            <a:off x="685800" y="2733703"/>
            <a:ext cx="7772400" cy="4114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en-US"/>
              <a:t>Biofeedback is a technique that gained popularity in the late 1960s</a:t>
            </a:r>
            <a:endParaRPr/>
          </a:p>
          <a:p>
            <a:pPr indent="-273050" lvl="0" marL="273050" rtl="0" algn="l">
              <a:spcBef>
                <a:spcPts val="480"/>
              </a:spcBef>
              <a:spcAft>
                <a:spcPts val="0"/>
              </a:spcAft>
              <a:buSzPts val="2400"/>
              <a:buChar char="*"/>
            </a:pPr>
            <a:r>
              <a:rPr lang="en-US"/>
              <a:t>Most people’s exposure to biofeedback is from polygraph tests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381000" y="304800"/>
            <a:ext cx="73914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latin typeface="Garamond"/>
                <a:ea typeface="Garamond"/>
                <a:cs typeface="Garamond"/>
                <a:sym typeface="Garamond"/>
              </a:rPr>
              <a:t>Benefits of Biofeedback</a:t>
            </a:r>
            <a:endParaRPr>
              <a:latin typeface="Garamond"/>
              <a:ea typeface="Garamond"/>
              <a:cs typeface="Garamond"/>
              <a:sym typeface="Garamond"/>
            </a:endParaRPr>
          </a:p>
        </p:txBody>
      </p:sp>
      <p:sp>
        <p:nvSpPr>
          <p:cNvPr id="154" name="Google Shape;154;p5"/>
          <p:cNvSpPr/>
          <p:nvPr/>
        </p:nvSpPr>
        <p:spPr>
          <a:xfrm>
            <a:off x="457200" y="1569212"/>
            <a:ext cx="8534400" cy="51054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ndara"/>
              <a:buChar char="•"/>
            </a:pPr>
            <a:r>
              <a:rPr b="1" i="0" lang="en-US" sz="1800" u="none" cap="none" strike="noStrike">
                <a:solidFill>
                  <a:schemeClr val="dk1"/>
                </a:solidFill>
                <a:latin typeface="Candara"/>
                <a:ea typeface="Candara"/>
                <a:cs typeface="Candara"/>
                <a:sym typeface="Candara"/>
              </a:rPr>
              <a:t>Psychologic</a:t>
            </a:r>
            <a:endParaRPr b="1"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Skilled at Self-Regulation, Self-Soothing, Relaxation</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Resilient to Effects of Stress</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Improved Mood Stability</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Able to Adjust Pain Perception</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304800" y="304800"/>
            <a:ext cx="74676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latin typeface="Garamond"/>
                <a:ea typeface="Garamond"/>
                <a:cs typeface="Garamond"/>
                <a:sym typeface="Garamond"/>
              </a:rPr>
              <a:t>Benefits of Biofeedback</a:t>
            </a:r>
            <a:endParaRPr/>
          </a:p>
        </p:txBody>
      </p:sp>
      <p:sp>
        <p:nvSpPr>
          <p:cNvPr id="161" name="Google Shape;161;p6"/>
          <p:cNvSpPr/>
          <p:nvPr/>
        </p:nvSpPr>
        <p:spPr>
          <a:xfrm>
            <a:off x="457200" y="1905000"/>
            <a:ext cx="8229600" cy="45720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ndara"/>
              <a:buChar char="•"/>
            </a:pPr>
            <a:r>
              <a:rPr b="1" i="0" lang="en-US" sz="1800" u="none" cap="none" strike="noStrike">
                <a:solidFill>
                  <a:schemeClr val="dk1"/>
                </a:solidFill>
                <a:latin typeface="Candara"/>
                <a:ea typeface="Candara"/>
                <a:cs typeface="Candara"/>
                <a:sym typeface="Candara"/>
              </a:rPr>
              <a:t>Physiologic</a:t>
            </a:r>
            <a:endParaRPr b="1"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Recovery from Stress Response</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Brain-Heart-Breath Entrainment</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SNS and PNS Regulation</a:t>
            </a:r>
            <a:endParaRPr b="0" i="0" sz="1800" u="none" cap="none" strike="noStrike">
              <a:solidFill>
                <a:schemeClr val="dk1"/>
              </a:solidFill>
              <a:latin typeface="Candara"/>
              <a:ea typeface="Candara"/>
              <a:cs typeface="Candara"/>
              <a:sym typeface="Candara"/>
            </a:endParaRPr>
          </a:p>
          <a:p>
            <a:pPr indent="-114300" lvl="2" marL="228600" marR="0" rtl="0" algn="l">
              <a:lnSpc>
                <a:spcPct val="75000"/>
              </a:lnSpc>
              <a:spcBef>
                <a:spcPts val="180"/>
              </a:spcBef>
              <a:spcAft>
                <a:spcPts val="0"/>
              </a:spcAft>
              <a:buClr>
                <a:schemeClr val="dk1"/>
              </a:buClr>
              <a:buSzPts val="1800"/>
              <a:buFont typeface="Candara"/>
              <a:buChar char="•"/>
            </a:pPr>
            <a:r>
              <a:rPr b="0" i="0" lang="en-US" sz="1800" u="none" cap="none" strike="noStrike">
                <a:solidFill>
                  <a:schemeClr val="dk1"/>
                </a:solidFill>
                <a:latin typeface="Candara"/>
                <a:ea typeface="Candara"/>
                <a:cs typeface="Candara"/>
                <a:sym typeface="Candara"/>
              </a:rPr>
              <a:t>Pain Modulation</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228600" y="990600"/>
            <a:ext cx="83820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latin typeface="Garamond"/>
                <a:ea typeface="Garamond"/>
                <a:cs typeface="Garamond"/>
                <a:sym typeface="Garamond"/>
              </a:rPr>
              <a:t>Overview of Biofeedback Modalities</a:t>
            </a:r>
            <a:endParaRPr/>
          </a:p>
        </p:txBody>
      </p:sp>
      <p:sp>
        <p:nvSpPr>
          <p:cNvPr id="168" name="Google Shape;168;p7"/>
          <p:cNvSpPr txBox="1"/>
          <p:nvPr/>
        </p:nvSpPr>
        <p:spPr>
          <a:xfrm>
            <a:off x="7467600" y="6462383"/>
            <a:ext cx="16764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Source: BCIA</a:t>
            </a:r>
            <a:endParaRPr/>
          </a:p>
        </p:txBody>
      </p:sp>
      <p:graphicFrame>
        <p:nvGraphicFramePr>
          <p:cNvPr id="169" name="Google Shape;169;p7"/>
          <p:cNvGraphicFramePr/>
          <p:nvPr/>
        </p:nvGraphicFramePr>
        <p:xfrm>
          <a:off x="685800" y="2209800"/>
          <a:ext cx="3000000" cy="3000000"/>
        </p:xfrm>
        <a:graphic>
          <a:graphicData uri="http://schemas.openxmlformats.org/drawingml/2006/table">
            <a:tbl>
              <a:tblPr bandRow="1" firstRow="1">
                <a:noFill/>
                <a:tableStyleId>{281E158C-AA35-4DAE-9041-5AB2B1FC1CA9}</a:tableStyleId>
              </a:tblPr>
              <a:tblGrid>
                <a:gridCol w="1941425"/>
                <a:gridCol w="6135775"/>
              </a:tblGrid>
              <a:tr h="352625">
                <a:tc>
                  <a:txBody>
                    <a:bodyPr/>
                    <a:lstStyle/>
                    <a:p>
                      <a:pPr indent="0" lvl="0" marL="0" marR="0" rtl="0" algn="l">
                        <a:spcBef>
                          <a:spcPts val="0"/>
                        </a:spcBef>
                        <a:spcAft>
                          <a:spcPts val="0"/>
                        </a:spcAft>
                        <a:buNone/>
                      </a:pPr>
                      <a:r>
                        <a:rPr lang="en-US" sz="1800" u="none" cap="none" strike="noStrike"/>
                        <a:t>Modality</a:t>
                      </a:r>
                      <a:endParaRPr sz="1800"/>
                    </a:p>
                  </a:txBody>
                  <a:tcPr marT="45700" marB="45700" marR="91450" marL="91450"/>
                </a:tc>
                <a:tc>
                  <a:txBody>
                    <a:bodyPr/>
                    <a:lstStyle/>
                    <a:p>
                      <a:pPr indent="0" lvl="0" marL="0" marR="0" rtl="0" algn="l">
                        <a:spcBef>
                          <a:spcPts val="0"/>
                        </a:spcBef>
                        <a:spcAft>
                          <a:spcPts val="0"/>
                        </a:spcAft>
                        <a:buNone/>
                      </a:pPr>
                      <a:r>
                        <a:rPr lang="en-US" sz="1600"/>
                        <a:t>Description</a:t>
                      </a:r>
                      <a:endParaRPr sz="1600"/>
                    </a:p>
                  </a:txBody>
                  <a:tcPr marT="45700" marB="45700" marR="91450" marL="91450"/>
                </a:tc>
              </a:tr>
              <a:tr h="585200">
                <a:tc>
                  <a:txBody>
                    <a:bodyPr/>
                    <a:lstStyle/>
                    <a:p>
                      <a:pPr indent="0" lvl="0" marL="0" marR="0" rtl="0" algn="l">
                        <a:spcBef>
                          <a:spcPts val="0"/>
                        </a:spcBef>
                        <a:spcAft>
                          <a:spcPts val="0"/>
                        </a:spcAft>
                        <a:buNone/>
                      </a:pPr>
                      <a:r>
                        <a:rPr lang="en-US" sz="1800"/>
                        <a:t>Brainwave (EEG)</a:t>
                      </a:r>
                      <a:endParaRPr sz="1800"/>
                    </a:p>
                  </a:txBody>
                  <a:tcPr marT="45700" marB="45700" marR="91450" marL="91450"/>
                </a:tc>
                <a:tc>
                  <a:txBody>
                    <a:bodyPr/>
                    <a:lstStyle/>
                    <a:p>
                      <a:pPr indent="0" lvl="0" marL="0" marR="0" rtl="0" algn="l">
                        <a:spcBef>
                          <a:spcPts val="0"/>
                        </a:spcBef>
                        <a:spcAft>
                          <a:spcPts val="0"/>
                        </a:spcAft>
                        <a:buNone/>
                      </a:pPr>
                      <a:r>
                        <a:rPr lang="en-US" sz="1600"/>
                        <a:t>Uses scalp sensors to monitor the brain’s electrical activity using (EEG) sensors</a:t>
                      </a:r>
                      <a:endParaRPr sz="1600"/>
                    </a:p>
                  </a:txBody>
                  <a:tcPr marT="45700" marB="45700" marR="91450" marL="91450"/>
                </a:tc>
              </a:tr>
              <a:tr h="752400">
                <a:tc>
                  <a:txBody>
                    <a:bodyPr/>
                    <a:lstStyle/>
                    <a:p>
                      <a:pPr indent="0" lvl="0" marL="0" marR="0" rtl="0" algn="l">
                        <a:spcBef>
                          <a:spcPts val="0"/>
                        </a:spcBef>
                        <a:spcAft>
                          <a:spcPts val="0"/>
                        </a:spcAft>
                        <a:buNone/>
                      </a:pPr>
                      <a:r>
                        <a:rPr lang="en-US" sz="1800"/>
                        <a:t>Breathing</a:t>
                      </a:r>
                      <a:endParaRPr sz="1800"/>
                    </a:p>
                  </a:txBody>
                  <a:tcPr marT="45700" marB="45700" marR="91450" marL="91450"/>
                </a:tc>
                <a:tc>
                  <a:txBody>
                    <a:bodyPr/>
                    <a:lstStyle/>
                    <a:p>
                      <a:pPr indent="0" lvl="0" marL="0" marR="0" rtl="0" algn="l">
                        <a:spcBef>
                          <a:spcPts val="0"/>
                        </a:spcBef>
                        <a:spcAft>
                          <a:spcPts val="0"/>
                        </a:spcAft>
                        <a:buNone/>
                      </a:pPr>
                      <a:r>
                        <a:rPr lang="en-US" sz="1600"/>
                        <a:t>Uses </a:t>
                      </a:r>
                      <a:r>
                        <a:rPr lang="en-US" sz="1600"/>
                        <a:t>bands placed around the abdomen/chest to monitor breathing pattern and pace and calculate resonant breathing frequency.</a:t>
                      </a:r>
                      <a:endParaRPr sz="1600"/>
                    </a:p>
                  </a:txBody>
                  <a:tcPr marT="45700" marB="45700" marR="91450" marL="91450"/>
                </a:tc>
              </a:tr>
              <a:tr h="650000">
                <a:tc>
                  <a:txBody>
                    <a:bodyPr/>
                    <a:lstStyle/>
                    <a:p>
                      <a:pPr indent="0" lvl="0" marL="0" marR="0" rtl="0" algn="l">
                        <a:spcBef>
                          <a:spcPts val="0"/>
                        </a:spcBef>
                        <a:spcAft>
                          <a:spcPts val="0"/>
                        </a:spcAft>
                        <a:buNone/>
                      </a:pPr>
                      <a:r>
                        <a:rPr lang="en-US" sz="1800"/>
                        <a:t>Heart Rate Variability (HRV)</a:t>
                      </a:r>
                      <a:endParaRPr sz="1800"/>
                    </a:p>
                  </a:txBody>
                  <a:tcPr marT="45700" marB="45700" marR="91450" marL="91450"/>
                </a:tc>
                <a:tc>
                  <a:txBody>
                    <a:bodyPr/>
                    <a:lstStyle/>
                    <a:p>
                      <a:pPr indent="0" lvl="0" marL="0" marR="0" rtl="0" algn="l">
                        <a:spcBef>
                          <a:spcPts val="0"/>
                        </a:spcBef>
                        <a:spcAft>
                          <a:spcPts val="0"/>
                        </a:spcAft>
                        <a:buNone/>
                      </a:pPr>
                      <a:r>
                        <a:rPr lang="en-US" sz="1600"/>
                        <a:t>Uses a finger/earlobe sensor to measure heart rate and calculate heart rate variability and coherence.</a:t>
                      </a:r>
                      <a:endParaRPr sz="1600"/>
                    </a:p>
                  </a:txBody>
                  <a:tcPr marT="45700" marB="45700" marR="91450" marL="91450"/>
                </a:tc>
              </a:tr>
              <a:tr h="568250">
                <a:tc>
                  <a:txBody>
                    <a:bodyPr/>
                    <a:lstStyle/>
                    <a:p>
                      <a:pPr indent="0" lvl="0" marL="0" marR="0" rtl="0" algn="l">
                        <a:spcBef>
                          <a:spcPts val="0"/>
                        </a:spcBef>
                        <a:spcAft>
                          <a:spcPts val="0"/>
                        </a:spcAft>
                        <a:buNone/>
                      </a:pPr>
                      <a:r>
                        <a:rPr lang="en-US" sz="1800"/>
                        <a:t>Muscle (EMG)</a:t>
                      </a:r>
                      <a:endParaRPr sz="1800"/>
                    </a:p>
                  </a:txBody>
                  <a:tcPr marT="45700" marB="45700" marR="91450" marL="91450"/>
                </a:tc>
                <a:tc>
                  <a:txBody>
                    <a:bodyPr/>
                    <a:lstStyle/>
                    <a:p>
                      <a:pPr indent="0" lvl="0" marL="0" marR="0" rtl="0" algn="l">
                        <a:spcBef>
                          <a:spcPts val="0"/>
                        </a:spcBef>
                        <a:spcAft>
                          <a:spcPts val="0"/>
                        </a:spcAft>
                        <a:buNone/>
                      </a:pPr>
                      <a:r>
                        <a:rPr lang="en-US" sz="1600"/>
                        <a:t>Uses sensors placed over skeletal muscles to monitor the electrical</a:t>
                      </a:r>
                      <a:r>
                        <a:rPr lang="en-US" sz="1600"/>
                        <a:t> activity that causes skeletal muscle contraction.</a:t>
                      </a:r>
                      <a:endParaRPr sz="1600"/>
                    </a:p>
                  </a:txBody>
                  <a:tcPr marT="45700" marB="45700" marR="91450" marL="91450"/>
                </a:tc>
              </a:tr>
              <a:tr h="617100">
                <a:tc>
                  <a:txBody>
                    <a:bodyPr/>
                    <a:lstStyle/>
                    <a:p>
                      <a:pPr indent="0" lvl="0" marL="0" marR="0" rtl="0" algn="l">
                        <a:spcBef>
                          <a:spcPts val="0"/>
                        </a:spcBef>
                        <a:spcAft>
                          <a:spcPts val="0"/>
                        </a:spcAft>
                        <a:buNone/>
                      </a:pPr>
                      <a:r>
                        <a:rPr lang="en-US" sz="1800"/>
                        <a:t>Sweat Gland (GSR)</a:t>
                      </a:r>
                      <a:endParaRPr sz="1800"/>
                    </a:p>
                  </a:txBody>
                  <a:tcPr marT="45700" marB="45700" marR="91450" marL="91450"/>
                </a:tc>
                <a:tc>
                  <a:txBody>
                    <a:bodyPr/>
                    <a:lstStyle/>
                    <a:p>
                      <a:pPr indent="0" lvl="0" marL="0" marR="0" rtl="0" algn="l">
                        <a:spcBef>
                          <a:spcPts val="0"/>
                        </a:spcBef>
                        <a:spcAft>
                          <a:spcPts val="0"/>
                        </a:spcAft>
                        <a:buNone/>
                      </a:pPr>
                      <a:r>
                        <a:rPr lang="en-US" sz="1600"/>
                        <a:t>Uses sensors placed around the fingers to monitor changes in skin moisture produced by sweat glands.</a:t>
                      </a:r>
                      <a:endParaRPr sz="1600"/>
                    </a:p>
                  </a:txBody>
                  <a:tcPr marT="45700" marB="45700" marR="91450" marL="91450"/>
                </a:tc>
              </a:tr>
              <a:tr h="568250">
                <a:tc>
                  <a:txBody>
                    <a:bodyPr/>
                    <a:lstStyle/>
                    <a:p>
                      <a:pPr indent="0" lvl="0" marL="0" marR="0" rtl="0" algn="l">
                        <a:spcBef>
                          <a:spcPts val="0"/>
                        </a:spcBef>
                        <a:spcAft>
                          <a:spcPts val="0"/>
                        </a:spcAft>
                        <a:buNone/>
                      </a:pPr>
                      <a:r>
                        <a:rPr lang="en-US" sz="1800"/>
                        <a:t>Temperature</a:t>
                      </a:r>
                      <a:endParaRPr sz="1800"/>
                    </a:p>
                  </a:txBody>
                  <a:tcPr marT="45700" marB="45700" marR="91450" marL="91450"/>
                </a:tc>
                <a:tc>
                  <a:txBody>
                    <a:bodyPr/>
                    <a:lstStyle/>
                    <a:p>
                      <a:pPr indent="0" lvl="0" marL="0" marR="0" rtl="0" algn="l">
                        <a:spcBef>
                          <a:spcPts val="0"/>
                        </a:spcBef>
                        <a:spcAft>
                          <a:spcPts val="0"/>
                        </a:spcAft>
                        <a:buNone/>
                      </a:pPr>
                      <a:r>
                        <a:rPr lang="en-US" sz="1600"/>
                        <a:t>Uses a finger sensor to measure changes in blood flow controlled by dilating and constricting blood vessels.</a:t>
                      </a:r>
                      <a:endParaRPr sz="1600"/>
                    </a:p>
                  </a:txBody>
                  <a:tcPr marT="45700" marB="45700"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228600" y="403596"/>
            <a:ext cx="8686800" cy="12525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chemeClr val="lt1"/>
                </a:solidFill>
              </a:rPr>
              <a:t> Major types of biofeedback</a:t>
            </a:r>
            <a:endParaRPr>
              <a:solidFill>
                <a:schemeClr val="lt1"/>
              </a:solidFill>
            </a:endParaRPr>
          </a:p>
        </p:txBody>
      </p:sp>
      <p:sp>
        <p:nvSpPr>
          <p:cNvPr id="176" name="Google Shape;176;p8"/>
          <p:cNvSpPr txBox="1"/>
          <p:nvPr/>
        </p:nvSpPr>
        <p:spPr>
          <a:xfrm>
            <a:off x="381000" y="2057400"/>
            <a:ext cx="8382000" cy="157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Corbel"/>
                <a:ea typeface="Corbel"/>
                <a:cs typeface="Corbel"/>
                <a:sym typeface="Corbel"/>
              </a:rPr>
              <a:t>Temperature biofeedback is used to treat headache, high blood pressure, Raynaud’s disease, and swelling.</a:t>
            </a:r>
            <a:endParaRPr b="0" i="0" sz="3200" u="none" cap="none" strike="noStrike">
              <a:solidFill>
                <a:schemeClr val="dk1"/>
              </a:solidFill>
              <a:latin typeface="Corbel"/>
              <a:ea typeface="Corbel"/>
              <a:cs typeface="Corbel"/>
              <a:sym typeface="Corbel"/>
            </a:endParaRPr>
          </a:p>
        </p:txBody>
      </p:sp>
      <p:pic>
        <p:nvPicPr>
          <p:cNvPr id="177" name="Google Shape;177;p8"/>
          <p:cNvPicPr preferRelativeResize="0"/>
          <p:nvPr/>
        </p:nvPicPr>
        <p:blipFill rotWithShape="1">
          <a:blip r:embed="rId3">
            <a:alphaModFix/>
          </a:blip>
          <a:srcRect b="0" l="0" r="0" t="0"/>
          <a:stretch/>
        </p:blipFill>
        <p:spPr>
          <a:xfrm>
            <a:off x="838200" y="4038600"/>
            <a:ext cx="1714500" cy="229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0" y="0"/>
            <a:ext cx="9144000" cy="251459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en-US" sz="4000">
                <a:solidFill>
                  <a:schemeClr val="dk2"/>
                </a:solidFill>
              </a:rPr>
            </a:br>
            <a:r>
              <a:rPr lang="en-US" sz="4000">
                <a:solidFill>
                  <a:schemeClr val="dk2"/>
                </a:solidFill>
              </a:rPr>
              <a:t> Biofeedback gives you exciting choices</a:t>
            </a:r>
            <a:endParaRPr>
              <a:solidFill>
                <a:schemeClr val="dk2"/>
              </a:solidFill>
            </a:endParaRPr>
          </a:p>
        </p:txBody>
      </p:sp>
      <p:sp>
        <p:nvSpPr>
          <p:cNvPr id="184" name="Google Shape;184;p9"/>
          <p:cNvSpPr txBox="1"/>
          <p:nvPr>
            <p:ph idx="1" type="body"/>
          </p:nvPr>
        </p:nvSpPr>
        <p:spPr>
          <a:xfrm>
            <a:off x="838200" y="2514600"/>
            <a:ext cx="8458200" cy="152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Font typeface="Noto Sans Symbols"/>
              <a:buNone/>
            </a:pPr>
            <a:r>
              <a:rPr lang="en-US">
                <a:latin typeface="Corbel"/>
                <a:ea typeface="Corbel"/>
                <a:cs typeface="Corbel"/>
                <a:sym typeface="Corbel"/>
              </a:rPr>
              <a:t>Biofeedback provides you with the opportunity </a:t>
            </a:r>
            <a:br>
              <a:rPr lang="en-US">
                <a:latin typeface="Corbel"/>
                <a:ea typeface="Corbel"/>
                <a:cs typeface="Corbel"/>
                <a:sym typeface="Corbel"/>
              </a:rPr>
            </a:br>
            <a:r>
              <a:rPr lang="en-US">
                <a:latin typeface="Corbel"/>
                <a:ea typeface="Corbel"/>
                <a:cs typeface="Corbel"/>
                <a:sym typeface="Corbel"/>
              </a:rPr>
              <a:t>to take control of your health and to choose </a:t>
            </a:r>
            <a:r>
              <a:rPr i="1" lang="en-US">
                <a:latin typeface="Corbel"/>
                <a:ea typeface="Corbel"/>
                <a:cs typeface="Corbel"/>
                <a:sym typeface="Corbel"/>
              </a:rPr>
              <a:t>skills instead of  MEDICATION</a:t>
            </a:r>
            <a:r>
              <a:rPr lang="en-US">
                <a:latin typeface="Corbel"/>
                <a:ea typeface="Corbel"/>
                <a:cs typeface="Corbel"/>
                <a:sym typeface="Corbel"/>
              </a:rPr>
              <a:t>.</a:t>
            </a:r>
            <a:endParaRPr sz="800">
              <a:latin typeface="Corbel"/>
              <a:ea typeface="Corbel"/>
              <a:cs typeface="Corbel"/>
              <a:sym typeface="Corbel"/>
            </a:endParaRPr>
          </a:p>
        </p:txBody>
      </p:sp>
      <p:pic>
        <p:nvPicPr>
          <p:cNvPr id="185" name="Google Shape;185;p9"/>
          <p:cNvPicPr preferRelativeResize="0"/>
          <p:nvPr/>
        </p:nvPicPr>
        <p:blipFill rotWithShape="1">
          <a:blip r:embed="rId3">
            <a:alphaModFix/>
          </a:blip>
          <a:srcRect b="0" l="0" r="0" t="0"/>
          <a:stretch/>
        </p:blipFill>
        <p:spPr>
          <a:xfrm>
            <a:off x="5257800" y="4724400"/>
            <a:ext cx="2427288" cy="1527175"/>
          </a:xfrm>
          <a:prstGeom prst="rect">
            <a:avLst/>
          </a:prstGeom>
          <a:noFill/>
          <a:ln>
            <a:noFill/>
          </a:ln>
        </p:spPr>
      </p:pic>
      <p:pic>
        <p:nvPicPr>
          <p:cNvPr id="186" name="Google Shape;186;p9"/>
          <p:cNvPicPr preferRelativeResize="0"/>
          <p:nvPr/>
        </p:nvPicPr>
        <p:blipFill rotWithShape="1">
          <a:blip r:embed="rId4">
            <a:alphaModFix/>
          </a:blip>
          <a:srcRect b="0" l="0" r="0" t="0"/>
          <a:stretch/>
        </p:blipFill>
        <p:spPr>
          <a:xfrm>
            <a:off x="533400" y="4648200"/>
            <a:ext cx="4391025" cy="15224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aveform">
  <a:themeElements>
    <a:clrScheme name="Custom 2">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2012-07-02T07:54:23Z</dcterms:created>
  <dc:creator>Web Communications</dc:creator>
</cp:coreProperties>
</file>