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67" r:id="rId2"/>
    <p:sldId id="578" r:id="rId3"/>
    <p:sldId id="617" r:id="rId4"/>
    <p:sldId id="602" r:id="rId5"/>
    <p:sldId id="618" r:id="rId6"/>
    <p:sldId id="619" r:id="rId7"/>
    <p:sldId id="616" r:id="rId8"/>
    <p:sldId id="603" r:id="rId9"/>
    <p:sldId id="604" r:id="rId10"/>
    <p:sldId id="605" r:id="rId11"/>
    <p:sldId id="606" r:id="rId12"/>
    <p:sldId id="607" r:id="rId13"/>
    <p:sldId id="608" r:id="rId14"/>
    <p:sldId id="609" r:id="rId15"/>
    <p:sldId id="610" r:id="rId16"/>
    <p:sldId id="611" r:id="rId17"/>
    <p:sldId id="612" r:id="rId18"/>
    <p:sldId id="613" r:id="rId19"/>
    <p:sldId id="582" r:id="rId20"/>
    <p:sldId id="583" r:id="rId21"/>
    <p:sldId id="584" r:id="rId22"/>
    <p:sldId id="586" r:id="rId23"/>
    <p:sldId id="587" r:id="rId24"/>
    <p:sldId id="588" r:id="rId25"/>
    <p:sldId id="589" r:id="rId26"/>
    <p:sldId id="590" r:id="rId27"/>
    <p:sldId id="591" r:id="rId28"/>
    <p:sldId id="592" r:id="rId29"/>
    <p:sldId id="593" r:id="rId30"/>
    <p:sldId id="594" r:id="rId31"/>
    <p:sldId id="595" r:id="rId32"/>
    <p:sldId id="596" r:id="rId33"/>
    <p:sldId id="597" r:id="rId34"/>
    <p:sldId id="598" r:id="rId35"/>
    <p:sldId id="599" r:id="rId36"/>
    <p:sldId id="600" r:id="rId37"/>
    <p:sldId id="615" r:id="rId38"/>
    <p:sldId id="601" r:id="rId39"/>
    <p:sldId id="620"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ndara" pitchFamily="34" charset="0"/>
        <a:ea typeface="+mn-ea"/>
        <a:cs typeface="Arial" charset="0"/>
      </a:defRPr>
    </a:lvl1pPr>
    <a:lvl2pPr marL="457200" algn="l" rtl="0" fontAlgn="base">
      <a:spcBef>
        <a:spcPct val="0"/>
      </a:spcBef>
      <a:spcAft>
        <a:spcPct val="0"/>
      </a:spcAft>
      <a:defRPr kern="1200">
        <a:solidFill>
          <a:schemeClr val="tx1"/>
        </a:solidFill>
        <a:latin typeface="Candara" pitchFamily="34" charset="0"/>
        <a:ea typeface="+mn-ea"/>
        <a:cs typeface="Arial" charset="0"/>
      </a:defRPr>
    </a:lvl2pPr>
    <a:lvl3pPr marL="914400" algn="l" rtl="0" fontAlgn="base">
      <a:spcBef>
        <a:spcPct val="0"/>
      </a:spcBef>
      <a:spcAft>
        <a:spcPct val="0"/>
      </a:spcAft>
      <a:defRPr kern="1200">
        <a:solidFill>
          <a:schemeClr val="tx1"/>
        </a:solidFill>
        <a:latin typeface="Candara" pitchFamily="34" charset="0"/>
        <a:ea typeface="+mn-ea"/>
        <a:cs typeface="Arial" charset="0"/>
      </a:defRPr>
    </a:lvl3pPr>
    <a:lvl4pPr marL="1371600" algn="l" rtl="0" fontAlgn="base">
      <a:spcBef>
        <a:spcPct val="0"/>
      </a:spcBef>
      <a:spcAft>
        <a:spcPct val="0"/>
      </a:spcAft>
      <a:defRPr kern="1200">
        <a:solidFill>
          <a:schemeClr val="tx1"/>
        </a:solidFill>
        <a:latin typeface="Candara" pitchFamily="34" charset="0"/>
        <a:ea typeface="+mn-ea"/>
        <a:cs typeface="Arial" charset="0"/>
      </a:defRPr>
    </a:lvl4pPr>
    <a:lvl5pPr marL="1828800" algn="l" rtl="0" fontAlgn="base">
      <a:spcBef>
        <a:spcPct val="0"/>
      </a:spcBef>
      <a:spcAft>
        <a:spcPct val="0"/>
      </a:spcAft>
      <a:defRPr kern="1200">
        <a:solidFill>
          <a:schemeClr val="tx1"/>
        </a:solidFill>
        <a:latin typeface="Candara" pitchFamily="34" charset="0"/>
        <a:ea typeface="+mn-ea"/>
        <a:cs typeface="Arial" charset="0"/>
      </a:defRPr>
    </a:lvl5pPr>
    <a:lvl6pPr marL="2286000" algn="l" defTabSz="914400" rtl="0" eaLnBrk="1" latinLnBrk="0" hangingPunct="1">
      <a:defRPr kern="1200">
        <a:solidFill>
          <a:schemeClr val="tx1"/>
        </a:solidFill>
        <a:latin typeface="Candara" pitchFamily="34" charset="0"/>
        <a:ea typeface="+mn-ea"/>
        <a:cs typeface="Arial" charset="0"/>
      </a:defRPr>
    </a:lvl6pPr>
    <a:lvl7pPr marL="2743200" algn="l" defTabSz="914400" rtl="0" eaLnBrk="1" latinLnBrk="0" hangingPunct="1">
      <a:defRPr kern="1200">
        <a:solidFill>
          <a:schemeClr val="tx1"/>
        </a:solidFill>
        <a:latin typeface="Candara" pitchFamily="34" charset="0"/>
        <a:ea typeface="+mn-ea"/>
        <a:cs typeface="Arial" charset="0"/>
      </a:defRPr>
    </a:lvl7pPr>
    <a:lvl8pPr marL="3200400" algn="l" defTabSz="914400" rtl="0" eaLnBrk="1" latinLnBrk="0" hangingPunct="1">
      <a:defRPr kern="1200">
        <a:solidFill>
          <a:schemeClr val="tx1"/>
        </a:solidFill>
        <a:latin typeface="Candara" pitchFamily="34" charset="0"/>
        <a:ea typeface="+mn-ea"/>
        <a:cs typeface="Arial" charset="0"/>
      </a:defRPr>
    </a:lvl8pPr>
    <a:lvl9pPr marL="3657600" algn="l" defTabSz="914400" rtl="0" eaLnBrk="1" latinLnBrk="0" hangingPunct="1">
      <a:defRPr kern="1200">
        <a:solidFill>
          <a:schemeClr val="tx1"/>
        </a:solidFill>
        <a:latin typeface="Candar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8" y="-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70" d="100"/>
          <a:sy n="70" d="100"/>
        </p:scale>
        <p:origin x="-281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EA3F4A-01CE-4618-8D91-9B4F4337E3B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9944FB14-B983-4581-9DE7-816C9ECC3E7D}">
      <dgm:prSet phldrT="[Text]"/>
      <dgm:spPr/>
      <dgm:t>
        <a:bodyPr/>
        <a:lstStyle/>
        <a:p>
          <a:r>
            <a:rPr lang="en-US" b="1" dirty="0" err="1" smtClean="0"/>
            <a:t>Psycho</a:t>
          </a:r>
          <a:r>
            <a:rPr lang="en-US" dirty="0" err="1" smtClean="0"/>
            <a:t>logic</a:t>
          </a:r>
          <a:endParaRPr lang="en-US" dirty="0"/>
        </a:p>
      </dgm:t>
    </dgm:pt>
    <dgm:pt modelId="{A3BA383F-13A9-48CD-8BEB-8AE318BD5DB4}" type="parTrans" cxnId="{FC69AEC6-D083-4F25-A856-62F9AF81E764}">
      <dgm:prSet/>
      <dgm:spPr/>
      <dgm:t>
        <a:bodyPr/>
        <a:lstStyle/>
        <a:p>
          <a:endParaRPr lang="en-US"/>
        </a:p>
      </dgm:t>
    </dgm:pt>
    <dgm:pt modelId="{596A824C-B0B3-4769-9DEE-18463A021D1D}" type="sibTrans" cxnId="{FC69AEC6-D083-4F25-A856-62F9AF81E764}">
      <dgm:prSet/>
      <dgm:spPr/>
      <dgm:t>
        <a:bodyPr/>
        <a:lstStyle/>
        <a:p>
          <a:endParaRPr lang="en-US"/>
        </a:p>
      </dgm:t>
    </dgm:pt>
    <dgm:pt modelId="{66BDBEA7-2208-43FF-B8C9-BB1CF856ADB5}">
      <dgm:prSet phldrT="[Text]"/>
      <dgm:spPr/>
      <dgm:t>
        <a:bodyPr/>
        <a:lstStyle/>
        <a:p>
          <a:r>
            <a:rPr lang="en-US" dirty="0" smtClean="0"/>
            <a:t>Skilled at Self-Regulation, Self-Soothing, Relaxation</a:t>
          </a:r>
          <a:endParaRPr lang="en-US" dirty="0"/>
        </a:p>
      </dgm:t>
    </dgm:pt>
    <dgm:pt modelId="{E83AD075-7C3B-4B56-A7EB-5945CBEF21F3}" type="parTrans" cxnId="{4FBCD082-12A8-46F9-A9A7-0AF03A54562D}">
      <dgm:prSet/>
      <dgm:spPr/>
      <dgm:t>
        <a:bodyPr/>
        <a:lstStyle/>
        <a:p>
          <a:endParaRPr lang="en-US"/>
        </a:p>
      </dgm:t>
    </dgm:pt>
    <dgm:pt modelId="{13994813-88CC-4EDE-BA02-D074DD650A0D}" type="sibTrans" cxnId="{4FBCD082-12A8-46F9-A9A7-0AF03A54562D}">
      <dgm:prSet/>
      <dgm:spPr/>
      <dgm:t>
        <a:bodyPr/>
        <a:lstStyle/>
        <a:p>
          <a:endParaRPr lang="en-US"/>
        </a:p>
      </dgm:t>
    </dgm:pt>
    <dgm:pt modelId="{589B9469-E5D9-4C7B-9027-C8C271982701}">
      <dgm:prSet phldrT="[Text]"/>
      <dgm:spPr/>
      <dgm:t>
        <a:bodyPr/>
        <a:lstStyle/>
        <a:p>
          <a:r>
            <a:rPr lang="en-US" dirty="0" smtClean="0"/>
            <a:t>Resilient to Effects of Stress</a:t>
          </a:r>
          <a:endParaRPr lang="en-US" dirty="0"/>
        </a:p>
      </dgm:t>
    </dgm:pt>
    <dgm:pt modelId="{99EA7957-E369-499A-93A7-1F8BF5B17D0A}" type="parTrans" cxnId="{F1EC65EC-C8BC-4EFF-8D61-99C1E1ADC3DC}">
      <dgm:prSet/>
      <dgm:spPr/>
      <dgm:t>
        <a:bodyPr/>
        <a:lstStyle/>
        <a:p>
          <a:endParaRPr lang="en-US"/>
        </a:p>
      </dgm:t>
    </dgm:pt>
    <dgm:pt modelId="{E7D1780C-3075-49C3-BABF-BBC441A0589B}" type="sibTrans" cxnId="{F1EC65EC-C8BC-4EFF-8D61-99C1E1ADC3DC}">
      <dgm:prSet/>
      <dgm:spPr/>
      <dgm:t>
        <a:bodyPr/>
        <a:lstStyle/>
        <a:p>
          <a:endParaRPr lang="en-US"/>
        </a:p>
      </dgm:t>
    </dgm:pt>
    <dgm:pt modelId="{9E6F4EBC-DC28-452C-A102-34E42B6610A3}">
      <dgm:prSet phldrT="[Text]"/>
      <dgm:spPr/>
      <dgm:t>
        <a:bodyPr/>
        <a:lstStyle/>
        <a:p>
          <a:r>
            <a:rPr lang="en-US" dirty="0" smtClean="0"/>
            <a:t>Improved Mood Stability</a:t>
          </a:r>
          <a:endParaRPr lang="en-US" dirty="0"/>
        </a:p>
      </dgm:t>
    </dgm:pt>
    <dgm:pt modelId="{7809730D-D2FE-417F-9FE7-D927C080D8DC}" type="parTrans" cxnId="{A529FF43-EDE5-44AD-9BCF-5805DEFB9202}">
      <dgm:prSet/>
      <dgm:spPr/>
      <dgm:t>
        <a:bodyPr/>
        <a:lstStyle/>
        <a:p>
          <a:endParaRPr lang="en-US"/>
        </a:p>
      </dgm:t>
    </dgm:pt>
    <dgm:pt modelId="{1716A782-0984-4D98-A56B-B5CFCD47BB7E}" type="sibTrans" cxnId="{A529FF43-EDE5-44AD-9BCF-5805DEFB9202}">
      <dgm:prSet/>
      <dgm:spPr/>
      <dgm:t>
        <a:bodyPr/>
        <a:lstStyle/>
        <a:p>
          <a:endParaRPr lang="en-US"/>
        </a:p>
      </dgm:t>
    </dgm:pt>
    <dgm:pt modelId="{E3DBCAFF-A00D-4181-8008-1F2F863C8BA4}">
      <dgm:prSet phldrT="[Text]"/>
      <dgm:spPr/>
      <dgm:t>
        <a:bodyPr/>
        <a:lstStyle/>
        <a:p>
          <a:r>
            <a:rPr lang="en-US" dirty="0" smtClean="0"/>
            <a:t>Able to Adjust Pain Perception</a:t>
          </a:r>
          <a:endParaRPr lang="en-US" dirty="0"/>
        </a:p>
      </dgm:t>
    </dgm:pt>
    <dgm:pt modelId="{87FEE1BA-9816-49B1-8564-876A21FEC1ED}" type="parTrans" cxnId="{447E331C-35CC-4EB3-8F18-F949AE482C1C}">
      <dgm:prSet/>
      <dgm:spPr/>
      <dgm:t>
        <a:bodyPr/>
        <a:lstStyle/>
        <a:p>
          <a:endParaRPr lang="en-US"/>
        </a:p>
      </dgm:t>
    </dgm:pt>
    <dgm:pt modelId="{C66F5C70-25C7-445A-9F69-EDD2B5BED52E}" type="sibTrans" cxnId="{447E331C-35CC-4EB3-8F18-F949AE482C1C}">
      <dgm:prSet/>
      <dgm:spPr/>
      <dgm:t>
        <a:bodyPr/>
        <a:lstStyle/>
        <a:p>
          <a:endParaRPr lang="en-US"/>
        </a:p>
      </dgm:t>
    </dgm:pt>
    <dgm:pt modelId="{68DE723A-D103-40AF-B5D7-B8E59A42E65B}" type="pres">
      <dgm:prSet presAssocID="{11EA3F4A-01CE-4618-8D91-9B4F4337E3BC}" presName="diagram" presStyleCnt="0">
        <dgm:presLayoutVars>
          <dgm:chMax val="1"/>
          <dgm:dir/>
          <dgm:animLvl val="ctr"/>
          <dgm:resizeHandles val="exact"/>
        </dgm:presLayoutVars>
      </dgm:prSet>
      <dgm:spPr/>
      <dgm:t>
        <a:bodyPr/>
        <a:lstStyle/>
        <a:p>
          <a:endParaRPr lang="en-US"/>
        </a:p>
      </dgm:t>
    </dgm:pt>
    <dgm:pt modelId="{96D992CE-5F49-4048-9F72-BF6FCDAC32B7}" type="pres">
      <dgm:prSet presAssocID="{11EA3F4A-01CE-4618-8D91-9B4F4337E3BC}" presName="matrix" presStyleCnt="0"/>
      <dgm:spPr/>
    </dgm:pt>
    <dgm:pt modelId="{DF9C5A38-006D-4A67-8390-7CF7CE662E9A}" type="pres">
      <dgm:prSet presAssocID="{11EA3F4A-01CE-4618-8D91-9B4F4337E3BC}" presName="tile1" presStyleLbl="node1" presStyleIdx="0" presStyleCnt="4"/>
      <dgm:spPr/>
      <dgm:t>
        <a:bodyPr/>
        <a:lstStyle/>
        <a:p>
          <a:endParaRPr lang="en-US"/>
        </a:p>
      </dgm:t>
    </dgm:pt>
    <dgm:pt modelId="{AE5F9456-4249-4E53-ABB2-3E12F5CB123B}" type="pres">
      <dgm:prSet presAssocID="{11EA3F4A-01CE-4618-8D91-9B4F4337E3BC}" presName="tile1text" presStyleLbl="node1" presStyleIdx="0" presStyleCnt="4">
        <dgm:presLayoutVars>
          <dgm:chMax val="0"/>
          <dgm:chPref val="0"/>
          <dgm:bulletEnabled val="1"/>
        </dgm:presLayoutVars>
      </dgm:prSet>
      <dgm:spPr/>
      <dgm:t>
        <a:bodyPr/>
        <a:lstStyle/>
        <a:p>
          <a:endParaRPr lang="en-US"/>
        </a:p>
      </dgm:t>
    </dgm:pt>
    <dgm:pt modelId="{50090E4F-C0E4-49DF-AF6F-0E9F3CE35F09}" type="pres">
      <dgm:prSet presAssocID="{11EA3F4A-01CE-4618-8D91-9B4F4337E3BC}" presName="tile2" presStyleLbl="node1" presStyleIdx="1" presStyleCnt="4"/>
      <dgm:spPr/>
      <dgm:t>
        <a:bodyPr/>
        <a:lstStyle/>
        <a:p>
          <a:endParaRPr lang="en-US"/>
        </a:p>
      </dgm:t>
    </dgm:pt>
    <dgm:pt modelId="{DA6672C7-2FEB-4B19-9553-3D77EBC69755}" type="pres">
      <dgm:prSet presAssocID="{11EA3F4A-01CE-4618-8D91-9B4F4337E3BC}" presName="tile2text" presStyleLbl="node1" presStyleIdx="1" presStyleCnt="4">
        <dgm:presLayoutVars>
          <dgm:chMax val="0"/>
          <dgm:chPref val="0"/>
          <dgm:bulletEnabled val="1"/>
        </dgm:presLayoutVars>
      </dgm:prSet>
      <dgm:spPr/>
      <dgm:t>
        <a:bodyPr/>
        <a:lstStyle/>
        <a:p>
          <a:endParaRPr lang="en-US"/>
        </a:p>
      </dgm:t>
    </dgm:pt>
    <dgm:pt modelId="{C1D56191-F516-47B1-BFE9-E1EE1E9500E3}" type="pres">
      <dgm:prSet presAssocID="{11EA3F4A-01CE-4618-8D91-9B4F4337E3BC}" presName="tile3" presStyleLbl="node1" presStyleIdx="2" presStyleCnt="4"/>
      <dgm:spPr/>
      <dgm:t>
        <a:bodyPr/>
        <a:lstStyle/>
        <a:p>
          <a:endParaRPr lang="en-US"/>
        </a:p>
      </dgm:t>
    </dgm:pt>
    <dgm:pt modelId="{725AA9BD-498D-4C71-AE91-3775AA30C4F6}" type="pres">
      <dgm:prSet presAssocID="{11EA3F4A-01CE-4618-8D91-9B4F4337E3BC}" presName="tile3text" presStyleLbl="node1" presStyleIdx="2" presStyleCnt="4">
        <dgm:presLayoutVars>
          <dgm:chMax val="0"/>
          <dgm:chPref val="0"/>
          <dgm:bulletEnabled val="1"/>
        </dgm:presLayoutVars>
      </dgm:prSet>
      <dgm:spPr/>
      <dgm:t>
        <a:bodyPr/>
        <a:lstStyle/>
        <a:p>
          <a:endParaRPr lang="en-US"/>
        </a:p>
      </dgm:t>
    </dgm:pt>
    <dgm:pt modelId="{8260A761-1F02-446E-9AEC-27FFB9CDFCC5}" type="pres">
      <dgm:prSet presAssocID="{11EA3F4A-01CE-4618-8D91-9B4F4337E3BC}" presName="tile4" presStyleLbl="node1" presStyleIdx="3" presStyleCnt="4"/>
      <dgm:spPr/>
      <dgm:t>
        <a:bodyPr/>
        <a:lstStyle/>
        <a:p>
          <a:endParaRPr lang="en-US"/>
        </a:p>
      </dgm:t>
    </dgm:pt>
    <dgm:pt modelId="{947021BE-3863-43C0-80D5-4892E789ED0D}" type="pres">
      <dgm:prSet presAssocID="{11EA3F4A-01CE-4618-8D91-9B4F4337E3BC}" presName="tile4text" presStyleLbl="node1" presStyleIdx="3" presStyleCnt="4">
        <dgm:presLayoutVars>
          <dgm:chMax val="0"/>
          <dgm:chPref val="0"/>
          <dgm:bulletEnabled val="1"/>
        </dgm:presLayoutVars>
      </dgm:prSet>
      <dgm:spPr/>
      <dgm:t>
        <a:bodyPr/>
        <a:lstStyle/>
        <a:p>
          <a:endParaRPr lang="en-US"/>
        </a:p>
      </dgm:t>
    </dgm:pt>
    <dgm:pt modelId="{0B8B5BAF-B748-4F80-BCF6-2AB278AAD517}" type="pres">
      <dgm:prSet presAssocID="{11EA3F4A-01CE-4618-8D91-9B4F4337E3BC}" presName="centerTile" presStyleLbl="fgShp" presStyleIdx="0" presStyleCnt="1">
        <dgm:presLayoutVars>
          <dgm:chMax val="0"/>
          <dgm:chPref val="0"/>
        </dgm:presLayoutVars>
      </dgm:prSet>
      <dgm:spPr/>
      <dgm:t>
        <a:bodyPr/>
        <a:lstStyle/>
        <a:p>
          <a:endParaRPr lang="en-US"/>
        </a:p>
      </dgm:t>
    </dgm:pt>
  </dgm:ptLst>
  <dgm:cxnLst>
    <dgm:cxn modelId="{A4DCDE3B-5504-194D-80AF-93776ECB0783}" type="presOf" srcId="{66BDBEA7-2208-43FF-B8C9-BB1CF856ADB5}" destId="{AE5F9456-4249-4E53-ABB2-3E12F5CB123B}" srcOrd="1" destOrd="0" presId="urn:microsoft.com/office/officeart/2005/8/layout/matrix1"/>
    <dgm:cxn modelId="{945272E5-604F-F043-B448-E877AF5437B6}" type="presOf" srcId="{E3DBCAFF-A00D-4181-8008-1F2F863C8BA4}" destId="{947021BE-3863-43C0-80D5-4892E789ED0D}" srcOrd="1" destOrd="0" presId="urn:microsoft.com/office/officeart/2005/8/layout/matrix1"/>
    <dgm:cxn modelId="{4FBCD082-12A8-46F9-A9A7-0AF03A54562D}" srcId="{9944FB14-B983-4581-9DE7-816C9ECC3E7D}" destId="{66BDBEA7-2208-43FF-B8C9-BB1CF856ADB5}" srcOrd="0" destOrd="0" parTransId="{E83AD075-7C3B-4B56-A7EB-5945CBEF21F3}" sibTransId="{13994813-88CC-4EDE-BA02-D074DD650A0D}"/>
    <dgm:cxn modelId="{752713B5-62FD-9449-9175-3B89F345E877}" type="presOf" srcId="{E3DBCAFF-A00D-4181-8008-1F2F863C8BA4}" destId="{8260A761-1F02-446E-9AEC-27FFB9CDFCC5}" srcOrd="0" destOrd="0" presId="urn:microsoft.com/office/officeart/2005/8/layout/matrix1"/>
    <dgm:cxn modelId="{0CBC651C-7AF6-164C-9A2B-737C85D612E1}" type="presOf" srcId="{66BDBEA7-2208-43FF-B8C9-BB1CF856ADB5}" destId="{DF9C5A38-006D-4A67-8390-7CF7CE662E9A}" srcOrd="0" destOrd="0" presId="urn:microsoft.com/office/officeart/2005/8/layout/matrix1"/>
    <dgm:cxn modelId="{42925424-FA8F-9B48-9044-F2CA6015C567}" type="presOf" srcId="{11EA3F4A-01CE-4618-8D91-9B4F4337E3BC}" destId="{68DE723A-D103-40AF-B5D7-B8E59A42E65B}" srcOrd="0" destOrd="0" presId="urn:microsoft.com/office/officeart/2005/8/layout/matrix1"/>
    <dgm:cxn modelId="{FD2A8749-7555-9F46-AA12-AD0362420626}" type="presOf" srcId="{9E6F4EBC-DC28-452C-A102-34E42B6610A3}" destId="{C1D56191-F516-47B1-BFE9-E1EE1E9500E3}" srcOrd="0" destOrd="0" presId="urn:microsoft.com/office/officeart/2005/8/layout/matrix1"/>
    <dgm:cxn modelId="{447E331C-35CC-4EB3-8F18-F949AE482C1C}" srcId="{9944FB14-B983-4581-9DE7-816C9ECC3E7D}" destId="{E3DBCAFF-A00D-4181-8008-1F2F863C8BA4}" srcOrd="3" destOrd="0" parTransId="{87FEE1BA-9816-49B1-8564-876A21FEC1ED}" sibTransId="{C66F5C70-25C7-445A-9F69-EDD2B5BED52E}"/>
    <dgm:cxn modelId="{FC69AEC6-D083-4F25-A856-62F9AF81E764}" srcId="{11EA3F4A-01CE-4618-8D91-9B4F4337E3BC}" destId="{9944FB14-B983-4581-9DE7-816C9ECC3E7D}" srcOrd="0" destOrd="0" parTransId="{A3BA383F-13A9-48CD-8BEB-8AE318BD5DB4}" sibTransId="{596A824C-B0B3-4769-9DEE-18463A021D1D}"/>
    <dgm:cxn modelId="{BC9602F8-9295-354A-99E1-3BC2C25BF81B}" type="presOf" srcId="{9944FB14-B983-4581-9DE7-816C9ECC3E7D}" destId="{0B8B5BAF-B748-4F80-BCF6-2AB278AAD517}" srcOrd="0" destOrd="0" presId="urn:microsoft.com/office/officeart/2005/8/layout/matrix1"/>
    <dgm:cxn modelId="{2D7140C8-967B-3746-9C19-1D55E2ADE7D4}" type="presOf" srcId="{9E6F4EBC-DC28-452C-A102-34E42B6610A3}" destId="{725AA9BD-498D-4C71-AE91-3775AA30C4F6}" srcOrd="1" destOrd="0" presId="urn:microsoft.com/office/officeart/2005/8/layout/matrix1"/>
    <dgm:cxn modelId="{59A30136-44CB-5149-AD0B-F459F555F53E}" type="presOf" srcId="{589B9469-E5D9-4C7B-9027-C8C271982701}" destId="{50090E4F-C0E4-49DF-AF6F-0E9F3CE35F09}" srcOrd="0" destOrd="0" presId="urn:microsoft.com/office/officeart/2005/8/layout/matrix1"/>
    <dgm:cxn modelId="{A529FF43-EDE5-44AD-9BCF-5805DEFB9202}" srcId="{9944FB14-B983-4581-9DE7-816C9ECC3E7D}" destId="{9E6F4EBC-DC28-452C-A102-34E42B6610A3}" srcOrd="2" destOrd="0" parTransId="{7809730D-D2FE-417F-9FE7-D927C080D8DC}" sibTransId="{1716A782-0984-4D98-A56B-B5CFCD47BB7E}"/>
    <dgm:cxn modelId="{F1EC65EC-C8BC-4EFF-8D61-99C1E1ADC3DC}" srcId="{9944FB14-B983-4581-9DE7-816C9ECC3E7D}" destId="{589B9469-E5D9-4C7B-9027-C8C271982701}" srcOrd="1" destOrd="0" parTransId="{99EA7957-E369-499A-93A7-1F8BF5B17D0A}" sibTransId="{E7D1780C-3075-49C3-BABF-BBC441A0589B}"/>
    <dgm:cxn modelId="{ACB019F7-64A7-EB49-B7C1-2A1D71FE7CE1}" type="presOf" srcId="{589B9469-E5D9-4C7B-9027-C8C271982701}" destId="{DA6672C7-2FEB-4B19-9553-3D77EBC69755}" srcOrd="1" destOrd="0" presId="urn:microsoft.com/office/officeart/2005/8/layout/matrix1"/>
    <dgm:cxn modelId="{17CFA3E8-1B3D-F748-AC64-8C4BF69035A8}" type="presParOf" srcId="{68DE723A-D103-40AF-B5D7-B8E59A42E65B}" destId="{96D992CE-5F49-4048-9F72-BF6FCDAC32B7}" srcOrd="0" destOrd="0" presId="urn:microsoft.com/office/officeart/2005/8/layout/matrix1"/>
    <dgm:cxn modelId="{48E0F8FF-7BE0-DD4E-AA93-210C1660DA0B}" type="presParOf" srcId="{96D992CE-5F49-4048-9F72-BF6FCDAC32B7}" destId="{DF9C5A38-006D-4A67-8390-7CF7CE662E9A}" srcOrd="0" destOrd="0" presId="urn:microsoft.com/office/officeart/2005/8/layout/matrix1"/>
    <dgm:cxn modelId="{9AC75727-F8FA-7747-8829-10F0989CEC58}" type="presParOf" srcId="{96D992CE-5F49-4048-9F72-BF6FCDAC32B7}" destId="{AE5F9456-4249-4E53-ABB2-3E12F5CB123B}" srcOrd="1" destOrd="0" presId="urn:microsoft.com/office/officeart/2005/8/layout/matrix1"/>
    <dgm:cxn modelId="{2D130967-5F0D-864A-B9B3-2AAA6CE9F5FD}" type="presParOf" srcId="{96D992CE-5F49-4048-9F72-BF6FCDAC32B7}" destId="{50090E4F-C0E4-49DF-AF6F-0E9F3CE35F09}" srcOrd="2" destOrd="0" presId="urn:microsoft.com/office/officeart/2005/8/layout/matrix1"/>
    <dgm:cxn modelId="{C84E6B31-A19B-2E42-AEEA-61BEA36338D2}" type="presParOf" srcId="{96D992CE-5F49-4048-9F72-BF6FCDAC32B7}" destId="{DA6672C7-2FEB-4B19-9553-3D77EBC69755}" srcOrd="3" destOrd="0" presId="urn:microsoft.com/office/officeart/2005/8/layout/matrix1"/>
    <dgm:cxn modelId="{E7A96FFA-23CE-3B49-A485-FB8CFF5CD1EC}" type="presParOf" srcId="{96D992CE-5F49-4048-9F72-BF6FCDAC32B7}" destId="{C1D56191-F516-47B1-BFE9-E1EE1E9500E3}" srcOrd="4" destOrd="0" presId="urn:microsoft.com/office/officeart/2005/8/layout/matrix1"/>
    <dgm:cxn modelId="{067CBB9C-B5F2-7544-86AE-89AE53CDAC17}" type="presParOf" srcId="{96D992CE-5F49-4048-9F72-BF6FCDAC32B7}" destId="{725AA9BD-498D-4C71-AE91-3775AA30C4F6}" srcOrd="5" destOrd="0" presId="urn:microsoft.com/office/officeart/2005/8/layout/matrix1"/>
    <dgm:cxn modelId="{6B1F9D60-BD49-0244-AEC4-492BD78C5EE8}" type="presParOf" srcId="{96D992CE-5F49-4048-9F72-BF6FCDAC32B7}" destId="{8260A761-1F02-446E-9AEC-27FFB9CDFCC5}" srcOrd="6" destOrd="0" presId="urn:microsoft.com/office/officeart/2005/8/layout/matrix1"/>
    <dgm:cxn modelId="{DBFD1006-9FF2-F848-B5B3-511EFA2B6521}" type="presParOf" srcId="{96D992CE-5F49-4048-9F72-BF6FCDAC32B7}" destId="{947021BE-3863-43C0-80D5-4892E789ED0D}" srcOrd="7" destOrd="0" presId="urn:microsoft.com/office/officeart/2005/8/layout/matrix1"/>
    <dgm:cxn modelId="{C58FA880-6D84-634A-8C0B-85C45379517B}" type="presParOf" srcId="{68DE723A-D103-40AF-B5D7-B8E59A42E65B}" destId="{0B8B5BAF-B748-4F80-BCF6-2AB278AAD51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EA3F4A-01CE-4618-8D91-9B4F4337E3B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9944FB14-B983-4581-9DE7-816C9ECC3E7D}">
      <dgm:prSet phldrT="[Text]"/>
      <dgm:spPr/>
      <dgm:t>
        <a:bodyPr/>
        <a:lstStyle/>
        <a:p>
          <a:r>
            <a:rPr lang="en-US" b="1" dirty="0" smtClean="0"/>
            <a:t>Physio</a:t>
          </a:r>
          <a:r>
            <a:rPr lang="en-US" dirty="0" smtClean="0"/>
            <a:t>logic</a:t>
          </a:r>
          <a:endParaRPr lang="en-US" dirty="0"/>
        </a:p>
      </dgm:t>
    </dgm:pt>
    <dgm:pt modelId="{A3BA383F-13A9-48CD-8BEB-8AE318BD5DB4}" type="parTrans" cxnId="{FC69AEC6-D083-4F25-A856-62F9AF81E764}">
      <dgm:prSet/>
      <dgm:spPr/>
      <dgm:t>
        <a:bodyPr/>
        <a:lstStyle/>
        <a:p>
          <a:endParaRPr lang="en-US"/>
        </a:p>
      </dgm:t>
    </dgm:pt>
    <dgm:pt modelId="{596A824C-B0B3-4769-9DEE-18463A021D1D}" type="sibTrans" cxnId="{FC69AEC6-D083-4F25-A856-62F9AF81E764}">
      <dgm:prSet/>
      <dgm:spPr/>
      <dgm:t>
        <a:bodyPr/>
        <a:lstStyle/>
        <a:p>
          <a:endParaRPr lang="en-US"/>
        </a:p>
      </dgm:t>
    </dgm:pt>
    <dgm:pt modelId="{D4315EB2-D809-4EAC-AAF9-52020703A2A7}">
      <dgm:prSet phldrT="[Text]"/>
      <dgm:spPr/>
      <dgm:t>
        <a:bodyPr/>
        <a:lstStyle/>
        <a:p>
          <a:r>
            <a:rPr lang="en-US" dirty="0" smtClean="0"/>
            <a:t>Recovery from Stress Response</a:t>
          </a:r>
          <a:endParaRPr lang="en-US" dirty="0"/>
        </a:p>
      </dgm:t>
    </dgm:pt>
    <dgm:pt modelId="{5C3EB6DC-B7FC-4530-87E7-B65B56394C27}" type="parTrans" cxnId="{185F9AE8-56C0-47E3-BD0F-2E6099C12C67}">
      <dgm:prSet/>
      <dgm:spPr/>
      <dgm:t>
        <a:bodyPr/>
        <a:lstStyle/>
        <a:p>
          <a:endParaRPr lang="en-US"/>
        </a:p>
      </dgm:t>
    </dgm:pt>
    <dgm:pt modelId="{C874AF5D-6025-4A77-8052-CCEEFB0E4127}" type="sibTrans" cxnId="{185F9AE8-56C0-47E3-BD0F-2E6099C12C67}">
      <dgm:prSet/>
      <dgm:spPr/>
      <dgm:t>
        <a:bodyPr/>
        <a:lstStyle/>
        <a:p>
          <a:endParaRPr lang="en-US"/>
        </a:p>
      </dgm:t>
    </dgm:pt>
    <dgm:pt modelId="{66BDBEA7-2208-43FF-B8C9-BB1CF856ADB5}">
      <dgm:prSet phldrT="[Text]"/>
      <dgm:spPr/>
      <dgm:t>
        <a:bodyPr/>
        <a:lstStyle/>
        <a:p>
          <a:r>
            <a:rPr lang="en-US" dirty="0" smtClean="0"/>
            <a:t>Brain-Heart-Breath Entrainment</a:t>
          </a:r>
          <a:endParaRPr lang="en-US" dirty="0"/>
        </a:p>
      </dgm:t>
    </dgm:pt>
    <dgm:pt modelId="{E83AD075-7C3B-4B56-A7EB-5945CBEF21F3}" type="parTrans" cxnId="{4FBCD082-12A8-46F9-A9A7-0AF03A54562D}">
      <dgm:prSet/>
      <dgm:spPr/>
      <dgm:t>
        <a:bodyPr/>
        <a:lstStyle/>
        <a:p>
          <a:endParaRPr lang="en-US"/>
        </a:p>
      </dgm:t>
    </dgm:pt>
    <dgm:pt modelId="{13994813-88CC-4EDE-BA02-D074DD650A0D}" type="sibTrans" cxnId="{4FBCD082-12A8-46F9-A9A7-0AF03A54562D}">
      <dgm:prSet/>
      <dgm:spPr/>
      <dgm:t>
        <a:bodyPr/>
        <a:lstStyle/>
        <a:p>
          <a:endParaRPr lang="en-US"/>
        </a:p>
      </dgm:t>
    </dgm:pt>
    <dgm:pt modelId="{589B9469-E5D9-4C7B-9027-C8C271982701}">
      <dgm:prSet phldrT="[Text]"/>
      <dgm:spPr/>
      <dgm:t>
        <a:bodyPr/>
        <a:lstStyle/>
        <a:p>
          <a:r>
            <a:rPr lang="en-US" dirty="0" smtClean="0"/>
            <a:t>SNS and PNS Regulation</a:t>
          </a:r>
          <a:endParaRPr lang="en-US" dirty="0"/>
        </a:p>
      </dgm:t>
    </dgm:pt>
    <dgm:pt modelId="{99EA7957-E369-499A-93A7-1F8BF5B17D0A}" type="parTrans" cxnId="{F1EC65EC-C8BC-4EFF-8D61-99C1E1ADC3DC}">
      <dgm:prSet/>
      <dgm:spPr/>
      <dgm:t>
        <a:bodyPr/>
        <a:lstStyle/>
        <a:p>
          <a:endParaRPr lang="en-US"/>
        </a:p>
      </dgm:t>
    </dgm:pt>
    <dgm:pt modelId="{E7D1780C-3075-49C3-BABF-BBC441A0589B}" type="sibTrans" cxnId="{F1EC65EC-C8BC-4EFF-8D61-99C1E1ADC3DC}">
      <dgm:prSet/>
      <dgm:spPr/>
      <dgm:t>
        <a:bodyPr/>
        <a:lstStyle/>
        <a:p>
          <a:endParaRPr lang="en-US"/>
        </a:p>
      </dgm:t>
    </dgm:pt>
    <dgm:pt modelId="{91114474-D24B-4ED0-9BC6-0196E6FE07D1}">
      <dgm:prSet phldrT="[Text]"/>
      <dgm:spPr/>
      <dgm:t>
        <a:bodyPr/>
        <a:lstStyle/>
        <a:p>
          <a:r>
            <a:rPr lang="en-US" dirty="0" smtClean="0"/>
            <a:t>Pain Modulation</a:t>
          </a:r>
          <a:endParaRPr lang="en-US" dirty="0"/>
        </a:p>
      </dgm:t>
    </dgm:pt>
    <dgm:pt modelId="{5A25CEFE-F5DD-4F4E-A495-EB077756611B}" type="parTrans" cxnId="{A9952589-7184-4AD6-A3FD-4FEFE0291FD5}">
      <dgm:prSet/>
      <dgm:spPr/>
      <dgm:t>
        <a:bodyPr/>
        <a:lstStyle/>
        <a:p>
          <a:endParaRPr lang="en-US"/>
        </a:p>
      </dgm:t>
    </dgm:pt>
    <dgm:pt modelId="{531DBF29-B1E0-4405-8F40-C43BA6D5B8A5}" type="sibTrans" cxnId="{A9952589-7184-4AD6-A3FD-4FEFE0291FD5}">
      <dgm:prSet/>
      <dgm:spPr/>
      <dgm:t>
        <a:bodyPr/>
        <a:lstStyle/>
        <a:p>
          <a:endParaRPr lang="en-US"/>
        </a:p>
      </dgm:t>
    </dgm:pt>
    <dgm:pt modelId="{68DE723A-D103-40AF-B5D7-B8E59A42E65B}" type="pres">
      <dgm:prSet presAssocID="{11EA3F4A-01CE-4618-8D91-9B4F4337E3BC}" presName="diagram" presStyleCnt="0">
        <dgm:presLayoutVars>
          <dgm:chMax val="1"/>
          <dgm:dir/>
          <dgm:animLvl val="ctr"/>
          <dgm:resizeHandles val="exact"/>
        </dgm:presLayoutVars>
      </dgm:prSet>
      <dgm:spPr/>
      <dgm:t>
        <a:bodyPr/>
        <a:lstStyle/>
        <a:p>
          <a:endParaRPr lang="en-US"/>
        </a:p>
      </dgm:t>
    </dgm:pt>
    <dgm:pt modelId="{96D992CE-5F49-4048-9F72-BF6FCDAC32B7}" type="pres">
      <dgm:prSet presAssocID="{11EA3F4A-01CE-4618-8D91-9B4F4337E3BC}" presName="matrix" presStyleCnt="0"/>
      <dgm:spPr/>
    </dgm:pt>
    <dgm:pt modelId="{DF9C5A38-006D-4A67-8390-7CF7CE662E9A}" type="pres">
      <dgm:prSet presAssocID="{11EA3F4A-01CE-4618-8D91-9B4F4337E3BC}" presName="tile1" presStyleLbl="node1" presStyleIdx="0" presStyleCnt="4"/>
      <dgm:spPr/>
      <dgm:t>
        <a:bodyPr/>
        <a:lstStyle/>
        <a:p>
          <a:endParaRPr lang="en-US"/>
        </a:p>
      </dgm:t>
    </dgm:pt>
    <dgm:pt modelId="{AE5F9456-4249-4E53-ABB2-3E12F5CB123B}" type="pres">
      <dgm:prSet presAssocID="{11EA3F4A-01CE-4618-8D91-9B4F4337E3BC}" presName="tile1text" presStyleLbl="node1" presStyleIdx="0" presStyleCnt="4">
        <dgm:presLayoutVars>
          <dgm:chMax val="0"/>
          <dgm:chPref val="0"/>
          <dgm:bulletEnabled val="1"/>
        </dgm:presLayoutVars>
      </dgm:prSet>
      <dgm:spPr/>
      <dgm:t>
        <a:bodyPr/>
        <a:lstStyle/>
        <a:p>
          <a:endParaRPr lang="en-US"/>
        </a:p>
      </dgm:t>
    </dgm:pt>
    <dgm:pt modelId="{50090E4F-C0E4-49DF-AF6F-0E9F3CE35F09}" type="pres">
      <dgm:prSet presAssocID="{11EA3F4A-01CE-4618-8D91-9B4F4337E3BC}" presName="tile2" presStyleLbl="node1" presStyleIdx="1" presStyleCnt="4"/>
      <dgm:spPr/>
      <dgm:t>
        <a:bodyPr/>
        <a:lstStyle/>
        <a:p>
          <a:endParaRPr lang="en-US"/>
        </a:p>
      </dgm:t>
    </dgm:pt>
    <dgm:pt modelId="{DA6672C7-2FEB-4B19-9553-3D77EBC69755}" type="pres">
      <dgm:prSet presAssocID="{11EA3F4A-01CE-4618-8D91-9B4F4337E3BC}" presName="tile2text" presStyleLbl="node1" presStyleIdx="1" presStyleCnt="4">
        <dgm:presLayoutVars>
          <dgm:chMax val="0"/>
          <dgm:chPref val="0"/>
          <dgm:bulletEnabled val="1"/>
        </dgm:presLayoutVars>
      </dgm:prSet>
      <dgm:spPr/>
      <dgm:t>
        <a:bodyPr/>
        <a:lstStyle/>
        <a:p>
          <a:endParaRPr lang="en-US"/>
        </a:p>
      </dgm:t>
    </dgm:pt>
    <dgm:pt modelId="{C1D56191-F516-47B1-BFE9-E1EE1E9500E3}" type="pres">
      <dgm:prSet presAssocID="{11EA3F4A-01CE-4618-8D91-9B4F4337E3BC}" presName="tile3" presStyleLbl="node1" presStyleIdx="2" presStyleCnt="4"/>
      <dgm:spPr/>
      <dgm:t>
        <a:bodyPr/>
        <a:lstStyle/>
        <a:p>
          <a:endParaRPr lang="en-US"/>
        </a:p>
      </dgm:t>
    </dgm:pt>
    <dgm:pt modelId="{725AA9BD-498D-4C71-AE91-3775AA30C4F6}" type="pres">
      <dgm:prSet presAssocID="{11EA3F4A-01CE-4618-8D91-9B4F4337E3BC}" presName="tile3text" presStyleLbl="node1" presStyleIdx="2" presStyleCnt="4">
        <dgm:presLayoutVars>
          <dgm:chMax val="0"/>
          <dgm:chPref val="0"/>
          <dgm:bulletEnabled val="1"/>
        </dgm:presLayoutVars>
      </dgm:prSet>
      <dgm:spPr/>
      <dgm:t>
        <a:bodyPr/>
        <a:lstStyle/>
        <a:p>
          <a:endParaRPr lang="en-US"/>
        </a:p>
      </dgm:t>
    </dgm:pt>
    <dgm:pt modelId="{8260A761-1F02-446E-9AEC-27FFB9CDFCC5}" type="pres">
      <dgm:prSet presAssocID="{11EA3F4A-01CE-4618-8D91-9B4F4337E3BC}" presName="tile4" presStyleLbl="node1" presStyleIdx="3" presStyleCnt="4"/>
      <dgm:spPr/>
      <dgm:t>
        <a:bodyPr/>
        <a:lstStyle/>
        <a:p>
          <a:endParaRPr lang="en-US"/>
        </a:p>
      </dgm:t>
    </dgm:pt>
    <dgm:pt modelId="{947021BE-3863-43C0-80D5-4892E789ED0D}" type="pres">
      <dgm:prSet presAssocID="{11EA3F4A-01CE-4618-8D91-9B4F4337E3BC}" presName="tile4text" presStyleLbl="node1" presStyleIdx="3" presStyleCnt="4">
        <dgm:presLayoutVars>
          <dgm:chMax val="0"/>
          <dgm:chPref val="0"/>
          <dgm:bulletEnabled val="1"/>
        </dgm:presLayoutVars>
      </dgm:prSet>
      <dgm:spPr/>
      <dgm:t>
        <a:bodyPr/>
        <a:lstStyle/>
        <a:p>
          <a:endParaRPr lang="en-US"/>
        </a:p>
      </dgm:t>
    </dgm:pt>
    <dgm:pt modelId="{0B8B5BAF-B748-4F80-BCF6-2AB278AAD517}" type="pres">
      <dgm:prSet presAssocID="{11EA3F4A-01CE-4618-8D91-9B4F4337E3BC}" presName="centerTile" presStyleLbl="fgShp" presStyleIdx="0" presStyleCnt="1">
        <dgm:presLayoutVars>
          <dgm:chMax val="0"/>
          <dgm:chPref val="0"/>
        </dgm:presLayoutVars>
      </dgm:prSet>
      <dgm:spPr/>
      <dgm:t>
        <a:bodyPr/>
        <a:lstStyle/>
        <a:p>
          <a:endParaRPr lang="en-US"/>
        </a:p>
      </dgm:t>
    </dgm:pt>
  </dgm:ptLst>
  <dgm:cxnLst>
    <dgm:cxn modelId="{DC74F71C-D255-4449-9BD1-88B2779DA5E7}" type="presOf" srcId="{589B9469-E5D9-4C7B-9027-C8C271982701}" destId="{C1D56191-F516-47B1-BFE9-E1EE1E9500E3}" srcOrd="0" destOrd="0" presId="urn:microsoft.com/office/officeart/2005/8/layout/matrix1"/>
    <dgm:cxn modelId="{EF2D741F-E080-B147-BBC9-4B4FCEA485D5}" type="presOf" srcId="{11EA3F4A-01CE-4618-8D91-9B4F4337E3BC}" destId="{68DE723A-D103-40AF-B5D7-B8E59A42E65B}" srcOrd="0" destOrd="0" presId="urn:microsoft.com/office/officeart/2005/8/layout/matrix1"/>
    <dgm:cxn modelId="{2B64D721-B960-0141-B6BF-8E3F7B9402E5}" type="presOf" srcId="{D4315EB2-D809-4EAC-AAF9-52020703A2A7}" destId="{AE5F9456-4249-4E53-ABB2-3E12F5CB123B}" srcOrd="1" destOrd="0" presId="urn:microsoft.com/office/officeart/2005/8/layout/matrix1"/>
    <dgm:cxn modelId="{4FBCD082-12A8-46F9-A9A7-0AF03A54562D}" srcId="{9944FB14-B983-4581-9DE7-816C9ECC3E7D}" destId="{66BDBEA7-2208-43FF-B8C9-BB1CF856ADB5}" srcOrd="1" destOrd="0" parTransId="{E83AD075-7C3B-4B56-A7EB-5945CBEF21F3}" sibTransId="{13994813-88CC-4EDE-BA02-D074DD650A0D}"/>
    <dgm:cxn modelId="{FC69AEC6-D083-4F25-A856-62F9AF81E764}" srcId="{11EA3F4A-01CE-4618-8D91-9B4F4337E3BC}" destId="{9944FB14-B983-4581-9DE7-816C9ECC3E7D}" srcOrd="0" destOrd="0" parTransId="{A3BA383F-13A9-48CD-8BEB-8AE318BD5DB4}" sibTransId="{596A824C-B0B3-4769-9DEE-18463A021D1D}"/>
    <dgm:cxn modelId="{531322CE-A085-D646-A37C-7497B9289DBB}" type="presOf" srcId="{9944FB14-B983-4581-9DE7-816C9ECC3E7D}" destId="{0B8B5BAF-B748-4F80-BCF6-2AB278AAD517}" srcOrd="0" destOrd="0" presId="urn:microsoft.com/office/officeart/2005/8/layout/matrix1"/>
    <dgm:cxn modelId="{FA30CF8C-9092-5F45-AD70-28CD803EEDCB}" type="presOf" srcId="{91114474-D24B-4ED0-9BC6-0196E6FE07D1}" destId="{947021BE-3863-43C0-80D5-4892E789ED0D}" srcOrd="1" destOrd="0" presId="urn:microsoft.com/office/officeart/2005/8/layout/matrix1"/>
    <dgm:cxn modelId="{185F9AE8-56C0-47E3-BD0F-2E6099C12C67}" srcId="{9944FB14-B983-4581-9DE7-816C9ECC3E7D}" destId="{D4315EB2-D809-4EAC-AAF9-52020703A2A7}" srcOrd="0" destOrd="0" parTransId="{5C3EB6DC-B7FC-4530-87E7-B65B56394C27}" sibTransId="{C874AF5D-6025-4A77-8052-CCEEFB0E4127}"/>
    <dgm:cxn modelId="{44AABD92-8176-6244-ADB9-5DF204DFF9F5}" type="presOf" srcId="{66BDBEA7-2208-43FF-B8C9-BB1CF856ADB5}" destId="{DA6672C7-2FEB-4B19-9553-3D77EBC69755}" srcOrd="1" destOrd="0" presId="urn:microsoft.com/office/officeart/2005/8/layout/matrix1"/>
    <dgm:cxn modelId="{4726A4DD-19B0-844B-9A8E-B638C721AFB5}" type="presOf" srcId="{91114474-D24B-4ED0-9BC6-0196E6FE07D1}" destId="{8260A761-1F02-446E-9AEC-27FFB9CDFCC5}" srcOrd="0" destOrd="0" presId="urn:microsoft.com/office/officeart/2005/8/layout/matrix1"/>
    <dgm:cxn modelId="{A9952589-7184-4AD6-A3FD-4FEFE0291FD5}" srcId="{9944FB14-B983-4581-9DE7-816C9ECC3E7D}" destId="{91114474-D24B-4ED0-9BC6-0196E6FE07D1}" srcOrd="3" destOrd="0" parTransId="{5A25CEFE-F5DD-4F4E-A495-EB077756611B}" sibTransId="{531DBF29-B1E0-4405-8F40-C43BA6D5B8A5}"/>
    <dgm:cxn modelId="{6D510BDD-0EAC-4E47-8DB4-70C346F0BA46}" type="presOf" srcId="{589B9469-E5D9-4C7B-9027-C8C271982701}" destId="{725AA9BD-498D-4C71-AE91-3775AA30C4F6}" srcOrd="1" destOrd="0" presId="urn:microsoft.com/office/officeart/2005/8/layout/matrix1"/>
    <dgm:cxn modelId="{F1EC65EC-C8BC-4EFF-8D61-99C1E1ADC3DC}" srcId="{9944FB14-B983-4581-9DE7-816C9ECC3E7D}" destId="{589B9469-E5D9-4C7B-9027-C8C271982701}" srcOrd="2" destOrd="0" parTransId="{99EA7957-E369-499A-93A7-1F8BF5B17D0A}" sibTransId="{E7D1780C-3075-49C3-BABF-BBC441A0589B}"/>
    <dgm:cxn modelId="{53BD57A4-4586-F247-9A86-AC166973FC35}" type="presOf" srcId="{66BDBEA7-2208-43FF-B8C9-BB1CF856ADB5}" destId="{50090E4F-C0E4-49DF-AF6F-0E9F3CE35F09}" srcOrd="0" destOrd="0" presId="urn:microsoft.com/office/officeart/2005/8/layout/matrix1"/>
    <dgm:cxn modelId="{FDAE56CE-D5CD-FA4A-954A-E382969CAF97}" type="presOf" srcId="{D4315EB2-D809-4EAC-AAF9-52020703A2A7}" destId="{DF9C5A38-006D-4A67-8390-7CF7CE662E9A}" srcOrd="0" destOrd="0" presId="urn:microsoft.com/office/officeart/2005/8/layout/matrix1"/>
    <dgm:cxn modelId="{DB3D040B-B6BB-F244-A60E-2CBA7E0AECB9}" type="presParOf" srcId="{68DE723A-D103-40AF-B5D7-B8E59A42E65B}" destId="{96D992CE-5F49-4048-9F72-BF6FCDAC32B7}" srcOrd="0" destOrd="0" presId="urn:microsoft.com/office/officeart/2005/8/layout/matrix1"/>
    <dgm:cxn modelId="{BB250073-78AA-C643-B8B9-26C8067B253F}" type="presParOf" srcId="{96D992CE-5F49-4048-9F72-BF6FCDAC32B7}" destId="{DF9C5A38-006D-4A67-8390-7CF7CE662E9A}" srcOrd="0" destOrd="0" presId="urn:microsoft.com/office/officeart/2005/8/layout/matrix1"/>
    <dgm:cxn modelId="{EAF6ECE4-0D45-C04F-97FC-33AF41B1B388}" type="presParOf" srcId="{96D992CE-5F49-4048-9F72-BF6FCDAC32B7}" destId="{AE5F9456-4249-4E53-ABB2-3E12F5CB123B}" srcOrd="1" destOrd="0" presId="urn:microsoft.com/office/officeart/2005/8/layout/matrix1"/>
    <dgm:cxn modelId="{AF964265-6692-534A-AEDF-BD58645F3492}" type="presParOf" srcId="{96D992CE-5F49-4048-9F72-BF6FCDAC32B7}" destId="{50090E4F-C0E4-49DF-AF6F-0E9F3CE35F09}" srcOrd="2" destOrd="0" presId="urn:microsoft.com/office/officeart/2005/8/layout/matrix1"/>
    <dgm:cxn modelId="{AC608FB0-F86C-7840-85DF-2BA9FCD12BF6}" type="presParOf" srcId="{96D992CE-5F49-4048-9F72-BF6FCDAC32B7}" destId="{DA6672C7-2FEB-4B19-9553-3D77EBC69755}" srcOrd="3" destOrd="0" presId="urn:microsoft.com/office/officeart/2005/8/layout/matrix1"/>
    <dgm:cxn modelId="{34810EEE-0FB7-624C-A669-1513045EC841}" type="presParOf" srcId="{96D992CE-5F49-4048-9F72-BF6FCDAC32B7}" destId="{C1D56191-F516-47B1-BFE9-E1EE1E9500E3}" srcOrd="4" destOrd="0" presId="urn:microsoft.com/office/officeart/2005/8/layout/matrix1"/>
    <dgm:cxn modelId="{B213C9A9-B747-7B49-916B-49A9476F3E1A}" type="presParOf" srcId="{96D992CE-5F49-4048-9F72-BF6FCDAC32B7}" destId="{725AA9BD-498D-4C71-AE91-3775AA30C4F6}" srcOrd="5" destOrd="0" presId="urn:microsoft.com/office/officeart/2005/8/layout/matrix1"/>
    <dgm:cxn modelId="{62CCA098-1B0A-454E-8B2B-AECEB73AA801}" type="presParOf" srcId="{96D992CE-5F49-4048-9F72-BF6FCDAC32B7}" destId="{8260A761-1F02-446E-9AEC-27FFB9CDFCC5}" srcOrd="6" destOrd="0" presId="urn:microsoft.com/office/officeart/2005/8/layout/matrix1"/>
    <dgm:cxn modelId="{838CF254-819E-964B-BD67-A34AC8D55069}" type="presParOf" srcId="{96D992CE-5F49-4048-9F72-BF6FCDAC32B7}" destId="{947021BE-3863-43C0-80D5-4892E789ED0D}" srcOrd="7" destOrd="0" presId="urn:microsoft.com/office/officeart/2005/8/layout/matrix1"/>
    <dgm:cxn modelId="{FE676B53-F4DF-BF46-B45E-CFCF8565F956}" type="presParOf" srcId="{68DE723A-D103-40AF-B5D7-B8E59A42E65B}" destId="{0B8B5BAF-B748-4F80-BCF6-2AB278AAD51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C5A38-006D-4A67-8390-7CF7CE662E9A}">
      <dsp:nvSpPr>
        <dsp:cNvPr id="0" name=""/>
        <dsp:cNvSpPr/>
      </dsp:nvSpPr>
      <dsp:spPr>
        <a:xfrm rot="16200000">
          <a:off x="857250" y="-857250"/>
          <a:ext cx="2552700" cy="4267200"/>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Skilled at Self-Regulation, Self-Soothing, Relaxation</a:t>
          </a:r>
          <a:endParaRPr lang="en-US" sz="3300" kern="1200" dirty="0"/>
        </a:p>
      </dsp:txBody>
      <dsp:txXfrm rot="5400000">
        <a:off x="0" y="0"/>
        <a:ext cx="4267200" cy="1914525"/>
      </dsp:txXfrm>
    </dsp:sp>
    <dsp:sp modelId="{50090E4F-C0E4-49DF-AF6F-0E9F3CE35F09}">
      <dsp:nvSpPr>
        <dsp:cNvPr id="0" name=""/>
        <dsp:cNvSpPr/>
      </dsp:nvSpPr>
      <dsp:spPr>
        <a:xfrm>
          <a:off x="4267200" y="0"/>
          <a:ext cx="4267200" cy="2552700"/>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Resilient to Effects of Stress</a:t>
          </a:r>
          <a:endParaRPr lang="en-US" sz="3300" kern="1200" dirty="0"/>
        </a:p>
      </dsp:txBody>
      <dsp:txXfrm>
        <a:off x="4267200" y="0"/>
        <a:ext cx="4267200" cy="1914525"/>
      </dsp:txXfrm>
    </dsp:sp>
    <dsp:sp modelId="{C1D56191-F516-47B1-BFE9-E1EE1E9500E3}">
      <dsp:nvSpPr>
        <dsp:cNvPr id="0" name=""/>
        <dsp:cNvSpPr/>
      </dsp:nvSpPr>
      <dsp:spPr>
        <a:xfrm rot="10800000">
          <a:off x="0" y="2552700"/>
          <a:ext cx="4267200" cy="2552700"/>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Improved Mood Stability</a:t>
          </a:r>
          <a:endParaRPr lang="en-US" sz="3300" kern="1200" dirty="0"/>
        </a:p>
      </dsp:txBody>
      <dsp:txXfrm rot="10800000">
        <a:off x="0" y="3190874"/>
        <a:ext cx="4267200" cy="1914525"/>
      </dsp:txXfrm>
    </dsp:sp>
    <dsp:sp modelId="{8260A761-1F02-446E-9AEC-27FFB9CDFCC5}">
      <dsp:nvSpPr>
        <dsp:cNvPr id="0" name=""/>
        <dsp:cNvSpPr/>
      </dsp:nvSpPr>
      <dsp:spPr>
        <a:xfrm rot="5400000">
          <a:off x="5124450" y="1695450"/>
          <a:ext cx="2552700" cy="4267200"/>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Able to Adjust Pain Perception</a:t>
          </a:r>
          <a:endParaRPr lang="en-US" sz="3300" kern="1200" dirty="0"/>
        </a:p>
      </dsp:txBody>
      <dsp:txXfrm rot="-5400000">
        <a:off x="4267200" y="3190874"/>
        <a:ext cx="4267200" cy="1914525"/>
      </dsp:txXfrm>
    </dsp:sp>
    <dsp:sp modelId="{0B8B5BAF-B748-4F80-BCF6-2AB278AAD517}">
      <dsp:nvSpPr>
        <dsp:cNvPr id="0" name=""/>
        <dsp:cNvSpPr/>
      </dsp:nvSpPr>
      <dsp:spPr>
        <a:xfrm>
          <a:off x="2987040" y="1914525"/>
          <a:ext cx="2560320" cy="1276350"/>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1" kern="1200" dirty="0" err="1" smtClean="0"/>
            <a:t>Psycho</a:t>
          </a:r>
          <a:r>
            <a:rPr lang="en-US" sz="3300" kern="1200" dirty="0" err="1" smtClean="0"/>
            <a:t>logic</a:t>
          </a:r>
          <a:endParaRPr lang="en-US" sz="3300" kern="1200" dirty="0"/>
        </a:p>
      </dsp:txBody>
      <dsp:txXfrm>
        <a:off x="3049346" y="1976831"/>
        <a:ext cx="2435708" cy="1151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C5A38-006D-4A67-8390-7CF7CE662E9A}">
      <dsp:nvSpPr>
        <dsp:cNvPr id="0" name=""/>
        <dsp:cNvSpPr/>
      </dsp:nvSpPr>
      <dsp:spPr>
        <a:xfrm rot="16200000">
          <a:off x="914400" y="-914400"/>
          <a:ext cx="2286000" cy="4114800"/>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t>Recovery from Stress Response</a:t>
          </a:r>
          <a:endParaRPr lang="en-US" sz="3400" kern="1200" dirty="0"/>
        </a:p>
      </dsp:txBody>
      <dsp:txXfrm rot="5400000">
        <a:off x="-1" y="1"/>
        <a:ext cx="4114800" cy="1714500"/>
      </dsp:txXfrm>
    </dsp:sp>
    <dsp:sp modelId="{50090E4F-C0E4-49DF-AF6F-0E9F3CE35F09}">
      <dsp:nvSpPr>
        <dsp:cNvPr id="0" name=""/>
        <dsp:cNvSpPr/>
      </dsp:nvSpPr>
      <dsp:spPr>
        <a:xfrm>
          <a:off x="4114800" y="0"/>
          <a:ext cx="4114800" cy="2286000"/>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t>Brain-Heart-Breath Entrainment</a:t>
          </a:r>
          <a:endParaRPr lang="en-US" sz="3400" kern="1200" dirty="0"/>
        </a:p>
      </dsp:txBody>
      <dsp:txXfrm>
        <a:off x="4114800" y="0"/>
        <a:ext cx="4114800" cy="1714500"/>
      </dsp:txXfrm>
    </dsp:sp>
    <dsp:sp modelId="{C1D56191-F516-47B1-BFE9-E1EE1E9500E3}">
      <dsp:nvSpPr>
        <dsp:cNvPr id="0" name=""/>
        <dsp:cNvSpPr/>
      </dsp:nvSpPr>
      <dsp:spPr>
        <a:xfrm rot="10800000">
          <a:off x="0" y="2286000"/>
          <a:ext cx="4114800" cy="2286000"/>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t>SNS and PNS Regulation</a:t>
          </a:r>
          <a:endParaRPr lang="en-US" sz="3400" kern="1200" dirty="0"/>
        </a:p>
      </dsp:txBody>
      <dsp:txXfrm rot="10800000">
        <a:off x="0" y="2857500"/>
        <a:ext cx="4114800" cy="1714500"/>
      </dsp:txXfrm>
    </dsp:sp>
    <dsp:sp modelId="{8260A761-1F02-446E-9AEC-27FFB9CDFCC5}">
      <dsp:nvSpPr>
        <dsp:cNvPr id="0" name=""/>
        <dsp:cNvSpPr/>
      </dsp:nvSpPr>
      <dsp:spPr>
        <a:xfrm rot="5400000">
          <a:off x="5029199" y="1371600"/>
          <a:ext cx="2286000" cy="4114800"/>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t>Pain Modulation</a:t>
          </a:r>
          <a:endParaRPr lang="en-US" sz="3400" kern="1200" dirty="0"/>
        </a:p>
      </dsp:txBody>
      <dsp:txXfrm rot="-5400000">
        <a:off x="4114799" y="2857500"/>
        <a:ext cx="4114800" cy="1714500"/>
      </dsp:txXfrm>
    </dsp:sp>
    <dsp:sp modelId="{0B8B5BAF-B748-4F80-BCF6-2AB278AAD517}">
      <dsp:nvSpPr>
        <dsp:cNvPr id="0" name=""/>
        <dsp:cNvSpPr/>
      </dsp:nvSpPr>
      <dsp:spPr>
        <a:xfrm>
          <a:off x="2880359" y="1714500"/>
          <a:ext cx="2468880" cy="1143000"/>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smtClean="0"/>
            <a:t>Physio</a:t>
          </a:r>
          <a:r>
            <a:rPr lang="en-US" sz="3400" kern="1200" dirty="0" smtClean="0"/>
            <a:t>logic</a:t>
          </a:r>
          <a:endParaRPr lang="en-US" sz="3400" kern="1200" dirty="0"/>
        </a:p>
      </dsp:txBody>
      <dsp:txXfrm>
        <a:off x="2936156" y="1770297"/>
        <a:ext cx="2357286" cy="10314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9694C30-16F9-4E1D-B83B-2C540B529FB2}" type="datetimeFigureOut">
              <a:rPr lang="en-US"/>
              <a:pPr>
                <a:defRPr/>
              </a:pPr>
              <a:t>4/11/21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F22384A-1CDB-4ECF-87BD-AFF8ECA5AF60}" type="slidenum">
              <a:rPr lang="en-US"/>
              <a:pPr>
                <a:defRPr/>
              </a:pPr>
              <a:t>‹#›</a:t>
            </a:fld>
            <a:endParaRPr lang="en-US"/>
          </a:p>
        </p:txBody>
      </p:sp>
    </p:spTree>
    <p:extLst>
      <p:ext uri="{BB962C8B-B14F-4D97-AF65-F5344CB8AC3E}">
        <p14:creationId xmlns:p14="http://schemas.microsoft.com/office/powerpoint/2010/main" val="3915420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1074ADF-ADE4-49D3-BC2E-59116CB706BB}" type="datetimeFigureOut">
              <a:rPr lang="en-US"/>
              <a:pPr>
                <a:defRPr/>
              </a:pPr>
              <a:t>4/11/21</a:t>
            </a:fld>
            <a:endParaRPr lang="en-US"/>
          </a:p>
        </p:txBody>
      </p:sp>
      <p:sp>
        <p:nvSpPr>
          <p:cNvPr id="4" name="Slide Image Placeholder 3"/>
          <p:cNvSpPr>
            <a:spLocks noGrp="1" noRot="1" noChangeAspect="1"/>
          </p:cNvSpPr>
          <p:nvPr>
            <p:ph type="sldImg" idx="2"/>
          </p:nvPr>
        </p:nvSpPr>
        <p:spPr>
          <a:xfrm>
            <a:off x="914400" y="685800"/>
            <a:ext cx="48006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8EFEF81-82B9-4ECD-8EE2-D9336218439B}" type="slidenum">
              <a:rPr lang="en-US"/>
              <a:pPr>
                <a:defRPr/>
              </a:pPr>
              <a:t>‹#›</a:t>
            </a:fld>
            <a:endParaRPr lang="en-US"/>
          </a:p>
        </p:txBody>
      </p:sp>
    </p:spTree>
    <p:extLst>
      <p:ext uri="{BB962C8B-B14F-4D97-AF65-F5344CB8AC3E}">
        <p14:creationId xmlns:p14="http://schemas.microsoft.com/office/powerpoint/2010/main" val="365699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14F77BDC-E393-7546-A0E9-4BB83A53ACE3}" type="slidenum">
              <a:rPr lang="en-US" sz="1200"/>
              <a:pPr/>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bwMode="auto">
          <a:xfrm>
            <a:off x="1150938" y="692150"/>
            <a:ext cx="4556125" cy="3416300"/>
          </a:xfrm>
          <a:prstGeom prst="rect">
            <a:avLst/>
          </a:prstGeom>
          <a:ln w="1270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1267" name="Rectangle 3"/>
          <p:cNvSpPr>
            <a:spLocks noGrp="1" noChangeArrowheads="1"/>
          </p:cNvSpPr>
          <p:nvPr>
            <p:ph type="body" idx="1"/>
          </p:nvPr>
        </p:nvSpPr>
        <p:spPr bwMode="auto">
          <a:xfrm>
            <a:off x="914400" y="4343400"/>
            <a:ext cx="5029200" cy="411480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bwMode="auto">
          <a:xfrm>
            <a:off x="1150938" y="692150"/>
            <a:ext cx="4556125" cy="3416300"/>
          </a:xfrm>
          <a:prstGeom prst="rect">
            <a:avLst/>
          </a:prstGeom>
          <a:ln w="1270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3315" name="Rectangle 3"/>
          <p:cNvSpPr>
            <a:spLocks noGrp="1" noChangeArrowheads="1"/>
          </p:cNvSpPr>
          <p:nvPr>
            <p:ph type="body" idx="1"/>
          </p:nvPr>
        </p:nvSpPr>
        <p:spPr bwMode="auto">
          <a:xfrm>
            <a:off x="914400" y="4343400"/>
            <a:ext cx="5029200" cy="411480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xfrm>
            <a:off x="1150938" y="692150"/>
            <a:ext cx="4556125" cy="3416300"/>
          </a:xfrm>
          <a:prstGeom prst="rect">
            <a:avLst/>
          </a:prstGeom>
          <a:ln w="1270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5363" name="Rectangle 3"/>
          <p:cNvSpPr>
            <a:spLocks noGrp="1" noChangeArrowheads="1"/>
          </p:cNvSpPr>
          <p:nvPr>
            <p:ph type="body" idx="1"/>
          </p:nvPr>
        </p:nvSpPr>
        <p:spPr bwMode="auto">
          <a:xfrm>
            <a:off x="914400" y="4343400"/>
            <a:ext cx="5029200" cy="411480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50938" y="692150"/>
            <a:ext cx="4556125" cy="3416300"/>
          </a:xfrm>
          <a:prstGeom prst="rect">
            <a:avLst/>
          </a:prstGeom>
          <a:ln w="1270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7411" name="Rectangle 3"/>
          <p:cNvSpPr>
            <a:spLocks noGrp="1" noChangeArrowheads="1"/>
          </p:cNvSpPr>
          <p:nvPr>
            <p:ph type="body" idx="1"/>
          </p:nvPr>
        </p:nvSpPr>
        <p:spPr bwMode="auto">
          <a:xfrm>
            <a:off x="914400" y="4343400"/>
            <a:ext cx="5029200" cy="411480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xfrm>
            <a:off x="1150938" y="692150"/>
            <a:ext cx="4556125" cy="3416300"/>
          </a:xfrm>
          <a:prstGeom prst="rect">
            <a:avLst/>
          </a:prstGeom>
          <a:ln w="1270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9459" name="Rectangle 3"/>
          <p:cNvSpPr>
            <a:spLocks noGrp="1" noChangeArrowheads="1"/>
          </p:cNvSpPr>
          <p:nvPr>
            <p:ph type="body" idx="1"/>
          </p:nvPr>
        </p:nvSpPr>
        <p:spPr bwMode="auto">
          <a:xfrm>
            <a:off x="914400" y="4343400"/>
            <a:ext cx="5029200" cy="411480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1150938" y="692150"/>
            <a:ext cx="4556125" cy="3416300"/>
          </a:xfrm>
          <a:prstGeom prst="rect">
            <a:avLst/>
          </a:prstGeom>
          <a:ln w="1270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1507" name="Rectangle 3"/>
          <p:cNvSpPr>
            <a:spLocks noGrp="1" noChangeArrowheads="1"/>
          </p:cNvSpPr>
          <p:nvPr>
            <p:ph type="body" idx="1"/>
          </p:nvPr>
        </p:nvSpPr>
        <p:spPr bwMode="auto">
          <a:xfrm>
            <a:off x="914400" y="4343400"/>
            <a:ext cx="5029200" cy="411480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46C7884A-C864-1041-8A25-0839594B422B}" type="slidenum">
              <a:rPr lang="en-US" sz="1200"/>
              <a:pPr/>
              <a:t>19</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ABBDB6C0-CA85-064D-99C3-D4B1ED67D1B4}" type="slidenum">
              <a:rPr lang="en-US" sz="1200"/>
              <a:pPr/>
              <a:t>20</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C68646F0-46D0-8B4F-9BB6-B296DFACE63A}" type="slidenum">
              <a:rPr lang="en-US" sz="1200"/>
              <a:pPr/>
              <a:t>21</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A410DED9-A6E5-CE49-8102-08BECFD12AC9}" type="slidenum">
              <a:rPr lang="en-US" sz="1200"/>
              <a:pPr/>
              <a:t>22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Include this slide to appeal to any medical or scientific discipline</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7C17A4-DD42-124F-B375-5C73588099E6}" type="slidenum">
              <a:rPr lang="en-US" sz="1200"/>
              <a:pPr eaLnBrk="1" hangingPunct="1"/>
              <a:t>3</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F46011BE-5843-F341-84B3-3638423ED366}" type="slidenum">
              <a:rPr lang="en-US" sz="1200"/>
              <a:pPr/>
              <a:t>23</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4E00B03B-DF27-4C43-9DEE-6E7FBCC0DDF0}" type="slidenum">
              <a:rPr lang="en-US" sz="1200"/>
              <a:pPr/>
              <a:t>24</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C1B9C76B-BD2B-E649-A4FF-3CF5C0C78AD5}" type="slidenum">
              <a:rPr lang="en-US" sz="1200"/>
              <a:pPr/>
              <a:t>25</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6107C0C8-CBEE-454F-A4BB-9154EC5DBB4F}" type="slidenum">
              <a:rPr lang="en-US" sz="1200"/>
              <a:pPr/>
              <a:t>26</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B30FB5C5-3090-8E43-9894-B97D84B1A469}" type="slidenum">
              <a:rPr lang="en-US" sz="1200"/>
              <a:pPr/>
              <a:t>27</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5BC68C5E-6111-3F46-B995-851204BF53FA}" type="slidenum">
              <a:rPr lang="en-US" sz="1200"/>
              <a:pPr/>
              <a:t>28</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24BDE7C0-39B0-9F41-B0F2-1EBADA23148F}" type="slidenum">
              <a:rPr lang="en-US" sz="1200"/>
              <a:pPr/>
              <a:t>29</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84B82A50-C0F1-7745-8187-1AA328A91367}" type="slidenum">
              <a:rPr lang="en-US" sz="1200"/>
              <a:pPr/>
              <a:t>30</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6AB43054-9927-8841-B8EC-3B503BEFB55B}" type="slidenum">
              <a:rPr lang="en-US" sz="1200"/>
              <a:pPr/>
              <a:t>31</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4F553167-EDBA-024B-97ED-D19485AA915C}" type="slidenum">
              <a:rPr lang="en-US" sz="1200"/>
              <a:pPr/>
              <a:t>32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A37044-C82E-8A4D-98A3-893241F84351}" type="slidenum">
              <a:rPr lang="en-US" sz="1200"/>
              <a:pPr eaLnBrk="1" hangingPunct="1"/>
              <a:t>5</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DA7CBF8A-0F47-E148-80F4-779ED5E5170B}" type="slidenum">
              <a:rPr lang="en-US" sz="1200"/>
              <a:pPr/>
              <a:t>33</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ECF2BA40-EE84-9945-B53A-0632D0570699}" type="slidenum">
              <a:rPr lang="en-US" sz="1200"/>
              <a:pPr/>
              <a:t>34</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6F7F361C-4E1E-1C49-809B-1BBEFE09541E}" type="slidenum">
              <a:rPr lang="en-US" sz="1200"/>
              <a:pPr/>
              <a:t>35</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E3C29D0B-212F-E846-A556-505F7F0AFFEB}" type="slidenum">
              <a:rPr lang="en-US" sz="1200"/>
              <a:pPr/>
              <a:t>36</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7DCB7C2A-AA1F-2B4F-8C65-262D90F58882}" type="slidenum">
              <a:rPr lang="en-US" sz="1200"/>
              <a:pPr/>
              <a:t>38</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ＭＳ Ｐゴシック" charset="0"/>
              <a:cs typeface="ＭＳ Ｐゴシック"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B675BC-6121-894A-971D-7C0BC5B2760B}" type="slidenum">
              <a:rPr lang="en-US" sz="1200"/>
              <a:pPr eaLnBrk="1" hangingPunct="1"/>
              <a:t>39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And here are just some of the Physiological benefits you can expect. [READ SLIDE]</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5946FE-6707-B741-AFDE-84DBCCC8A6A9}" type="slidenum">
              <a:rPr lang="en-US" sz="1200"/>
              <a:pPr eaLnBrk="1" hangingPunct="1"/>
              <a:t>6</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Purpose of this slide is to demonstrate the wide range of approaches  encompassed by the discipline of Biofeedback. </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A45D56-394B-EC40-9093-32A8022AEBEE}" type="slidenum">
              <a:rPr lang="en-US" sz="1200"/>
              <a:pPr eaLnBrk="1" hangingPunct="1"/>
              <a:t>7</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4ED707D6-2C3A-8543-8603-210417624880}" type="slidenum">
              <a:rPr lang="en-US" sz="1200"/>
              <a:pPr/>
              <a:t>8</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fld id="{64A721B6-2797-1F4B-A877-FF847D0AC5FD}" type="slidenum">
              <a:rPr lang="en-US" sz="1200"/>
              <a:pPr/>
              <a:t>9</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bwMode="auto">
          <a:xfrm>
            <a:off x="1150938" y="692150"/>
            <a:ext cx="4556125" cy="3416300"/>
          </a:xfrm>
          <a:prstGeom prst="rect">
            <a:avLst/>
          </a:prstGeom>
          <a:ln w="1270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71" name="Rectangle 3"/>
          <p:cNvSpPr>
            <a:spLocks noGrp="1" noChangeArrowheads="1"/>
          </p:cNvSpPr>
          <p:nvPr>
            <p:ph type="body" idx="1"/>
          </p:nvPr>
        </p:nvSpPr>
        <p:spPr bwMode="auto">
          <a:xfrm>
            <a:off x="914400" y="4343400"/>
            <a:ext cx="5029200" cy="411480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xfrm>
            <a:off x="1150938" y="692150"/>
            <a:ext cx="4556125" cy="3416300"/>
          </a:xfrm>
          <a:prstGeom prst="rect">
            <a:avLst/>
          </a:prstGeom>
          <a:ln w="1270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19" name="Rectangle 3"/>
          <p:cNvSpPr>
            <a:spLocks noGrp="1" noChangeArrowheads="1"/>
          </p:cNvSpPr>
          <p:nvPr>
            <p:ph type="body" idx="1"/>
          </p:nvPr>
        </p:nvSpPr>
        <p:spPr bwMode="auto">
          <a:xfrm>
            <a:off x="914400" y="4343400"/>
            <a:ext cx="5029200" cy="411480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userDrawn="1"/>
        </p:nvGrpSpPr>
        <p:grpSpPr bwMode="auto">
          <a:xfrm>
            <a:off x="228600" y="5181600"/>
            <a:ext cx="8723313" cy="1330325"/>
            <a:chOff x="-3905250" y="4294188"/>
            <a:chExt cx="13011150" cy="1892300"/>
          </a:xfrm>
        </p:grpSpPr>
        <p:sp>
          <p:nvSpPr>
            <p:cNvPr id="6" name="Freeform 14"/>
            <p:cNvSpPr>
              <a:spLocks/>
            </p:cNvSpPr>
            <p:nvPr/>
          </p:nvSpPr>
          <p:spPr bwMode="hidden">
            <a:xfrm>
              <a:off x="4810682" y="4499677"/>
              <a:ext cx="4295218"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7" name="Freeform 6"/>
            <p:cNvSpPr>
              <a:spLocks/>
            </p:cNvSpPr>
            <p:nvPr/>
          </p:nvSpPr>
          <p:spPr bwMode="hidden">
            <a:xfrm>
              <a:off x="-308537" y="4319028"/>
              <a:ext cx="8280252" cy="1208091"/>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8" name="Freeform 22"/>
            <p:cNvSpPr>
              <a:spLocks/>
            </p:cNvSpPr>
            <p:nvPr/>
          </p:nvSpPr>
          <p:spPr bwMode="hidden">
            <a:xfrm>
              <a:off x="4015" y="4334834"/>
              <a:ext cx="8164230"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9" name="Freeform 26"/>
            <p:cNvSpPr>
              <a:spLocks/>
            </p:cNvSpPr>
            <p:nvPr/>
          </p:nvSpPr>
          <p:spPr bwMode="hidden">
            <a:xfrm>
              <a:off x="4157164" y="4316769"/>
              <a:ext cx="4939264"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10"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pic>
        <p:nvPicPr>
          <p:cNvPr id="11" name="Picture 2"/>
          <p:cNvPicPr>
            <a:picLocks noChangeAspect="1" noChangeArrowheads="1"/>
          </p:cNvPicPr>
          <p:nvPr userDrawn="1"/>
        </p:nvPicPr>
        <p:blipFill>
          <a:blip r:embed="rId2"/>
          <a:srcRect/>
          <a:stretch>
            <a:fillRect/>
          </a:stretch>
        </p:blipFill>
        <p:spPr bwMode="auto">
          <a:xfrm>
            <a:off x="4038600" y="304800"/>
            <a:ext cx="1066800" cy="1143000"/>
          </a:xfrm>
          <a:prstGeom prst="rect">
            <a:avLst/>
          </a:prstGeom>
          <a:noFill/>
          <a:ln w="9525">
            <a:noFill/>
            <a:miter lim="800000"/>
            <a:headEnd/>
            <a:tailEnd/>
          </a:ln>
        </p:spPr>
      </p:pic>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0"/>
          </p:nvPr>
        </p:nvSpPr>
        <p:spPr>
          <a:xfrm>
            <a:off x="304800" y="6019800"/>
            <a:ext cx="8686800" cy="365125"/>
          </a:xfrm>
        </p:spPr>
        <p:txBody>
          <a:bodyPr/>
          <a:lstStyle>
            <a:lvl1pPr>
              <a:defRPr sz="1400" b="1"/>
            </a:lvl1pPr>
          </a:lstStyle>
          <a:p>
            <a:pPr>
              <a:defRPr/>
            </a:pPr>
            <a:r>
              <a:rPr lang="en-US"/>
              <a:t>University of Nairobi                                 ISO 9001:2008       </a:t>
            </a:r>
            <a:fld id="{80CFD4CD-8D4F-4AD4-8AF4-86DEBA464B69}" type="slidenum">
              <a:rPr lang="en-US"/>
              <a:pPr>
                <a:defRPr/>
              </a:pPr>
              <a:t>‹#›</a:t>
            </a:fld>
            <a:r>
              <a:rPr lang="en-US"/>
              <a:t>	 Certified 		http://www.uonbi.ac.ke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University of Nairobi                                 ISO 9001:2008       </a:t>
            </a:r>
            <a:fld id="{9F37C9C6-231F-439E-8ADD-2F27CD2B1FC7}" type="slidenum">
              <a:rPr lang="en-US"/>
              <a:pPr>
                <a:defRPr/>
              </a:pPr>
              <a:t>‹#›</a:t>
            </a:fld>
            <a:r>
              <a:rPr lang="en-US"/>
              <a:t>	 Certified 		http://www.uonbi.ac.ke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7" name="Freeform 6"/>
            <p:cNvSpPr>
              <a:spLocks/>
            </p:cNvSpPr>
            <p:nvPr/>
          </p:nvSpPr>
          <p:spPr bwMode="hidden">
            <a:xfrm>
              <a:off x="-308538" y="4318998"/>
              <a:ext cx="8280254" cy="1208906"/>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8" name="Freeform 22"/>
            <p:cNvSpPr>
              <a:spLocks/>
            </p:cNvSpPr>
            <p:nvPr/>
          </p:nvSpPr>
          <p:spPr bwMode="hidden">
            <a:xfrm>
              <a:off x="4014" y="4334786"/>
              <a:ext cx="8164231" cy="1102902"/>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9" name="Freeform 26"/>
            <p:cNvSpPr>
              <a:spLocks/>
            </p:cNvSpPr>
            <p:nvPr/>
          </p:nvSpPr>
          <p:spPr bwMode="hidden">
            <a:xfrm>
              <a:off x="4157164" y="4316742"/>
              <a:ext cx="4939265" cy="926979"/>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10"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pic>
        <p:nvPicPr>
          <p:cNvPr id="11" name="Picture 2"/>
          <p:cNvPicPr>
            <a:picLocks noChangeAspect="1" noChangeArrowheads="1"/>
          </p:cNvPicPr>
          <p:nvPr userDrawn="1"/>
        </p:nvPicPr>
        <p:blipFill>
          <a:blip r:embed="rId2"/>
          <a:srcRect/>
          <a:stretch>
            <a:fillRect/>
          </a:stretch>
        </p:blipFill>
        <p:spPr bwMode="auto">
          <a:xfrm>
            <a:off x="7620000" y="304800"/>
            <a:ext cx="990600" cy="989013"/>
          </a:xfrm>
          <a:prstGeom prst="rect">
            <a:avLst/>
          </a:prstGeom>
          <a:noFill/>
          <a:ln w="9525">
            <a:noFill/>
            <a:miter lim="800000"/>
            <a:headEnd/>
            <a:tailEnd/>
          </a:ln>
        </p:spPr>
      </p:pic>
      <p:pic>
        <p:nvPicPr>
          <p:cNvPr id="12" name="Picture 22" descr="Fountain 17.JPG"/>
          <p:cNvPicPr>
            <a:picLocks noChangeAspect="1"/>
          </p:cNvPicPr>
          <p:nvPr userDrawn="1"/>
        </p:nvPicPr>
        <p:blipFill>
          <a:blip r:embed="rId3" cstate="print"/>
          <a:srcRect/>
          <a:stretch>
            <a:fillRect/>
          </a:stretch>
        </p:blipFill>
        <p:spPr bwMode="auto">
          <a:xfrm>
            <a:off x="381000" y="381000"/>
            <a:ext cx="1066800" cy="1066800"/>
          </a:xfrm>
          <a:prstGeom prst="rect">
            <a:avLst/>
          </a:prstGeom>
          <a:noFill/>
          <a:ln w="9525">
            <a:noFill/>
            <a:miter lim="800000"/>
            <a:headEnd/>
            <a:tailEnd/>
          </a:ln>
        </p:spPr>
      </p:pic>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Footer Placeholder 4"/>
          <p:cNvSpPr>
            <a:spLocks noGrp="1"/>
          </p:cNvSpPr>
          <p:nvPr>
            <p:ph type="ftr" sz="quarter" idx="10"/>
          </p:nvPr>
        </p:nvSpPr>
        <p:spPr/>
        <p:txBody>
          <a:bodyPr/>
          <a:lstStyle>
            <a:lvl1pPr>
              <a:defRPr/>
            </a:lvl1pPr>
          </a:lstStyle>
          <a:p>
            <a:pPr>
              <a:defRPr/>
            </a:pPr>
            <a:r>
              <a:rPr lang="en-US"/>
              <a:t>University of Nairobi                                 ISO 9001:2008       </a:t>
            </a:r>
            <a:fld id="{9EC6EE6C-615C-436C-8F77-7D67B886382F}" type="slidenum">
              <a:rPr lang="en-US"/>
              <a:pPr>
                <a:defRPr/>
              </a:pPr>
              <a:t>‹#›</a:t>
            </a:fld>
            <a:r>
              <a:rPr lang="en-US"/>
              <a:t>	 Certified 		http://www.uonbi.ac.ke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4" descr="Fountain 17.JPG"/>
          <p:cNvPicPr>
            <a:picLocks noChangeAspect="1"/>
          </p:cNvPicPr>
          <p:nvPr userDrawn="1"/>
        </p:nvPicPr>
        <p:blipFill>
          <a:blip r:embed="rId2"/>
          <a:srcRect/>
          <a:stretch>
            <a:fillRect/>
          </a:stretch>
        </p:blipFill>
        <p:spPr bwMode="auto">
          <a:xfrm>
            <a:off x="381000" y="381000"/>
            <a:ext cx="1066800" cy="10668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228600" y="304800"/>
            <a:ext cx="7543800" cy="1252537"/>
          </a:xfrm>
        </p:spPr>
        <p:txBody>
          <a:body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269875" y="6172200"/>
            <a:ext cx="8797925" cy="365125"/>
          </a:xfrm>
        </p:spPr>
        <p:txBody>
          <a:bodyPr/>
          <a:lstStyle>
            <a:lvl1pPr>
              <a:defRPr sz="1400" b="1"/>
            </a:lvl1pPr>
          </a:lstStyle>
          <a:p>
            <a:pPr>
              <a:defRPr/>
            </a:pPr>
            <a:r>
              <a:rPr lang="en-US"/>
              <a:t>University of Nairobi                                 ISO 9001:2008       </a:t>
            </a:r>
            <a:fld id="{E6F2F79E-DD06-4DC9-8595-A80F43799098}" type="slidenum">
              <a:rPr lang="en-US"/>
              <a:pPr>
                <a:defRPr/>
              </a:pPr>
              <a:t>‹#›</a:t>
            </a:fld>
            <a:r>
              <a:rPr lang="en-US"/>
              <a:t>	 Certified 		http://www.uonbi.ac.ke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4"/>
          <p:cNvSpPr>
            <a:spLocks/>
          </p:cNvSpPr>
          <p:nvPr/>
        </p:nvSpPr>
        <p:spPr bwMode="hidden">
          <a:xfrm>
            <a:off x="6046788" y="4203700"/>
            <a:ext cx="2876550" cy="714375"/>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6" name="Freeform 18"/>
          <p:cNvSpPr>
            <a:spLocks/>
          </p:cNvSpPr>
          <p:nvPr/>
        </p:nvSpPr>
        <p:spPr bwMode="hidden">
          <a:xfrm>
            <a:off x="2619375" y="4075113"/>
            <a:ext cx="5545138" cy="850900"/>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7" name="Freeform 22"/>
          <p:cNvSpPr>
            <a:spLocks/>
          </p:cNvSpPr>
          <p:nvPr/>
        </p:nvSpPr>
        <p:spPr bwMode="hidden">
          <a:xfrm>
            <a:off x="2828925" y="4087813"/>
            <a:ext cx="5467350" cy="77470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8" name="Freeform 26"/>
          <p:cNvSpPr>
            <a:spLocks/>
          </p:cNvSpPr>
          <p:nvPr/>
        </p:nvSpPr>
        <p:spPr bwMode="hidden">
          <a:xfrm>
            <a:off x="5610225" y="4073525"/>
            <a:ext cx="3306763" cy="652463"/>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9" name="Freeform 10"/>
          <p:cNvSpPr>
            <a:spLocks/>
          </p:cNvSpPr>
          <p:nvPr/>
        </p:nvSpPr>
        <p:spPr bwMode="hidden">
          <a:xfrm>
            <a:off x="211138" y="4059238"/>
            <a:ext cx="8723312" cy="1328737"/>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pic>
        <p:nvPicPr>
          <p:cNvPr id="10" name="Picture 2"/>
          <p:cNvPicPr>
            <a:picLocks noChangeAspect="1" noChangeArrowheads="1"/>
          </p:cNvPicPr>
          <p:nvPr userDrawn="1"/>
        </p:nvPicPr>
        <p:blipFill>
          <a:blip r:embed="rId2"/>
          <a:srcRect/>
          <a:stretch>
            <a:fillRect/>
          </a:stretch>
        </p:blipFill>
        <p:spPr bwMode="auto">
          <a:xfrm>
            <a:off x="4038600" y="304800"/>
            <a:ext cx="990600" cy="1066800"/>
          </a:xfrm>
          <a:prstGeom prst="rect">
            <a:avLst/>
          </a:prstGeom>
          <a:noFill/>
          <a:ln w="9525">
            <a:noFill/>
            <a:miter lim="800000"/>
            <a:headEnd/>
            <a:tailEnd/>
          </a:ln>
        </p:spPr>
      </p:pic>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Footer Placeholder 4"/>
          <p:cNvSpPr>
            <a:spLocks noGrp="1"/>
          </p:cNvSpPr>
          <p:nvPr>
            <p:ph type="ftr" sz="quarter" idx="10"/>
          </p:nvPr>
        </p:nvSpPr>
        <p:spPr>
          <a:xfrm>
            <a:off x="381000" y="6172200"/>
            <a:ext cx="8493125" cy="365125"/>
          </a:xfrm>
        </p:spPr>
        <p:txBody>
          <a:bodyPr/>
          <a:lstStyle>
            <a:lvl1pPr>
              <a:defRPr/>
            </a:lvl1pPr>
          </a:lstStyle>
          <a:p>
            <a:pPr>
              <a:defRPr/>
            </a:pPr>
            <a:r>
              <a:rPr lang="en-US"/>
              <a:t>University of Nairobi                                 ISO 9001:2008       </a:t>
            </a:r>
            <a:fld id="{248DB493-0110-4113-9629-FEFA4F0E7C0E}" type="slidenum">
              <a:rPr lang="en-US"/>
              <a:pPr>
                <a:defRPr/>
              </a:pPr>
              <a:t>‹#›</a:t>
            </a:fld>
            <a:r>
              <a:rPr lang="en-US"/>
              <a:t>	 Certified 		http://www.uonbi.ac.ke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4" descr="Fountain 17.JPG"/>
          <p:cNvPicPr>
            <a:picLocks noChangeAspect="1"/>
          </p:cNvPicPr>
          <p:nvPr userDrawn="1"/>
        </p:nvPicPr>
        <p:blipFill>
          <a:blip r:embed="rId2" cstate="print"/>
          <a:srcRect/>
          <a:stretch>
            <a:fillRect/>
          </a:stretch>
        </p:blipFill>
        <p:spPr bwMode="auto">
          <a:xfrm>
            <a:off x="381000" y="381000"/>
            <a:ext cx="1066800" cy="10668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5"/>
          </p:nvPr>
        </p:nvSpPr>
        <p:spPr/>
        <p:txBody>
          <a:bodyPr/>
          <a:lstStyle>
            <a:lvl1pPr>
              <a:defRPr/>
            </a:lvl1pPr>
          </a:lstStyle>
          <a:p>
            <a:pPr>
              <a:defRPr/>
            </a:pPr>
            <a:r>
              <a:rPr lang="en-US"/>
              <a:t>University of Nairobi                                 ISO 9001:2008       </a:t>
            </a:r>
            <a:fld id="{72CAFCCF-B467-4D77-A483-A1F2E5DF6B9D}" type="slidenum">
              <a:rPr lang="en-US"/>
              <a:pPr>
                <a:defRPr/>
              </a:pPr>
              <a:t>‹#›</a:t>
            </a:fld>
            <a:r>
              <a:rPr lang="en-US"/>
              <a:t>	 Certified 		http://www.uonbi.ac.ke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t>University of Nairobi                                 ISO 9001:2008       </a:t>
            </a:r>
            <a:fld id="{B8E3B3BE-847B-40E8-B360-3DE722B86751}" type="slidenum">
              <a:rPr lang="en-US"/>
              <a:pPr>
                <a:defRPr/>
              </a:pPr>
              <a:t>‹#›</a:t>
            </a:fld>
            <a:r>
              <a:rPr lang="en-US"/>
              <a:t>	 Certified 		http://www.uonbi.ac.ke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University of Nairobi                                 ISO 9001:2008       </a:t>
            </a:r>
            <a:fld id="{7D80CB26-B041-48D8-8157-6933BC1D86D8}" type="slidenum">
              <a:rPr lang="en-US"/>
              <a:pPr>
                <a:defRPr/>
              </a:pPr>
              <a:t>‹#›</a:t>
            </a:fld>
            <a:r>
              <a:rPr lang="en-US"/>
              <a:t>	 Certified 		http://www.uonbi.ac.ke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5" name="Freeform 4"/>
            <p:cNvSpPr>
              <a:spLocks/>
            </p:cNvSpPr>
            <p:nvPr/>
          </p:nvSpPr>
          <p:spPr bwMode="hidden">
            <a:xfrm>
              <a:off x="-308667" y="4319028"/>
              <a:ext cx="8279020" cy="1208091"/>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6" name="Freeform 22"/>
            <p:cNvSpPr>
              <a:spLocks/>
            </p:cNvSpPr>
            <p:nvPr/>
          </p:nvSpPr>
          <p:spPr bwMode="hidden">
            <a:xfrm>
              <a:off x="4286" y="4334834"/>
              <a:ext cx="8165219"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7" name="Freeform 26"/>
            <p:cNvSpPr>
              <a:spLocks/>
            </p:cNvSpPr>
            <p:nvPr/>
          </p:nvSpPr>
          <p:spPr bwMode="hidden">
            <a:xfrm>
              <a:off x="4155651" y="4316769"/>
              <a:ext cx="4940859"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8" name="Freeform 25"/>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pic>
        <p:nvPicPr>
          <p:cNvPr id="9" name="Picture 2"/>
          <p:cNvPicPr>
            <a:picLocks noChangeAspect="1" noChangeArrowheads="1"/>
          </p:cNvPicPr>
          <p:nvPr userDrawn="1"/>
        </p:nvPicPr>
        <p:blipFill>
          <a:blip r:embed="rId2"/>
          <a:srcRect/>
          <a:stretch>
            <a:fillRect/>
          </a:stretch>
        </p:blipFill>
        <p:spPr bwMode="auto">
          <a:xfrm>
            <a:off x="8001000" y="306388"/>
            <a:ext cx="914400" cy="989012"/>
          </a:xfrm>
          <a:prstGeom prst="rect">
            <a:avLst/>
          </a:prstGeom>
          <a:noFill/>
          <a:ln w="9525">
            <a:noFill/>
            <a:miter lim="800000"/>
            <a:headEnd/>
            <a:tailEnd/>
          </a:ln>
        </p:spPr>
      </p:pic>
      <p:pic>
        <p:nvPicPr>
          <p:cNvPr id="10" name="Picture 22" descr="Fountain 17.JPG"/>
          <p:cNvPicPr>
            <a:picLocks noChangeAspect="1"/>
          </p:cNvPicPr>
          <p:nvPr userDrawn="1"/>
        </p:nvPicPr>
        <p:blipFill>
          <a:blip r:embed="rId3" cstate="print"/>
          <a:srcRect/>
          <a:stretch>
            <a:fillRect/>
          </a:stretch>
        </p:blipFill>
        <p:spPr bwMode="auto">
          <a:xfrm>
            <a:off x="381000" y="381000"/>
            <a:ext cx="1066800" cy="1066800"/>
          </a:xfrm>
          <a:prstGeom prst="rect">
            <a:avLst/>
          </a:prstGeom>
          <a:noFill/>
          <a:ln w="9525">
            <a:noFill/>
            <a:miter lim="800000"/>
            <a:headEnd/>
            <a:tailEnd/>
          </a:ln>
        </p:spPr>
      </p:pic>
      <p:sp>
        <p:nvSpPr>
          <p:cNvPr id="11" name="Footer Placeholder 2"/>
          <p:cNvSpPr>
            <a:spLocks noGrp="1"/>
          </p:cNvSpPr>
          <p:nvPr>
            <p:ph type="ftr" sz="quarter" idx="10"/>
          </p:nvPr>
        </p:nvSpPr>
        <p:spPr/>
        <p:txBody>
          <a:bodyPr/>
          <a:lstStyle>
            <a:lvl1pPr>
              <a:defRPr/>
            </a:lvl1pPr>
          </a:lstStyle>
          <a:p>
            <a:pPr>
              <a:defRPr/>
            </a:pPr>
            <a:r>
              <a:rPr lang="en-US"/>
              <a:t>University of Nairobi                                 ISO 9001:2008       </a:t>
            </a:r>
            <a:fld id="{233B0DF5-F4D2-4E32-8D55-DF904B981DE6}" type="slidenum">
              <a:rPr lang="en-US"/>
              <a:pPr>
                <a:defRPr/>
              </a:pPr>
              <a:t>‹#›</a:t>
            </a:fld>
            <a:r>
              <a:rPr lang="en-US"/>
              <a:t>	 Certified 		http://www.uonbi.ac.ke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8" name="Freeform 7"/>
            <p:cNvSpPr>
              <a:spLocks/>
            </p:cNvSpPr>
            <p:nvPr/>
          </p:nvSpPr>
          <p:spPr bwMode="hidden">
            <a:xfrm>
              <a:off x="-308538" y="4318998"/>
              <a:ext cx="8280254" cy="1208906"/>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9" name="Freeform 22"/>
            <p:cNvSpPr>
              <a:spLocks/>
            </p:cNvSpPr>
            <p:nvPr/>
          </p:nvSpPr>
          <p:spPr bwMode="hidden">
            <a:xfrm>
              <a:off x="4014" y="4334786"/>
              <a:ext cx="8164231" cy="1102902"/>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10" name="Freeform 26"/>
            <p:cNvSpPr>
              <a:spLocks/>
            </p:cNvSpPr>
            <p:nvPr/>
          </p:nvSpPr>
          <p:spPr bwMode="hidden">
            <a:xfrm>
              <a:off x="4157164" y="4316742"/>
              <a:ext cx="4939265" cy="926979"/>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11"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pic>
        <p:nvPicPr>
          <p:cNvPr id="12" name="Picture 2"/>
          <p:cNvPicPr>
            <a:picLocks noChangeAspect="1" noChangeArrowheads="1"/>
          </p:cNvPicPr>
          <p:nvPr userDrawn="1"/>
        </p:nvPicPr>
        <p:blipFill>
          <a:blip r:embed="rId2"/>
          <a:srcRect/>
          <a:stretch>
            <a:fillRect/>
          </a:stretch>
        </p:blipFill>
        <p:spPr bwMode="auto">
          <a:xfrm>
            <a:off x="7848600" y="381000"/>
            <a:ext cx="990600" cy="989013"/>
          </a:xfrm>
          <a:prstGeom prst="rect">
            <a:avLst/>
          </a:prstGeom>
          <a:noFill/>
          <a:ln w="9525">
            <a:noFill/>
            <a:miter lim="800000"/>
            <a:headEnd/>
            <a:tailEnd/>
          </a:ln>
        </p:spPr>
      </p:pic>
      <p:pic>
        <p:nvPicPr>
          <p:cNvPr id="13" name="Picture 22" descr="Fountain 17.JPG"/>
          <p:cNvPicPr>
            <a:picLocks noChangeAspect="1"/>
          </p:cNvPicPr>
          <p:nvPr userDrawn="1"/>
        </p:nvPicPr>
        <p:blipFill>
          <a:blip r:embed="rId3" cstate="print"/>
          <a:srcRect/>
          <a:stretch>
            <a:fillRect/>
          </a:stretch>
        </p:blipFill>
        <p:spPr bwMode="auto">
          <a:xfrm>
            <a:off x="381000" y="381000"/>
            <a:ext cx="1066800" cy="1066800"/>
          </a:xfrm>
          <a:prstGeom prst="rect">
            <a:avLst/>
          </a:prstGeom>
          <a:noFill/>
          <a:ln w="9525">
            <a:noFill/>
            <a:miter lim="800000"/>
            <a:headEnd/>
            <a:tailEnd/>
          </a:ln>
        </p:spPr>
      </p:pic>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5"/>
          <p:cNvSpPr>
            <a:spLocks noGrp="1"/>
          </p:cNvSpPr>
          <p:nvPr>
            <p:ph type="ftr" sz="quarter" idx="10"/>
          </p:nvPr>
        </p:nvSpPr>
        <p:spPr>
          <a:xfrm>
            <a:off x="193675" y="6249988"/>
            <a:ext cx="8416925" cy="365125"/>
          </a:xfrm>
        </p:spPr>
        <p:txBody>
          <a:bodyPr/>
          <a:lstStyle>
            <a:lvl1pPr>
              <a:defRPr/>
            </a:lvl1pPr>
          </a:lstStyle>
          <a:p>
            <a:pPr>
              <a:defRPr/>
            </a:pPr>
            <a:r>
              <a:rPr lang="en-US"/>
              <a:t>University of Nairobi                                 ISO 9001:2008       </a:t>
            </a:r>
            <a:fld id="{CDD620B6-B608-42F0-8639-8210814320B9}" type="slidenum">
              <a:rPr lang="en-US"/>
              <a:pPr>
                <a:defRPr/>
              </a:pPr>
              <a:t>‹#›</a:t>
            </a:fld>
            <a:r>
              <a:rPr lang="en-US"/>
              <a:t>	 Certified 		http://www.uonbi.ac.ke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8" name="Freeform 7"/>
            <p:cNvSpPr>
              <a:spLocks/>
            </p:cNvSpPr>
            <p:nvPr/>
          </p:nvSpPr>
          <p:spPr bwMode="hidden">
            <a:xfrm>
              <a:off x="-308538" y="4319027"/>
              <a:ext cx="8280254" cy="1208092"/>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9" name="Freeform 22"/>
            <p:cNvSpPr>
              <a:spLocks/>
            </p:cNvSpPr>
            <p:nvPr/>
          </p:nvSpPr>
          <p:spPr bwMode="hidden">
            <a:xfrm>
              <a:off x="4014" y="4334834"/>
              <a:ext cx="8164231"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10" name="Freeform 26"/>
            <p:cNvSpPr>
              <a:spLocks/>
            </p:cNvSpPr>
            <p:nvPr/>
          </p:nvSpPr>
          <p:spPr bwMode="hidden">
            <a:xfrm>
              <a:off x="4157164" y="4316769"/>
              <a:ext cx="4939265"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11"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pic>
        <p:nvPicPr>
          <p:cNvPr id="12" name="Picture 2"/>
          <p:cNvPicPr>
            <a:picLocks noChangeAspect="1" noChangeArrowheads="1"/>
          </p:cNvPicPr>
          <p:nvPr userDrawn="1"/>
        </p:nvPicPr>
        <p:blipFill>
          <a:blip r:embed="rId2"/>
          <a:srcRect/>
          <a:stretch>
            <a:fillRect/>
          </a:stretch>
        </p:blipFill>
        <p:spPr bwMode="auto">
          <a:xfrm>
            <a:off x="1828800" y="1905000"/>
            <a:ext cx="1143000" cy="1293813"/>
          </a:xfrm>
          <a:prstGeom prst="rect">
            <a:avLst/>
          </a:prstGeom>
          <a:noFill/>
          <a:ln w="9525">
            <a:noFill/>
            <a:miter lim="800000"/>
            <a:headEnd/>
            <a:tailEnd/>
          </a:ln>
        </p:spPr>
      </p:pic>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3" name="Footer Placeholder 5"/>
          <p:cNvSpPr>
            <a:spLocks noGrp="1"/>
          </p:cNvSpPr>
          <p:nvPr>
            <p:ph type="ftr" sz="quarter" idx="10"/>
          </p:nvPr>
        </p:nvSpPr>
        <p:spPr>
          <a:xfrm>
            <a:off x="193675" y="6249988"/>
            <a:ext cx="8569325" cy="365125"/>
          </a:xfrm>
        </p:spPr>
        <p:txBody>
          <a:bodyPr/>
          <a:lstStyle>
            <a:lvl1pPr>
              <a:defRPr sz="1400" b="1"/>
            </a:lvl1pPr>
          </a:lstStyle>
          <a:p>
            <a:pPr>
              <a:defRPr/>
            </a:pPr>
            <a:r>
              <a:rPr lang="en-US"/>
              <a:t>University of Nairobi                                 ISO 9001:2008       </a:t>
            </a:r>
            <a:fld id="{8EC08AC6-ACD8-4D84-B87D-4AA163655501}" type="slidenum">
              <a:rPr lang="en-US"/>
              <a:pPr>
                <a:defRPr/>
              </a:pPr>
              <a:t>‹#›</a:t>
            </a:fld>
            <a:r>
              <a:rPr lang="en-US"/>
              <a:t>	 Certified 		http://www.uonbi.ac.ke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2" name="Freeform 14"/>
            <p:cNvSpPr>
              <a:spLocks/>
            </p:cNvSpPr>
            <p:nvPr/>
          </p:nvSpPr>
          <p:spPr bwMode="hidden">
            <a:xfrm>
              <a:off x="4810006" y="4499677"/>
              <a:ext cx="4295986"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1034" name="Freeform 18"/>
            <p:cNvSpPr>
              <a:spLocks/>
            </p:cNvSpPr>
            <p:nvPr/>
          </p:nvSpPr>
          <p:spPr bwMode="hidden">
            <a:xfrm>
              <a:off x="-308667" y="4319028"/>
              <a:ext cx="8279020" cy="1208091"/>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1035" name="Freeform 22"/>
            <p:cNvSpPr>
              <a:spLocks/>
            </p:cNvSpPr>
            <p:nvPr/>
          </p:nvSpPr>
          <p:spPr bwMode="hidden">
            <a:xfrm>
              <a:off x="4286" y="4334834"/>
              <a:ext cx="8165219"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1036" name="Freeform 26"/>
            <p:cNvSpPr>
              <a:spLocks/>
            </p:cNvSpPr>
            <p:nvPr/>
          </p:nvSpPr>
          <p:spPr bwMode="hidden">
            <a:xfrm>
              <a:off x="4155651" y="4316769"/>
              <a:ext cx="4940859"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1037"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 name="Footer Placeholder 4"/>
          <p:cNvSpPr>
            <a:spLocks noGrp="1"/>
          </p:cNvSpPr>
          <p:nvPr>
            <p:ph type="ftr" sz="quarter" idx="3"/>
          </p:nvPr>
        </p:nvSpPr>
        <p:spPr>
          <a:xfrm>
            <a:off x="304800" y="6172200"/>
            <a:ext cx="8493125" cy="365125"/>
          </a:xfrm>
          <a:prstGeom prst="rect">
            <a:avLst/>
          </a:prstGeom>
        </p:spPr>
        <p:txBody>
          <a:bodyPr vert="horz" lIns="91440" tIns="45720" rIns="91440" bIns="45720" rtlCol="0" anchor="ctr"/>
          <a:lstStyle>
            <a:lvl1pPr algn="l" fontAlgn="auto">
              <a:spcBef>
                <a:spcPts val="0"/>
              </a:spcBef>
              <a:spcAft>
                <a:spcPts val="0"/>
              </a:spcAft>
              <a:defRPr sz="1400" b="1">
                <a:solidFill>
                  <a:schemeClr val="tx2"/>
                </a:solidFill>
                <a:latin typeface="+mn-lt"/>
                <a:cs typeface="+mn-cs"/>
              </a:defRPr>
            </a:lvl1pPr>
          </a:lstStyle>
          <a:p>
            <a:pPr>
              <a:defRPr/>
            </a:pPr>
            <a:r>
              <a:rPr lang="en-US"/>
              <a:t>University of Nairobi                                 ISO 9001:2008       </a:t>
            </a:r>
            <a:fld id="{12D1DF6C-5204-4255-B6B9-BA718B5291D6}" type="slidenum">
              <a:rPr lang="en-US"/>
              <a:pPr>
                <a:defRPr/>
              </a:pPr>
              <a:t>‹#›</a:t>
            </a:fld>
            <a:r>
              <a:rPr lang="en-US"/>
              <a:t>	 Certified 		http://www.uonbi.ac.ke</a:t>
            </a:r>
            <a:endParaRPr lang="en-US" dirty="0"/>
          </a:p>
        </p:txBody>
      </p:sp>
      <p:sp>
        <p:nvSpPr>
          <p:cNvPr id="1030"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1" name="Picture 2"/>
          <p:cNvPicPr>
            <a:picLocks noChangeAspect="1" noChangeArrowheads="1"/>
          </p:cNvPicPr>
          <p:nvPr userDrawn="1"/>
        </p:nvPicPr>
        <p:blipFill>
          <a:blip r:embed="rId13"/>
          <a:srcRect/>
          <a:stretch>
            <a:fillRect/>
          </a:stretch>
        </p:blipFill>
        <p:spPr bwMode="auto">
          <a:xfrm>
            <a:off x="7772400" y="457200"/>
            <a:ext cx="838200" cy="990600"/>
          </a:xfrm>
          <a:prstGeom prst="rect">
            <a:avLst/>
          </a:prstGeom>
          <a:noFill/>
          <a:ln w="9525">
            <a:noFill/>
            <a:miter lim="800000"/>
            <a:headEnd/>
            <a:tailEnd/>
          </a:ln>
        </p:spPr>
      </p:pic>
      <p:pic>
        <p:nvPicPr>
          <p:cNvPr id="1032" name="Picture 12" descr="Fountain 17.JPG"/>
          <p:cNvPicPr>
            <a:picLocks noChangeAspect="1"/>
          </p:cNvPicPr>
          <p:nvPr userDrawn="1"/>
        </p:nvPicPr>
        <p:blipFill>
          <a:blip r:embed="rId14" cstate="print"/>
          <a:srcRect/>
          <a:stretch>
            <a:fillRect/>
          </a:stretch>
        </p:blipFill>
        <p:spPr bwMode="auto">
          <a:xfrm>
            <a:off x="381000" y="381000"/>
            <a:ext cx="1066800"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88" r:id="rId5"/>
    <p:sldLayoutId id="2147483789" r:id="rId6"/>
    <p:sldLayoutId id="2147483795" r:id="rId7"/>
    <p:sldLayoutId id="2147483796" r:id="rId8"/>
    <p:sldLayoutId id="2147483797" r:id="rId9"/>
    <p:sldLayoutId id="2147483790" r:id="rId10"/>
    <p:sldLayoutId id="2147483798" r:id="rId11"/>
  </p:sldLayoutIdLst>
  <p:hf sldNum="0" hd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ubtitle 2"/>
          <p:cNvSpPr>
            <a:spLocks noGrp="1"/>
          </p:cNvSpPr>
          <p:nvPr>
            <p:ph type="subTitle" idx="1"/>
          </p:nvPr>
        </p:nvSpPr>
        <p:spPr>
          <a:xfrm>
            <a:off x="1371600" y="3860800"/>
            <a:ext cx="6400800" cy="1473200"/>
          </a:xfrm>
        </p:spPr>
        <p:txBody>
          <a:bodyPr/>
          <a:lstStyle/>
          <a:p>
            <a:pPr eaLnBrk="1" hangingPunct="1">
              <a:lnSpc>
                <a:spcPct val="80000"/>
              </a:lnSpc>
              <a:defRPr/>
            </a:pPr>
            <a:r>
              <a:rPr lang="en-US" dirty="0">
                <a:solidFill>
                  <a:schemeClr val="bg1"/>
                </a:solidFill>
                <a:latin typeface="Times New Roman" charset="0"/>
              </a:rPr>
              <a:t>BY RA OKOTH</a:t>
            </a:r>
          </a:p>
          <a:p>
            <a:pPr eaLnBrk="1" hangingPunct="1">
              <a:lnSpc>
                <a:spcPct val="80000"/>
              </a:lnSpc>
              <a:defRPr/>
            </a:pPr>
            <a:r>
              <a:rPr lang="en-US" dirty="0">
                <a:solidFill>
                  <a:schemeClr val="bg1"/>
                </a:solidFill>
                <a:latin typeface="Times New Roman" charset="0"/>
              </a:rPr>
              <a:t>DEPT OF PSYCHIATRY</a:t>
            </a:r>
          </a:p>
          <a:p>
            <a:pPr eaLnBrk="1" hangingPunct="1">
              <a:lnSpc>
                <a:spcPct val="80000"/>
              </a:lnSpc>
              <a:defRPr/>
            </a:pPr>
            <a:r>
              <a:rPr lang="en-US" dirty="0" smtClean="0">
                <a:solidFill>
                  <a:schemeClr val="bg1"/>
                </a:solidFill>
                <a:latin typeface="Times New Roman" charset="0"/>
              </a:rPr>
              <a:t>UON</a:t>
            </a:r>
            <a:r>
              <a:rPr lang="en-US" dirty="0">
                <a:solidFill>
                  <a:schemeClr val="bg1"/>
                </a:solidFill>
                <a:latin typeface="Times New Roman" charset="0"/>
              </a:rPr>
              <a:t> </a:t>
            </a:r>
            <a:r>
              <a:rPr lang="en-US" dirty="0" smtClean="0">
                <a:solidFill>
                  <a:schemeClr val="bg1"/>
                </a:solidFill>
                <a:latin typeface="Times New Roman" charset="0"/>
              </a:rPr>
              <a:t>//2019</a:t>
            </a:r>
            <a:endParaRPr lang="en-US" dirty="0">
              <a:solidFill>
                <a:schemeClr val="bg1"/>
              </a:solidFill>
              <a:latin typeface="Times New Roman" charset="0"/>
            </a:endParaRPr>
          </a:p>
        </p:txBody>
      </p:sp>
      <p:sp>
        <p:nvSpPr>
          <p:cNvPr id="4" name="Footer Placeholder 3"/>
          <p:cNvSpPr>
            <a:spLocks noGrp="1"/>
          </p:cNvSpPr>
          <p:nvPr>
            <p:ph type="ftr" sz="quarter" idx="10"/>
          </p:nvPr>
        </p:nvSpPr>
        <p:spPr/>
        <p:txBody>
          <a:bodyPr/>
          <a:lstStyle/>
          <a:p>
            <a:pPr>
              <a:defRPr/>
            </a:pPr>
            <a:r>
              <a:rPr lang="en-US"/>
              <a:t>University of Nairobi                                 ISO 9001:2008       </a:t>
            </a:r>
            <a:fld id="{37CD9687-556D-424A-863D-5623A1819EE6}" type="slidenum">
              <a:rPr lang="en-US"/>
              <a:pPr>
                <a:defRPr/>
              </a:pPr>
              <a:t>1</a:t>
            </a:fld>
            <a:r>
              <a:rPr lang="en-US"/>
              <a:t>	 Certified 		http://www.uonbi.ac.ke</a:t>
            </a:r>
          </a:p>
        </p:txBody>
      </p:sp>
      <p:sp>
        <p:nvSpPr>
          <p:cNvPr id="3" name="Title 2"/>
          <p:cNvSpPr>
            <a:spLocks noGrp="1"/>
          </p:cNvSpPr>
          <p:nvPr>
            <p:ph type="ctrTitle"/>
          </p:nvPr>
        </p:nvSpPr>
        <p:spPr>
          <a:xfrm>
            <a:off x="685800" y="1600200"/>
            <a:ext cx="8077200" cy="2286000"/>
          </a:xfrm>
        </p:spPr>
        <p:txBody>
          <a:bodyPr>
            <a:normAutofit/>
          </a:bodyPr>
          <a:lstStyle/>
          <a:p>
            <a:r>
              <a:rPr lang="en-US" dirty="0" smtClean="0"/>
              <a:t>  BIOFEEDBACK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9"/>
          <p:cNvSpPr>
            <a:spLocks noGrp="1" noChangeArrowheads="1"/>
          </p:cNvSpPr>
          <p:nvPr>
            <p:ph type="title"/>
          </p:nvPr>
        </p:nvSpPr>
        <p:spPr/>
        <p:txBody>
          <a:bodyPr/>
          <a:lstStyle/>
          <a:p>
            <a:pPr eaLnBrk="1" hangingPunct="1">
              <a:defRPr/>
            </a:pPr>
            <a:r>
              <a:rPr lang="en-US" smtClean="0">
                <a:cs typeface="+mj-cs"/>
              </a:rPr>
              <a:t>Biofeedback</a:t>
            </a:r>
          </a:p>
        </p:txBody>
      </p:sp>
      <p:sp>
        <p:nvSpPr>
          <p:cNvPr id="6154" name="Rectangle 10"/>
          <p:cNvSpPr>
            <a:spLocks noGrp="1" noChangeArrowheads="1"/>
          </p:cNvSpPr>
          <p:nvPr>
            <p:ph type="body" idx="1"/>
          </p:nvPr>
        </p:nvSpPr>
        <p:spPr/>
        <p:txBody>
          <a:bodyPr/>
          <a:lstStyle/>
          <a:p>
            <a:pPr eaLnBrk="1" hangingPunct="1">
              <a:defRPr/>
            </a:pPr>
            <a:r>
              <a:rPr lang="en-US" smtClean="0">
                <a:cs typeface="+mn-cs"/>
              </a:rPr>
              <a:t>Biofeedback is a process of gathering information about specific physiological functions such as:</a:t>
            </a:r>
          </a:p>
          <a:p>
            <a:pPr lvl="1" eaLnBrk="1" hangingPunct="1">
              <a:defRPr/>
            </a:pPr>
            <a:r>
              <a:rPr lang="en-US" smtClean="0"/>
              <a:t> heart rate </a:t>
            </a:r>
          </a:p>
          <a:p>
            <a:pPr lvl="1" eaLnBrk="1" hangingPunct="1">
              <a:defRPr/>
            </a:pPr>
            <a:r>
              <a:rPr lang="en-US" smtClean="0"/>
              <a:t> respiration </a:t>
            </a:r>
          </a:p>
          <a:p>
            <a:pPr lvl="1" eaLnBrk="1" hangingPunct="1">
              <a:defRPr/>
            </a:pPr>
            <a:r>
              <a:rPr lang="en-US" smtClean="0"/>
              <a:t> body temperature </a:t>
            </a:r>
          </a:p>
        </p:txBody>
      </p:sp>
      <p:sp>
        <p:nvSpPr>
          <p:cNvPr id="6148" name="Rectangle 4"/>
          <p:cNvSpPr>
            <a:spLocks noChangeArrowheads="1"/>
          </p:cNvSpPr>
          <p:nvPr/>
        </p:nvSpPr>
        <p:spPr bwMode="auto">
          <a:xfrm>
            <a:off x="587375" y="312738"/>
            <a:ext cx="6350" cy="63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9" name="Rectangle 5"/>
          <p:cNvSpPr>
            <a:spLocks noChangeArrowheads="1"/>
          </p:cNvSpPr>
          <p:nvPr/>
        </p:nvSpPr>
        <p:spPr bwMode="auto">
          <a:xfrm>
            <a:off x="7673975" y="384175"/>
            <a:ext cx="9525" cy="95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367671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ChangeArrowheads="1"/>
          </p:cNvSpPr>
          <p:nvPr>
            <p:ph type="title"/>
          </p:nvPr>
        </p:nvSpPr>
        <p:spPr/>
        <p:txBody>
          <a:bodyPr/>
          <a:lstStyle/>
          <a:p>
            <a:pPr eaLnBrk="1" hangingPunct="1">
              <a:defRPr/>
            </a:pPr>
            <a:r>
              <a:rPr lang="en-US" smtClean="0">
                <a:cs typeface="+mj-cs"/>
              </a:rPr>
              <a:t>   Clinical Biofeedback</a:t>
            </a:r>
          </a:p>
        </p:txBody>
      </p:sp>
      <p:sp>
        <p:nvSpPr>
          <p:cNvPr id="8199" name="Rectangle 7"/>
          <p:cNvSpPr>
            <a:spLocks noGrp="1" noChangeArrowheads="1"/>
          </p:cNvSpPr>
          <p:nvPr>
            <p:ph type="body" idx="1"/>
          </p:nvPr>
        </p:nvSpPr>
        <p:spPr/>
        <p:txBody>
          <a:bodyPr/>
          <a:lstStyle/>
          <a:p>
            <a:pPr eaLnBrk="1" hangingPunct="1">
              <a:defRPr/>
            </a:pPr>
            <a:r>
              <a:rPr lang="en-US" smtClean="0">
                <a:cs typeface="+mn-cs"/>
              </a:rPr>
              <a:t>Clinical biofeedback is the use of monitoring instruments to amplify the electrochemical energy produced by various body organs.</a:t>
            </a:r>
          </a:p>
        </p:txBody>
      </p:sp>
    </p:spTree>
    <p:extLst>
      <p:ext uri="{BB962C8B-B14F-4D97-AF65-F5344CB8AC3E}">
        <p14:creationId xmlns:p14="http://schemas.microsoft.com/office/powerpoint/2010/main" val="973394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685800" y="304800"/>
            <a:ext cx="7772400" cy="1219200"/>
          </a:xfrm>
        </p:spPr>
        <p:txBody>
          <a:bodyPr/>
          <a:lstStyle/>
          <a:p>
            <a:pPr eaLnBrk="1" hangingPunct="1">
              <a:defRPr/>
            </a:pPr>
            <a:r>
              <a:rPr lang="en-US" smtClean="0">
                <a:cs typeface="+mj-cs"/>
              </a:rPr>
              <a:t>Clinical Biofeedback </a:t>
            </a:r>
            <a:br>
              <a:rPr lang="en-US" smtClean="0">
                <a:cs typeface="+mj-cs"/>
              </a:rPr>
            </a:br>
            <a:r>
              <a:rPr lang="en-US" sz="3200" smtClean="0">
                <a:cs typeface="+mj-cs"/>
              </a:rPr>
              <a:t>(continued)</a:t>
            </a:r>
            <a:endParaRPr lang="en-US" smtClean="0">
              <a:cs typeface="+mj-cs"/>
            </a:endParaRPr>
          </a:p>
        </p:txBody>
      </p:sp>
      <p:sp>
        <p:nvSpPr>
          <p:cNvPr id="10245" name="Rectangle 5"/>
          <p:cNvSpPr>
            <a:spLocks noGrp="1" noChangeArrowheads="1"/>
          </p:cNvSpPr>
          <p:nvPr>
            <p:ph type="body" idx="1"/>
          </p:nvPr>
        </p:nvSpPr>
        <p:spPr>
          <a:xfrm>
            <a:off x="685800" y="1981200"/>
            <a:ext cx="7772400" cy="4114800"/>
          </a:xfrm>
        </p:spPr>
        <p:txBody>
          <a:bodyPr/>
          <a:lstStyle/>
          <a:p>
            <a:pPr eaLnBrk="1" hangingPunct="1">
              <a:defRPr/>
            </a:pPr>
            <a:r>
              <a:rPr lang="en-US" smtClean="0">
                <a:cs typeface="+mn-cs"/>
              </a:rPr>
              <a:t>Clinical biofeedback allows a person to increase awareness of his or her own physiological responses by learning to monitor them through data gathered by a particular instrument.</a:t>
            </a:r>
          </a:p>
        </p:txBody>
      </p:sp>
    </p:spTree>
    <p:extLst>
      <p:ext uri="{BB962C8B-B14F-4D97-AF65-F5344CB8AC3E}">
        <p14:creationId xmlns:p14="http://schemas.microsoft.com/office/powerpoint/2010/main" val="3688407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685800" y="304800"/>
            <a:ext cx="7772400" cy="1219200"/>
          </a:xfrm>
        </p:spPr>
        <p:txBody>
          <a:bodyPr/>
          <a:lstStyle/>
          <a:p>
            <a:pPr eaLnBrk="1" hangingPunct="1">
              <a:defRPr/>
            </a:pPr>
            <a:r>
              <a:rPr lang="en-US" smtClean="0">
                <a:cs typeface="+mj-cs"/>
              </a:rPr>
              <a:t>Clinical Biofeedback </a:t>
            </a:r>
            <a:br>
              <a:rPr lang="en-US" smtClean="0">
                <a:cs typeface="+mj-cs"/>
              </a:rPr>
            </a:br>
            <a:r>
              <a:rPr lang="en-US" sz="3200" smtClean="0">
                <a:cs typeface="+mj-cs"/>
              </a:rPr>
              <a:t>(continued)</a:t>
            </a:r>
            <a:endParaRPr lang="en-US" smtClean="0">
              <a:cs typeface="+mj-cs"/>
            </a:endParaRPr>
          </a:p>
        </p:txBody>
      </p:sp>
      <p:sp>
        <p:nvSpPr>
          <p:cNvPr id="12293" name="Rectangle 5"/>
          <p:cNvSpPr>
            <a:spLocks noGrp="1" noChangeArrowheads="1"/>
          </p:cNvSpPr>
          <p:nvPr>
            <p:ph type="body" idx="1"/>
          </p:nvPr>
        </p:nvSpPr>
        <p:spPr>
          <a:xfrm>
            <a:off x="685800" y="1981200"/>
            <a:ext cx="7772400" cy="4114800"/>
          </a:xfrm>
        </p:spPr>
        <p:txBody>
          <a:bodyPr/>
          <a:lstStyle/>
          <a:p>
            <a:pPr eaLnBrk="1" hangingPunct="1">
              <a:defRPr/>
            </a:pPr>
            <a:r>
              <a:rPr lang="en-US" smtClean="0">
                <a:cs typeface="+mn-cs"/>
              </a:rPr>
              <a:t>The purpose of biofeedback is to teach people with stress-related disorders to recondition their responses so that they gain control over the physiological system responsible for their symptoms. </a:t>
            </a:r>
          </a:p>
        </p:txBody>
      </p:sp>
    </p:spTree>
    <p:extLst>
      <p:ext uri="{BB962C8B-B14F-4D97-AF65-F5344CB8AC3E}">
        <p14:creationId xmlns:p14="http://schemas.microsoft.com/office/powerpoint/2010/main" val="195044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2" name="Rectangle 26"/>
          <p:cNvSpPr>
            <a:spLocks noGrp="1" noChangeArrowheads="1"/>
          </p:cNvSpPr>
          <p:nvPr>
            <p:ph type="title"/>
          </p:nvPr>
        </p:nvSpPr>
        <p:spPr>
          <a:xfrm>
            <a:off x="-228600" y="228600"/>
            <a:ext cx="7543800" cy="1252537"/>
          </a:xfrm>
        </p:spPr>
        <p:txBody>
          <a:bodyPr/>
          <a:lstStyle/>
          <a:p>
            <a:pPr eaLnBrk="1" hangingPunct="1">
              <a:defRPr/>
            </a:pPr>
            <a:r>
              <a:rPr lang="en-US" smtClean="0">
                <a:cs typeface="+mj-cs"/>
              </a:rPr>
              <a:t>The Biofeedback Loop</a:t>
            </a:r>
          </a:p>
        </p:txBody>
      </p:sp>
      <p:sp>
        <p:nvSpPr>
          <p:cNvPr id="14339" name="Rectangle 3"/>
          <p:cNvSpPr>
            <a:spLocks noChangeArrowheads="1"/>
          </p:cNvSpPr>
          <p:nvPr/>
        </p:nvSpPr>
        <p:spPr bwMode="auto">
          <a:xfrm>
            <a:off x="2444750" y="1682750"/>
            <a:ext cx="1816100" cy="1130300"/>
          </a:xfrm>
          <a:prstGeom prst="rect">
            <a:avLst/>
          </a:prstGeom>
          <a:solidFill>
            <a:schemeClr val="accent1"/>
          </a:solidFill>
          <a:ln w="635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340" name="Rectangle 4"/>
          <p:cNvSpPr>
            <a:spLocks noChangeArrowheads="1"/>
          </p:cNvSpPr>
          <p:nvPr/>
        </p:nvSpPr>
        <p:spPr bwMode="auto">
          <a:xfrm>
            <a:off x="5111750" y="1682750"/>
            <a:ext cx="1739900" cy="1130300"/>
          </a:xfrm>
          <a:prstGeom prst="rect">
            <a:avLst/>
          </a:prstGeom>
          <a:solidFill>
            <a:schemeClr val="accent1"/>
          </a:solidFill>
          <a:ln w="635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341" name="Rectangle 5"/>
          <p:cNvSpPr>
            <a:spLocks noChangeArrowheads="1"/>
          </p:cNvSpPr>
          <p:nvPr/>
        </p:nvSpPr>
        <p:spPr bwMode="auto">
          <a:xfrm>
            <a:off x="5187950" y="3359150"/>
            <a:ext cx="1739900" cy="1130300"/>
          </a:xfrm>
          <a:prstGeom prst="rect">
            <a:avLst/>
          </a:prstGeom>
          <a:solidFill>
            <a:schemeClr val="accent1"/>
          </a:solidFill>
          <a:ln w="635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342" name="Rectangle 6"/>
          <p:cNvSpPr>
            <a:spLocks noChangeArrowheads="1"/>
          </p:cNvSpPr>
          <p:nvPr/>
        </p:nvSpPr>
        <p:spPr bwMode="auto">
          <a:xfrm>
            <a:off x="5264150" y="4959350"/>
            <a:ext cx="1739900" cy="1130300"/>
          </a:xfrm>
          <a:prstGeom prst="rect">
            <a:avLst/>
          </a:prstGeom>
          <a:solidFill>
            <a:schemeClr val="accent1"/>
          </a:solidFill>
          <a:ln w="635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343" name="Rectangle 7"/>
          <p:cNvSpPr>
            <a:spLocks noChangeArrowheads="1"/>
          </p:cNvSpPr>
          <p:nvPr/>
        </p:nvSpPr>
        <p:spPr bwMode="auto">
          <a:xfrm>
            <a:off x="7473950" y="3587750"/>
            <a:ext cx="1435100" cy="749300"/>
          </a:xfrm>
          <a:prstGeom prst="rect">
            <a:avLst/>
          </a:prstGeom>
          <a:solidFill>
            <a:schemeClr val="accent1"/>
          </a:solidFill>
          <a:ln w="635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344" name="Oval 8"/>
          <p:cNvSpPr>
            <a:spLocks noChangeArrowheads="1"/>
          </p:cNvSpPr>
          <p:nvPr/>
        </p:nvSpPr>
        <p:spPr bwMode="auto">
          <a:xfrm>
            <a:off x="463550" y="2444750"/>
            <a:ext cx="1358900" cy="1358900"/>
          </a:xfrm>
          <a:prstGeom prst="ellipse">
            <a:avLst/>
          </a:prstGeom>
          <a:solidFill>
            <a:schemeClr val="accent1"/>
          </a:solidFill>
          <a:ln w="635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345" name="Arc 9"/>
          <p:cNvSpPr>
            <a:spLocks/>
          </p:cNvSpPr>
          <p:nvPr/>
        </p:nvSpPr>
        <p:spPr bwMode="auto">
          <a:xfrm>
            <a:off x="1389063" y="1922463"/>
            <a:ext cx="1054100" cy="520700"/>
          </a:xfrm>
          <a:custGeom>
            <a:avLst/>
            <a:gdLst>
              <a:gd name="G0" fmla="+- 21600 0 0"/>
              <a:gd name="G1" fmla="+- 21600 0 0"/>
              <a:gd name="G2" fmla="+- 21600 0 0"/>
              <a:gd name="T0" fmla="*/ 0 w 21600"/>
              <a:gd name="T1" fmla="*/ 21468 h 21600"/>
              <a:gd name="T2" fmla="*/ 21567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468"/>
                </a:moveTo>
                <a:cubicBezTo>
                  <a:pt x="72" y="9603"/>
                  <a:pt x="9702" y="18"/>
                  <a:pt x="21567" y="0"/>
                </a:cubicBezTo>
              </a:path>
              <a:path w="21600" h="21600" stroke="0" extrusionOk="0">
                <a:moveTo>
                  <a:pt x="0" y="21468"/>
                </a:moveTo>
                <a:cubicBezTo>
                  <a:pt x="72" y="9603"/>
                  <a:pt x="9702" y="18"/>
                  <a:pt x="21567" y="0"/>
                </a:cubicBezTo>
                <a:lnTo>
                  <a:pt x="21600" y="21600"/>
                </a:lnTo>
                <a:close/>
              </a:path>
            </a:pathLst>
          </a:custGeom>
          <a:noFill/>
          <a:ln w="6350" cap="rnd">
            <a:solidFill>
              <a:schemeClr val="bg2"/>
            </a:solidFill>
            <a:round/>
            <a:headEnd type="stealth"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346" name="Arc 10"/>
          <p:cNvSpPr>
            <a:spLocks/>
          </p:cNvSpPr>
          <p:nvPr/>
        </p:nvSpPr>
        <p:spPr bwMode="auto">
          <a:xfrm>
            <a:off x="1541463" y="2074863"/>
            <a:ext cx="901700" cy="520700"/>
          </a:xfrm>
          <a:custGeom>
            <a:avLst/>
            <a:gdLst>
              <a:gd name="G0" fmla="+- 21600 0 0"/>
              <a:gd name="G1" fmla="+- 21600 0 0"/>
              <a:gd name="G2" fmla="+- 21600 0 0"/>
              <a:gd name="T0" fmla="*/ 0 w 21600"/>
              <a:gd name="T1" fmla="*/ 21468 h 21600"/>
              <a:gd name="T2" fmla="*/ 2156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468"/>
                </a:moveTo>
                <a:cubicBezTo>
                  <a:pt x="72" y="9605"/>
                  <a:pt x="9699" y="20"/>
                  <a:pt x="21562" y="0"/>
                </a:cubicBezTo>
              </a:path>
              <a:path w="21600" h="21600" stroke="0" extrusionOk="0">
                <a:moveTo>
                  <a:pt x="0" y="21468"/>
                </a:moveTo>
                <a:cubicBezTo>
                  <a:pt x="72" y="9605"/>
                  <a:pt x="9699" y="20"/>
                  <a:pt x="21562" y="0"/>
                </a:cubicBezTo>
                <a:lnTo>
                  <a:pt x="21600" y="21600"/>
                </a:lnTo>
                <a:close/>
              </a:path>
            </a:pathLst>
          </a:custGeom>
          <a:noFill/>
          <a:ln w="6350" cap="rnd">
            <a:solidFill>
              <a:schemeClr val="bg2"/>
            </a:solidFill>
            <a:round/>
            <a:headEnd type="stealth"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347" name="Arc 11"/>
          <p:cNvSpPr>
            <a:spLocks/>
          </p:cNvSpPr>
          <p:nvPr/>
        </p:nvSpPr>
        <p:spPr bwMode="auto">
          <a:xfrm>
            <a:off x="1693863" y="2227263"/>
            <a:ext cx="749300" cy="520700"/>
          </a:xfrm>
          <a:custGeom>
            <a:avLst/>
            <a:gdLst>
              <a:gd name="G0" fmla="+- 21600 0 0"/>
              <a:gd name="G1" fmla="+- 21600 0 0"/>
              <a:gd name="G2" fmla="+- 21600 0 0"/>
              <a:gd name="T0" fmla="*/ 0 w 21600"/>
              <a:gd name="T1" fmla="*/ 21468 h 21600"/>
              <a:gd name="T2" fmla="*/ 21554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468"/>
                </a:moveTo>
                <a:cubicBezTo>
                  <a:pt x="72" y="9608"/>
                  <a:pt x="9694" y="25"/>
                  <a:pt x="21554" y="0"/>
                </a:cubicBezTo>
              </a:path>
              <a:path w="21600" h="21600" stroke="0" extrusionOk="0">
                <a:moveTo>
                  <a:pt x="0" y="21468"/>
                </a:moveTo>
                <a:cubicBezTo>
                  <a:pt x="72" y="9608"/>
                  <a:pt x="9694" y="25"/>
                  <a:pt x="21554" y="0"/>
                </a:cubicBezTo>
                <a:lnTo>
                  <a:pt x="21600" y="21600"/>
                </a:lnTo>
                <a:close/>
              </a:path>
            </a:pathLst>
          </a:custGeom>
          <a:noFill/>
          <a:ln w="6350" cap="rnd">
            <a:solidFill>
              <a:schemeClr val="bg2"/>
            </a:solidFill>
            <a:round/>
            <a:headEnd type="stealth"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348" name="Line 12"/>
          <p:cNvSpPr>
            <a:spLocks noChangeShapeType="1"/>
          </p:cNvSpPr>
          <p:nvPr/>
        </p:nvSpPr>
        <p:spPr bwMode="auto">
          <a:xfrm>
            <a:off x="4283075" y="2286000"/>
            <a:ext cx="809625" cy="0"/>
          </a:xfrm>
          <a:prstGeom prst="line">
            <a:avLst/>
          </a:prstGeom>
          <a:noFill/>
          <a:ln w="6350">
            <a:solidFill>
              <a:schemeClr val="bg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349" name="Line 13"/>
          <p:cNvSpPr>
            <a:spLocks noChangeShapeType="1"/>
          </p:cNvSpPr>
          <p:nvPr/>
        </p:nvSpPr>
        <p:spPr bwMode="auto">
          <a:xfrm>
            <a:off x="6019800" y="2911475"/>
            <a:ext cx="0" cy="428625"/>
          </a:xfrm>
          <a:prstGeom prst="line">
            <a:avLst/>
          </a:prstGeom>
          <a:noFill/>
          <a:ln w="6350">
            <a:solidFill>
              <a:schemeClr val="bg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350" name="Line 14"/>
          <p:cNvSpPr>
            <a:spLocks noChangeShapeType="1"/>
          </p:cNvSpPr>
          <p:nvPr/>
        </p:nvSpPr>
        <p:spPr bwMode="auto">
          <a:xfrm>
            <a:off x="6019800" y="4511675"/>
            <a:ext cx="0" cy="428625"/>
          </a:xfrm>
          <a:prstGeom prst="line">
            <a:avLst/>
          </a:prstGeom>
          <a:noFill/>
          <a:ln w="6350">
            <a:solidFill>
              <a:schemeClr val="bg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351" name="Line 15"/>
          <p:cNvSpPr>
            <a:spLocks noChangeShapeType="1"/>
          </p:cNvSpPr>
          <p:nvPr/>
        </p:nvSpPr>
        <p:spPr bwMode="auto">
          <a:xfrm>
            <a:off x="6950075" y="4038600"/>
            <a:ext cx="504825" cy="0"/>
          </a:xfrm>
          <a:prstGeom prst="line">
            <a:avLst/>
          </a:prstGeom>
          <a:noFill/>
          <a:ln w="6350">
            <a:solidFill>
              <a:schemeClr val="bg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352" name="Rectangle 16"/>
          <p:cNvSpPr>
            <a:spLocks noChangeArrowheads="1"/>
          </p:cNvSpPr>
          <p:nvPr/>
        </p:nvSpPr>
        <p:spPr bwMode="auto">
          <a:xfrm>
            <a:off x="737539" y="4697413"/>
            <a:ext cx="1118897"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dirty="0">
                <a:cs typeface="+mn-cs"/>
              </a:rPr>
              <a:t>Feedback</a:t>
            </a:r>
          </a:p>
        </p:txBody>
      </p:sp>
      <p:sp>
        <p:nvSpPr>
          <p:cNvPr id="14353" name="Line 17"/>
          <p:cNvSpPr>
            <a:spLocks noChangeShapeType="1"/>
          </p:cNvSpPr>
          <p:nvPr/>
        </p:nvSpPr>
        <p:spPr bwMode="auto">
          <a:xfrm flipH="1" flipV="1">
            <a:off x="2057400" y="4648200"/>
            <a:ext cx="3146425" cy="555625"/>
          </a:xfrm>
          <a:prstGeom prst="line">
            <a:avLst/>
          </a:prstGeom>
          <a:noFill/>
          <a:ln w="6350">
            <a:solidFill>
              <a:schemeClr val="bg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354" name="Rectangle 18"/>
          <p:cNvSpPr>
            <a:spLocks noChangeArrowheads="1"/>
          </p:cNvSpPr>
          <p:nvPr/>
        </p:nvSpPr>
        <p:spPr bwMode="auto">
          <a:xfrm>
            <a:off x="638175" y="2868613"/>
            <a:ext cx="10112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a:cs typeface="+mn-cs"/>
              </a:rPr>
              <a:t>Person</a:t>
            </a:r>
          </a:p>
        </p:txBody>
      </p:sp>
      <p:sp>
        <p:nvSpPr>
          <p:cNvPr id="14355" name="Rectangle 19"/>
          <p:cNvSpPr>
            <a:spLocks noChangeArrowheads="1"/>
          </p:cNvSpPr>
          <p:nvPr/>
        </p:nvSpPr>
        <p:spPr bwMode="auto">
          <a:xfrm>
            <a:off x="2408238" y="1801813"/>
            <a:ext cx="1890712"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a:cs typeface="+mn-cs"/>
              </a:rPr>
              <a:t>Detection,</a:t>
            </a:r>
          </a:p>
          <a:p>
            <a:pPr algn="ctr" eaLnBrk="0" hangingPunct="0">
              <a:defRPr/>
            </a:pPr>
            <a:r>
              <a:rPr lang="en-US">
                <a:cs typeface="+mn-cs"/>
              </a:rPr>
              <a:t>Amplification</a:t>
            </a:r>
          </a:p>
        </p:txBody>
      </p:sp>
      <p:sp>
        <p:nvSpPr>
          <p:cNvPr id="14356" name="Rectangle 20"/>
          <p:cNvSpPr>
            <a:spLocks noChangeArrowheads="1"/>
          </p:cNvSpPr>
          <p:nvPr/>
        </p:nvSpPr>
        <p:spPr bwMode="auto">
          <a:xfrm>
            <a:off x="5159375" y="1725613"/>
            <a:ext cx="172243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a:cs typeface="+mn-cs"/>
              </a:rPr>
              <a:t>Signal</a:t>
            </a:r>
          </a:p>
          <a:p>
            <a:pPr algn="ctr" eaLnBrk="0" hangingPunct="0">
              <a:defRPr/>
            </a:pPr>
            <a:r>
              <a:rPr lang="en-US">
                <a:cs typeface="+mn-cs"/>
              </a:rPr>
              <a:t>conditioning</a:t>
            </a:r>
          </a:p>
        </p:txBody>
      </p:sp>
      <p:sp>
        <p:nvSpPr>
          <p:cNvPr id="14357" name="Rectangle 21"/>
          <p:cNvSpPr>
            <a:spLocks noChangeArrowheads="1"/>
          </p:cNvSpPr>
          <p:nvPr/>
        </p:nvSpPr>
        <p:spPr bwMode="auto">
          <a:xfrm>
            <a:off x="5405438" y="3478213"/>
            <a:ext cx="1230312"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a:cs typeface="+mn-cs"/>
              </a:rPr>
              <a:t>Program</a:t>
            </a:r>
          </a:p>
          <a:p>
            <a:pPr algn="ctr" eaLnBrk="0" hangingPunct="0">
              <a:defRPr/>
            </a:pPr>
            <a:r>
              <a:rPr lang="en-US">
                <a:cs typeface="+mn-cs"/>
              </a:rPr>
              <a:t>logic</a:t>
            </a:r>
          </a:p>
        </p:txBody>
      </p:sp>
      <p:sp>
        <p:nvSpPr>
          <p:cNvPr id="14358" name="Rectangle 22"/>
          <p:cNvSpPr>
            <a:spLocks noChangeArrowheads="1"/>
          </p:cNvSpPr>
          <p:nvPr/>
        </p:nvSpPr>
        <p:spPr bwMode="auto">
          <a:xfrm>
            <a:off x="7505700" y="3706813"/>
            <a:ext cx="14509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a:cs typeface="+mn-cs"/>
              </a:rPr>
              <a:t>Recording</a:t>
            </a:r>
          </a:p>
        </p:txBody>
      </p:sp>
      <p:sp>
        <p:nvSpPr>
          <p:cNvPr id="14359" name="Rectangle 23"/>
          <p:cNvSpPr>
            <a:spLocks noChangeArrowheads="1"/>
          </p:cNvSpPr>
          <p:nvPr/>
        </p:nvSpPr>
        <p:spPr bwMode="auto">
          <a:xfrm>
            <a:off x="5354638" y="4926013"/>
            <a:ext cx="1484312"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a:cs typeface="+mn-cs"/>
              </a:rPr>
              <a:t>Feedback</a:t>
            </a:r>
          </a:p>
          <a:p>
            <a:pPr algn="ctr" eaLnBrk="0" hangingPunct="0">
              <a:defRPr/>
            </a:pPr>
            <a:r>
              <a:rPr lang="en-US">
                <a:cs typeface="+mn-cs"/>
              </a:rPr>
              <a:t>signal</a:t>
            </a:r>
          </a:p>
          <a:p>
            <a:pPr algn="ctr" eaLnBrk="0" hangingPunct="0">
              <a:defRPr/>
            </a:pPr>
            <a:r>
              <a:rPr lang="en-US">
                <a:cs typeface="+mn-cs"/>
              </a:rPr>
              <a:t>processing</a:t>
            </a:r>
          </a:p>
        </p:txBody>
      </p:sp>
      <p:sp>
        <p:nvSpPr>
          <p:cNvPr id="14360" name="Rectangle 24"/>
          <p:cNvSpPr>
            <a:spLocks noChangeArrowheads="1"/>
          </p:cNvSpPr>
          <p:nvPr/>
        </p:nvSpPr>
        <p:spPr bwMode="auto">
          <a:xfrm>
            <a:off x="304800" y="5943600"/>
            <a:ext cx="3204416"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dirty="0">
                <a:cs typeface="+mn-cs"/>
              </a:rPr>
              <a:t>Auditory - variety of </a:t>
            </a:r>
            <a:r>
              <a:rPr lang="en-US" dirty="0" smtClean="0">
                <a:cs typeface="+mn-cs"/>
              </a:rPr>
              <a:t>sounds</a:t>
            </a:r>
          </a:p>
          <a:p>
            <a:pPr eaLnBrk="0" hangingPunct="0">
              <a:defRPr/>
            </a:pPr>
            <a:r>
              <a:rPr lang="en-US" dirty="0" smtClean="0">
                <a:cs typeface="+mn-cs"/>
              </a:rPr>
              <a:t>Visual - numbers, meters, lights</a:t>
            </a:r>
            <a:endParaRPr lang="en-US" dirty="0">
              <a:cs typeface="+mn-cs"/>
            </a:endParaRPr>
          </a:p>
        </p:txBody>
      </p:sp>
      <p:sp>
        <p:nvSpPr>
          <p:cNvPr id="14365" name="Line 29"/>
          <p:cNvSpPr>
            <a:spLocks noChangeShapeType="1"/>
          </p:cNvSpPr>
          <p:nvPr/>
        </p:nvSpPr>
        <p:spPr bwMode="auto">
          <a:xfrm>
            <a:off x="1143000" y="2514600"/>
            <a:ext cx="0" cy="2286000"/>
          </a:xfrm>
          <a:prstGeom prst="line">
            <a:avLst/>
          </a:prstGeom>
          <a:noFill/>
          <a:ln w="6350">
            <a:solidFill>
              <a:schemeClr val="bg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366" name="Rectangle 30"/>
          <p:cNvSpPr>
            <a:spLocks noChangeArrowheads="1"/>
          </p:cNvSpPr>
          <p:nvPr/>
        </p:nvSpPr>
        <p:spPr bwMode="auto">
          <a:xfrm>
            <a:off x="1233161" y="1524000"/>
            <a:ext cx="94839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dirty="0">
                <a:cs typeface="+mn-cs"/>
              </a:rPr>
              <a:t>Sensors</a:t>
            </a:r>
          </a:p>
        </p:txBody>
      </p:sp>
    </p:spTree>
    <p:extLst>
      <p:ext uri="{BB962C8B-B14F-4D97-AF65-F5344CB8AC3E}">
        <p14:creationId xmlns:p14="http://schemas.microsoft.com/office/powerpoint/2010/main" val="14974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pPr eaLnBrk="1" hangingPunct="1">
              <a:defRPr/>
            </a:pPr>
            <a:r>
              <a:rPr lang="en-US" smtClean="0">
                <a:cs typeface="+mj-cs"/>
              </a:rPr>
              <a:t>Biofeedback</a:t>
            </a:r>
          </a:p>
        </p:txBody>
      </p:sp>
      <p:sp>
        <p:nvSpPr>
          <p:cNvPr id="16389" name="Rectangle 5"/>
          <p:cNvSpPr>
            <a:spLocks noGrp="1" noChangeArrowheads="1"/>
          </p:cNvSpPr>
          <p:nvPr>
            <p:ph type="body" idx="1"/>
          </p:nvPr>
        </p:nvSpPr>
        <p:spPr>
          <a:xfrm>
            <a:off x="304800" y="1828800"/>
            <a:ext cx="8610600" cy="4114800"/>
          </a:xfrm>
        </p:spPr>
        <p:txBody>
          <a:bodyPr/>
          <a:lstStyle/>
          <a:p>
            <a:pPr eaLnBrk="1" hangingPunct="1">
              <a:lnSpc>
                <a:spcPct val="90000"/>
              </a:lnSpc>
              <a:defRPr/>
            </a:pPr>
            <a:r>
              <a:rPr lang="en-US" sz="2800" smtClean="0">
                <a:cs typeface="+mn-cs"/>
              </a:rPr>
              <a:t>Biofeedback teaches people how to monitor and change the frequency and amplitude of the electronic signals by controlling (relaxing) the body region to which the electrodes are attached. The three phases of biofeedback are:</a:t>
            </a:r>
          </a:p>
          <a:p>
            <a:pPr lvl="1" eaLnBrk="1" hangingPunct="1">
              <a:lnSpc>
                <a:spcPct val="90000"/>
              </a:lnSpc>
              <a:defRPr/>
            </a:pPr>
            <a:r>
              <a:rPr lang="en-US" sz="2800" smtClean="0"/>
              <a:t>Awareness of physiological response </a:t>
            </a:r>
          </a:p>
          <a:p>
            <a:pPr lvl="1" eaLnBrk="1" hangingPunct="1">
              <a:lnSpc>
                <a:spcPct val="90000"/>
              </a:lnSpc>
              <a:defRPr/>
            </a:pPr>
            <a:r>
              <a:rPr lang="en-US" sz="2800" smtClean="0"/>
              <a:t>Control of physiological response </a:t>
            </a:r>
          </a:p>
          <a:p>
            <a:pPr lvl="1" eaLnBrk="1" hangingPunct="1">
              <a:lnSpc>
                <a:spcPct val="90000"/>
              </a:lnSpc>
              <a:defRPr/>
            </a:pPr>
            <a:r>
              <a:rPr lang="en-US" sz="2800" smtClean="0"/>
              <a:t>Application of reconditioned response in</a:t>
            </a:r>
            <a:br>
              <a:rPr lang="en-US" sz="2800" smtClean="0"/>
            </a:br>
            <a:r>
              <a:rPr lang="en-US" sz="2800" smtClean="0"/>
              <a:t>everyday routines </a:t>
            </a:r>
          </a:p>
        </p:txBody>
      </p:sp>
    </p:spTree>
    <p:extLst>
      <p:ext uri="{BB962C8B-B14F-4D97-AF65-F5344CB8AC3E}">
        <p14:creationId xmlns:p14="http://schemas.microsoft.com/office/powerpoint/2010/main" val="3036557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pPr eaLnBrk="1" hangingPunct="1">
              <a:defRPr/>
            </a:pPr>
            <a:r>
              <a:rPr lang="en-US" smtClean="0">
                <a:cs typeface="+mj-cs"/>
              </a:rPr>
              <a:t>Clinical Biofeedback</a:t>
            </a:r>
          </a:p>
        </p:txBody>
      </p:sp>
      <p:sp>
        <p:nvSpPr>
          <p:cNvPr id="18437" name="Rectangle 5"/>
          <p:cNvSpPr>
            <a:spLocks noGrp="1" noChangeArrowheads="1"/>
          </p:cNvSpPr>
          <p:nvPr>
            <p:ph type="body" idx="1"/>
          </p:nvPr>
        </p:nvSpPr>
        <p:spPr/>
        <p:txBody>
          <a:bodyPr/>
          <a:lstStyle/>
          <a:p>
            <a:pPr eaLnBrk="1" hangingPunct="1">
              <a:lnSpc>
                <a:spcPct val="90000"/>
              </a:lnSpc>
              <a:defRPr/>
            </a:pPr>
            <a:r>
              <a:rPr lang="en-US" smtClean="0">
                <a:cs typeface="+mn-cs"/>
              </a:rPr>
              <a:t>Clinical biofeedback, to strengthen the conditioned response, combines sophisticated technology and various other forms of relaxation, including:</a:t>
            </a:r>
          </a:p>
          <a:p>
            <a:pPr eaLnBrk="1" hangingPunct="1">
              <a:lnSpc>
                <a:spcPct val="90000"/>
              </a:lnSpc>
              <a:defRPr/>
            </a:pPr>
            <a:r>
              <a:rPr lang="en-US" smtClean="0">
                <a:cs typeface="+mn-cs"/>
              </a:rPr>
              <a:t> diaphragmatic breathing </a:t>
            </a:r>
          </a:p>
          <a:p>
            <a:pPr eaLnBrk="1" hangingPunct="1">
              <a:lnSpc>
                <a:spcPct val="90000"/>
              </a:lnSpc>
              <a:defRPr/>
            </a:pPr>
            <a:r>
              <a:rPr lang="en-US" smtClean="0">
                <a:cs typeface="+mn-cs"/>
              </a:rPr>
              <a:t> autogenic training </a:t>
            </a:r>
          </a:p>
          <a:p>
            <a:pPr eaLnBrk="1" hangingPunct="1">
              <a:lnSpc>
                <a:spcPct val="90000"/>
              </a:lnSpc>
              <a:defRPr/>
            </a:pPr>
            <a:r>
              <a:rPr lang="en-US" smtClean="0">
                <a:cs typeface="+mn-cs"/>
              </a:rPr>
              <a:t> progressive muscular relaxation </a:t>
            </a:r>
          </a:p>
          <a:p>
            <a:pPr eaLnBrk="1" hangingPunct="1">
              <a:lnSpc>
                <a:spcPct val="90000"/>
              </a:lnSpc>
              <a:defRPr/>
            </a:pPr>
            <a:r>
              <a:rPr lang="en-US" smtClean="0">
                <a:cs typeface="+mn-cs"/>
              </a:rPr>
              <a:t> mental imagery </a:t>
            </a:r>
          </a:p>
        </p:txBody>
      </p:sp>
    </p:spTree>
    <p:extLst>
      <p:ext uri="{BB962C8B-B14F-4D97-AF65-F5344CB8AC3E}">
        <p14:creationId xmlns:p14="http://schemas.microsoft.com/office/powerpoint/2010/main" val="3171314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685800" y="304800"/>
            <a:ext cx="7772400" cy="1219200"/>
          </a:xfrm>
        </p:spPr>
        <p:txBody>
          <a:bodyPr/>
          <a:lstStyle/>
          <a:p>
            <a:pPr eaLnBrk="1" hangingPunct="1">
              <a:defRPr/>
            </a:pPr>
            <a:r>
              <a:rPr lang="en-US" smtClean="0">
                <a:cs typeface="+mj-cs"/>
              </a:rPr>
              <a:t>Clinical Biofeedback </a:t>
            </a:r>
            <a:br>
              <a:rPr lang="en-US" smtClean="0">
                <a:cs typeface="+mj-cs"/>
              </a:rPr>
            </a:br>
            <a:r>
              <a:rPr lang="en-US" sz="3200" smtClean="0">
                <a:cs typeface="+mj-cs"/>
              </a:rPr>
              <a:t>(continued)</a:t>
            </a:r>
            <a:endParaRPr lang="en-US" smtClean="0">
              <a:cs typeface="+mj-cs"/>
            </a:endParaRPr>
          </a:p>
        </p:txBody>
      </p:sp>
      <p:sp>
        <p:nvSpPr>
          <p:cNvPr id="20485" name="Rectangle 5"/>
          <p:cNvSpPr>
            <a:spLocks noGrp="1" noChangeArrowheads="1"/>
          </p:cNvSpPr>
          <p:nvPr>
            <p:ph type="body" idx="1"/>
          </p:nvPr>
        </p:nvSpPr>
        <p:spPr/>
        <p:txBody>
          <a:bodyPr/>
          <a:lstStyle/>
          <a:p>
            <a:pPr eaLnBrk="1" hangingPunct="1">
              <a:defRPr/>
            </a:pPr>
            <a:r>
              <a:rPr lang="en-US" smtClean="0">
                <a:cs typeface="+mn-cs"/>
              </a:rPr>
              <a:t>There are several types of clinical biofeedback, each monitoring a specific physiological system; these are:</a:t>
            </a:r>
          </a:p>
          <a:p>
            <a:pPr eaLnBrk="1" hangingPunct="1">
              <a:defRPr/>
            </a:pPr>
            <a:r>
              <a:rPr lang="en-US" smtClean="0">
                <a:cs typeface="+mn-cs"/>
              </a:rPr>
              <a:t> electromyography (EMG) </a:t>
            </a:r>
          </a:p>
          <a:p>
            <a:pPr eaLnBrk="1" hangingPunct="1">
              <a:defRPr/>
            </a:pPr>
            <a:r>
              <a:rPr lang="en-US" smtClean="0">
                <a:cs typeface="+mn-cs"/>
              </a:rPr>
              <a:t> electroencephalography (EEG) </a:t>
            </a:r>
          </a:p>
          <a:p>
            <a:pPr eaLnBrk="1" hangingPunct="1">
              <a:defRPr/>
            </a:pPr>
            <a:r>
              <a:rPr lang="en-US" smtClean="0">
                <a:cs typeface="+mn-cs"/>
              </a:rPr>
              <a:t> electrocardiography (EKG)</a:t>
            </a:r>
          </a:p>
          <a:p>
            <a:pPr eaLnBrk="1" hangingPunct="1">
              <a:defRPr/>
            </a:pPr>
            <a:r>
              <a:rPr lang="en-US" smtClean="0">
                <a:cs typeface="+mn-cs"/>
              </a:rPr>
              <a:t> electro dermal (EDR)</a:t>
            </a:r>
          </a:p>
        </p:txBody>
      </p:sp>
    </p:spTree>
    <p:extLst>
      <p:ext uri="{BB962C8B-B14F-4D97-AF65-F5344CB8AC3E}">
        <p14:creationId xmlns:p14="http://schemas.microsoft.com/office/powerpoint/2010/main" val="1545406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mtClean="0">
                <a:cs typeface="+mj-cs"/>
              </a:rPr>
              <a:t>Best Application of Biofeedback</a:t>
            </a:r>
          </a:p>
        </p:txBody>
      </p:sp>
      <p:sp>
        <p:nvSpPr>
          <p:cNvPr id="30723" name="Rectangle 3"/>
          <p:cNvSpPr>
            <a:spLocks noGrp="1" noChangeArrowheads="1"/>
          </p:cNvSpPr>
          <p:nvPr>
            <p:ph type="body" idx="1"/>
          </p:nvPr>
        </p:nvSpPr>
        <p:spPr>
          <a:xfrm>
            <a:off x="871538" y="2674938"/>
            <a:ext cx="7739062" cy="4030662"/>
          </a:xfrm>
        </p:spPr>
        <p:txBody>
          <a:bodyPr/>
          <a:lstStyle/>
          <a:p>
            <a:pPr eaLnBrk="1" hangingPunct="1">
              <a:defRPr/>
            </a:pPr>
            <a:r>
              <a:rPr lang="en-US" sz="2800" dirty="0" smtClean="0">
                <a:cs typeface="+mn-cs"/>
              </a:rPr>
              <a:t>To learn to reduce chronic pain of:</a:t>
            </a:r>
          </a:p>
          <a:p>
            <a:pPr lvl="1" eaLnBrk="1" hangingPunct="1">
              <a:defRPr/>
            </a:pPr>
            <a:r>
              <a:rPr lang="en-US" sz="2800" dirty="0" smtClean="0"/>
              <a:t>Headaches</a:t>
            </a:r>
          </a:p>
          <a:p>
            <a:pPr lvl="1" eaLnBrk="1" hangingPunct="1">
              <a:defRPr/>
            </a:pPr>
            <a:r>
              <a:rPr lang="en-US" sz="2800" dirty="0" smtClean="0"/>
              <a:t>Stomach cramp</a:t>
            </a:r>
          </a:p>
          <a:p>
            <a:pPr lvl="1" eaLnBrk="1" hangingPunct="1">
              <a:defRPr/>
            </a:pPr>
            <a:r>
              <a:rPr lang="en-US" sz="2800" dirty="0" smtClean="0"/>
              <a:t>Colitis</a:t>
            </a:r>
          </a:p>
          <a:p>
            <a:pPr lvl="1" eaLnBrk="1" hangingPunct="1">
              <a:defRPr/>
            </a:pPr>
            <a:r>
              <a:rPr lang="en-US" sz="2800" dirty="0" smtClean="0"/>
              <a:t>Back pain</a:t>
            </a:r>
          </a:p>
          <a:p>
            <a:pPr lvl="1" eaLnBrk="1" hangingPunct="1">
              <a:defRPr/>
            </a:pPr>
            <a:r>
              <a:rPr lang="en-US" sz="2800" dirty="0" smtClean="0"/>
              <a:t>Raynaud’s disease</a:t>
            </a:r>
          </a:p>
          <a:p>
            <a:pPr lvl="1" eaLnBrk="1" hangingPunct="1">
              <a:defRPr/>
            </a:pPr>
            <a:r>
              <a:rPr lang="en-US" sz="2800" dirty="0" smtClean="0"/>
              <a:t>Insomnia</a:t>
            </a:r>
          </a:p>
        </p:txBody>
      </p:sp>
    </p:spTree>
    <p:extLst>
      <p:ext uri="{BB962C8B-B14F-4D97-AF65-F5344CB8AC3E}">
        <p14:creationId xmlns:p14="http://schemas.microsoft.com/office/powerpoint/2010/main" val="413865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8991600" cy="1252538"/>
          </a:xfrm>
        </p:spPr>
        <p:txBody>
          <a:bodyPr/>
          <a:lstStyle/>
          <a:p>
            <a:pPr eaLnBrk="1" fontAlgn="auto" hangingPunct="1">
              <a:spcAft>
                <a:spcPts val="0"/>
              </a:spcAft>
              <a:defRPr/>
            </a:pPr>
            <a:r>
              <a:rPr lang="en-US" sz="4000" dirty="0" smtClean="0">
                <a:solidFill>
                  <a:schemeClr val="accent1">
                    <a:satMod val="150000"/>
                  </a:schemeClr>
                </a:solidFill>
                <a:ea typeface="ＭＳ Ｐゴシック" pitchFamily="-65" charset="-128"/>
                <a:cs typeface="ＭＳ Ｐゴシック" pitchFamily="-65" charset="-128"/>
              </a:rPr>
              <a:t> Biofeedback is information</a:t>
            </a:r>
            <a:endParaRPr lang="en-US" dirty="0">
              <a:solidFill>
                <a:schemeClr val="accent1">
                  <a:satMod val="150000"/>
                </a:schemeClr>
              </a:solidFill>
              <a:ea typeface="ＭＳ Ｐゴシック" pitchFamily="-65" charset="-128"/>
              <a:cs typeface="ＭＳ Ｐゴシック" pitchFamily="-65" charset="-128"/>
            </a:endParaRPr>
          </a:p>
        </p:txBody>
      </p:sp>
      <p:sp>
        <p:nvSpPr>
          <p:cNvPr id="17410" name="Content Placeholder 2"/>
          <p:cNvSpPr>
            <a:spLocks noGrp="1"/>
          </p:cNvSpPr>
          <p:nvPr>
            <p:ph idx="1"/>
          </p:nvPr>
        </p:nvSpPr>
        <p:spPr>
          <a:xfrm>
            <a:off x="457200" y="1774825"/>
            <a:ext cx="8267700" cy="1444625"/>
          </a:xfrm>
        </p:spPr>
        <p:txBody>
          <a:bodyPr/>
          <a:lstStyle/>
          <a:p>
            <a:pPr marL="0" indent="0" eaLnBrk="1" hangingPunct="1">
              <a:buFont typeface="Wingdings 2" charset="0"/>
              <a:buNone/>
              <a:tabLst>
                <a:tab pos="457200" algn="l"/>
              </a:tabLst>
            </a:pPr>
            <a:r>
              <a:rPr lang="en-US" b="1" i="1">
                <a:latin typeface="Corbel" charset="0"/>
              </a:rPr>
              <a:t>Biofeedback</a:t>
            </a:r>
            <a:r>
              <a:rPr lang="en-US">
                <a:latin typeface="Corbel" charset="0"/>
              </a:rPr>
              <a:t> displays your performance </a:t>
            </a:r>
            <a:br>
              <a:rPr lang="en-US">
                <a:latin typeface="Corbel" charset="0"/>
              </a:rPr>
            </a:br>
            <a:r>
              <a:rPr lang="en-US">
                <a:latin typeface="Corbel" charset="0"/>
              </a:rPr>
              <a:t>back to you.</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3224213"/>
            <a:ext cx="32289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557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90550" y="2197100"/>
          <a:ext cx="7800975" cy="1822450"/>
        </p:xfrm>
        <a:graphic>
          <a:graphicData uri="http://schemas.openxmlformats.org/drawingml/2006/table">
            <a:tbl>
              <a:tblPr/>
              <a:tblGrid>
                <a:gridCol w="3219450"/>
                <a:gridCol w="4581525"/>
              </a:tblGrid>
              <a:tr h="182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orbel" charset="0"/>
                        <a:ea typeface="ＭＳ Ｐゴシック" charset="0"/>
                        <a:cs typeface="MS PGothic"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orbel" charset="0"/>
                        <a:ea typeface="ＭＳ Ｐゴシック" charset="0"/>
                        <a:cs typeface="MS PGothic"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rgbClr val="FFC800"/>
                          </a:solidFill>
                          <a:effectLst/>
                          <a:latin typeface="Corbel" charset="0"/>
                          <a:ea typeface="ＭＳ Ｐゴシック" charset="0"/>
                          <a:cs typeface="MS PGothic" charset="0"/>
                        </a:rPr>
                        <a:t/>
                      </a:r>
                      <a:br>
                        <a:rPr kumimoji="0" lang="en-US" sz="800" b="1" i="0" u="none" strike="noStrike" cap="none" normalizeH="0" baseline="0">
                          <a:ln>
                            <a:noFill/>
                          </a:ln>
                          <a:solidFill>
                            <a:srgbClr val="FFC800"/>
                          </a:solidFill>
                          <a:effectLst/>
                          <a:latin typeface="Corbel" charset="0"/>
                          <a:ea typeface="ＭＳ Ｐゴシック" charset="0"/>
                          <a:cs typeface="MS PGothic" charset="0"/>
                        </a:rPr>
                      </a:br>
                      <a:r>
                        <a:rPr kumimoji="0" lang="en-US" sz="800" b="1" i="0" u="none" strike="noStrike" cap="none" normalizeH="0" baseline="0">
                          <a:ln>
                            <a:noFill/>
                          </a:ln>
                          <a:solidFill>
                            <a:srgbClr val="FFC800"/>
                          </a:solidFill>
                          <a:effectLst/>
                          <a:latin typeface="Corbel" charset="0"/>
                          <a:ea typeface="ＭＳ Ｐゴシック" charset="0"/>
                          <a:cs typeface="MS PGothic" charset="0"/>
                        </a:rPr>
                        <a:t/>
                      </a:r>
                      <a:br>
                        <a:rPr kumimoji="0" lang="en-US" sz="800" b="1" i="0" u="none" strike="noStrike" cap="none" normalizeH="0" baseline="0">
                          <a:ln>
                            <a:noFill/>
                          </a:ln>
                          <a:solidFill>
                            <a:srgbClr val="FFC800"/>
                          </a:solidFill>
                          <a:effectLst/>
                          <a:latin typeface="Corbel" charset="0"/>
                          <a:ea typeface="ＭＳ Ｐゴシック" charset="0"/>
                          <a:cs typeface="MS PGothic" charset="0"/>
                        </a:rPr>
                      </a:br>
                      <a:r>
                        <a:rPr kumimoji="0" lang="en-US" sz="800" b="1" i="0" u="none" strike="noStrike" cap="none" normalizeH="0" baseline="0">
                          <a:ln>
                            <a:noFill/>
                          </a:ln>
                          <a:solidFill>
                            <a:srgbClr val="FFC800"/>
                          </a:solidFill>
                          <a:effectLst/>
                          <a:latin typeface="Corbel" charset="0"/>
                          <a:ea typeface="ＭＳ Ｐゴシック" charset="0"/>
                          <a:cs typeface="MS PGothic" charset="0"/>
                        </a:rPr>
                        <a:t/>
                      </a:r>
                      <a:br>
                        <a:rPr kumimoji="0" lang="en-US" sz="800" b="1" i="0" u="none" strike="noStrike" cap="none" normalizeH="0" baseline="0">
                          <a:ln>
                            <a:noFill/>
                          </a:ln>
                          <a:solidFill>
                            <a:srgbClr val="FFC800"/>
                          </a:solidFill>
                          <a:effectLst/>
                          <a:latin typeface="Corbel" charset="0"/>
                          <a:ea typeface="ＭＳ Ｐゴシック" charset="0"/>
                          <a:cs typeface="MS PGothic" charset="0"/>
                        </a:rPr>
                      </a:br>
                      <a:r>
                        <a:rPr kumimoji="0" lang="en-US" sz="3600" b="1" i="0" u="none" strike="noStrike" cap="none" normalizeH="0" baseline="0">
                          <a:ln>
                            <a:noFill/>
                          </a:ln>
                          <a:solidFill>
                            <a:srgbClr val="FFC800"/>
                          </a:solidFill>
                          <a:effectLst/>
                          <a:latin typeface="Corbel" charset="0"/>
                          <a:ea typeface="ＭＳ Ｐゴシック" charset="0"/>
                          <a:cs typeface="MS PGothic" charset="0"/>
                        </a:rPr>
                        <a:t>What is Biofeedback?</a:t>
                      </a:r>
                      <a:endParaRPr kumimoji="0" lang="en-US" sz="3600" b="1" i="0" u="none" strike="noStrike" cap="none" normalizeH="0" baseline="0">
                        <a:ln>
                          <a:noFill/>
                        </a:ln>
                        <a:solidFill>
                          <a:srgbClr val="FFFFFF"/>
                        </a:solidFill>
                        <a:effectLst/>
                        <a:latin typeface="Corbel" charset="0"/>
                        <a:ea typeface="ＭＳ Ｐゴシック" charset="0"/>
                        <a:cs typeface="MS PGothic" charset="0"/>
                      </a:endParaRPr>
                    </a:p>
                  </a:txBody>
                  <a:tcPr horzOverflow="overflow">
                    <a:lnL>
                      <a:noFill/>
                    </a:lnL>
                    <a:lnR>
                      <a:noFill/>
                    </a:lnR>
                    <a:lnT>
                      <a:noFill/>
                    </a:lnT>
                    <a:lnB>
                      <a:noFill/>
                    </a:lnB>
                    <a:lnTlToBr>
                      <a:noFill/>
                    </a:lnTlToBr>
                    <a:lnBlToTr>
                      <a:noFill/>
                    </a:lnBlToTr>
                    <a:noFill/>
                  </a:tcPr>
                </a:tc>
              </a:tr>
            </a:tbl>
          </a:graphicData>
        </a:graphic>
      </p:graphicFrame>
      <p:pic>
        <p:nvPicPr>
          <p:cNvPr id="153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944688"/>
            <a:ext cx="29908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4531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8991600" cy="1252538"/>
          </a:xfrm>
        </p:spPr>
        <p:txBody>
          <a:bodyPr/>
          <a:lstStyle/>
          <a:p>
            <a:pPr eaLnBrk="1" fontAlgn="auto" hangingPunct="1">
              <a:spcAft>
                <a:spcPts val="0"/>
              </a:spcAft>
              <a:defRPr/>
            </a:pPr>
            <a:r>
              <a:rPr lang="en-US" sz="4000" dirty="0" smtClean="0">
                <a:solidFill>
                  <a:schemeClr val="accent1">
                    <a:satMod val="150000"/>
                  </a:schemeClr>
                </a:solidFill>
                <a:ea typeface="ＭＳ Ｐゴシック" pitchFamily="-65" charset="-128"/>
                <a:cs typeface="ＭＳ Ｐゴシック" pitchFamily="-65" charset="-128"/>
              </a:rPr>
              <a:t> Biofeedback is information</a:t>
            </a:r>
            <a:endParaRPr lang="en-US" dirty="0">
              <a:solidFill>
                <a:schemeClr val="accent1">
                  <a:satMod val="150000"/>
                </a:schemeClr>
              </a:solidFill>
              <a:ea typeface="ＭＳ Ｐゴシック" pitchFamily="-65" charset="-128"/>
              <a:cs typeface="ＭＳ Ｐゴシック" pitchFamily="-65" charset="-128"/>
            </a:endParaRPr>
          </a:p>
        </p:txBody>
      </p:sp>
      <p:sp>
        <p:nvSpPr>
          <p:cNvPr id="19458" name="Content Placeholder 2"/>
          <p:cNvSpPr>
            <a:spLocks noGrp="1"/>
          </p:cNvSpPr>
          <p:nvPr>
            <p:ph idx="1"/>
          </p:nvPr>
        </p:nvSpPr>
        <p:spPr>
          <a:xfrm>
            <a:off x="457200" y="1774825"/>
            <a:ext cx="8477250" cy="1444625"/>
          </a:xfrm>
        </p:spPr>
        <p:txBody>
          <a:bodyPr/>
          <a:lstStyle/>
          <a:p>
            <a:pPr marL="0" indent="0" eaLnBrk="1" hangingPunct="1">
              <a:buFont typeface="Wingdings 2" charset="0"/>
              <a:buNone/>
              <a:tabLst>
                <a:tab pos="457200" algn="l"/>
              </a:tabLst>
            </a:pPr>
            <a:r>
              <a:rPr lang="en-US">
                <a:latin typeface="Corbel" charset="0"/>
              </a:rPr>
              <a:t>You probably use biofeedback every day </a:t>
            </a:r>
            <a:br>
              <a:rPr lang="en-US">
                <a:latin typeface="Corbel" charset="0"/>
              </a:rPr>
            </a:br>
            <a:r>
              <a:rPr lang="en-US">
                <a:latin typeface="Corbel" charset="0"/>
              </a:rPr>
              <a:t>without recognizing it.</a:t>
            </a:r>
            <a:endParaRPr lang="en-US" sz="800">
              <a:latin typeface="Corbel" charset="0"/>
            </a:endParaRP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3181350"/>
            <a:ext cx="11239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950" y="31242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375" y="3000375"/>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1997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8991600" cy="1252538"/>
          </a:xfrm>
        </p:spPr>
        <p:txBody>
          <a:bodyPr/>
          <a:lstStyle/>
          <a:p>
            <a:pPr eaLnBrk="1" fontAlgn="auto" hangingPunct="1">
              <a:spcAft>
                <a:spcPts val="0"/>
              </a:spcAft>
              <a:defRPr/>
            </a:pPr>
            <a:r>
              <a:rPr lang="en-US" sz="4000" dirty="0" smtClean="0">
                <a:solidFill>
                  <a:schemeClr val="accent1">
                    <a:satMod val="150000"/>
                  </a:schemeClr>
                </a:solidFill>
                <a:ea typeface="ＭＳ Ｐゴシック" pitchFamily="-65" charset="-128"/>
                <a:cs typeface="ＭＳ Ｐゴシック" pitchFamily="-65" charset="-128"/>
              </a:rPr>
              <a:t> Biofeedback is information</a:t>
            </a:r>
            <a:endParaRPr lang="en-US" dirty="0">
              <a:solidFill>
                <a:schemeClr val="accent1">
                  <a:satMod val="150000"/>
                </a:schemeClr>
              </a:solidFill>
              <a:ea typeface="ＭＳ Ｐゴシック" pitchFamily="-65" charset="-128"/>
              <a:cs typeface="ＭＳ Ｐゴシック" pitchFamily="-65" charset="-128"/>
            </a:endParaRPr>
          </a:p>
        </p:txBody>
      </p:sp>
      <p:sp>
        <p:nvSpPr>
          <p:cNvPr id="21506" name="Content Placeholder 2"/>
          <p:cNvSpPr>
            <a:spLocks noGrp="1"/>
          </p:cNvSpPr>
          <p:nvPr>
            <p:ph idx="1"/>
          </p:nvPr>
        </p:nvSpPr>
        <p:spPr>
          <a:xfrm>
            <a:off x="457200" y="1774825"/>
            <a:ext cx="7591425" cy="1444625"/>
          </a:xfrm>
        </p:spPr>
        <p:txBody>
          <a:bodyPr/>
          <a:lstStyle/>
          <a:p>
            <a:pPr marL="0" indent="0" eaLnBrk="1" hangingPunct="1">
              <a:buFont typeface="Wingdings 2" charset="0"/>
              <a:buNone/>
              <a:tabLst>
                <a:tab pos="457200" algn="l"/>
              </a:tabLst>
            </a:pPr>
            <a:r>
              <a:rPr lang="en-US">
                <a:latin typeface="Corbel" charset="0"/>
              </a:rPr>
              <a:t>You receive </a:t>
            </a:r>
            <a:r>
              <a:rPr lang="en-US" b="1" i="1">
                <a:latin typeface="Corbel" charset="0"/>
              </a:rPr>
              <a:t>weight biofeedback </a:t>
            </a:r>
            <a:r>
              <a:rPr lang="en-US">
                <a:latin typeface="Corbel" charset="0"/>
              </a:rPr>
              <a:t>whenever you step on a bathroom scale.</a:t>
            </a:r>
            <a:endParaRPr lang="en-US" sz="800">
              <a:latin typeface="Corbel" charset="0"/>
            </a:endParaRP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3162300"/>
            <a:ext cx="2133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7801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8991600" cy="1252538"/>
          </a:xfrm>
        </p:spPr>
        <p:txBody>
          <a:bodyPr/>
          <a:lstStyle/>
          <a:p>
            <a:pPr eaLnBrk="1" fontAlgn="auto" hangingPunct="1">
              <a:spcAft>
                <a:spcPts val="0"/>
              </a:spcAft>
              <a:defRPr/>
            </a:pPr>
            <a:r>
              <a:rPr lang="en-US" sz="4000" dirty="0" smtClean="0">
                <a:solidFill>
                  <a:schemeClr val="accent1">
                    <a:satMod val="150000"/>
                  </a:schemeClr>
                </a:solidFill>
                <a:ea typeface="ＭＳ Ｐゴシック" pitchFamily="-65" charset="-128"/>
                <a:cs typeface="ＭＳ Ｐゴシック" pitchFamily="-65" charset="-128"/>
              </a:rPr>
              <a:t> Biofeedback is information</a:t>
            </a:r>
            <a:endParaRPr lang="en-US" dirty="0">
              <a:solidFill>
                <a:schemeClr val="accent1">
                  <a:satMod val="150000"/>
                </a:schemeClr>
              </a:solidFill>
              <a:ea typeface="ＭＳ Ｐゴシック" pitchFamily="-65" charset="-128"/>
              <a:cs typeface="ＭＳ Ｐゴシック" pitchFamily="-65" charset="-128"/>
            </a:endParaRPr>
          </a:p>
        </p:txBody>
      </p:sp>
      <p:sp>
        <p:nvSpPr>
          <p:cNvPr id="25602" name="Content Placeholder 2"/>
          <p:cNvSpPr>
            <a:spLocks noGrp="1"/>
          </p:cNvSpPr>
          <p:nvPr>
            <p:ph idx="1"/>
          </p:nvPr>
        </p:nvSpPr>
        <p:spPr>
          <a:xfrm>
            <a:off x="457200" y="1774825"/>
            <a:ext cx="8343900" cy="1444625"/>
          </a:xfrm>
        </p:spPr>
        <p:txBody>
          <a:bodyPr/>
          <a:lstStyle/>
          <a:p>
            <a:pPr marL="0" indent="0" eaLnBrk="1" hangingPunct="1">
              <a:buFont typeface="Wingdings 2" charset="0"/>
              <a:buNone/>
              <a:tabLst>
                <a:tab pos="457200" algn="l"/>
              </a:tabLst>
            </a:pPr>
            <a:r>
              <a:rPr lang="en-US">
                <a:latin typeface="Corbel" charset="0"/>
              </a:rPr>
              <a:t>If you are diabetic, you receive </a:t>
            </a:r>
            <a:r>
              <a:rPr lang="en-US" b="1" i="1">
                <a:latin typeface="Corbel" charset="0"/>
              </a:rPr>
              <a:t>blood sugar biofeedback</a:t>
            </a:r>
            <a:r>
              <a:rPr lang="en-US">
                <a:latin typeface="Corbel" charset="0"/>
              </a:rPr>
              <a:t> after pricking your finger.</a:t>
            </a:r>
            <a:endParaRPr lang="en-US" sz="800">
              <a:latin typeface="Corbel" charset="0"/>
            </a:endParaRP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3181350"/>
            <a:ext cx="2286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5684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8991600" cy="1252538"/>
          </a:xfrm>
        </p:spPr>
        <p:txBody>
          <a:bodyPr/>
          <a:lstStyle/>
          <a:p>
            <a:pPr eaLnBrk="1" fontAlgn="auto" hangingPunct="1">
              <a:spcAft>
                <a:spcPts val="0"/>
              </a:spcAft>
              <a:defRPr/>
            </a:pPr>
            <a:r>
              <a:rPr lang="en-US" sz="4000" dirty="0" smtClean="0">
                <a:solidFill>
                  <a:schemeClr val="accent1">
                    <a:satMod val="150000"/>
                  </a:schemeClr>
                </a:solidFill>
                <a:ea typeface="ＭＳ Ｐゴシック" pitchFamily="-65" charset="-128"/>
                <a:cs typeface="ＭＳ Ｐゴシック" pitchFamily="-65" charset="-128"/>
              </a:rPr>
              <a:t> Biofeedback is information</a:t>
            </a:r>
            <a:endParaRPr lang="en-US" dirty="0">
              <a:solidFill>
                <a:schemeClr val="accent1">
                  <a:satMod val="150000"/>
                </a:schemeClr>
              </a:solidFill>
              <a:ea typeface="ＭＳ Ｐゴシック" pitchFamily="-65" charset="-128"/>
              <a:cs typeface="ＭＳ Ｐゴシック" pitchFamily="-65" charset="-128"/>
            </a:endParaRPr>
          </a:p>
        </p:txBody>
      </p:sp>
      <p:sp>
        <p:nvSpPr>
          <p:cNvPr id="27650" name="Content Placeholder 2"/>
          <p:cNvSpPr>
            <a:spLocks noGrp="1"/>
          </p:cNvSpPr>
          <p:nvPr>
            <p:ph idx="1"/>
          </p:nvPr>
        </p:nvSpPr>
        <p:spPr>
          <a:xfrm>
            <a:off x="457200" y="1774825"/>
            <a:ext cx="8391525" cy="1730375"/>
          </a:xfrm>
        </p:spPr>
        <p:txBody>
          <a:bodyPr/>
          <a:lstStyle/>
          <a:p>
            <a:pPr marL="0" indent="0" eaLnBrk="1" hangingPunct="1">
              <a:buFont typeface="Wingdings 2" charset="0"/>
              <a:buNone/>
              <a:tabLst>
                <a:tab pos="457200" algn="l"/>
              </a:tabLst>
            </a:pPr>
            <a:r>
              <a:rPr lang="en-US">
                <a:latin typeface="Corbel" charset="0"/>
              </a:rPr>
              <a:t>Professionals use sophisticated devices called </a:t>
            </a:r>
            <a:r>
              <a:rPr lang="en-US" b="1" i="1">
                <a:latin typeface="Corbel" charset="0"/>
              </a:rPr>
              <a:t>electroencephalographs</a:t>
            </a:r>
            <a:r>
              <a:rPr lang="en-US">
                <a:latin typeface="Corbel" charset="0"/>
              </a:rPr>
              <a:t> to treat Attention Deficit Hyperactivity Disorder (ADHD) and addictive disorders.</a:t>
            </a:r>
            <a:endParaRPr lang="en-US" sz="800">
              <a:latin typeface="Corbel" charset="0"/>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4141788"/>
            <a:ext cx="29337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5475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8991600" cy="1252538"/>
          </a:xfrm>
        </p:spPr>
        <p:txBody>
          <a:bodyPr/>
          <a:lstStyle/>
          <a:p>
            <a:pPr eaLnBrk="1" fontAlgn="auto" hangingPunct="1">
              <a:spcAft>
                <a:spcPts val="0"/>
              </a:spcAft>
              <a:defRPr/>
            </a:pPr>
            <a:r>
              <a:rPr lang="en-US" sz="4000" dirty="0" smtClean="0">
                <a:solidFill>
                  <a:schemeClr val="accent1">
                    <a:satMod val="150000"/>
                  </a:schemeClr>
                </a:solidFill>
                <a:ea typeface="ＭＳ Ｐゴシック" pitchFamily="-65" charset="-128"/>
                <a:cs typeface="ＭＳ Ｐゴシック" pitchFamily="-65" charset="-128"/>
              </a:rPr>
              <a:t> Biofeedback is information</a:t>
            </a:r>
            <a:endParaRPr lang="en-US" dirty="0">
              <a:solidFill>
                <a:schemeClr val="accent1">
                  <a:satMod val="150000"/>
                </a:schemeClr>
              </a:solidFill>
              <a:ea typeface="ＭＳ Ｐゴシック" pitchFamily="-65" charset="-128"/>
              <a:cs typeface="ＭＳ Ｐゴシック" pitchFamily="-65" charset="-128"/>
            </a:endParaRPr>
          </a:p>
        </p:txBody>
      </p:sp>
      <p:sp>
        <p:nvSpPr>
          <p:cNvPr id="29698" name="Content Placeholder 2"/>
          <p:cNvSpPr>
            <a:spLocks noGrp="1"/>
          </p:cNvSpPr>
          <p:nvPr>
            <p:ph idx="1"/>
          </p:nvPr>
        </p:nvSpPr>
        <p:spPr>
          <a:xfrm>
            <a:off x="457200" y="1774825"/>
            <a:ext cx="8477250" cy="1444625"/>
          </a:xfrm>
        </p:spPr>
        <p:txBody>
          <a:bodyPr/>
          <a:lstStyle/>
          <a:p>
            <a:pPr marL="0" indent="0" eaLnBrk="1" hangingPunct="1">
              <a:buFont typeface="Wingdings 2" charset="0"/>
              <a:buNone/>
              <a:tabLst>
                <a:tab pos="457200" algn="l"/>
              </a:tabLst>
            </a:pPr>
            <a:r>
              <a:rPr lang="en-US">
                <a:latin typeface="Corbel" charset="0"/>
              </a:rPr>
              <a:t>Biofeedback provides you with information </a:t>
            </a:r>
            <a:br>
              <a:rPr lang="en-US">
                <a:latin typeface="Corbel" charset="0"/>
              </a:rPr>
            </a:br>
            <a:r>
              <a:rPr lang="en-US">
                <a:latin typeface="Corbel" charset="0"/>
              </a:rPr>
              <a:t>about your performance to increase your awareness and control over your own body.</a:t>
            </a:r>
            <a:endParaRPr lang="en-US" sz="800">
              <a:latin typeface="Corbel" charset="0"/>
            </a:endParaRP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3373438"/>
            <a:ext cx="207645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a:spLocks noChangeArrowheads="1"/>
          </p:cNvSpPr>
          <p:nvPr/>
        </p:nvSpPr>
        <p:spPr bwMode="auto">
          <a:xfrm>
            <a:off x="476250" y="6197600"/>
            <a:ext cx="1762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 </a:t>
            </a:r>
            <a:r>
              <a:rPr lang="en-US" sz="1400">
                <a:latin typeface="Corbel" charset="0"/>
              </a:rPr>
              <a:t>1979 by Erik Peper</a:t>
            </a:r>
          </a:p>
        </p:txBody>
      </p:sp>
    </p:spTree>
    <p:extLst>
      <p:ext uri="{BB962C8B-B14F-4D97-AF65-F5344CB8AC3E}">
        <p14:creationId xmlns:p14="http://schemas.microsoft.com/office/powerpoint/2010/main" val="6412935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8991600" cy="1252538"/>
          </a:xfrm>
        </p:spPr>
        <p:txBody>
          <a:bodyPr/>
          <a:lstStyle/>
          <a:p>
            <a:pPr eaLnBrk="1" fontAlgn="auto" hangingPunct="1">
              <a:spcAft>
                <a:spcPts val="0"/>
              </a:spcAft>
              <a:defRPr/>
            </a:pPr>
            <a:r>
              <a:rPr lang="en-US" sz="4000" dirty="0" smtClean="0">
                <a:solidFill>
                  <a:schemeClr val="accent1">
                    <a:satMod val="150000"/>
                  </a:schemeClr>
                </a:solidFill>
                <a:ea typeface="ＭＳ Ｐゴシック" pitchFamily="-65" charset="-128"/>
                <a:cs typeface="ＭＳ Ｐゴシック" pitchFamily="-65" charset="-128"/>
              </a:rPr>
              <a:t> Major types of biofeedback</a:t>
            </a:r>
            <a:endParaRPr lang="en-US" dirty="0">
              <a:solidFill>
                <a:schemeClr val="accent1">
                  <a:satMod val="150000"/>
                </a:schemeClr>
              </a:solidFill>
              <a:ea typeface="ＭＳ Ｐゴシック" pitchFamily="-65" charset="-128"/>
              <a:cs typeface="ＭＳ Ｐゴシック" pitchFamily="-65" charset="-128"/>
            </a:endParaRPr>
          </a:p>
        </p:txBody>
      </p:sp>
      <p:sp>
        <p:nvSpPr>
          <p:cNvPr id="105475" name="Content Placeholder 2"/>
          <p:cNvSpPr>
            <a:spLocks noGrp="1"/>
          </p:cNvSpPr>
          <p:nvPr>
            <p:ph idx="1"/>
          </p:nvPr>
        </p:nvSpPr>
        <p:spPr>
          <a:xfrm>
            <a:off x="457200" y="1774825"/>
            <a:ext cx="8001000" cy="1444625"/>
          </a:xfrm>
        </p:spPr>
        <p:txBody>
          <a:bodyPr/>
          <a:lstStyle/>
          <a:p>
            <a:pPr marL="0" indent="0" eaLnBrk="1" hangingPunct="1">
              <a:buFont typeface="Wingdings 2" pitchFamily="18" charset="2"/>
              <a:buNone/>
              <a:tabLst>
                <a:tab pos="457200" algn="l"/>
              </a:tabLst>
              <a:defRPr/>
            </a:pPr>
            <a:r>
              <a:rPr lang="en-US" dirty="0" smtClean="0">
                <a:ea typeface="MS PGothic" pitchFamily="34" charset="-128"/>
                <a:cs typeface="ＭＳ Ｐゴシック" pitchFamily="-65" charset="-128"/>
              </a:rPr>
              <a:t>Six major types of biofeedback include:</a:t>
            </a:r>
          </a:p>
          <a:p>
            <a:pPr marL="457200" indent="-457200" eaLnBrk="1" hangingPunct="1">
              <a:buFont typeface="Wingdings 2" pitchFamily="18" charset="2"/>
              <a:buChar char=""/>
              <a:tabLst>
                <a:tab pos="457200" algn="l"/>
              </a:tabLst>
              <a:defRPr/>
            </a:pPr>
            <a:r>
              <a:rPr lang="en-US" dirty="0">
                <a:ea typeface="MS PGothic" pitchFamily="34" charset="-128"/>
                <a:cs typeface="ＭＳ Ｐゴシック" pitchFamily="-65" charset="-128"/>
              </a:rPr>
              <a:t>Heart rate </a:t>
            </a:r>
            <a:r>
              <a:rPr lang="en-US" dirty="0" smtClean="0">
                <a:ea typeface="MS PGothic" pitchFamily="34" charset="-128"/>
                <a:cs typeface="ＭＳ Ｐゴシック" pitchFamily="-65" charset="-128"/>
              </a:rPr>
              <a:t>variability (HRV) biofeedback</a:t>
            </a:r>
            <a:endParaRPr lang="en-US" dirty="0">
              <a:ea typeface="MS PGothic" pitchFamily="34" charset="-128"/>
              <a:cs typeface="ＭＳ Ｐゴシック" pitchFamily="-65" charset="-128"/>
            </a:endParaRPr>
          </a:p>
          <a:p>
            <a:pPr marL="457200" indent="-457200" eaLnBrk="1" hangingPunct="1">
              <a:buFont typeface="Wingdings 2" pitchFamily="18" charset="2"/>
              <a:buChar char=""/>
              <a:tabLst>
                <a:tab pos="457200" algn="l"/>
              </a:tabLst>
              <a:defRPr/>
            </a:pPr>
            <a:r>
              <a:rPr lang="en-US" dirty="0">
                <a:ea typeface="MS PGothic" pitchFamily="34" charset="-128"/>
                <a:cs typeface="ＭＳ Ｐゴシック" pitchFamily="-65" charset="-128"/>
              </a:rPr>
              <a:t>Muscle biofeedback</a:t>
            </a:r>
          </a:p>
          <a:p>
            <a:pPr marL="457200" indent="-457200" eaLnBrk="1" hangingPunct="1">
              <a:buFont typeface="Wingdings 2" pitchFamily="18" charset="2"/>
              <a:buChar char=""/>
              <a:tabLst>
                <a:tab pos="457200" algn="l"/>
              </a:tabLst>
              <a:defRPr/>
            </a:pPr>
            <a:r>
              <a:rPr lang="en-US" dirty="0" smtClean="0">
                <a:ea typeface="MS PGothic" pitchFamily="34" charset="-128"/>
                <a:cs typeface="ＭＳ Ｐゴシック" pitchFamily="-65" charset="-128"/>
              </a:rPr>
              <a:t>Neurofeedback</a:t>
            </a:r>
            <a:endParaRPr lang="en-US" dirty="0">
              <a:ea typeface="MS PGothic" pitchFamily="34" charset="-128"/>
              <a:cs typeface="ＭＳ Ｐゴシック" pitchFamily="-65" charset="-128"/>
            </a:endParaRPr>
          </a:p>
          <a:p>
            <a:pPr marL="457200" indent="-457200" eaLnBrk="1" hangingPunct="1">
              <a:buFont typeface="Wingdings 2" pitchFamily="18" charset="2"/>
              <a:buChar char=""/>
              <a:tabLst>
                <a:tab pos="457200" algn="l"/>
              </a:tabLst>
              <a:defRPr/>
            </a:pPr>
            <a:r>
              <a:rPr lang="en-US" dirty="0" smtClean="0">
                <a:ea typeface="MS PGothic" pitchFamily="34" charset="-128"/>
                <a:cs typeface="ＭＳ Ｐゴシック" pitchFamily="-65" charset="-128"/>
              </a:rPr>
              <a:t>Respiratory biofeedback</a:t>
            </a:r>
            <a:endParaRPr lang="en-US" dirty="0">
              <a:ea typeface="MS PGothic" pitchFamily="34" charset="-128"/>
              <a:cs typeface="ＭＳ Ｐゴシック" pitchFamily="-65" charset="-128"/>
            </a:endParaRPr>
          </a:p>
          <a:p>
            <a:pPr marL="457200" indent="-457200" eaLnBrk="1" hangingPunct="1">
              <a:buFont typeface="Wingdings 2" pitchFamily="18" charset="2"/>
              <a:buChar char=""/>
              <a:tabLst>
                <a:tab pos="457200" algn="l"/>
              </a:tabLst>
              <a:defRPr/>
            </a:pPr>
            <a:r>
              <a:rPr lang="en-US" dirty="0" smtClean="0">
                <a:ea typeface="MS PGothic" pitchFamily="34" charset="-128"/>
                <a:cs typeface="ＭＳ Ｐゴシック" pitchFamily="-65" charset="-128"/>
              </a:rPr>
              <a:t>Sweat gland biofeedback</a:t>
            </a:r>
            <a:endParaRPr lang="en-US" dirty="0">
              <a:ea typeface="MS PGothic" pitchFamily="34" charset="-128"/>
              <a:cs typeface="ＭＳ Ｐゴシック" pitchFamily="-65" charset="-128"/>
            </a:endParaRPr>
          </a:p>
          <a:p>
            <a:pPr marL="457200" indent="-457200" eaLnBrk="1" hangingPunct="1">
              <a:buFont typeface="Wingdings 2" pitchFamily="18" charset="2"/>
              <a:buChar char=""/>
              <a:tabLst>
                <a:tab pos="457200" algn="l"/>
              </a:tabLst>
              <a:defRPr/>
            </a:pPr>
            <a:r>
              <a:rPr lang="en-US" dirty="0" smtClean="0">
                <a:ea typeface="MS PGothic" pitchFamily="34" charset="-128"/>
                <a:cs typeface="ＭＳ Ｐゴシック" pitchFamily="-65" charset="-128"/>
              </a:rPr>
              <a:t>Temperature biofeedback</a:t>
            </a:r>
          </a:p>
        </p:txBody>
      </p:sp>
    </p:spTree>
    <p:extLst>
      <p:ext uri="{BB962C8B-B14F-4D97-AF65-F5344CB8AC3E}">
        <p14:creationId xmlns:p14="http://schemas.microsoft.com/office/powerpoint/2010/main" val="31812607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8991600" cy="1252538"/>
          </a:xfrm>
        </p:spPr>
        <p:txBody>
          <a:bodyPr/>
          <a:lstStyle/>
          <a:p>
            <a:pPr eaLnBrk="1" fontAlgn="auto" hangingPunct="1">
              <a:spcAft>
                <a:spcPts val="0"/>
              </a:spcAft>
              <a:defRPr/>
            </a:pPr>
            <a:r>
              <a:rPr lang="en-US" sz="4000" dirty="0" smtClean="0">
                <a:solidFill>
                  <a:schemeClr val="accent1">
                    <a:satMod val="150000"/>
                  </a:schemeClr>
                </a:solidFill>
                <a:ea typeface="ＭＳ Ｐゴシック" pitchFamily="-65" charset="-128"/>
                <a:cs typeface="ＭＳ Ｐゴシック" pitchFamily="-65" charset="-128"/>
              </a:rPr>
              <a:t> Major types of biofeedback</a:t>
            </a:r>
            <a:endParaRPr lang="en-US" dirty="0">
              <a:solidFill>
                <a:schemeClr val="accent1">
                  <a:satMod val="150000"/>
                </a:schemeClr>
              </a:solidFill>
              <a:ea typeface="ＭＳ Ｐゴシック" pitchFamily="-65" charset="-128"/>
              <a:cs typeface="ＭＳ Ｐゴシック" pitchFamily="-65" charset="-128"/>
            </a:endParaRPr>
          </a:p>
        </p:txBody>
      </p:sp>
      <p:sp>
        <p:nvSpPr>
          <p:cNvPr id="33794" name="Content Placeholder 2"/>
          <p:cNvSpPr>
            <a:spLocks noGrp="1"/>
          </p:cNvSpPr>
          <p:nvPr>
            <p:ph idx="1"/>
          </p:nvPr>
        </p:nvSpPr>
        <p:spPr>
          <a:xfrm>
            <a:off x="457200" y="1774825"/>
            <a:ext cx="8001000" cy="1444625"/>
          </a:xfrm>
        </p:spPr>
        <p:txBody>
          <a:bodyPr/>
          <a:lstStyle/>
          <a:p>
            <a:pPr marL="0" indent="0" eaLnBrk="1" hangingPunct="1">
              <a:buFont typeface="Wingdings 2" charset="0"/>
              <a:buNone/>
              <a:tabLst>
                <a:tab pos="457200" algn="l"/>
              </a:tabLst>
            </a:pPr>
            <a:r>
              <a:rPr lang="en-US">
                <a:latin typeface="Corbel" charset="0"/>
              </a:rPr>
              <a:t>Professionals use these tools to treat medical and psychological disorders, and to train athletes and musicians to achieve optimal performance.</a:t>
            </a:r>
          </a:p>
        </p:txBody>
      </p:sp>
      <p:pic>
        <p:nvPicPr>
          <p:cNvPr id="337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4124325"/>
            <a:ext cx="27432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12633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8991600" cy="1252538"/>
          </a:xfrm>
        </p:spPr>
        <p:txBody>
          <a:bodyPr/>
          <a:lstStyle/>
          <a:p>
            <a:pPr eaLnBrk="1" fontAlgn="auto" hangingPunct="1">
              <a:spcAft>
                <a:spcPts val="0"/>
              </a:spcAft>
              <a:defRPr/>
            </a:pPr>
            <a:r>
              <a:rPr lang="en-US" sz="4000" dirty="0" smtClean="0">
                <a:solidFill>
                  <a:schemeClr val="accent1">
                    <a:satMod val="150000"/>
                  </a:schemeClr>
                </a:solidFill>
                <a:ea typeface="ＭＳ Ｐゴシック" pitchFamily="-65" charset="-128"/>
                <a:cs typeface="ＭＳ Ｐゴシック" pitchFamily="-65" charset="-128"/>
              </a:rPr>
              <a:t> Major types of biofeedback</a:t>
            </a:r>
            <a:endParaRPr lang="en-US" dirty="0">
              <a:solidFill>
                <a:schemeClr val="accent1">
                  <a:satMod val="150000"/>
                </a:schemeClr>
              </a:solidFill>
              <a:ea typeface="ＭＳ Ｐゴシック" pitchFamily="-65" charset="-128"/>
              <a:cs typeface="ＭＳ Ｐゴシック" pitchFamily="-65" charset="-128"/>
            </a:endParaRPr>
          </a:p>
        </p:txBody>
      </p:sp>
      <p:sp>
        <p:nvSpPr>
          <p:cNvPr id="35842" name="Content Placeholder 2"/>
          <p:cNvSpPr>
            <a:spLocks noGrp="1"/>
          </p:cNvSpPr>
          <p:nvPr>
            <p:ph idx="1"/>
          </p:nvPr>
        </p:nvSpPr>
        <p:spPr>
          <a:xfrm>
            <a:off x="457200" y="1774825"/>
            <a:ext cx="8391525" cy="1444625"/>
          </a:xfrm>
        </p:spPr>
        <p:txBody>
          <a:bodyPr/>
          <a:lstStyle/>
          <a:p>
            <a:pPr marL="0" indent="0" eaLnBrk="1" hangingPunct="1">
              <a:buFont typeface="Wingdings 2" charset="0"/>
              <a:buNone/>
              <a:tabLst>
                <a:tab pos="457200" algn="l"/>
              </a:tabLst>
            </a:pPr>
            <a:r>
              <a:rPr lang="en-US" b="1" i="1">
                <a:latin typeface="Corbel" charset="0"/>
              </a:rPr>
              <a:t>Heart rate variability (HRV) biofeedback </a:t>
            </a:r>
            <a:r>
              <a:rPr lang="en-US">
                <a:latin typeface="Corbel" charset="0"/>
              </a:rPr>
              <a:t>uses sensors placed on a finger or earlobe, or on your chest and lower torso, or wrists to measure the time interval between each heartbeat.  </a:t>
            </a:r>
            <a:br>
              <a:rPr lang="en-US">
                <a:latin typeface="Corbel" charset="0"/>
              </a:rPr>
            </a:br>
            <a:r>
              <a:rPr lang="en-US" sz="1600">
                <a:latin typeface="Corbel" charset="0"/>
              </a:rPr>
              <a:t/>
            </a:r>
            <a:br>
              <a:rPr lang="en-US" sz="1600">
                <a:latin typeface="Corbel" charset="0"/>
              </a:rPr>
            </a:br>
            <a:endParaRPr lang="en-US">
              <a:latin typeface="Corbel" charset="0"/>
            </a:endParaRPr>
          </a:p>
        </p:txBody>
      </p:sp>
      <p:pic>
        <p:nvPicPr>
          <p:cNvPr id="3584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0" y="4229100"/>
            <a:ext cx="3124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9838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8991600" cy="1252538"/>
          </a:xfrm>
        </p:spPr>
        <p:txBody>
          <a:bodyPr/>
          <a:lstStyle/>
          <a:p>
            <a:pPr eaLnBrk="1" fontAlgn="auto" hangingPunct="1">
              <a:spcAft>
                <a:spcPts val="0"/>
              </a:spcAft>
              <a:defRPr/>
            </a:pPr>
            <a:r>
              <a:rPr lang="en-US" sz="4000" dirty="0" smtClean="0">
                <a:solidFill>
                  <a:schemeClr val="accent1">
                    <a:satMod val="150000"/>
                  </a:schemeClr>
                </a:solidFill>
                <a:ea typeface="ＭＳ Ｐゴシック" pitchFamily="-65" charset="-128"/>
                <a:cs typeface="ＭＳ Ｐゴシック" pitchFamily="-65" charset="-128"/>
              </a:rPr>
              <a:t> Major types of biofeedback</a:t>
            </a:r>
            <a:endParaRPr lang="en-US" dirty="0">
              <a:solidFill>
                <a:schemeClr val="accent1">
                  <a:satMod val="150000"/>
                </a:schemeClr>
              </a:solidFill>
              <a:ea typeface="ＭＳ Ｐゴシック" pitchFamily="-65" charset="-128"/>
              <a:cs typeface="ＭＳ Ｐゴシック" pitchFamily="-65" charset="-128"/>
            </a:endParaRPr>
          </a:p>
        </p:txBody>
      </p:sp>
      <p:sp>
        <p:nvSpPr>
          <p:cNvPr id="37890" name="Content Placeholder 2"/>
          <p:cNvSpPr>
            <a:spLocks noGrp="1"/>
          </p:cNvSpPr>
          <p:nvPr>
            <p:ph idx="1"/>
          </p:nvPr>
        </p:nvSpPr>
        <p:spPr>
          <a:xfrm>
            <a:off x="457200" y="1774825"/>
            <a:ext cx="8477250" cy="1444625"/>
          </a:xfrm>
        </p:spPr>
        <p:txBody>
          <a:bodyPr/>
          <a:lstStyle/>
          <a:p>
            <a:pPr marL="0" indent="0" eaLnBrk="1" hangingPunct="1">
              <a:buFont typeface="Wingdings 2" charset="0"/>
              <a:buNone/>
              <a:tabLst>
                <a:tab pos="457200" algn="l"/>
              </a:tabLst>
            </a:pPr>
            <a:r>
              <a:rPr lang="en-US">
                <a:latin typeface="Corbel" charset="0"/>
              </a:rPr>
              <a:t>HRV biofeedback is used to treat anxiety, asthma, heart disease, depression, high blood pressure, irritable bowel disorder, Posttraumatic Stress Disorder (PTSD), and unexplained abdominal pain.</a:t>
            </a:r>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4548188"/>
            <a:ext cx="2859087"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05154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8991600" cy="1252538"/>
          </a:xfrm>
        </p:spPr>
        <p:txBody>
          <a:bodyPr/>
          <a:lstStyle/>
          <a:p>
            <a:pPr eaLnBrk="1" fontAlgn="auto" hangingPunct="1">
              <a:spcAft>
                <a:spcPts val="0"/>
              </a:spcAft>
              <a:defRPr/>
            </a:pPr>
            <a:r>
              <a:rPr lang="en-US" sz="4000" dirty="0" smtClean="0">
                <a:solidFill>
                  <a:schemeClr val="accent1">
                    <a:satMod val="150000"/>
                  </a:schemeClr>
                </a:solidFill>
                <a:ea typeface="ＭＳ Ｐゴシック" pitchFamily="-65" charset="-128"/>
                <a:cs typeface="ＭＳ Ｐゴシック" pitchFamily="-65" charset="-128"/>
              </a:rPr>
              <a:t> Major types of biofeedback</a:t>
            </a:r>
            <a:endParaRPr lang="en-US" dirty="0">
              <a:solidFill>
                <a:schemeClr val="accent1">
                  <a:satMod val="150000"/>
                </a:schemeClr>
              </a:solidFill>
              <a:ea typeface="ＭＳ Ｐゴシック" pitchFamily="-65" charset="-128"/>
              <a:cs typeface="ＭＳ Ｐゴシック" pitchFamily="-65" charset="-128"/>
            </a:endParaRPr>
          </a:p>
        </p:txBody>
      </p:sp>
      <p:sp>
        <p:nvSpPr>
          <p:cNvPr id="39938" name="Content Placeholder 2"/>
          <p:cNvSpPr>
            <a:spLocks noGrp="1"/>
          </p:cNvSpPr>
          <p:nvPr>
            <p:ph idx="1"/>
          </p:nvPr>
        </p:nvSpPr>
        <p:spPr>
          <a:xfrm>
            <a:off x="457200" y="1774825"/>
            <a:ext cx="8391525" cy="1444625"/>
          </a:xfrm>
        </p:spPr>
        <p:txBody>
          <a:bodyPr/>
          <a:lstStyle/>
          <a:p>
            <a:pPr marL="0" indent="0" eaLnBrk="1" hangingPunct="1">
              <a:buFont typeface="Wingdings 2" charset="0"/>
              <a:buNone/>
              <a:tabLst>
                <a:tab pos="457200" algn="l"/>
              </a:tabLst>
            </a:pPr>
            <a:r>
              <a:rPr lang="en-US" b="1" i="1">
                <a:latin typeface="Corbel" charset="0"/>
              </a:rPr>
              <a:t>Muscle (or EMG) biofeedback </a:t>
            </a:r>
            <a:r>
              <a:rPr lang="en-US">
                <a:latin typeface="Corbel" charset="0"/>
              </a:rPr>
              <a:t>uses sensors placed over skeletal muscles  to monitor the electrical activity that causes muscle contraction.</a:t>
            </a:r>
          </a:p>
        </p:txBody>
      </p:sp>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3646488"/>
            <a:ext cx="16573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0251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Garamond" charset="0"/>
                <a:ea typeface="ＭＳ Ｐゴシック" charset="0"/>
                <a:cs typeface="ＭＳ Ｐゴシック" charset="0"/>
              </a:rPr>
              <a:t>What is Biofeedback?</a:t>
            </a:r>
          </a:p>
        </p:txBody>
      </p:sp>
      <p:sp>
        <p:nvSpPr>
          <p:cNvPr id="3" name="Content Placeholder 2"/>
          <p:cNvSpPr>
            <a:spLocks noGrp="1"/>
          </p:cNvSpPr>
          <p:nvPr>
            <p:ph idx="1"/>
          </p:nvPr>
        </p:nvSpPr>
        <p:spPr>
          <a:xfrm>
            <a:off x="457200" y="1143000"/>
            <a:ext cx="8229600" cy="5219700"/>
          </a:xfrm>
        </p:spPr>
        <p:txBody>
          <a:bodyPr>
            <a:normAutofit lnSpcReduction="10000"/>
          </a:bodyPr>
          <a:lstStyle/>
          <a:p>
            <a:pPr>
              <a:defRPr/>
            </a:pPr>
            <a:r>
              <a:rPr lang="en-US" sz="2000" b="1" dirty="0">
                <a:solidFill>
                  <a:schemeClr val="accent1"/>
                </a:solidFill>
              </a:rPr>
              <a:t>BASIC: </a:t>
            </a:r>
            <a:r>
              <a:rPr lang="en-US" sz="2000" dirty="0"/>
              <a:t>Biofeedback is a technique that enables an individual to learn how to change </a:t>
            </a:r>
            <a:r>
              <a:rPr lang="en-US" sz="2000" i="1" dirty="0"/>
              <a:t>maladaptive physiological activity</a:t>
            </a:r>
            <a:r>
              <a:rPr lang="en-US" sz="2000" dirty="0"/>
              <a:t> and correct </a:t>
            </a:r>
            <a:r>
              <a:rPr lang="en-US" sz="2000" i="1" dirty="0"/>
              <a:t>dysfunctional Autonomic Nervous System (ANS)</a:t>
            </a:r>
            <a:r>
              <a:rPr lang="en-US" sz="2000" dirty="0"/>
              <a:t> </a:t>
            </a:r>
            <a:r>
              <a:rPr lang="en-US" sz="2000" dirty="0" smtClean="0"/>
              <a:t>activity</a:t>
            </a:r>
          </a:p>
          <a:p>
            <a:pPr>
              <a:defRPr/>
            </a:pPr>
            <a:endParaRPr lang="en-US" sz="2000" dirty="0"/>
          </a:p>
          <a:p>
            <a:pPr>
              <a:defRPr/>
            </a:pPr>
            <a:r>
              <a:rPr lang="en-US" sz="2000" b="1" dirty="0">
                <a:solidFill>
                  <a:srgbClr val="4F81BD"/>
                </a:solidFill>
              </a:rPr>
              <a:t>SCIENTIFIC: </a:t>
            </a:r>
            <a:r>
              <a:rPr lang="en-US" sz="2000" dirty="0"/>
              <a:t>Biofeedback instruments are used to “feed back” information about physiological processes, assisting the individual to increase awareness of these processes and to gain voluntary control over body and mind</a:t>
            </a:r>
            <a:r>
              <a:rPr lang="en-US" sz="2000" dirty="0" smtClean="0"/>
              <a:t>.</a:t>
            </a:r>
          </a:p>
          <a:p>
            <a:pPr>
              <a:defRPr/>
            </a:pPr>
            <a:endParaRPr lang="en-US" sz="2000" dirty="0"/>
          </a:p>
          <a:p>
            <a:pPr>
              <a:defRPr/>
            </a:pPr>
            <a:r>
              <a:rPr lang="en-US" sz="2000" b="1" dirty="0">
                <a:solidFill>
                  <a:srgbClr val="4F81BD"/>
                </a:solidFill>
              </a:rPr>
              <a:t>HOLISTIC:</a:t>
            </a:r>
            <a:r>
              <a:rPr lang="en-US" sz="2000" b="1" dirty="0"/>
              <a:t> </a:t>
            </a:r>
            <a:r>
              <a:rPr lang="en-US" sz="2000" dirty="0"/>
              <a:t>Biofeedback is based on the recognition that changes in the mind and emotions affect the </a:t>
            </a:r>
            <a:r>
              <a:rPr lang="en-US" sz="2000" dirty="0" smtClean="0"/>
              <a:t>body, </a:t>
            </a:r>
            <a:r>
              <a:rPr lang="en-US" sz="2000" dirty="0"/>
              <a:t>and changes in the body influence the mind and </a:t>
            </a:r>
            <a:r>
              <a:rPr lang="en-US" sz="2000" dirty="0" smtClean="0"/>
              <a:t>emotions.</a:t>
            </a:r>
          </a:p>
          <a:p>
            <a:pPr marL="0" indent="0">
              <a:buFont typeface="Wingdings" charset="0"/>
              <a:buNone/>
              <a:defRPr/>
            </a:pPr>
            <a:endParaRPr lang="en-US" sz="2000" dirty="0"/>
          </a:p>
          <a:p>
            <a:pPr>
              <a:defRPr/>
            </a:pPr>
            <a:r>
              <a:rPr lang="en-US" sz="2000" b="1" dirty="0">
                <a:solidFill>
                  <a:srgbClr val="4F81BD"/>
                </a:solidFill>
              </a:rPr>
              <a:t>RESILIENCE:</a:t>
            </a:r>
            <a:r>
              <a:rPr lang="en-US" sz="2000" dirty="0">
                <a:solidFill>
                  <a:srgbClr val="4F81BD"/>
                </a:solidFill>
              </a:rPr>
              <a:t> </a:t>
            </a:r>
            <a:r>
              <a:rPr lang="en-US" sz="2000" dirty="0"/>
              <a:t>Biofeedback emphasizes training individuals to self-regulate, gain awareness, increase control over their bodies, brains, and nervous systems, and improve flexibility in physiologic responding</a:t>
            </a:r>
            <a:r>
              <a:rPr lang="en-US" sz="2000" dirty="0" smtClean="0"/>
              <a:t>.</a:t>
            </a:r>
            <a:endParaRPr lang="en-US" sz="2000" dirty="0"/>
          </a:p>
        </p:txBody>
      </p:sp>
    </p:spTree>
    <p:extLst>
      <p:ext uri="{BB962C8B-B14F-4D97-AF65-F5344CB8AC3E}">
        <p14:creationId xmlns:p14="http://schemas.microsoft.com/office/powerpoint/2010/main" val="2209036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8991600" cy="1252538"/>
          </a:xfrm>
        </p:spPr>
        <p:txBody>
          <a:bodyPr/>
          <a:lstStyle/>
          <a:p>
            <a:pPr eaLnBrk="1" fontAlgn="auto" hangingPunct="1">
              <a:spcAft>
                <a:spcPts val="0"/>
              </a:spcAft>
              <a:defRPr/>
            </a:pPr>
            <a:r>
              <a:rPr lang="en-US" sz="4000" dirty="0" smtClean="0">
                <a:solidFill>
                  <a:schemeClr val="accent1">
                    <a:satMod val="150000"/>
                  </a:schemeClr>
                </a:solidFill>
                <a:ea typeface="ＭＳ Ｐゴシック" pitchFamily="-65" charset="-128"/>
                <a:cs typeface="ＭＳ Ｐゴシック" pitchFamily="-65" charset="-128"/>
              </a:rPr>
              <a:t> Major types of biofeedback</a:t>
            </a:r>
            <a:endParaRPr lang="en-US" dirty="0">
              <a:solidFill>
                <a:schemeClr val="accent1">
                  <a:satMod val="150000"/>
                </a:schemeClr>
              </a:solidFill>
              <a:ea typeface="ＭＳ Ｐゴシック" pitchFamily="-65" charset="-128"/>
              <a:cs typeface="ＭＳ Ｐゴシック" pitchFamily="-65" charset="-128"/>
            </a:endParaRPr>
          </a:p>
        </p:txBody>
      </p:sp>
      <p:sp>
        <p:nvSpPr>
          <p:cNvPr id="41986" name="Content Placeholder 2"/>
          <p:cNvSpPr>
            <a:spLocks noGrp="1"/>
          </p:cNvSpPr>
          <p:nvPr>
            <p:ph idx="1"/>
          </p:nvPr>
        </p:nvSpPr>
        <p:spPr>
          <a:xfrm>
            <a:off x="457200" y="1774825"/>
            <a:ext cx="8391525" cy="1444625"/>
          </a:xfrm>
        </p:spPr>
        <p:txBody>
          <a:bodyPr/>
          <a:lstStyle/>
          <a:p>
            <a:pPr marL="0" indent="0" eaLnBrk="1" hangingPunct="1">
              <a:buFont typeface="Wingdings 2" charset="0"/>
              <a:buNone/>
              <a:tabLst>
                <a:tab pos="457200" algn="l"/>
              </a:tabLst>
            </a:pPr>
            <a:r>
              <a:rPr lang="en-US">
                <a:latin typeface="Corbel" charset="0"/>
              </a:rPr>
              <a:t>Muscle biofeedback is used to treat disorders </a:t>
            </a:r>
            <a:br>
              <a:rPr lang="en-US">
                <a:latin typeface="Corbel" charset="0"/>
              </a:rPr>
            </a:br>
            <a:r>
              <a:rPr lang="en-US">
                <a:latin typeface="Corbel" charset="0"/>
              </a:rPr>
              <a:t>as diverse as anxiety, asthma, cerebral palsy, </a:t>
            </a:r>
            <a:br>
              <a:rPr lang="en-US">
                <a:latin typeface="Corbel" charset="0"/>
              </a:rPr>
            </a:br>
            <a:r>
              <a:rPr lang="en-US">
                <a:latin typeface="Corbel" charset="0"/>
              </a:rPr>
              <a:t>headache, high blood pressure, low back pain, spinal cord injury, and stroke.</a:t>
            </a:r>
          </a:p>
        </p:txBody>
      </p:sp>
      <p:pic>
        <p:nvPicPr>
          <p:cNvPr id="419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4171950"/>
            <a:ext cx="230505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7943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8991600" cy="1252538"/>
          </a:xfrm>
        </p:spPr>
        <p:txBody>
          <a:bodyPr/>
          <a:lstStyle/>
          <a:p>
            <a:pPr eaLnBrk="1" fontAlgn="auto" hangingPunct="1">
              <a:spcAft>
                <a:spcPts val="0"/>
              </a:spcAft>
              <a:defRPr/>
            </a:pPr>
            <a:r>
              <a:rPr lang="en-US" sz="4000" dirty="0" smtClean="0">
                <a:solidFill>
                  <a:schemeClr val="accent1">
                    <a:satMod val="150000"/>
                  </a:schemeClr>
                </a:solidFill>
                <a:ea typeface="ＭＳ Ｐゴシック" pitchFamily="-65" charset="-128"/>
                <a:cs typeface="ＭＳ Ｐゴシック" pitchFamily="-65" charset="-128"/>
              </a:rPr>
              <a:t> Major types of biofeedback</a:t>
            </a:r>
            <a:endParaRPr lang="en-US" dirty="0">
              <a:solidFill>
                <a:schemeClr val="accent1">
                  <a:satMod val="150000"/>
                </a:schemeClr>
              </a:solidFill>
              <a:ea typeface="ＭＳ Ｐゴシック" pitchFamily="-65" charset="-128"/>
              <a:cs typeface="ＭＳ Ｐゴシック" pitchFamily="-65" charset="-128"/>
            </a:endParaRPr>
          </a:p>
        </p:txBody>
      </p:sp>
      <p:sp>
        <p:nvSpPr>
          <p:cNvPr id="44034" name="TextBox 3"/>
          <p:cNvSpPr txBox="1">
            <a:spLocks noChangeArrowheads="1"/>
          </p:cNvSpPr>
          <p:nvPr/>
        </p:nvSpPr>
        <p:spPr bwMode="auto">
          <a:xfrm>
            <a:off x="304800" y="1819275"/>
            <a:ext cx="838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3200" b="1" i="1">
                <a:latin typeface="Corbel" charset="0"/>
              </a:rPr>
              <a:t>Neurofeedback (EEG biofeedback) </a:t>
            </a:r>
            <a:r>
              <a:rPr lang="en-US" sz="3200">
                <a:latin typeface="Corbel" charset="0"/>
              </a:rPr>
              <a:t>uses scalp sensors to monitor the brain</a:t>
            </a:r>
            <a:r>
              <a:rPr lang="ja-JP" altLang="en-US" sz="3200">
                <a:latin typeface="Corbel" charset="0"/>
              </a:rPr>
              <a:t>’</a:t>
            </a:r>
            <a:r>
              <a:rPr lang="en-US" altLang="ja-JP" sz="3200">
                <a:latin typeface="Corbel" charset="0"/>
              </a:rPr>
              <a:t>s electrical activity.</a:t>
            </a:r>
            <a:endParaRPr lang="en-US" sz="3200">
              <a:latin typeface="Corbel" charset="0"/>
            </a:endParaRP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8" y="3148013"/>
            <a:ext cx="2859087"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3282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8991600" cy="1252538"/>
          </a:xfrm>
        </p:spPr>
        <p:txBody>
          <a:bodyPr/>
          <a:lstStyle/>
          <a:p>
            <a:pPr eaLnBrk="1" fontAlgn="auto" hangingPunct="1">
              <a:spcAft>
                <a:spcPts val="0"/>
              </a:spcAft>
              <a:defRPr/>
            </a:pPr>
            <a:r>
              <a:rPr lang="en-US" sz="4000" dirty="0" smtClean="0">
                <a:solidFill>
                  <a:schemeClr val="accent1">
                    <a:satMod val="150000"/>
                  </a:schemeClr>
                </a:solidFill>
                <a:ea typeface="ＭＳ Ｐゴシック" pitchFamily="-65" charset="-128"/>
                <a:cs typeface="ＭＳ Ｐゴシック" pitchFamily="-65" charset="-128"/>
              </a:rPr>
              <a:t> Major types of biofeedback</a:t>
            </a:r>
            <a:endParaRPr lang="en-US" dirty="0">
              <a:solidFill>
                <a:schemeClr val="accent1">
                  <a:satMod val="150000"/>
                </a:schemeClr>
              </a:solidFill>
              <a:ea typeface="ＭＳ Ｐゴシック" pitchFamily="-65" charset="-128"/>
              <a:cs typeface="ＭＳ Ｐゴシック" pitchFamily="-65" charset="-128"/>
            </a:endParaRPr>
          </a:p>
        </p:txBody>
      </p:sp>
      <p:sp>
        <p:nvSpPr>
          <p:cNvPr id="46082" name="TextBox 3"/>
          <p:cNvSpPr txBox="1">
            <a:spLocks noChangeArrowheads="1"/>
          </p:cNvSpPr>
          <p:nvPr/>
        </p:nvSpPr>
        <p:spPr bwMode="auto">
          <a:xfrm>
            <a:off x="304800" y="1819275"/>
            <a:ext cx="74104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3200" dirty="0" err="1">
                <a:latin typeface="Corbel" charset="0"/>
              </a:rPr>
              <a:t>Neurofeedback</a:t>
            </a:r>
            <a:r>
              <a:rPr lang="en-US" sz="3200" dirty="0">
                <a:latin typeface="Corbel" charset="0"/>
              </a:rPr>
              <a:t> is used to treat ADHD, alcoholism and abuse of other substances,</a:t>
            </a:r>
            <a:br>
              <a:rPr lang="en-US" sz="3200" dirty="0">
                <a:latin typeface="Corbel" charset="0"/>
              </a:rPr>
            </a:br>
            <a:r>
              <a:rPr lang="en-US" sz="3200" dirty="0">
                <a:latin typeface="Corbel" charset="0"/>
              </a:rPr>
              <a:t>epilepsy, migraines, PTSD, and traumatic </a:t>
            </a:r>
            <a:br>
              <a:rPr lang="en-US" sz="3200" dirty="0">
                <a:latin typeface="Corbel" charset="0"/>
              </a:rPr>
            </a:br>
            <a:r>
              <a:rPr lang="en-US" sz="3200" dirty="0">
                <a:latin typeface="Corbel" charset="0"/>
              </a:rPr>
              <a:t>brain injury.</a:t>
            </a:r>
          </a:p>
        </p:txBody>
      </p:sp>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4572000"/>
            <a:ext cx="259397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46858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8991600" cy="1252538"/>
          </a:xfrm>
        </p:spPr>
        <p:txBody>
          <a:bodyPr/>
          <a:lstStyle/>
          <a:p>
            <a:pPr eaLnBrk="1" fontAlgn="auto" hangingPunct="1">
              <a:spcAft>
                <a:spcPts val="0"/>
              </a:spcAft>
              <a:defRPr/>
            </a:pPr>
            <a:r>
              <a:rPr lang="en-US" sz="4000" dirty="0" smtClean="0">
                <a:solidFill>
                  <a:schemeClr val="accent1">
                    <a:satMod val="150000"/>
                  </a:schemeClr>
                </a:solidFill>
                <a:ea typeface="ＭＳ Ｐゴシック" pitchFamily="-65" charset="-128"/>
                <a:cs typeface="ＭＳ Ｐゴシック" pitchFamily="-65" charset="-128"/>
              </a:rPr>
              <a:t> Major types of biofeedback</a:t>
            </a:r>
            <a:endParaRPr lang="en-US" dirty="0">
              <a:solidFill>
                <a:schemeClr val="accent1">
                  <a:satMod val="150000"/>
                </a:schemeClr>
              </a:solidFill>
              <a:ea typeface="ＭＳ Ｐゴシック" pitchFamily="-65" charset="-128"/>
              <a:cs typeface="ＭＳ Ｐゴシック" pitchFamily="-65" charset="-128"/>
            </a:endParaRPr>
          </a:p>
        </p:txBody>
      </p:sp>
      <p:sp>
        <p:nvSpPr>
          <p:cNvPr id="48130" name="TextBox 3"/>
          <p:cNvSpPr txBox="1">
            <a:spLocks noChangeArrowheads="1"/>
          </p:cNvSpPr>
          <p:nvPr/>
        </p:nvSpPr>
        <p:spPr bwMode="auto">
          <a:xfrm>
            <a:off x="304800" y="1819275"/>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3200" b="1" i="1">
                <a:latin typeface="Corbel" charset="0"/>
              </a:rPr>
              <a:t>Respiratory biofeedback </a:t>
            </a:r>
            <a:r>
              <a:rPr lang="en-US" sz="3200">
                <a:latin typeface="Corbel" charset="0"/>
              </a:rPr>
              <a:t>uses sensor placed around the abdomen and chest to monitor breathing patterns and respiration rate.</a:t>
            </a:r>
          </a:p>
        </p:txBody>
      </p:sp>
      <p:pic>
        <p:nvPicPr>
          <p:cNvPr id="48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3651250"/>
            <a:ext cx="27051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61068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8991600" cy="1252538"/>
          </a:xfrm>
        </p:spPr>
        <p:txBody>
          <a:bodyPr/>
          <a:lstStyle/>
          <a:p>
            <a:pPr eaLnBrk="1" fontAlgn="auto" hangingPunct="1">
              <a:spcAft>
                <a:spcPts val="0"/>
              </a:spcAft>
              <a:defRPr/>
            </a:pPr>
            <a:r>
              <a:rPr lang="en-US" sz="4000" dirty="0" smtClean="0">
                <a:solidFill>
                  <a:schemeClr val="accent1">
                    <a:satMod val="150000"/>
                  </a:schemeClr>
                </a:solidFill>
                <a:ea typeface="ＭＳ Ｐゴシック" pitchFamily="-65" charset="-128"/>
                <a:cs typeface="ＭＳ Ｐゴシック" pitchFamily="-65" charset="-128"/>
              </a:rPr>
              <a:t> Major types of biofeedback</a:t>
            </a:r>
            <a:endParaRPr lang="en-US" dirty="0">
              <a:solidFill>
                <a:schemeClr val="accent1">
                  <a:satMod val="150000"/>
                </a:schemeClr>
              </a:solidFill>
              <a:ea typeface="ＭＳ Ｐゴシック" pitchFamily="-65" charset="-128"/>
              <a:cs typeface="ＭＳ Ｐゴシック" pitchFamily="-65" charset="-128"/>
            </a:endParaRPr>
          </a:p>
        </p:txBody>
      </p:sp>
      <p:sp>
        <p:nvSpPr>
          <p:cNvPr id="50178" name="TextBox 3"/>
          <p:cNvSpPr txBox="1">
            <a:spLocks noChangeArrowheads="1"/>
          </p:cNvSpPr>
          <p:nvPr/>
        </p:nvSpPr>
        <p:spPr bwMode="auto">
          <a:xfrm>
            <a:off x="304800" y="1819275"/>
            <a:ext cx="8382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3200">
                <a:latin typeface="Corbel" charset="0"/>
              </a:rPr>
              <a:t>Respiratory biofeedback is used to treat anxiety, asthma, chronic obstructive pulmonary disease (COPD), hyperventilation syndrome (HVS), and high blood pressure.</a:t>
            </a:r>
          </a:p>
        </p:txBody>
      </p:sp>
      <p:pic>
        <p:nvPicPr>
          <p:cNvPr id="50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4210050"/>
            <a:ext cx="26924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81236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8991600" cy="1252538"/>
          </a:xfrm>
        </p:spPr>
        <p:txBody>
          <a:bodyPr/>
          <a:lstStyle/>
          <a:p>
            <a:pPr eaLnBrk="1" fontAlgn="auto" hangingPunct="1">
              <a:spcAft>
                <a:spcPts val="0"/>
              </a:spcAft>
              <a:defRPr/>
            </a:pPr>
            <a:r>
              <a:rPr lang="en-US" sz="4000" dirty="0" smtClean="0">
                <a:solidFill>
                  <a:schemeClr val="accent1">
                    <a:satMod val="150000"/>
                  </a:schemeClr>
                </a:solidFill>
                <a:ea typeface="ＭＳ Ｐゴシック" pitchFamily="-65" charset="-128"/>
                <a:cs typeface="ＭＳ Ｐゴシック" pitchFamily="-65" charset="-128"/>
              </a:rPr>
              <a:t> Major types of biofeedback</a:t>
            </a:r>
            <a:endParaRPr lang="en-US" dirty="0">
              <a:solidFill>
                <a:schemeClr val="accent1">
                  <a:satMod val="150000"/>
                </a:schemeClr>
              </a:solidFill>
              <a:ea typeface="ＭＳ Ｐゴシック" pitchFamily="-65" charset="-128"/>
              <a:cs typeface="ＭＳ Ｐゴシック" pitchFamily="-65" charset="-128"/>
            </a:endParaRPr>
          </a:p>
        </p:txBody>
      </p:sp>
      <p:sp>
        <p:nvSpPr>
          <p:cNvPr id="52226" name="TextBox 3"/>
          <p:cNvSpPr txBox="1">
            <a:spLocks noChangeArrowheads="1"/>
          </p:cNvSpPr>
          <p:nvPr/>
        </p:nvSpPr>
        <p:spPr bwMode="auto">
          <a:xfrm>
            <a:off x="304800" y="1819275"/>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3200" b="1" i="1">
                <a:latin typeface="Corbel" charset="0"/>
              </a:rPr>
              <a:t>Sweat gland biofeedback </a:t>
            </a:r>
            <a:r>
              <a:rPr lang="en-US" sz="3200">
                <a:latin typeface="Corbel" charset="0"/>
              </a:rPr>
              <a:t>uses sensors placed </a:t>
            </a:r>
            <a:br>
              <a:rPr lang="en-US" sz="3200">
                <a:latin typeface="Corbel" charset="0"/>
              </a:rPr>
            </a:br>
            <a:r>
              <a:rPr lang="en-US" sz="3200">
                <a:latin typeface="Corbel" charset="0"/>
              </a:rPr>
              <a:t>on the fingers or palms to monitor changes in skin moisture produced by sweating.</a:t>
            </a:r>
          </a:p>
        </p:txBody>
      </p:sp>
      <p:pic>
        <p:nvPicPr>
          <p:cNvPr id="522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681413"/>
            <a:ext cx="3228975"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15109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8991600" cy="1252538"/>
          </a:xfrm>
        </p:spPr>
        <p:txBody>
          <a:bodyPr/>
          <a:lstStyle/>
          <a:p>
            <a:pPr eaLnBrk="1" fontAlgn="auto" hangingPunct="1">
              <a:spcAft>
                <a:spcPts val="0"/>
              </a:spcAft>
              <a:defRPr/>
            </a:pPr>
            <a:r>
              <a:rPr lang="en-US" sz="4000" dirty="0" smtClean="0">
                <a:solidFill>
                  <a:schemeClr val="accent1">
                    <a:satMod val="150000"/>
                  </a:schemeClr>
                </a:solidFill>
                <a:ea typeface="ＭＳ Ｐゴシック" pitchFamily="-65" charset="-128"/>
                <a:cs typeface="ＭＳ Ｐゴシック" pitchFamily="-65" charset="-128"/>
              </a:rPr>
              <a:t> Major types of biofeedback</a:t>
            </a:r>
            <a:endParaRPr lang="en-US" dirty="0">
              <a:solidFill>
                <a:schemeClr val="accent1">
                  <a:satMod val="150000"/>
                </a:schemeClr>
              </a:solidFill>
              <a:ea typeface="ＭＳ Ｐゴシック" pitchFamily="-65" charset="-128"/>
              <a:cs typeface="ＭＳ Ｐゴシック" pitchFamily="-65" charset="-128"/>
            </a:endParaRPr>
          </a:p>
        </p:txBody>
      </p:sp>
      <p:sp>
        <p:nvSpPr>
          <p:cNvPr id="54274" name="TextBox 3"/>
          <p:cNvSpPr txBox="1">
            <a:spLocks noChangeArrowheads="1"/>
          </p:cNvSpPr>
          <p:nvPr/>
        </p:nvSpPr>
        <p:spPr bwMode="auto">
          <a:xfrm>
            <a:off x="304800" y="1819275"/>
            <a:ext cx="8382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3200">
                <a:latin typeface="Corbel" charset="0"/>
              </a:rPr>
              <a:t>Sweat gland biofeedback is used to treat excessive sweating (called hyperhidrosis)</a:t>
            </a:r>
            <a:br>
              <a:rPr lang="en-US" sz="3200">
                <a:latin typeface="Corbel" charset="0"/>
              </a:rPr>
            </a:br>
            <a:r>
              <a:rPr lang="en-US" sz="3200">
                <a:latin typeface="Corbel" charset="0"/>
              </a:rPr>
              <a:t>and high blood pressure, and to teach </a:t>
            </a:r>
            <a:br>
              <a:rPr lang="en-US" sz="3200">
                <a:latin typeface="Corbel" charset="0"/>
              </a:rPr>
            </a:br>
            <a:r>
              <a:rPr lang="en-US" sz="3200">
                <a:latin typeface="Corbel" charset="0"/>
              </a:rPr>
              <a:t>relaxation.</a:t>
            </a:r>
          </a:p>
        </p:txBody>
      </p:sp>
      <p:pic>
        <p:nvPicPr>
          <p:cNvPr id="54275" name="Picture 2"/>
          <p:cNvPicPr>
            <a:picLocks noChangeAspect="1" noChangeArrowheads="1"/>
          </p:cNvPicPr>
          <p:nvPr/>
        </p:nvPicPr>
        <p:blipFill>
          <a:blip r:embed="rId3">
            <a:extLst>
              <a:ext uri="{28A0092B-C50C-407E-A947-70E740481C1C}">
                <a14:useLocalDpi xmlns:a14="http://schemas.microsoft.com/office/drawing/2010/main" val="0"/>
              </a:ext>
            </a:extLst>
          </a:blip>
          <a:srcRect t="9309" b="9309"/>
          <a:stretch>
            <a:fillRect/>
          </a:stretch>
        </p:blipFill>
        <p:spPr bwMode="auto">
          <a:xfrm>
            <a:off x="447675" y="4133850"/>
            <a:ext cx="27622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9145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mtClean="0">
                <a:cs typeface="+mj-cs"/>
              </a:rPr>
              <a:t>Study Guide Questions</a:t>
            </a:r>
          </a:p>
        </p:txBody>
      </p:sp>
      <p:sp>
        <p:nvSpPr>
          <p:cNvPr id="31747" name="Rectangle 3"/>
          <p:cNvSpPr>
            <a:spLocks noGrp="1" noChangeArrowheads="1"/>
          </p:cNvSpPr>
          <p:nvPr>
            <p:ph type="body" idx="1"/>
          </p:nvPr>
        </p:nvSpPr>
        <p:spPr>
          <a:xfrm>
            <a:off x="495300" y="1828800"/>
            <a:ext cx="8153400" cy="4648200"/>
          </a:xfrm>
        </p:spPr>
        <p:txBody>
          <a:bodyPr/>
          <a:lstStyle/>
          <a:p>
            <a:pPr marL="609600" indent="-609600" eaLnBrk="1" hangingPunct="1">
              <a:lnSpc>
                <a:spcPct val="90000"/>
              </a:lnSpc>
              <a:buFont typeface="Times" charset="0"/>
              <a:buNone/>
              <a:defRPr/>
            </a:pPr>
            <a:r>
              <a:rPr lang="en-US" smtClean="0">
                <a:cs typeface="+mn-cs"/>
              </a:rPr>
              <a:t>1.  Explain the rationale for biofeedback as an effective relaxation technique.</a:t>
            </a:r>
          </a:p>
          <a:p>
            <a:pPr marL="609600" indent="-609600" eaLnBrk="1" hangingPunct="1">
              <a:lnSpc>
                <a:spcPct val="90000"/>
              </a:lnSpc>
              <a:buFont typeface="Times" charset="0"/>
              <a:buNone/>
              <a:defRPr/>
            </a:pPr>
            <a:endParaRPr lang="en-US" sz="2800" smtClean="0">
              <a:cs typeface="+mn-cs"/>
            </a:endParaRPr>
          </a:p>
          <a:p>
            <a:pPr marL="609600" indent="-609600" eaLnBrk="1" hangingPunct="1">
              <a:lnSpc>
                <a:spcPct val="90000"/>
              </a:lnSpc>
              <a:buFont typeface="Times" charset="0"/>
              <a:buNone/>
              <a:defRPr/>
            </a:pPr>
            <a:r>
              <a:rPr lang="en-US" smtClean="0">
                <a:cs typeface="+mn-cs"/>
              </a:rPr>
              <a:t>2.  Explain three different types of biofeedback.</a:t>
            </a:r>
          </a:p>
          <a:p>
            <a:pPr marL="609600" indent="-609600" eaLnBrk="1" hangingPunct="1">
              <a:lnSpc>
                <a:spcPct val="90000"/>
              </a:lnSpc>
              <a:buFont typeface="Times" charset="0"/>
              <a:buNone/>
              <a:defRPr/>
            </a:pPr>
            <a:endParaRPr lang="en-US" sz="2800" smtClean="0">
              <a:cs typeface="+mn-cs"/>
            </a:endParaRPr>
          </a:p>
          <a:p>
            <a:pPr marL="609600" indent="-609600" eaLnBrk="1" hangingPunct="1">
              <a:lnSpc>
                <a:spcPct val="90000"/>
              </a:lnSpc>
              <a:buFont typeface="Times" charset="0"/>
              <a:buNone/>
              <a:defRPr/>
            </a:pPr>
            <a:r>
              <a:rPr lang="en-US" smtClean="0">
                <a:cs typeface="+mn-cs"/>
              </a:rPr>
              <a:t>3.  List five health conditions that could possibly be improved with the use of biofeedback.</a:t>
            </a:r>
          </a:p>
        </p:txBody>
      </p:sp>
    </p:spTree>
    <p:extLst>
      <p:ext uri="{BB962C8B-B14F-4D97-AF65-F5344CB8AC3E}">
        <p14:creationId xmlns:p14="http://schemas.microsoft.com/office/powerpoint/2010/main" val="4046711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8991600" cy="1252538"/>
          </a:xfrm>
        </p:spPr>
        <p:txBody>
          <a:bodyPr/>
          <a:lstStyle/>
          <a:p>
            <a:pPr eaLnBrk="1" fontAlgn="auto" hangingPunct="1">
              <a:spcAft>
                <a:spcPts val="0"/>
              </a:spcAft>
              <a:defRPr/>
            </a:pPr>
            <a:r>
              <a:rPr lang="en-US" sz="4000" dirty="0" smtClean="0">
                <a:solidFill>
                  <a:schemeClr val="accent1">
                    <a:satMod val="150000"/>
                  </a:schemeClr>
                </a:solidFill>
                <a:ea typeface="ＭＳ Ｐゴシック" pitchFamily="-65" charset="-128"/>
                <a:cs typeface="ＭＳ Ｐゴシック" pitchFamily="-65" charset="-128"/>
              </a:rPr>
              <a:t> Major types of biofeedback</a:t>
            </a:r>
            <a:endParaRPr lang="en-US" dirty="0">
              <a:solidFill>
                <a:schemeClr val="accent1">
                  <a:satMod val="150000"/>
                </a:schemeClr>
              </a:solidFill>
              <a:ea typeface="ＭＳ Ｐゴシック" pitchFamily="-65" charset="-128"/>
              <a:cs typeface="ＭＳ Ｐゴシック" pitchFamily="-65" charset="-128"/>
            </a:endParaRPr>
          </a:p>
        </p:txBody>
      </p:sp>
      <p:sp>
        <p:nvSpPr>
          <p:cNvPr id="56322" name="TextBox 3"/>
          <p:cNvSpPr txBox="1">
            <a:spLocks noChangeArrowheads="1"/>
          </p:cNvSpPr>
          <p:nvPr/>
        </p:nvSpPr>
        <p:spPr bwMode="auto">
          <a:xfrm>
            <a:off x="304800" y="1819275"/>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3200">
                <a:latin typeface="Corbel" charset="0"/>
              </a:rPr>
              <a:t>Finally, </a:t>
            </a:r>
            <a:r>
              <a:rPr lang="en-US" sz="3200" b="1" i="1">
                <a:latin typeface="Corbel" charset="0"/>
              </a:rPr>
              <a:t>temperature biofeedback </a:t>
            </a:r>
            <a:r>
              <a:rPr lang="en-US" sz="3200">
                <a:latin typeface="Corbel" charset="0"/>
              </a:rPr>
              <a:t>uses sensors placed on the hands or feet to measure blood flow to the skin.</a:t>
            </a:r>
          </a:p>
        </p:txBody>
      </p:sp>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14750"/>
            <a:ext cx="19050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59076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dirty="0" smtClean="0">
                <a:solidFill>
                  <a:srgbClr val="3B812F"/>
                </a:solidFill>
                <a:latin typeface="Garamond" charset="0"/>
                <a:ea typeface="ＭＳ Ｐゴシック" charset="0"/>
                <a:cs typeface="ＭＳ Ｐゴシック" charset="0"/>
              </a:rPr>
              <a:t>Study </a:t>
            </a:r>
            <a:r>
              <a:rPr lang="en-US" dirty="0">
                <a:solidFill>
                  <a:srgbClr val="3B812F"/>
                </a:solidFill>
                <a:latin typeface="Garamond" charset="0"/>
                <a:ea typeface="ＭＳ Ｐゴシック" charset="0"/>
                <a:cs typeface="ＭＳ Ｐゴシック" charset="0"/>
              </a:rPr>
              <a:t>Results in the Literature</a:t>
            </a:r>
          </a:p>
        </p:txBody>
      </p:sp>
      <p:sp>
        <p:nvSpPr>
          <p:cNvPr id="52226" name="Rectangle 3"/>
          <p:cNvSpPr>
            <a:spLocks noGrp="1" noChangeArrowheads="1"/>
          </p:cNvSpPr>
          <p:nvPr>
            <p:ph type="body" idx="1"/>
          </p:nvPr>
        </p:nvSpPr>
        <p:spPr>
          <a:xfrm>
            <a:off x="3352800" y="1600200"/>
            <a:ext cx="5334000" cy="4530725"/>
          </a:xfrm>
        </p:spPr>
        <p:txBody>
          <a:bodyPr/>
          <a:lstStyle/>
          <a:p>
            <a:pPr eaLnBrk="1" hangingPunct="1"/>
            <a:r>
              <a:rPr lang="en-US" sz="2600">
                <a:latin typeface="Arial" charset="0"/>
                <a:ea typeface="ＭＳ Ｐゴシック" charset="0"/>
                <a:cs typeface="ＭＳ Ｐゴシック" charset="0"/>
              </a:rPr>
              <a:t>Reduces blood pressure in hypertension </a:t>
            </a:r>
            <a:r>
              <a:rPr lang="en-US" sz="1400">
                <a:latin typeface="Arial" charset="0"/>
                <a:ea typeface="ＭＳ Ｐゴシック" charset="0"/>
                <a:cs typeface="ＭＳ Ｐゴシック" charset="0"/>
              </a:rPr>
              <a:t>(McCraty, 2001)</a:t>
            </a:r>
          </a:p>
          <a:p>
            <a:pPr eaLnBrk="1" hangingPunct="1"/>
            <a:r>
              <a:rPr lang="en-US" sz="2600">
                <a:latin typeface="Arial" charset="0"/>
                <a:ea typeface="ＭＳ Ｐゴシック" charset="0"/>
                <a:cs typeface="ＭＳ Ｐゴシック" charset="0"/>
              </a:rPr>
              <a:t>Improves asthma </a:t>
            </a:r>
            <a:r>
              <a:rPr lang="en-US" sz="1400">
                <a:latin typeface="Arial" charset="0"/>
                <a:ea typeface="ＭＳ Ｐゴシック" charset="0"/>
                <a:cs typeface="ＭＳ Ｐゴシック" charset="0"/>
              </a:rPr>
              <a:t>(Lehrer, 2000)</a:t>
            </a:r>
          </a:p>
          <a:p>
            <a:pPr eaLnBrk="1" hangingPunct="1"/>
            <a:r>
              <a:rPr lang="en-US" sz="2600">
                <a:latin typeface="Arial" charset="0"/>
                <a:ea typeface="ＭＳ Ｐゴシック" charset="0"/>
                <a:cs typeface="ＭＳ Ｐゴシック" charset="0"/>
              </a:rPr>
              <a:t>Increases calmness and well-being </a:t>
            </a:r>
            <a:r>
              <a:rPr lang="en-US" sz="1400">
                <a:latin typeface="Arial" charset="0"/>
                <a:ea typeface="ＭＳ Ｐゴシック" charset="0"/>
                <a:cs typeface="ＭＳ Ｐゴシック" charset="0"/>
              </a:rPr>
              <a:t>(Friedman, 2000)</a:t>
            </a:r>
          </a:p>
          <a:p>
            <a:pPr eaLnBrk="1" hangingPunct="1"/>
            <a:r>
              <a:rPr lang="en-US" sz="2600">
                <a:latin typeface="Arial" charset="0"/>
                <a:ea typeface="ＭＳ Ｐゴシック" charset="0"/>
                <a:cs typeface="ＭＳ Ｐゴシック" charset="0"/>
              </a:rPr>
              <a:t>Increases emotional stability </a:t>
            </a:r>
            <a:r>
              <a:rPr lang="en-US" sz="1400">
                <a:latin typeface="Arial" charset="0"/>
                <a:ea typeface="ＭＳ Ｐゴシック" charset="0"/>
                <a:cs typeface="ＭＳ Ｐゴシック" charset="0"/>
              </a:rPr>
              <a:t>(McCraty, 2001)</a:t>
            </a:r>
          </a:p>
          <a:p>
            <a:pPr eaLnBrk="1" hangingPunct="1"/>
            <a:r>
              <a:rPr lang="it-IT" sz="2600">
                <a:latin typeface="Arial" charset="0"/>
                <a:ea typeface="ＭＳ Ｐゴシック" charset="0"/>
                <a:cs typeface="ＭＳ Ｐゴシック" charset="0"/>
              </a:rPr>
              <a:t>Improves cognitive performance </a:t>
            </a:r>
            <a:r>
              <a:rPr lang="it-IT" sz="1400">
                <a:latin typeface="Arial" charset="0"/>
                <a:ea typeface="ＭＳ Ｐゴシック" charset="0"/>
                <a:cs typeface="ＭＳ Ｐゴシック" charset="0"/>
              </a:rPr>
              <a:t>(McCraty, 2001)</a:t>
            </a:r>
          </a:p>
          <a:p>
            <a:pPr eaLnBrk="1" hangingPunct="1"/>
            <a:r>
              <a:rPr lang="en-US" sz="2600">
                <a:latin typeface="Arial" charset="0"/>
                <a:ea typeface="ＭＳ Ｐゴシック" charset="0"/>
                <a:cs typeface="ＭＳ Ｐゴシック" charset="0"/>
              </a:rPr>
              <a:t>Improves hormonal balance </a:t>
            </a:r>
            <a:r>
              <a:rPr lang="en-US" sz="1400">
                <a:latin typeface="Arial" charset="0"/>
                <a:ea typeface="ＭＳ Ｐゴシック" charset="0"/>
                <a:cs typeface="ＭＳ Ｐゴシック" charset="0"/>
              </a:rPr>
              <a:t>(McCraty, 1998)</a:t>
            </a:r>
          </a:p>
        </p:txBody>
      </p:sp>
      <p:pic>
        <p:nvPicPr>
          <p:cNvPr id="52227" name="Picture 4"/>
          <p:cNvPicPr>
            <a:picLocks noChangeAspect="1" noChangeArrowheads="1"/>
          </p:cNvPicPr>
          <p:nvPr/>
        </p:nvPicPr>
        <p:blipFill>
          <a:blip r:embed="rId3">
            <a:extLst>
              <a:ext uri="{28A0092B-C50C-407E-A947-70E740481C1C}">
                <a14:useLocalDpi xmlns:a14="http://schemas.microsoft.com/office/drawing/2010/main" val="0"/>
              </a:ext>
            </a:extLst>
          </a:blip>
          <a:srcRect t="18221" r="49327"/>
          <a:stretch>
            <a:fillRect/>
          </a:stretch>
        </p:blipFill>
        <p:spPr bwMode="auto">
          <a:xfrm>
            <a:off x="381000" y="2057400"/>
            <a:ext cx="30480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Slide Number Placeholder 4"/>
          <p:cNvSpPr>
            <a:spLocks noGrp="1"/>
          </p:cNvSpPr>
          <p:nvPr>
            <p:ph type="sldNum" sz="quarter" idx="4294967295"/>
          </p:nvPr>
        </p:nvSpPr>
        <p:spPr>
          <a:xfrm>
            <a:off x="6553200" y="6243638"/>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76DB63-973F-B848-B252-F42F0882F518}" type="slidenum">
              <a:rPr lang="en-US" sz="1200">
                <a:latin typeface="Garamond" charset="0"/>
              </a:rPr>
              <a:pPr eaLnBrk="1" hangingPunct="1"/>
              <a:t>39</a:t>
            </a:fld>
            <a:endParaRPr lang="en-US" sz="1200">
              <a:latin typeface="Garamond" charset="0"/>
            </a:endParaRPr>
          </a:p>
        </p:txBody>
      </p:sp>
    </p:spTree>
    <p:extLst>
      <p:ext uri="{BB962C8B-B14F-4D97-AF65-F5344CB8AC3E}">
        <p14:creationId xmlns:p14="http://schemas.microsoft.com/office/powerpoint/2010/main" val="3115782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762000" y="1143000"/>
            <a:ext cx="7772400" cy="1295400"/>
          </a:xfrm>
        </p:spPr>
        <p:txBody>
          <a:bodyPr/>
          <a:lstStyle/>
          <a:p>
            <a:pPr eaLnBrk="1" hangingPunct="1">
              <a:defRPr/>
            </a:pPr>
            <a:r>
              <a:rPr lang="en-US" dirty="0" smtClean="0">
                <a:cs typeface="+mj-cs"/>
              </a:rPr>
              <a:t> </a:t>
            </a:r>
            <a:r>
              <a:rPr lang="en-US" dirty="0" smtClean="0">
                <a:solidFill>
                  <a:schemeClr val="tx2"/>
                </a:solidFill>
                <a:cs typeface="+mj-cs"/>
              </a:rPr>
              <a:t>Historical Perspective </a:t>
            </a:r>
          </a:p>
        </p:txBody>
      </p:sp>
      <p:sp>
        <p:nvSpPr>
          <p:cNvPr id="28675" name="Rectangle 1027"/>
          <p:cNvSpPr>
            <a:spLocks noGrp="1" noChangeArrowheads="1"/>
          </p:cNvSpPr>
          <p:nvPr>
            <p:ph type="body" idx="1"/>
          </p:nvPr>
        </p:nvSpPr>
        <p:spPr>
          <a:xfrm>
            <a:off x="685800" y="2733703"/>
            <a:ext cx="7772400" cy="4114800"/>
          </a:xfrm>
        </p:spPr>
        <p:txBody>
          <a:bodyPr/>
          <a:lstStyle/>
          <a:p>
            <a:pPr eaLnBrk="1" hangingPunct="1">
              <a:defRPr/>
            </a:pPr>
            <a:r>
              <a:rPr lang="en-US" dirty="0" smtClean="0">
                <a:cs typeface="+mn-cs"/>
              </a:rPr>
              <a:t>Biofeedback is a technique that gained popularity in the late 1960s</a:t>
            </a:r>
          </a:p>
          <a:p>
            <a:pPr eaLnBrk="1" hangingPunct="1">
              <a:defRPr/>
            </a:pPr>
            <a:r>
              <a:rPr lang="en-US" dirty="0" smtClean="0">
                <a:cs typeface="+mn-cs"/>
              </a:rPr>
              <a:t>Most people’s exposure to biofeedback is from polygraph tests ……..</a:t>
            </a:r>
          </a:p>
        </p:txBody>
      </p:sp>
    </p:spTree>
    <p:extLst>
      <p:ext uri="{BB962C8B-B14F-4D97-AF65-F5344CB8AC3E}">
        <p14:creationId xmlns:p14="http://schemas.microsoft.com/office/powerpoint/2010/main" val="2865751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2"/>
          <p:cNvSpPr>
            <a:spLocks noGrp="1"/>
          </p:cNvSpPr>
          <p:nvPr>
            <p:ph type="title"/>
          </p:nvPr>
        </p:nvSpPr>
        <p:spPr/>
        <p:txBody>
          <a:bodyPr/>
          <a:lstStyle/>
          <a:p>
            <a:pPr algn="ctr"/>
            <a:r>
              <a:rPr lang="en-US">
                <a:solidFill>
                  <a:schemeClr val="tx1"/>
                </a:solidFill>
                <a:latin typeface="Garamond" charset="0"/>
                <a:ea typeface="ＭＳ Ｐゴシック" charset="0"/>
                <a:cs typeface="ＭＳ Ｐゴシック" charset="0"/>
              </a:rPr>
              <a:t>Benefits of Biofeedback</a:t>
            </a:r>
            <a:endParaRPr lang="en-US">
              <a:latin typeface="Garamond" charset="0"/>
              <a:ea typeface="ＭＳ Ｐゴシック" charset="0"/>
              <a:cs typeface="ＭＳ Ｐゴシック" charset="0"/>
            </a:endParaRP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768003331"/>
              </p:ext>
            </p:extLst>
          </p:nvPr>
        </p:nvGraphicFramePr>
        <p:xfrm>
          <a:off x="457200" y="1524000"/>
          <a:ext cx="8534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942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2"/>
          <p:cNvSpPr>
            <a:spLocks noGrp="1"/>
          </p:cNvSpPr>
          <p:nvPr>
            <p:ph type="title"/>
          </p:nvPr>
        </p:nvSpPr>
        <p:spPr/>
        <p:txBody>
          <a:bodyPr/>
          <a:lstStyle/>
          <a:p>
            <a:pPr algn="ctr"/>
            <a:r>
              <a:rPr lang="en-US">
                <a:solidFill>
                  <a:schemeClr val="tx1"/>
                </a:solidFill>
                <a:latin typeface="Garamond" charset="0"/>
                <a:ea typeface="ＭＳ Ｐゴシック" charset="0"/>
                <a:cs typeface="ＭＳ Ｐゴシック" charset="0"/>
              </a:rPr>
              <a:t>Benefits of Biofeedback</a:t>
            </a:r>
          </a:p>
        </p:txBody>
      </p:sp>
      <p:graphicFrame>
        <p:nvGraphicFramePr>
          <p:cNvPr id="6" name="Content Placeholder 5"/>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065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28600" y="152400"/>
            <a:ext cx="8382000" cy="1828800"/>
          </a:xfrm>
        </p:spPr>
        <p:txBody>
          <a:bodyPr/>
          <a:lstStyle/>
          <a:p>
            <a:r>
              <a:rPr lang="en-US" dirty="0">
                <a:solidFill>
                  <a:schemeClr val="tx2"/>
                </a:solidFill>
                <a:latin typeface="Garamond" charset="0"/>
                <a:ea typeface="ＭＳ Ｐゴシック" charset="0"/>
                <a:cs typeface="ＭＳ Ｐゴシック" charset="0"/>
              </a:rPr>
              <a:t>Overview of Biofeedback Modalities</a:t>
            </a:r>
          </a:p>
        </p:txBody>
      </p:sp>
      <p:sp>
        <p:nvSpPr>
          <p:cNvPr id="27650" name="TextBox 3"/>
          <p:cNvSpPr txBox="1">
            <a:spLocks noChangeArrowheads="1"/>
          </p:cNvSpPr>
          <p:nvPr/>
        </p:nvSpPr>
        <p:spPr bwMode="auto">
          <a:xfrm>
            <a:off x="7778750" y="6488113"/>
            <a:ext cx="1816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Source: BCIA</a:t>
            </a:r>
          </a:p>
        </p:txBody>
      </p:sp>
      <p:graphicFrame>
        <p:nvGraphicFramePr>
          <p:cNvPr id="3" name="Table 2"/>
          <p:cNvGraphicFramePr>
            <a:graphicFrameLocks noGrp="1"/>
          </p:cNvGraphicFramePr>
          <p:nvPr>
            <p:extLst>
              <p:ext uri="{D42A27DB-BD31-4B8C-83A1-F6EECF244321}">
                <p14:modId xmlns:p14="http://schemas.microsoft.com/office/powerpoint/2010/main" val="4086307209"/>
              </p:ext>
            </p:extLst>
          </p:nvPr>
        </p:nvGraphicFramePr>
        <p:xfrm>
          <a:off x="685800" y="1999605"/>
          <a:ext cx="8077200" cy="4151601"/>
        </p:xfrm>
        <a:graphic>
          <a:graphicData uri="http://schemas.openxmlformats.org/drawingml/2006/table">
            <a:tbl>
              <a:tblPr firstRow="1" bandRow="1">
                <a:tableStyleId>{5C22544A-7EE6-4342-B048-85BDC9FD1C3A}</a:tableStyleId>
              </a:tblPr>
              <a:tblGrid>
                <a:gridCol w="1941414"/>
                <a:gridCol w="6135786"/>
              </a:tblGrid>
              <a:tr h="352617">
                <a:tc>
                  <a:txBody>
                    <a:bodyPr/>
                    <a:lstStyle/>
                    <a:p>
                      <a:r>
                        <a:rPr lang="en-US" sz="1800" dirty="0" smtClean="0"/>
                        <a:t>Modality</a:t>
                      </a:r>
                      <a:endParaRPr lang="en-US" sz="1800" dirty="0"/>
                    </a:p>
                  </a:txBody>
                  <a:tcPr marL="91445" marR="91445" marT="45712" marB="45712"/>
                </a:tc>
                <a:tc>
                  <a:txBody>
                    <a:bodyPr/>
                    <a:lstStyle/>
                    <a:p>
                      <a:r>
                        <a:rPr lang="en-US" sz="1600" dirty="0" smtClean="0"/>
                        <a:t>Description</a:t>
                      </a:r>
                      <a:endParaRPr lang="en-US" sz="1600" dirty="0"/>
                    </a:p>
                  </a:txBody>
                  <a:tcPr marL="91445" marR="91445" marT="45712" marB="45712"/>
                </a:tc>
              </a:tr>
              <a:tr h="585196">
                <a:tc>
                  <a:txBody>
                    <a:bodyPr/>
                    <a:lstStyle/>
                    <a:p>
                      <a:r>
                        <a:rPr lang="en-US" sz="1800" dirty="0" smtClean="0"/>
                        <a:t>Brainwave (EEG)</a:t>
                      </a:r>
                      <a:endParaRPr lang="en-US" sz="1800" dirty="0"/>
                    </a:p>
                  </a:txBody>
                  <a:tcPr marL="91445" marR="91445" marT="45712" marB="45712"/>
                </a:tc>
                <a:tc>
                  <a:txBody>
                    <a:bodyPr/>
                    <a:lstStyle/>
                    <a:p>
                      <a:r>
                        <a:rPr lang="en-US" sz="1600" baseline="0" dirty="0" smtClean="0"/>
                        <a:t>Uses scalp sensors to monitor the brain’s electrical activity using (EEG) sensors</a:t>
                      </a:r>
                      <a:endParaRPr lang="en-US" sz="1600" dirty="0"/>
                    </a:p>
                  </a:txBody>
                  <a:tcPr marL="91445" marR="91445" marT="45712" marB="45712"/>
                </a:tc>
              </a:tr>
              <a:tr h="752399">
                <a:tc>
                  <a:txBody>
                    <a:bodyPr/>
                    <a:lstStyle/>
                    <a:p>
                      <a:r>
                        <a:rPr lang="en-US" sz="1800" dirty="0" smtClean="0"/>
                        <a:t>Breathing</a:t>
                      </a:r>
                      <a:endParaRPr lang="en-US" sz="1800" dirty="0"/>
                    </a:p>
                  </a:txBody>
                  <a:tcPr marL="91445" marR="91445" marT="45712" marB="45712"/>
                </a:tc>
                <a:tc>
                  <a:txBody>
                    <a:bodyPr/>
                    <a:lstStyle/>
                    <a:p>
                      <a:r>
                        <a:rPr lang="en-US" sz="1600" dirty="0" smtClean="0"/>
                        <a:t>Uses </a:t>
                      </a:r>
                      <a:r>
                        <a:rPr lang="en-US" sz="1600" baseline="0" dirty="0" smtClean="0"/>
                        <a:t>bands placed around the abdomen/chest to monitor breathing pattern and pace and calculate resonant breathing frequency.</a:t>
                      </a:r>
                      <a:endParaRPr lang="en-US" sz="1600" dirty="0"/>
                    </a:p>
                  </a:txBody>
                  <a:tcPr marL="91445" marR="91445" marT="45712" marB="45712"/>
                </a:tc>
              </a:tr>
              <a:tr h="649990">
                <a:tc>
                  <a:txBody>
                    <a:bodyPr/>
                    <a:lstStyle/>
                    <a:p>
                      <a:r>
                        <a:rPr lang="en-US" sz="1800" dirty="0" smtClean="0"/>
                        <a:t>Heart Rate Variability (HRV)</a:t>
                      </a:r>
                      <a:endParaRPr lang="en-US" sz="1800" dirty="0"/>
                    </a:p>
                  </a:txBody>
                  <a:tcPr marL="91445" marR="91445" marT="45712" marB="45712"/>
                </a:tc>
                <a:tc>
                  <a:txBody>
                    <a:bodyPr/>
                    <a:lstStyle/>
                    <a:p>
                      <a:r>
                        <a:rPr lang="en-US" sz="1600" baseline="0" dirty="0" smtClean="0"/>
                        <a:t>Uses a finger/earlobe sensor to measure heart rate and calculate heart rate variability and coherence.</a:t>
                      </a:r>
                      <a:endParaRPr lang="en-US" sz="1600" dirty="0"/>
                    </a:p>
                  </a:txBody>
                  <a:tcPr marL="91445" marR="91445" marT="45712" marB="45712"/>
                </a:tc>
              </a:tr>
              <a:tr h="568257">
                <a:tc>
                  <a:txBody>
                    <a:bodyPr/>
                    <a:lstStyle/>
                    <a:p>
                      <a:r>
                        <a:rPr lang="en-US" sz="1800" dirty="0" smtClean="0"/>
                        <a:t>Muscle (EMG)</a:t>
                      </a:r>
                      <a:endParaRPr lang="en-US" sz="1800" dirty="0"/>
                    </a:p>
                  </a:txBody>
                  <a:tcPr marL="91445" marR="91445" marT="45712" marB="45712"/>
                </a:tc>
                <a:tc>
                  <a:txBody>
                    <a:bodyPr/>
                    <a:lstStyle/>
                    <a:p>
                      <a:r>
                        <a:rPr lang="en-US" sz="1600" dirty="0" smtClean="0"/>
                        <a:t>Uses sensors placed over skeletal muscles to monitor the electrical</a:t>
                      </a:r>
                      <a:r>
                        <a:rPr lang="en-US" sz="1600" baseline="0" dirty="0" smtClean="0"/>
                        <a:t> activity that causes skeletal muscle contraction.</a:t>
                      </a:r>
                      <a:endParaRPr lang="en-US" sz="1600" dirty="0"/>
                    </a:p>
                  </a:txBody>
                  <a:tcPr marL="91445" marR="91445" marT="45712" marB="45712"/>
                </a:tc>
              </a:tr>
              <a:tr h="617092">
                <a:tc>
                  <a:txBody>
                    <a:bodyPr/>
                    <a:lstStyle/>
                    <a:p>
                      <a:r>
                        <a:rPr lang="en-US" sz="1800" dirty="0" smtClean="0"/>
                        <a:t>Sweat Gland (GSR)</a:t>
                      </a:r>
                      <a:endParaRPr lang="en-US" sz="1800" dirty="0"/>
                    </a:p>
                  </a:txBody>
                  <a:tcPr marL="91445" marR="91445" marT="45712" marB="45712"/>
                </a:tc>
                <a:tc>
                  <a:txBody>
                    <a:bodyPr/>
                    <a:lstStyle/>
                    <a:p>
                      <a:r>
                        <a:rPr lang="en-US" sz="1600" baseline="0" dirty="0" smtClean="0"/>
                        <a:t>Uses sensors placed around the fingers to monitor changes in skin moisture produced by sweat glands.</a:t>
                      </a:r>
                      <a:endParaRPr lang="en-US" sz="1600" dirty="0"/>
                    </a:p>
                  </a:txBody>
                  <a:tcPr marL="91445" marR="91445" marT="45712" marB="45712"/>
                </a:tc>
              </a:tr>
              <a:tr h="568257">
                <a:tc>
                  <a:txBody>
                    <a:bodyPr/>
                    <a:lstStyle/>
                    <a:p>
                      <a:r>
                        <a:rPr lang="en-US" sz="1800" dirty="0" smtClean="0"/>
                        <a:t>Temperature</a:t>
                      </a:r>
                      <a:endParaRPr lang="en-US" sz="1800" dirty="0"/>
                    </a:p>
                  </a:txBody>
                  <a:tcPr marL="91445" marR="91445" marT="45712" marB="45712"/>
                </a:tc>
                <a:tc>
                  <a:txBody>
                    <a:bodyPr/>
                    <a:lstStyle/>
                    <a:p>
                      <a:r>
                        <a:rPr lang="en-US" sz="1600" baseline="0" dirty="0" smtClean="0"/>
                        <a:t>Uses a finger sensor to measure changes in blood flow controlled by </a:t>
                      </a:r>
                      <a:r>
                        <a:rPr lang="en-US" sz="1600" baseline="0" dirty="0" err="1" smtClean="0"/>
                        <a:t>dialating</a:t>
                      </a:r>
                      <a:r>
                        <a:rPr lang="en-US" sz="1600" baseline="0" dirty="0" smtClean="0"/>
                        <a:t> and constricting blood vessels.</a:t>
                      </a:r>
                      <a:endParaRPr lang="en-US" sz="1600" dirty="0"/>
                    </a:p>
                  </a:txBody>
                  <a:tcPr marL="91445" marR="91445" marT="45712" marB="45712"/>
                </a:tc>
              </a:tr>
            </a:tbl>
          </a:graphicData>
        </a:graphic>
      </p:graphicFrame>
    </p:spTree>
    <p:extLst>
      <p:ext uri="{BB962C8B-B14F-4D97-AF65-F5344CB8AC3E}">
        <p14:creationId xmlns:p14="http://schemas.microsoft.com/office/powerpoint/2010/main" val="3728288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8991600" cy="1252538"/>
          </a:xfrm>
        </p:spPr>
        <p:txBody>
          <a:bodyPr/>
          <a:lstStyle/>
          <a:p>
            <a:pPr eaLnBrk="1" fontAlgn="auto" hangingPunct="1">
              <a:spcAft>
                <a:spcPts val="0"/>
              </a:spcAft>
              <a:defRPr/>
            </a:pPr>
            <a:r>
              <a:rPr lang="en-US" sz="4000" dirty="0" smtClean="0">
                <a:solidFill>
                  <a:schemeClr val="accent1">
                    <a:satMod val="150000"/>
                  </a:schemeClr>
                </a:solidFill>
                <a:ea typeface="ＭＳ Ｐゴシック" pitchFamily="-65" charset="-128"/>
                <a:cs typeface="ＭＳ Ｐゴシック" pitchFamily="-65" charset="-128"/>
              </a:rPr>
              <a:t> Major types of biofeedback</a:t>
            </a:r>
            <a:endParaRPr lang="en-US" dirty="0">
              <a:solidFill>
                <a:schemeClr val="accent1">
                  <a:satMod val="150000"/>
                </a:schemeClr>
              </a:solidFill>
              <a:ea typeface="ＭＳ Ｐゴシック" pitchFamily="-65" charset="-128"/>
              <a:cs typeface="ＭＳ Ｐゴシック" pitchFamily="-65" charset="-128"/>
            </a:endParaRPr>
          </a:p>
        </p:txBody>
      </p:sp>
      <p:sp>
        <p:nvSpPr>
          <p:cNvPr id="58370" name="TextBox 3"/>
          <p:cNvSpPr txBox="1">
            <a:spLocks noChangeArrowheads="1"/>
          </p:cNvSpPr>
          <p:nvPr/>
        </p:nvSpPr>
        <p:spPr bwMode="auto">
          <a:xfrm>
            <a:off x="304800" y="1819275"/>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3200">
                <a:latin typeface="Corbel" charset="0"/>
              </a:rPr>
              <a:t>Temperature biofeedback is used to treat headache, high blood pressure, Raynaud</a:t>
            </a:r>
            <a:r>
              <a:rPr lang="ja-JP" altLang="en-US" sz="3200">
                <a:latin typeface="Corbel" charset="0"/>
              </a:rPr>
              <a:t>’</a:t>
            </a:r>
            <a:r>
              <a:rPr lang="en-US" altLang="ja-JP" sz="3200">
                <a:latin typeface="Corbel" charset="0"/>
              </a:rPr>
              <a:t>s disease, and swelling.</a:t>
            </a:r>
            <a:endParaRPr lang="en-US" sz="3200">
              <a:latin typeface="Corbel" charset="0"/>
            </a:endParaRPr>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3690938"/>
            <a:ext cx="17145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0318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14599"/>
          </a:xfrm>
        </p:spPr>
        <p:txBody>
          <a:bodyPr/>
          <a:lstStyle/>
          <a:p>
            <a:pPr eaLnBrk="1" fontAlgn="auto" hangingPunct="1">
              <a:spcAft>
                <a:spcPts val="0"/>
              </a:spcAft>
              <a:defRPr/>
            </a:pPr>
            <a:r>
              <a:rPr lang="en-US" sz="4000" dirty="0" smtClean="0">
                <a:solidFill>
                  <a:schemeClr val="tx2"/>
                </a:solidFill>
                <a:ea typeface="ＭＳ Ｐゴシック" pitchFamily="-65" charset="-128"/>
                <a:cs typeface="ＭＳ Ｐゴシック" pitchFamily="-65" charset="-128"/>
              </a:rPr>
              <a:t/>
            </a:r>
            <a:br>
              <a:rPr lang="en-US" sz="4000" dirty="0" smtClean="0">
                <a:solidFill>
                  <a:schemeClr val="tx2"/>
                </a:solidFill>
                <a:ea typeface="ＭＳ Ｐゴシック" pitchFamily="-65" charset="-128"/>
                <a:cs typeface="ＭＳ Ｐゴシック" pitchFamily="-65" charset="-128"/>
              </a:rPr>
            </a:br>
            <a:r>
              <a:rPr lang="en-US" sz="4000" dirty="0" smtClean="0">
                <a:solidFill>
                  <a:schemeClr val="tx2"/>
                </a:solidFill>
                <a:ea typeface="ＭＳ Ｐゴシック" pitchFamily="-65" charset="-128"/>
                <a:cs typeface="ＭＳ Ｐゴシック" pitchFamily="-65" charset="-128"/>
              </a:rPr>
              <a:t> Biofeedback gives you exciting choices</a:t>
            </a:r>
            <a:endParaRPr lang="en-US" dirty="0">
              <a:solidFill>
                <a:schemeClr val="tx2"/>
              </a:solidFill>
              <a:ea typeface="ＭＳ Ｐゴシック" pitchFamily="-65" charset="-128"/>
              <a:cs typeface="ＭＳ Ｐゴシック" pitchFamily="-65" charset="-128"/>
            </a:endParaRPr>
          </a:p>
        </p:txBody>
      </p:sp>
      <p:sp>
        <p:nvSpPr>
          <p:cNvPr id="60418" name="Content Placeholder 2"/>
          <p:cNvSpPr>
            <a:spLocks noGrp="1"/>
          </p:cNvSpPr>
          <p:nvPr>
            <p:ph idx="1"/>
          </p:nvPr>
        </p:nvSpPr>
        <p:spPr>
          <a:xfrm>
            <a:off x="838200" y="2514600"/>
            <a:ext cx="8458200" cy="1524000"/>
          </a:xfrm>
        </p:spPr>
        <p:txBody>
          <a:bodyPr/>
          <a:lstStyle/>
          <a:p>
            <a:pPr marL="0" indent="0" eaLnBrk="1" hangingPunct="1">
              <a:buFont typeface="Wingdings 2" charset="0"/>
              <a:buNone/>
              <a:tabLst>
                <a:tab pos="457200" algn="l"/>
              </a:tabLst>
            </a:pPr>
            <a:r>
              <a:rPr lang="en-US" dirty="0">
                <a:latin typeface="Corbel" charset="0"/>
              </a:rPr>
              <a:t>Biofeedback provides you with the opportunity </a:t>
            </a:r>
            <a:br>
              <a:rPr lang="en-US" dirty="0">
                <a:latin typeface="Corbel" charset="0"/>
              </a:rPr>
            </a:br>
            <a:r>
              <a:rPr lang="en-US" dirty="0">
                <a:latin typeface="Corbel" charset="0"/>
              </a:rPr>
              <a:t>to take control of your health and to choose </a:t>
            </a:r>
            <a:r>
              <a:rPr lang="en-US" i="1" dirty="0">
                <a:latin typeface="Corbel" charset="0"/>
              </a:rPr>
              <a:t>skills instead of  </a:t>
            </a:r>
            <a:r>
              <a:rPr lang="en-US" i="1" dirty="0" smtClean="0">
                <a:latin typeface="Corbel" charset="0"/>
              </a:rPr>
              <a:t>MEDICATION</a:t>
            </a:r>
            <a:r>
              <a:rPr lang="en-US" dirty="0" smtClean="0">
                <a:latin typeface="Corbel" charset="0"/>
              </a:rPr>
              <a:t>.</a:t>
            </a:r>
            <a:endParaRPr lang="en-US" sz="800" dirty="0">
              <a:latin typeface="Corbel" charset="0"/>
            </a:endParaRPr>
          </a:p>
        </p:txBody>
      </p:sp>
      <p:pic>
        <p:nvPicPr>
          <p:cNvPr id="604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724400"/>
            <a:ext cx="2427288"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648200"/>
            <a:ext cx="4391025"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85521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2">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18581</TotalTime>
  <Words>1264</Words>
  <Application>Microsoft Macintosh PowerPoint</Application>
  <PresentationFormat>On-screen Show (4:3)</PresentationFormat>
  <Paragraphs>190</Paragraphs>
  <Slides>39</Slides>
  <Notes>35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Waveform</vt:lpstr>
      <vt:lpstr>  BIOFEEDBACK</vt:lpstr>
      <vt:lpstr>PowerPoint Presentation</vt:lpstr>
      <vt:lpstr>What is Biofeedback?</vt:lpstr>
      <vt:lpstr> Historical Perspective </vt:lpstr>
      <vt:lpstr>Benefits of Biofeedback</vt:lpstr>
      <vt:lpstr>Benefits of Biofeedback</vt:lpstr>
      <vt:lpstr>Overview of Biofeedback Modalities</vt:lpstr>
      <vt:lpstr> Major types of biofeedback</vt:lpstr>
      <vt:lpstr>  Biofeedback gives you exciting choices</vt:lpstr>
      <vt:lpstr>Biofeedback</vt:lpstr>
      <vt:lpstr>   Clinical Biofeedback</vt:lpstr>
      <vt:lpstr>Clinical Biofeedback  (continued)</vt:lpstr>
      <vt:lpstr>Clinical Biofeedback  (continued)</vt:lpstr>
      <vt:lpstr>The Biofeedback Loop</vt:lpstr>
      <vt:lpstr>Biofeedback</vt:lpstr>
      <vt:lpstr>Clinical Biofeedback</vt:lpstr>
      <vt:lpstr>Clinical Biofeedback  (continued)</vt:lpstr>
      <vt:lpstr>Best Application of Biofeedback</vt:lpstr>
      <vt:lpstr> Biofeedback is information</vt:lpstr>
      <vt:lpstr> Biofeedback is information</vt:lpstr>
      <vt:lpstr> Biofeedback is information</vt:lpstr>
      <vt:lpstr> Biofeedback is information</vt:lpstr>
      <vt:lpstr> Biofeedback is information</vt:lpstr>
      <vt:lpstr> Biofeedback is information</vt:lpstr>
      <vt:lpstr> Major types of biofeedback</vt:lpstr>
      <vt:lpstr> Major types of biofeedback</vt:lpstr>
      <vt:lpstr> Major types of biofeedback</vt:lpstr>
      <vt:lpstr> Major types of biofeedback</vt:lpstr>
      <vt:lpstr> Major types of biofeedback</vt:lpstr>
      <vt:lpstr> Major types of biofeedback</vt:lpstr>
      <vt:lpstr> Major types of biofeedback</vt:lpstr>
      <vt:lpstr> Major types of biofeedback</vt:lpstr>
      <vt:lpstr> Major types of biofeedback</vt:lpstr>
      <vt:lpstr> Major types of biofeedback</vt:lpstr>
      <vt:lpstr> Major types of biofeedback</vt:lpstr>
      <vt:lpstr> Major types of biofeedback</vt:lpstr>
      <vt:lpstr>Study Guide Questions</vt:lpstr>
      <vt:lpstr> Major types of biofeedback</vt:lpstr>
      <vt:lpstr>Study Results in the Literature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 Communications</dc:creator>
  <cp:lastModifiedBy>Roselyne Ogolla</cp:lastModifiedBy>
  <cp:revision>167</cp:revision>
  <dcterms:created xsi:type="dcterms:W3CDTF">2012-07-02T07:54:23Z</dcterms:created>
  <dcterms:modified xsi:type="dcterms:W3CDTF">2021-04-11T15:46:59Z</dcterms:modified>
</cp:coreProperties>
</file>