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546" r:id="rId2"/>
    <p:sldId id="549" r:id="rId3"/>
    <p:sldId id="551" r:id="rId4"/>
    <p:sldId id="552" r:id="rId5"/>
    <p:sldId id="553" r:id="rId6"/>
    <p:sldId id="555" r:id="rId7"/>
    <p:sldId id="556" r:id="rId8"/>
    <p:sldId id="558" r:id="rId9"/>
    <p:sldId id="560" r:id="rId10"/>
    <p:sldId id="561" r:id="rId11"/>
    <p:sldId id="562" r:id="rId12"/>
    <p:sldId id="563" r:id="rId13"/>
    <p:sldId id="564" r:id="rId14"/>
    <p:sldId id="565" r:id="rId15"/>
    <p:sldId id="566" r:id="rId16"/>
    <p:sldId id="54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694C30-16F9-4E1D-B83B-2C540B529FB2}" type="datetimeFigureOut">
              <a:rPr lang="en-US"/>
              <a:pPr>
                <a:defRPr/>
              </a:pPr>
              <a:t>18-Apr-21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22384A-1CDB-4ECF-87BD-AFF8ECA5A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20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074ADF-ADE4-49D3-BC2E-59116CB706BB}" type="datetimeFigureOut">
              <a:rPr lang="en-US"/>
              <a:pPr>
                <a:defRPr/>
              </a:pPr>
              <a:t>18-Apr-21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4800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EFEF81-82B9-4ECD-8EE2-D93362184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8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82931-E6DC-1A44-97D5-CFE3C946761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16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287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CD769B-5875-3944-9C00-6E6BE5304624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4786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228600" y="5181600"/>
            <a:ext cx="872331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2" y="4499677"/>
              <a:ext cx="4295218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7" y="4319028"/>
              <a:ext cx="8280252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5" y="4334834"/>
              <a:ext cx="8164230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4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019800"/>
            <a:ext cx="8686800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80CFD4CD-8D4F-4AD4-8AF4-86DEBA464B69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9F37C9C6-231F-439E-8ADD-2F27CD2B1FC7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304800"/>
            <a:ext cx="990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Fountain 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9EC6EE6C-615C-436C-8F77-7D67B886382F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Fountain 1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304800"/>
            <a:ext cx="7543800" cy="125253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9875" y="6172200"/>
            <a:ext cx="8797925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E6F2F79E-DD06-4DC9-8595-A80F43799098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172200"/>
            <a:ext cx="8493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248DB493-0110-4113-9629-FEFA4F0E7C0E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Fountain 1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72CAFCCF-B467-4D77-A483-A1F2E5DF6B9D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B8E3B3BE-847B-40E8-B360-3DE722B86751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7D80CB26-B041-48D8-8157-6933BC1D86D8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06388"/>
            <a:ext cx="9144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Fountain 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233B0DF5-F4D2-4E32-8D55-DF904B981DE6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81000"/>
            <a:ext cx="99060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Fountain 1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93675" y="6249988"/>
            <a:ext cx="8416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CDD620B6-B608-42F0-8639-8210814320B9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11430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93675" y="6249988"/>
            <a:ext cx="8569325" cy="365125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8EC08AC6-ACD8-4D84-B87D-4AA163655501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172200"/>
            <a:ext cx="849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University of Nairobi                                 ISO 9001:2008       </a:t>
            </a:r>
            <a:fld id="{12D1DF6C-5204-4255-B6B9-BA718B5291D6}" type="slidenum">
              <a:rPr lang="en-US"/>
              <a:pPr>
                <a:defRPr/>
              </a:pPr>
              <a:t>‹#›</a:t>
            </a:fld>
            <a:r>
              <a:rPr lang="en-US"/>
              <a:t>	 Certified 		http://www.uonbi.ac.ke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772400" y="4572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Fountain 1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" y="381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88" r:id="rId5"/>
    <p:sldLayoutId id="2147483789" r:id="rId6"/>
    <p:sldLayoutId id="2147483795" r:id="rId7"/>
    <p:sldLayoutId id="2147483796" r:id="rId8"/>
    <p:sldLayoutId id="2147483797" r:id="rId9"/>
    <p:sldLayoutId id="2147483790" r:id="rId10"/>
    <p:sldLayoutId id="21474837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Behavior Therapy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cs typeface="+mn-cs"/>
              </a:rPr>
              <a:t>SKINNER/MIECHENBAUM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cs typeface="+mn-cs"/>
              </a:rPr>
              <a:t>BY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cs typeface="+mn-cs"/>
              </a:rPr>
              <a:t>R A OKOTH</a:t>
            </a:r>
            <a:endParaRPr lang="en-US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3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Copyright © 2007 Brooks/Cole, a division of Thomson Learning, Inc.</a:t>
            </a: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  <a:cs typeface="+mj-cs"/>
              </a:rPr>
              <a:t>6 Steps of Effective </a:t>
            </a:r>
            <a:br>
              <a:rPr lang="en-US" sz="4000">
                <a:latin typeface="Arial" charset="0"/>
                <a:cs typeface="+mj-cs"/>
              </a:rPr>
            </a:br>
            <a:r>
              <a:rPr lang="en-US" sz="4000">
                <a:latin typeface="Arial" charset="0"/>
                <a:cs typeface="+mj-cs"/>
              </a:rPr>
              <a:t>Contingency Management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772400" cy="394652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z="3400" dirty="0">
                <a:latin typeface="Arial" charset="0"/>
                <a:cs typeface="+mn-cs"/>
              </a:rPr>
              <a:t>State problem in behavioral terms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400" dirty="0">
                <a:latin typeface="Arial" charset="0"/>
                <a:cs typeface="+mn-cs"/>
              </a:rPr>
              <a:t>Identify behavioral objectives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400" dirty="0">
                <a:latin typeface="Arial" charset="0"/>
                <a:cs typeface="+mn-cs"/>
              </a:rPr>
              <a:t>Take baseline measures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400" dirty="0">
                <a:latin typeface="Arial" charset="0"/>
                <a:cs typeface="+mn-cs"/>
              </a:rPr>
              <a:t>Conduct naturalistic observations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400" dirty="0">
                <a:latin typeface="Arial" charset="0"/>
                <a:cs typeface="+mn-cs"/>
              </a:rPr>
              <a:t>Modify existing contingencies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3400" dirty="0">
                <a:latin typeface="Arial" charset="0"/>
                <a:cs typeface="+mn-cs"/>
              </a:rPr>
              <a:t>Monitor the results</a:t>
            </a:r>
            <a:r>
              <a:rPr lang="en-US" dirty="0">
                <a:latin typeface="Arial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69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Copyright © 2007 Brooks/Cole, a division of Thomson Learning, Inc.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71" y="915988"/>
            <a:ext cx="7543800" cy="8715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charset="0"/>
                <a:cs typeface="+mj-cs"/>
              </a:rPr>
              <a:t>Cognitive-Behavior Modification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540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Behaviorism was established as a radical alternative to mentalist theories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Conditioning replaced cognition as the critical determinate of human behavior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Cognition gradually reintroduced in </a:t>
            </a:r>
            <a:r>
              <a:rPr lang="en-US" dirty="0" smtClean="0"/>
              <a:t>RX</a:t>
            </a:r>
            <a:r>
              <a:rPr lang="en-US" dirty="0" smtClean="0">
                <a:ea typeface="+mn-ea"/>
                <a:cs typeface="+mn-cs"/>
              </a:rPr>
              <a:t> of human disorders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Most behavior therapists now incorporate cognitive techniques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dirty="0" err="1" smtClean="0">
                <a:ea typeface="+mn-ea"/>
                <a:cs typeface="+mn-cs"/>
              </a:rPr>
              <a:t>Meichenbaum</a:t>
            </a:r>
            <a:r>
              <a:rPr lang="en-US" dirty="0" smtClean="0">
                <a:ea typeface="+mn-ea"/>
                <a:cs typeface="+mn-cs"/>
              </a:rPr>
              <a:t> spearheaded this change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615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+mj-cs"/>
              </a:rPr>
              <a:t>CB Modification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  <a:cs typeface="+mn-cs"/>
              </a:rPr>
              <a:t>Psychopathology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</a:rPr>
              <a:t>Distorted information processing, expectancies and skill deficits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</a:rPr>
              <a:t>Problems are characterized by </a:t>
            </a: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Lack of coping response </a:t>
            </a: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Use of inappropriate cognitive responses (e.g., mislabeling) </a:t>
            </a: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Ineffective strategies for problem solving</a:t>
            </a: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cs typeface="+mn-cs"/>
              </a:rPr>
              <a:t>Therapeutic Process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</a:rPr>
              <a:t>Biofeedback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</a:rPr>
              <a:t>Self-instructional training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</a:rPr>
              <a:t>Stress inoculation</a:t>
            </a:r>
          </a:p>
        </p:txBody>
      </p:sp>
    </p:spTree>
    <p:extLst>
      <p:ext uri="{BB962C8B-B14F-4D97-AF65-F5344CB8AC3E}">
        <p14:creationId xmlns:p14="http://schemas.microsoft.com/office/powerpoint/2010/main" val="110092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Phases of CBM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4572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>
                <a:latin typeface="Arial" charset="0"/>
                <a:cs typeface="+mn-cs"/>
              </a:rPr>
              <a:t>Conceptualizing the problem</a:t>
            </a:r>
          </a:p>
          <a:p>
            <a:pPr marL="1009650" lvl="1" indent="-609600" eaLnBrk="1" hangingPunct="1">
              <a:defRPr/>
            </a:pPr>
            <a:r>
              <a:rPr lang="en-US" dirty="0">
                <a:latin typeface="Arial" charset="0"/>
              </a:rPr>
              <a:t>Understand the nature of problem and enlist active collaboration</a:t>
            </a:r>
          </a:p>
          <a:p>
            <a:pPr marL="609600" indent="-609600" eaLnBrk="1" hangingPunct="1">
              <a:defRPr/>
            </a:pPr>
            <a:r>
              <a:rPr lang="en-US" sz="2800" dirty="0">
                <a:latin typeface="Arial" charset="0"/>
                <a:cs typeface="+mn-cs"/>
              </a:rPr>
              <a:t>Trying on the conceptualization</a:t>
            </a:r>
          </a:p>
          <a:p>
            <a:pPr marL="1009650" lvl="1" indent="-609600" eaLnBrk="1" hangingPunct="1">
              <a:defRPr/>
            </a:pPr>
            <a:r>
              <a:rPr lang="en-US" dirty="0">
                <a:latin typeface="Arial" charset="0"/>
              </a:rPr>
              <a:t>Explore, sample and consolidate this view</a:t>
            </a:r>
          </a:p>
          <a:p>
            <a:pPr marL="609600" indent="-609600" eaLnBrk="1" hangingPunct="1">
              <a:defRPr/>
            </a:pPr>
            <a:r>
              <a:rPr lang="en-US" sz="2800" dirty="0">
                <a:latin typeface="Arial" charset="0"/>
                <a:cs typeface="+mn-cs"/>
              </a:rPr>
              <a:t>Modifying cognitions &amp; producing new behavior</a:t>
            </a:r>
          </a:p>
          <a:p>
            <a:pPr marL="1009650" lvl="1" indent="-609600" eaLnBrk="1" hangingPunct="1">
              <a:defRPr/>
            </a:pPr>
            <a:r>
              <a:rPr lang="en-US" dirty="0">
                <a:latin typeface="Arial" charset="0"/>
              </a:rPr>
              <a:t>Modify internal dialogues and enact new behavior to realign reciprocal interactions between mood cognition and behavior</a:t>
            </a:r>
          </a:p>
          <a:p>
            <a:pPr marL="1009650" lvl="1" indent="-609600" algn="ctr" eaLnBrk="1" hangingPunct="1">
              <a:buFont typeface="Wingdings" charset="0"/>
              <a:buNone/>
              <a:defRPr/>
            </a:pPr>
            <a:r>
              <a:rPr lang="en-US" dirty="0">
                <a:latin typeface="Arial" charset="0"/>
              </a:rPr>
              <a:t>STRESS INOCULATION</a:t>
            </a:r>
          </a:p>
        </p:txBody>
      </p:sp>
    </p:spTree>
    <p:extLst>
      <p:ext uri="{BB962C8B-B14F-4D97-AF65-F5344CB8AC3E}">
        <p14:creationId xmlns:p14="http://schemas.microsoft.com/office/powerpoint/2010/main" val="3633927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Behavior Therapy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latin typeface="Arial" charset="0"/>
                <a:cs typeface="+mn-cs"/>
              </a:rPr>
              <a:t>CONTRIBUTIONS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Wide variety of techniques available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Therapy stresses </a:t>
            </a:r>
            <a:r>
              <a:rPr lang="ja-JP" altLang="en-US" dirty="0">
                <a:latin typeface="Arial" charset="0"/>
                <a:cs typeface="+mn-cs"/>
              </a:rPr>
              <a:t>‘</a:t>
            </a:r>
            <a:r>
              <a:rPr lang="en-US" dirty="0">
                <a:latin typeface="Arial" charset="0"/>
                <a:cs typeface="+mn-cs"/>
              </a:rPr>
              <a:t>doing</a:t>
            </a:r>
            <a:r>
              <a:rPr lang="ja-JP" altLang="en-US" dirty="0">
                <a:latin typeface="Arial" charset="0"/>
                <a:cs typeface="+mn-cs"/>
              </a:rPr>
              <a:t>’</a:t>
            </a:r>
            <a:endParaRPr lang="en-US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Techniques have been extended to more areas of human functioning than any other therapeutic approach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Emphasis on research into and assessment of treatment outcomes</a:t>
            </a:r>
          </a:p>
        </p:txBody>
      </p:sp>
    </p:spTree>
    <p:extLst>
      <p:ext uri="{BB962C8B-B14F-4D97-AF65-F5344CB8AC3E}">
        <p14:creationId xmlns:p14="http://schemas.microsoft.com/office/powerpoint/2010/main" val="306365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Behavior Therapy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LIMITATIONS OF BEHAVIOR THERAPY</a:t>
            </a:r>
          </a:p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Behavior therapy may change behaviors, but it does not change feelings</a:t>
            </a:r>
          </a:p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Does not deal with the emotional process as fully as other approaches</a:t>
            </a:r>
          </a:p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Relationship between client and therapist is discounted</a:t>
            </a:r>
          </a:p>
        </p:txBody>
      </p:sp>
    </p:spTree>
    <p:extLst>
      <p:ext uri="{BB962C8B-B14F-4D97-AF65-F5344CB8AC3E}">
        <p14:creationId xmlns:p14="http://schemas.microsoft.com/office/powerpoint/2010/main" val="27644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78FE13-47EB-E64B-9069-B6A913D31756}" type="slidenum">
              <a:rPr lang="en-US" altLang="zh-CN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33794" name="Picture 5" descr="200887822239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7" descr="2007516125638693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280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6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Behavior Therapy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A clinical approach to treat a variety of disorders, in various settings, with a wide range of populations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How is this different from behavior modification?</a:t>
            </a:r>
          </a:p>
        </p:txBody>
      </p:sp>
    </p:spTree>
    <p:extLst>
      <p:ext uri="{BB962C8B-B14F-4D97-AF65-F5344CB8AC3E}">
        <p14:creationId xmlns:p14="http://schemas.microsoft.com/office/powerpoint/2010/main" val="6548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Behavior Therapy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Basic Assumptions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Overt behavior holds primacy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Maladaptive behavior is learned in the same way as adaptive behavior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Assessment and evaluation is key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Treatment is active, directive and collaborative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>
                <a:latin typeface="Arial" charset="0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578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Behavior Therapy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  <a:cs typeface="+mn-cs"/>
              </a:rPr>
              <a:t>Based </a:t>
            </a:r>
            <a:r>
              <a:rPr lang="en-US" sz="2000" dirty="0">
                <a:latin typeface="Arial" charset="0"/>
                <a:cs typeface="+mn-cs"/>
              </a:rPr>
              <a:t>on the principles and procedures of the scientific method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latin typeface="Arial" charset="0"/>
                <a:cs typeface="+mn-cs"/>
              </a:rPr>
              <a:t>Learning new behaviors is the core of the therapy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latin typeface="Arial" charset="0"/>
                <a:cs typeface="+mn-cs"/>
              </a:rPr>
              <a:t>Interventions tailored to fit individual needs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  <a:cs typeface="+mn-cs"/>
              </a:rPr>
              <a:t>Deals </a:t>
            </a:r>
            <a:r>
              <a:rPr lang="en-US" sz="2000" dirty="0">
                <a:latin typeface="Arial" charset="0"/>
                <a:cs typeface="+mn-cs"/>
              </a:rPr>
              <a:t>current problems and the factors influencing </a:t>
            </a:r>
            <a:r>
              <a:rPr lang="en-US" sz="2000" dirty="0" smtClean="0">
                <a:latin typeface="Arial" charset="0"/>
                <a:cs typeface="+mn-cs"/>
              </a:rPr>
              <a:t>them</a:t>
            </a:r>
            <a:endParaRPr lang="en-US" sz="2000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latin typeface="Arial" charset="0"/>
                <a:cs typeface="+mn-cs"/>
              </a:rPr>
              <a:t>Treatment goals are stated in concrete and objective </a:t>
            </a:r>
            <a:r>
              <a:rPr lang="en-US" sz="2000" dirty="0" smtClean="0">
                <a:latin typeface="Arial" charset="0"/>
                <a:cs typeface="+mn-cs"/>
              </a:rPr>
              <a:t>terms</a:t>
            </a:r>
            <a:endParaRPr lang="en-US" sz="2000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latin typeface="Arial" charset="0"/>
                <a:cs typeface="+mn-cs"/>
              </a:rPr>
              <a:t>Therapy is a collaboration between therapist and </a:t>
            </a:r>
            <a:r>
              <a:rPr lang="en-US" sz="2000" dirty="0" smtClean="0">
                <a:latin typeface="Arial" charset="0"/>
                <a:cs typeface="+mn-cs"/>
              </a:rPr>
              <a:t>client/patient</a:t>
            </a:r>
            <a:endParaRPr lang="en-US" sz="2000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latin typeface="Arial" charset="0"/>
                <a:cs typeface="+mn-cs"/>
              </a:rPr>
              <a:t>Interventions are monitored and frequently </a:t>
            </a:r>
            <a:r>
              <a:rPr lang="en-US" sz="2000" dirty="0" smtClean="0">
                <a:latin typeface="Arial" charset="0"/>
                <a:cs typeface="+mn-cs"/>
              </a:rPr>
              <a:t>revised</a:t>
            </a:r>
            <a:endParaRPr lang="en-US" sz="2000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>
                <a:latin typeface="Arial" charset="0"/>
                <a:cs typeface="+mn-cs"/>
              </a:rPr>
              <a:t>Several behavioral techniques are often combined in a treatment package to increase efficacy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4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j-cs"/>
              </a:rPr>
              <a:t>Behavior Therapy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Behavior therapy does not provide insight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Behavior therapists treat symptoms rather than causes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Therapy involves control and manipulation by the therapist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Therapists use empirically supported techniques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en-US" dirty="0" smtClean="0">
                <a:ea typeface="+mn-ea"/>
                <a:cs typeface="+mn-cs"/>
              </a:rPr>
              <a:t>Treatment is as brief as possible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2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  <a:cs typeface="+mj-cs"/>
              </a:rPr>
              <a:t>Behavior Therapy: Therapeutic Relationship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charset="0"/>
                <a:cs typeface="+mn-cs"/>
              </a:rPr>
              <a:t>Varies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" charset="0"/>
                <a:cs typeface="+mn-cs"/>
              </a:rPr>
              <a:t> It is </a:t>
            </a:r>
            <a:r>
              <a:rPr lang="en-US" dirty="0" smtClean="0">
                <a:latin typeface="Arial" charset="0"/>
                <a:cs typeface="+mn-cs"/>
              </a:rPr>
              <a:t>person-centered </a:t>
            </a:r>
            <a:r>
              <a:rPr lang="en-US" dirty="0" smtClean="0">
                <a:latin typeface="Arial" charset="0"/>
                <a:cs typeface="+mn-cs"/>
              </a:rPr>
              <a:t>and</a:t>
            </a:r>
            <a:endParaRPr lang="en-US" dirty="0">
              <a:latin typeface="Arial" charset="0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" charset="0"/>
              </a:rPr>
              <a:t>Genuine</a:t>
            </a: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Empathy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" charset="0"/>
              </a:rPr>
              <a:t>Warmth</a:t>
            </a:r>
            <a:endParaRPr lang="en-US" dirty="0">
              <a:latin typeface="Arial" charset="0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43800" cy="12525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+mj-cs"/>
              </a:rPr>
              <a:t>Behavior Therapy: The 3 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Counterconditioning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Joseph Wolpe</a:t>
            </a:r>
          </a:p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Contingency Management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B.F. Skinner</a:t>
            </a:r>
          </a:p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Cognitive-Behavior Modification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Donald Meichenbaum </a:t>
            </a:r>
          </a:p>
        </p:txBody>
      </p:sp>
    </p:spTree>
    <p:extLst>
      <p:ext uri="{BB962C8B-B14F-4D97-AF65-F5344CB8AC3E}">
        <p14:creationId xmlns:p14="http://schemas.microsoft.com/office/powerpoint/2010/main" val="522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408862" cy="34512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000" dirty="0" smtClean="0">
                <a:latin typeface="Arial" charset="0"/>
              </a:rPr>
              <a:t> </a:t>
            </a:r>
            <a:endParaRPr lang="en-US" sz="20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charset="0"/>
                <a:cs typeface="+mn-cs"/>
              </a:rPr>
              <a:t>Therapeutic Process – Unlearning responses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</a:rPr>
              <a:t>Desensitization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</a:rPr>
              <a:t>Assertiveness Training</a:t>
            </a:r>
          </a:p>
          <a:p>
            <a:pPr lvl="1" eaLnBrk="1" hangingPunct="1">
              <a:defRPr/>
            </a:pPr>
            <a:r>
              <a:rPr lang="en-US" sz="2400" dirty="0">
                <a:latin typeface="Arial" charset="0"/>
              </a:rPr>
              <a:t>Stimulus Control</a:t>
            </a:r>
          </a:p>
        </p:txBody>
      </p:sp>
    </p:spTree>
    <p:extLst>
      <p:ext uri="{BB962C8B-B14F-4D97-AF65-F5344CB8AC3E}">
        <p14:creationId xmlns:p14="http://schemas.microsoft.com/office/powerpoint/2010/main" val="72069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Chapter 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Copyright © 2007 Brooks/Cole, a division of Thomson Learning, Inc.</a:t>
            </a: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  <a:cs typeface="+mj-cs"/>
              </a:rPr>
              <a:t>Theory of Therapeutic Processes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408862" cy="3864769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latin typeface="Arial" charset="0"/>
                <a:cs typeface="+mn-cs"/>
              </a:rPr>
              <a:t>Environmental contingencies shape, </a:t>
            </a:r>
            <a:r>
              <a:rPr lang="en-US" sz="3400" dirty="0" smtClean="0">
                <a:latin typeface="Arial" charset="0"/>
                <a:cs typeface="+mn-cs"/>
              </a:rPr>
              <a:t>maintain </a:t>
            </a:r>
            <a:r>
              <a:rPr lang="en-US" sz="3400" dirty="0">
                <a:latin typeface="Arial" charset="0"/>
                <a:cs typeface="+mn-cs"/>
              </a:rPr>
              <a:t>&amp; extinguish behavior</a:t>
            </a:r>
          </a:p>
          <a:p>
            <a:pPr eaLnBrk="1" hangingPunct="1">
              <a:defRPr/>
            </a:pPr>
            <a:r>
              <a:rPr lang="en-US" sz="3400" dirty="0">
                <a:latin typeface="Arial" charset="0"/>
                <a:cs typeface="+mn-cs"/>
              </a:rPr>
              <a:t>Behavior modification systematically controls contingencies to shape behavior</a:t>
            </a:r>
          </a:p>
          <a:p>
            <a:pPr eaLnBrk="1" hangingPunct="1">
              <a:defRPr/>
            </a:pPr>
            <a:r>
              <a:rPr lang="en-US" sz="3400" dirty="0">
                <a:latin typeface="Arial" charset="0"/>
                <a:cs typeface="+mn-cs"/>
              </a:rPr>
              <a:t>Change the contingencies and the behavior will change </a:t>
            </a:r>
          </a:p>
        </p:txBody>
      </p:sp>
    </p:spTree>
    <p:extLst>
      <p:ext uri="{BB962C8B-B14F-4D97-AF65-F5344CB8AC3E}">
        <p14:creationId xmlns:p14="http://schemas.microsoft.com/office/powerpoint/2010/main" val="47656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8925</TotalTime>
  <Words>522</Words>
  <Application>Microsoft Office PowerPoint</Application>
  <PresentationFormat>On-screen Show (4:3)</PresentationFormat>
  <Paragraphs>108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Candara</vt:lpstr>
      <vt:lpstr>HGP明朝E</vt:lpstr>
      <vt:lpstr>华文楷体</vt:lpstr>
      <vt:lpstr>Symbol</vt:lpstr>
      <vt:lpstr>Wingdings</vt:lpstr>
      <vt:lpstr>Waveform</vt:lpstr>
      <vt:lpstr>Behavior Therapy</vt:lpstr>
      <vt:lpstr>Behavior Therapy</vt:lpstr>
      <vt:lpstr>Behavior Therapy</vt:lpstr>
      <vt:lpstr>Behavior Therapy</vt:lpstr>
      <vt:lpstr>Behavior Therapy</vt:lpstr>
      <vt:lpstr>Behavior Therapy: Therapeutic Relationship</vt:lpstr>
      <vt:lpstr>Behavior Therapy: The 3 Cs</vt:lpstr>
      <vt:lpstr>PowerPoint Presentation</vt:lpstr>
      <vt:lpstr>Theory of Therapeutic Processes</vt:lpstr>
      <vt:lpstr>6 Steps of Effective  Contingency Management</vt:lpstr>
      <vt:lpstr>Cognitive-Behavior Modification </vt:lpstr>
      <vt:lpstr>CB Modification</vt:lpstr>
      <vt:lpstr>Phases of CBM</vt:lpstr>
      <vt:lpstr>Behavior Therapy</vt:lpstr>
      <vt:lpstr>Behavior Therapy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 Communications</dc:creator>
  <cp:lastModifiedBy>Shabir</cp:lastModifiedBy>
  <cp:revision>147</cp:revision>
  <cp:lastPrinted>2016-02-17T03:03:28Z</cp:lastPrinted>
  <dcterms:created xsi:type="dcterms:W3CDTF">2012-07-02T07:54:23Z</dcterms:created>
  <dcterms:modified xsi:type="dcterms:W3CDTF">2021-04-17T22:16:47Z</dcterms:modified>
</cp:coreProperties>
</file>