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wXM5N1y7Puw805+BXf+R/J+8b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049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2"/>
          <p:cNvGrpSpPr/>
          <p:nvPr/>
        </p:nvGrpSpPr>
        <p:grpSpPr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1" name="Google Shape;21;p32"/>
            <p:cNvSpPr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" name="Google Shape;24;p32"/>
          <p:cNvSpPr txBox="1"/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" type="subTitle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250"/>
              <a:buFont typeface="Noto Sans Symbols"/>
              <a:buNone/>
              <a:defRPr sz="3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indent="-314325" lvl="1" marL="914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38" name="Google Shape;38;p34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indent="-342900" lvl="1" marL="9144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/>
        </p:txBody>
      </p:sp>
      <p:sp>
        <p:nvSpPr>
          <p:cNvPr id="39" name="Google Shape;39;p3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2" name="Google Shape;52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3" name="Google Shape;53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indent="-323850" lvl="1" marL="914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/>
        </p:txBody>
      </p:sp>
      <p:sp>
        <p:nvSpPr>
          <p:cNvPr id="54" name="Google Shape;54;p3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indent="-361950" lvl="1" marL="91440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/>
        </p:txBody>
      </p:sp>
      <p:sp>
        <p:nvSpPr>
          <p:cNvPr id="69" name="Google Shape;69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0" name="Google Shape;70;p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Google Shape;76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003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004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004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" name="Google Shape;15;p31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1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1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n.wikipedia.org/wiki/Social_construc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200"/>
              <a:t>Gender Based Sexual Violence And Management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de-DE"/>
              <a:t>Level VI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2250"/>
              <a:buNone/>
            </a:pPr>
            <a:r>
              <a:rPr lang="de-DE"/>
              <a:t>Dr. Muthoni Mathai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Atrocities against women’s bodies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de-DE"/>
              <a:t>The horror stories!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Rape and gang rape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 Sexual humiliation and mutilation 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Incest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prostitution and sexual enslavement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Kidnap and Forced marriages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Violent abortion of fetuses in pregnant victims 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Forced pregnancy.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Deliberate infection with STIs and HIV</a:t>
            </a:r>
            <a:endParaRPr/>
          </a:p>
          <a:p>
            <a:pPr indent="-249555" lvl="0" marL="342900" rtl="0" algn="l">
              <a:spcBef>
                <a:spcPts val="392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indent="-249555" lvl="0" marL="342900" rtl="0" algn="l">
              <a:spcBef>
                <a:spcPts val="392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pic>
        <p:nvPicPr>
          <p:cNvPr id="161" name="Google Shape;161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540">
            <a:off x="4609948" y="2083573"/>
            <a:ext cx="28860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33751">
            <a:off x="4620489" y="3194938"/>
            <a:ext cx="4038600" cy="226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violence- Introduction III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rape of women is not about sexual pleasure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rape of women is about the exercise of power and control </a:t>
            </a:r>
            <a:endParaRPr sz="2400"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Acts of violence in most cultures are perpetrated against women by men by virtue of the female gender being: </a:t>
            </a:r>
            <a:endParaRPr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Weaker physical strength</a:t>
            </a:r>
            <a:endParaRPr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Low status in society</a:t>
            </a:r>
            <a:endParaRPr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Lack of resources</a:t>
            </a:r>
            <a:endParaRPr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Dependency</a:t>
            </a:r>
            <a:endParaRPr/>
          </a:p>
          <a:p>
            <a:pPr indent="-609600" lvl="0" marL="6096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Socio-cultural norms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</a:t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b="1" lang="de-DE"/>
              <a:t>SOA of 2006 includes: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Includes 12 forms of sexual violence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</a:t>
            </a:r>
            <a:endParaRPr/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b="1" lang="de-DE"/>
              <a:t>SOA of 2006 includes: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rgbClr val="FF0000"/>
                </a:solidFill>
              </a:rPr>
              <a:t>Rape</a:t>
            </a:r>
            <a:r>
              <a:rPr lang="de-DE"/>
              <a:t>-penetration with his/her genital organs-No consent or consent obtained through force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rgbClr val="FF0000"/>
                </a:solidFill>
              </a:rPr>
              <a:t>Attempted rape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rgbClr val="FF0000"/>
                </a:solidFill>
              </a:rPr>
              <a:t>Sexual assault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Induced </a:t>
            </a:r>
            <a:r>
              <a:rPr lang="de-DE">
                <a:solidFill>
                  <a:srgbClr val="FF0000"/>
                </a:solidFill>
              </a:rPr>
              <a:t>indecent acts</a:t>
            </a:r>
            <a:r>
              <a:rPr lang="de-DE"/>
              <a:t>- contact with private parts/ use of objects, bestiality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Offences Act cont</a:t>
            </a:r>
            <a:endParaRPr/>
          </a:p>
        </p:txBody>
      </p:sp>
      <p:sp>
        <p:nvSpPr>
          <p:cNvPr id="186" name="Google Shape;186;p1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Defilement</a:t>
            </a:r>
            <a:r>
              <a:rPr lang="de-DE" sz="2400"/>
              <a:t>- Penetration with child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Pornography</a:t>
            </a:r>
            <a:r>
              <a:rPr lang="de-DE" sz="2400"/>
              <a:t>- manufacture/distributes/supplies/display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Child </a:t>
            </a:r>
            <a:r>
              <a:rPr lang="de-DE" sz="2400">
                <a:solidFill>
                  <a:srgbClr val="FF0000"/>
                </a:solidFill>
              </a:rPr>
              <a:t>trafficking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Sex tourism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Child prostitution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Prostitution</a:t>
            </a:r>
            <a:r>
              <a:rPr lang="de-DE" sz="2400"/>
              <a:t> of persons with mental disabilities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Incest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Sexual harassment- </a:t>
            </a:r>
            <a:r>
              <a:rPr lang="de-DE" sz="2400"/>
              <a:t>Unwelcome Sexual advances</a:t>
            </a:r>
            <a:endParaRPr sz="2400"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Psychological effects of sexual abuse</a:t>
            </a:r>
            <a:endParaRPr/>
          </a:p>
        </p:txBody>
      </p:sp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Include: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Anxiety disorders - any and particularly: Acute stress disorder and PTSD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Somatoform disorders/somatic syndrome disorders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Dissociative disorders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Depression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Substance abuse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Can provoke the onset or relapse of psychotic disorders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Rape and PTSD</a:t>
            </a:r>
            <a:endParaRPr/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Rape has been found to be the most adverse single event in the causation of PTSD (also referred to as rape trauma syndrome)- leading to PTSD in about half of the survivors.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abuse in children</a:t>
            </a:r>
            <a:endParaRPr/>
          </a:p>
        </p:txBody>
      </p:sp>
      <p:pic>
        <p:nvPicPr>
          <p:cNvPr descr="crying black child.jpg" id="204" name="Google Shape;20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112" y="2908300"/>
            <a:ext cx="2390775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Defined:- Sexual behavior between a child and an adult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Between 2 children when one of them is significantly older and/or uses coercion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In the SOA referred to as defilement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Child sexual abuse- cont.</a:t>
            </a:r>
            <a:endParaRPr/>
          </a:p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Child sexual abuse is usually associated with high levels of both physical and psychological damage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Psychological sequalae are worsened by the inability of the child to relate the event or the inatentiveness of important others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trauma of abuse in children may result in permanent neurobiological damage of the brain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Most children are abused by known and even trusted people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Most children are repeatedly abused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Common psycholgical sequalae include:</a:t>
            </a:r>
            <a:endParaRPr/>
          </a:p>
        </p:txBody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Inability to trust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Depression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Anger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Guilt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Fear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Damaged good syndrome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Decreased Self esteem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Blurred boundaries and role confusion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Pseudo maturity/precocious sex behavior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PTSD</a:t>
            </a:r>
            <a:endParaRPr/>
          </a:p>
          <a:p>
            <a:pPr indent="-2286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_scream" id="109" name="Google Shape;10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863" y="609600"/>
            <a:ext cx="5208587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>
            <p:ph type="title"/>
          </p:nvPr>
        </p:nvSpPr>
        <p:spPr>
          <a:xfrm>
            <a:off x="457200" y="1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 II:</a:t>
            </a:r>
            <a:br>
              <a:rPr lang="de-DE" sz="3200"/>
            </a:br>
            <a:r>
              <a:rPr lang="de-DE" sz="3200"/>
              <a:t>Management of Gender Based Sexual violence</a:t>
            </a:r>
            <a:endParaRPr/>
          </a:p>
        </p:txBody>
      </p:sp>
      <p:sp>
        <p:nvSpPr>
          <p:cNvPr id="223" name="Google Shape;223;p2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The management of gender based violence particularly rape should follow a  multidisciplinary and multisectoral approach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It is therefore important that health workers and others in the first line of contact be well trained in different aspects of management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The trend now is towards setting up‚ one-stop centres‘ at all levels of health care</a:t>
            </a:r>
            <a:endParaRPr/>
          </a:p>
          <a:p>
            <a:pPr indent="-20955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One stop centres</a:t>
            </a:r>
            <a:endParaRPr/>
          </a:p>
        </p:txBody>
      </p:sp>
      <p:sp>
        <p:nvSpPr>
          <p:cNvPr id="229" name="Google Shape;229;p2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concept of one-stop centres tries to incoorporate all post rape care services under one roof</a:t>
            </a:r>
            <a:endParaRPr/>
          </a:p>
          <a:p>
            <a:pPr indent="-533400" lvl="0" marL="5334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These include: 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Gynecological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Psycho-social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Surgical</a:t>
            </a:r>
            <a:endParaRPr sz="2400"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Paediatric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Laboratory</a:t>
            </a:r>
            <a:endParaRPr/>
          </a:p>
          <a:p>
            <a:pPr indent="-533400" lvl="0" marL="533400" rtl="0" algn="ctr">
              <a:spcBef>
                <a:spcPts val="48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de-DE" sz="2400"/>
              <a:t>Law enforcement and Legal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Presentation of cases</a:t>
            </a:r>
            <a:endParaRPr/>
          </a:p>
        </p:txBody>
      </p:sp>
      <p:sp>
        <p:nvSpPr>
          <p:cNvPr id="235" name="Google Shape;235;p2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Acute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 few days later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Sometimes months or years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Acute presenting picture may vary from calm to shock, tearful, mute to severely agitated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Some calm presenting clients may develop severe psychiatric problems later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Emergency treatment</a:t>
            </a:r>
            <a:endParaRPr/>
          </a:p>
        </p:txBody>
      </p:sp>
      <p:sp>
        <p:nvSpPr>
          <p:cNvPr id="241" name="Google Shape;241;p2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Physical examination and repair of any damaged tissues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Emergency prophylaxis – PEP, ECP, STIp, Analgesics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Post rape trauma counselling/crisis intervention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Collection of forensic evidence</a:t>
            </a:r>
            <a:endParaRPr/>
          </a:p>
        </p:txBody>
      </p:sp>
      <p:sp>
        <p:nvSpPr>
          <p:cNvPr id="247" name="Google Shape;247;p2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Patient should not wash before examination and Collection specimens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Special PR kit should be used- if not present improvise- do NOT use Plastic bags to store specimens (paper/karatasi bags)</a:t>
            </a:r>
            <a:br>
              <a:rPr lang="de-DE" sz="2400">
                <a:solidFill>
                  <a:srgbClr val="FF0000"/>
                </a:solidFill>
              </a:rPr>
            </a:br>
            <a:r>
              <a:rPr lang="de-DE" sz="2400">
                <a:solidFill>
                  <a:srgbClr val="FF0000"/>
                </a:solidFill>
              </a:rPr>
              <a:t>Include- perineal/vaginal/anal/oral swabs, pubic hairs (combed through), clothes (underwear) </a:t>
            </a:r>
            <a:endParaRPr sz="24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Post Rape Care form 2/P3 be very specific, detailed and precise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>
                <a:solidFill>
                  <a:srgbClr val="FF0000"/>
                </a:solidFill>
              </a:rPr>
              <a:t>Material should be handed over to a law enforcement agent who should sign for it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Psychiatric management</a:t>
            </a:r>
            <a:endParaRPr/>
          </a:p>
        </p:txBody>
      </p:sp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Psychiatric management includes treatment at contact and follow-up</a:t>
            </a:r>
            <a:endParaRPr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/>
              <a:t>Pharmacotherapy</a:t>
            </a:r>
            <a:endParaRPr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/>
              <a:t>Psychotherapy</a:t>
            </a:r>
            <a:endParaRPr/>
          </a:p>
          <a:p>
            <a:pPr indent="-609600" lvl="0" marL="609600" rtl="0" algn="l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de-DE"/>
              <a:t>Sociotherapy</a:t>
            </a:r>
            <a:endParaRPr/>
          </a:p>
          <a:p>
            <a:pPr indent="-476250" lvl="0" marL="6096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Pharmacotherapy</a:t>
            </a:r>
            <a:endParaRPr/>
          </a:p>
        </p:txBody>
      </p:sp>
      <p:sp>
        <p:nvSpPr>
          <p:cNvPr id="259" name="Google Shape;259;p2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Sedatives - short term or if needed for longer periods low doses of Major tranquilizers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Anti depressants: Selective serotonin reuptake inhibitors (SSRIs) or Tricyclic antidepressants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Mood stabilizers like the anticonvulsants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Psychotherapy</a:t>
            </a:r>
            <a:endParaRPr/>
          </a:p>
        </p:txBody>
      </p:sp>
      <p:sp>
        <p:nvSpPr>
          <p:cNvPr id="265" name="Google Shape;265;p27"/>
          <p:cNvSpPr txBox="1"/>
          <p:nvPr>
            <p:ph idx="1" type="body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Can be individual, group or family or a combination of all three.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Psychological First Aid (PSA) = Crisis intervention with support, education and development of coping mechanisms - relaxation exercises.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Trauma focussed based CBT - follow-up.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Personal therapy.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>
                <a:solidFill>
                  <a:srgbClr val="FF0000"/>
                </a:solidFill>
              </a:rPr>
              <a:t>NOTE: Debriefing has been found to result in retraumatisation.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838200" lvl="0" marL="838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Sociotherapy</a:t>
            </a:r>
            <a:endParaRPr sz="4000"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One of the challenges in management include protection of survivors by providing safe refuge.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This is particularly important in children where the perpetrators are family members or primary care givers.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Role of MH workers in Prevention</a:t>
            </a:r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Early diagnosis and treatment of survivors.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Treatment of psychiatric disorders.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Education - community, schools, parents.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Creating environments that ensure the safety of women and children at home, work/school and during conflicts and migration.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Laws - both local and international.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Objectives of this lecture</a:t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2000"/>
              <a:t>By the end of this lecture Student should be able to: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Define gender based sexual violence (SGBV)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the magnitude of the problem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Discuss the socio-cultural factors associated with SGBV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the impact of SGBV on Mental health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Describe Sexual violence/defilement in children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Discuss the concept of “one stop centers” in the management of Sexual Violence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Outline the management of sexual violence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de-DE" sz="2000"/>
              <a:t>Outline the steps in the collection of forensic evidence in cases of SV</a:t>
            </a:r>
            <a:endParaRPr/>
          </a:p>
          <a:p>
            <a:pPr indent="-247650" lvl="0" marL="342900" rtl="0" algn="l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-247650" lvl="0" marL="342900" rtl="0" algn="l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Role of politics</a:t>
            </a:r>
            <a:endParaRPr/>
          </a:p>
        </p:txBody>
      </p:sp>
      <p:pic>
        <p:nvPicPr>
          <p:cNvPr descr="200 killed in S.Sudan.jpg" id="283" name="Google Shape;28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1560476">
            <a:off x="1271313" y="2561344"/>
            <a:ext cx="5382653" cy="2820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6-02-2015South_Sudan.jpg" id="284" name="Google Shape;28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20601">
            <a:off x="4841603" y="3537615"/>
            <a:ext cx="3941051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splaced-in-South-Sudan.jpg" id="285" name="Google Shape;28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1371600"/>
            <a:ext cx="3984977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85739">
            <a:off x="1170952" y="4226393"/>
            <a:ext cx="2715248" cy="180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Sexual violence-and GBV Introduction I</a:t>
            </a:r>
            <a:endParaRPr/>
          </a:p>
        </p:txBody>
      </p:sp>
      <p:sp>
        <p:nvSpPr>
          <p:cNvPr id="121" name="Google Shape;121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GBSV/ sGBV is one component of GBV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What is – gender?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the term "gender" is used to refer to the </a:t>
            </a:r>
            <a:r>
              <a:rPr b="1" lang="de-DE" sz="2400" u="sng">
                <a:solidFill>
                  <a:schemeClr val="hlink"/>
                </a:solidFill>
                <a:hlinkClick r:id="rId3"/>
              </a:rPr>
              <a:t>social and cultural constructions</a:t>
            </a:r>
            <a:r>
              <a:rPr lang="de-DE" sz="2400"/>
              <a:t> of masculinities and femininities. It does not refer to biological difference, but rather cultural difference. </a:t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/>
              <a:t>Gender Based violence- Introduction II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1834962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lang="de-DE"/>
              <a:t>What acts of violence are referred to under GBV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Physical and emotional violence based on gender of victim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Domestic violence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Sexual violence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Cultural violence like Female Genital Cutting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violence</a:t>
            </a:r>
            <a:endParaRPr/>
          </a:p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WHO def: „any </a:t>
            </a:r>
            <a:r>
              <a:rPr b="1" lang="de-DE" sz="2400"/>
              <a:t>sexual act</a:t>
            </a:r>
            <a:r>
              <a:rPr lang="de-DE" sz="2400"/>
              <a:t>, </a:t>
            </a:r>
            <a:r>
              <a:rPr b="1" lang="de-DE" sz="2400"/>
              <a:t>attempt to obtain a sexual act</a:t>
            </a:r>
            <a:r>
              <a:rPr lang="de-DE" sz="2400"/>
              <a:t>, </a:t>
            </a:r>
            <a:r>
              <a:rPr b="1" lang="de-DE" sz="2400"/>
              <a:t>unwanted sexual comments </a:t>
            </a:r>
            <a:r>
              <a:rPr lang="de-DE" sz="2400"/>
              <a:t>or </a:t>
            </a:r>
            <a:r>
              <a:rPr b="1" lang="de-DE" sz="2400"/>
              <a:t>advances</a:t>
            </a:r>
            <a:r>
              <a:rPr lang="de-DE" sz="2400"/>
              <a:t> or acts to </a:t>
            </a:r>
            <a:r>
              <a:rPr b="1" lang="de-DE" sz="2400"/>
              <a:t>traffic women‘s </a:t>
            </a:r>
            <a:r>
              <a:rPr lang="de-DE" sz="2400"/>
              <a:t>sexuality using coercion, threats of harm or physical force, by any person regardless of relationship to victim, in any setting including but not limited to home and work“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Char char="🞐"/>
            </a:pPr>
            <a:r>
              <a:rPr lang="de-DE" sz="2400"/>
              <a:t>Sexual abuse refers to a range of sexual activities - </a:t>
            </a:r>
            <a:r>
              <a:rPr b="1" lang="de-DE" sz="2400"/>
              <a:t>non consensual between adults </a:t>
            </a:r>
            <a:r>
              <a:rPr lang="de-DE" sz="2400"/>
              <a:t>or </a:t>
            </a:r>
            <a:r>
              <a:rPr b="1" lang="de-DE" sz="2400"/>
              <a:t>consensual when a minor is involved.</a:t>
            </a:r>
            <a:endParaRPr/>
          </a:p>
          <a:p>
            <a:pPr indent="-228600" lvl="0" marL="342900" rtl="0" algn="l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Prevalence of GBV- sexual violence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On average it has been estimated that out of every 10 women born in a country 4 will be raped during their life time</a:t>
            </a:r>
            <a:endParaRPr/>
          </a:p>
          <a:p>
            <a:pPr indent="-20955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Police statistics indicate a rape case every 26 minutes- 58 per day in Kenya </a:t>
            </a:r>
            <a:endParaRPr/>
          </a:p>
          <a:p>
            <a:pPr indent="-20955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Increase in conflict situations: Humanitarian groups reported between 1000-1500 cases of sexual violence during the post election Violence 2007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Sexual violence in armed conflict</a:t>
            </a:r>
            <a:endParaRPr/>
          </a:p>
        </p:txBody>
      </p:sp>
      <p:sp>
        <p:nvSpPr>
          <p:cNvPr id="145" name="Google Shape;145;p8"/>
          <p:cNvSpPr txBox="1"/>
          <p:nvPr>
            <p:ph idx="4294967295" type="body"/>
          </p:nvPr>
        </p:nvSpPr>
        <p:spPr>
          <a:xfrm>
            <a:off x="457200" y="16002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342900" rtl="0" algn="l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de-DE"/>
              <a:t>“Sexual violence in warfare is among the darkest legacies of the 20</a:t>
            </a:r>
            <a:r>
              <a:rPr baseline="30000" lang="de-DE"/>
              <a:t>th</a:t>
            </a:r>
            <a:r>
              <a:rPr lang="de-DE"/>
              <a:t> century, and it continues to ravage societies in the new millennium”. </a:t>
            </a:r>
            <a:r>
              <a:rPr lang="de-DE" sz="1600"/>
              <a:t>Leatherman 2012, pg 2</a:t>
            </a:r>
            <a:endParaRPr/>
          </a:p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Killing fields of S.Sudan.jpg" id="146" name="Google Shape;146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763977">
            <a:off x="4500741" y="1556470"/>
            <a:ext cx="4038600" cy="2569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nya naivasha withces.jpeg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4114800"/>
            <a:ext cx="33337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idx="4294967295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5000"/>
              <a:buChar char="🞐"/>
            </a:pPr>
            <a:r>
              <a:rPr b="1" lang="de-DE"/>
              <a:t>It is estimated that more than 150 million women and girls and 73 million boys experience sexual violence every year (WHO 2002).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SzPct val="75000"/>
              <a:buChar char="🞐"/>
            </a:pPr>
            <a:r>
              <a:rPr lang="de-DE"/>
              <a:t>Systematically organized rape as a weapon of war is as old as history</a:t>
            </a:r>
            <a:endParaRPr/>
          </a:p>
          <a:p>
            <a:pPr indent="-219551" lvl="0" marL="342900" rtl="0" algn="l">
              <a:spcBef>
                <a:spcPts val="518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 b="1"/>
          </a:p>
          <a:p>
            <a:pPr indent="-219551" lvl="0" marL="342900" rtl="0" algn="l">
              <a:spcBef>
                <a:spcPts val="518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pic>
        <p:nvPicPr>
          <p:cNvPr descr="af-worldwarzones.JPG" id="153" name="Google Shape;153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445" y="2057400"/>
            <a:ext cx="462391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4800600" y="5410200"/>
            <a:ext cx="40386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de-DE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arc of instability</a:t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2006-11-13T03:05:10Z</dcterms:created>
  <dc:creator>Muthoni Mathai</dc:creator>
</cp:coreProperties>
</file>