
<file path=[Content_Types].xml><?xml version="1.0" encoding="utf-8"?>
<Types xmlns="http://schemas.openxmlformats.org/package/2006/content-types">
  <Default ContentType="image/jpeg" Extension="jpg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slide+xml" PartName="/ppt/slides/slide40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51" roundtripDataSignature="AMtx7mgh3six3c9TUpKayKgDlVMdHzsHv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customschemas.google.com/relationships/presentationmetadata" Target="metadata"/><Relationship Id="rId50" Type="http://schemas.openxmlformats.org/officeDocument/2006/relationships/slide" Target="slides/slide4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21" name="Google Shape;32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latin typeface="Arial"/>
                <a:ea typeface="Arial"/>
                <a:cs typeface="Arial"/>
                <a:sym typeface="Arial"/>
              </a:rPr>
              <a:t>‹#›</a:t>
            </a:fld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2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3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4" name="Google Shape;354;p3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3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3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8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0" name="Google Shape;390;p3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Google Shape;395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6" name="Google Shape;396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2" name="Google Shape;402;p3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4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0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2" name="Google Shape;422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4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7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4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5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5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5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5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5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5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5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5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5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5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4" name="Google Shape;24;p4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5" name="Google Shape;25;p4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26" name="Google Shape;26;p4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27" name="Google Shape;27;p4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4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4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4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9" name="Google Shape;39;p5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40" name="Google Shape;40;p5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1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1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6" name="Google Shape;46;p5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5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5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5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5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5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5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5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5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5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5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5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5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5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5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4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4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Relationship Id="rId4" Type="http://schemas.openxmlformats.org/officeDocument/2006/relationships/image" Target="../media/image14.png"/><Relationship Id="rId5" Type="http://schemas.openxmlformats.org/officeDocument/2006/relationships/image" Target="../media/image5.png"/><Relationship Id="rId6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0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8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6.jp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3.jpg"/><Relationship Id="rId4" Type="http://schemas.openxmlformats.org/officeDocument/2006/relationships/image" Target="../media/image15.jp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9.jpg"/><Relationship Id="rId4" Type="http://schemas.openxmlformats.org/officeDocument/2006/relationships/image" Target="../media/image1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4.xml"/><Relationship Id="rId3" Type="http://schemas.openxmlformats.org/officeDocument/2006/relationships/image" Target="../media/image17.gif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2267744" y="2060848"/>
            <a:ext cx="61722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latin typeface="Arial"/>
                <a:ea typeface="Arial"/>
                <a:cs typeface="Arial"/>
                <a:sym typeface="Arial"/>
              </a:rPr>
              <a:t>Occupational Therapy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0"/>
          <p:cNvSpPr txBox="1"/>
          <p:nvPr>
            <p:ph type="title"/>
          </p:nvPr>
        </p:nvSpPr>
        <p:spPr>
          <a:xfrm>
            <a:off x="714375" y="214313"/>
            <a:ext cx="7467600" cy="9286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Occupational therapists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0"/>
          <p:cNvSpPr txBox="1"/>
          <p:nvPr>
            <p:ph idx="1" type="body"/>
          </p:nvPr>
        </p:nvSpPr>
        <p:spPr>
          <a:xfrm>
            <a:off x="714375" y="1143000"/>
            <a:ext cx="8143875" cy="5526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………h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ave the knowledge and the skills to help people overcome these and other barriers they may face in doing their everyday occupation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s!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They help patients increase their  i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ndependence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using meaningful activities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Broadly an OT will help the patient: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 u="sng">
                <a:latin typeface="Arial"/>
                <a:ea typeface="Arial"/>
                <a:cs typeface="Arial"/>
                <a:sym typeface="Arial"/>
              </a:rPr>
              <a:t>Develop personal goals </a:t>
            </a:r>
            <a:endParaRPr u="sng"/>
          </a:p>
          <a:p>
            <a:pPr indent="-2857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 u="sng">
                <a:latin typeface="Arial"/>
                <a:ea typeface="Arial"/>
                <a:cs typeface="Arial"/>
                <a:sym typeface="Arial"/>
              </a:rPr>
              <a:t>Understand what is preventing him/her from achieving the goals.  </a:t>
            </a:r>
            <a:endParaRPr u="sng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143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>
              <a:latin typeface="Arial"/>
              <a:ea typeface="Arial"/>
              <a:cs typeface="Arial"/>
              <a:sym typeface="Arial"/>
            </a:endParaRPr>
          </a:p>
          <a:p>
            <a:pPr indent="-1143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1"/>
          <p:cNvSpPr txBox="1"/>
          <p:nvPr>
            <p:ph idx="1" type="body"/>
          </p:nvPr>
        </p:nvSpPr>
        <p:spPr>
          <a:xfrm>
            <a:off x="539552" y="404664"/>
            <a:ext cx="8143875" cy="6120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Achieve goals by using the patient strengths and support systems. </a:t>
            </a:r>
            <a:endParaRPr/>
          </a:p>
          <a:p>
            <a:pPr indent="-28575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Specifically an OT will achieve these by helping the patient: </a:t>
            </a:r>
            <a:endParaRPr/>
          </a:p>
          <a:p>
            <a:pPr indent="-28575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Develop skills of daily living e.g. shopping, cooking, budgeting, using public transport and home management.</a:t>
            </a:r>
            <a:endParaRPr/>
          </a:p>
          <a:p>
            <a:pPr indent="-28575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Learn how to cope with stress or anxiety.</a:t>
            </a:r>
            <a:endParaRPr/>
          </a:p>
          <a:p>
            <a:pPr indent="-28575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Take part in enjoyable activities.</a:t>
            </a:r>
            <a:endParaRPr/>
          </a:p>
          <a:p>
            <a:pPr indent="-28575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Make friends and find social support.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Returning to or staying in work or education.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Return back to the community.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97790" lvl="1" marL="7429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2"/>
          <p:cNvSpPr txBox="1"/>
          <p:nvPr>
            <p:ph type="title"/>
          </p:nvPr>
        </p:nvSpPr>
        <p:spPr>
          <a:xfrm>
            <a:off x="457200" y="274638"/>
            <a:ext cx="8115300" cy="8683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Who is an Occupational Therapist?</a:t>
            </a:r>
            <a:endParaRPr sz="3600"/>
          </a:p>
        </p:txBody>
      </p:sp>
      <p:sp>
        <p:nvSpPr>
          <p:cNvPr id="159" name="Google Shape;159;p12"/>
          <p:cNvSpPr txBox="1"/>
          <p:nvPr>
            <p:ph idx="1" type="body"/>
          </p:nvPr>
        </p:nvSpPr>
        <p:spPr>
          <a:xfrm>
            <a:off x="611560" y="1340768"/>
            <a:ext cx="4214813" cy="5357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Health Care Professionals who enable people to lead a more productive, satisfying and independent life through purposeful activities.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DSC_0148.JPG" id="160" name="Google Shape;160;p1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932040" y="1340768"/>
            <a:ext cx="3425825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1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313" y="214313"/>
            <a:ext cx="8643937" cy="642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4"/>
          <p:cNvSpPr txBox="1"/>
          <p:nvPr>
            <p:ph type="title"/>
          </p:nvPr>
        </p:nvSpPr>
        <p:spPr>
          <a:xfrm>
            <a:off x="457200" y="0"/>
            <a:ext cx="8401050" cy="128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Who do Occupational Therapists work with?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4"/>
          <p:cNvSpPr txBox="1"/>
          <p:nvPr>
            <p:ph idx="1" type="body"/>
          </p:nvPr>
        </p:nvSpPr>
        <p:spPr>
          <a:xfrm>
            <a:off x="285750" y="1714500"/>
            <a:ext cx="3657600" cy="6429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Children</a:t>
            </a:r>
            <a:endParaRPr/>
          </a:p>
        </p:txBody>
      </p:sp>
      <p:pic>
        <p:nvPicPr>
          <p:cNvPr id="172" name="Google Shape;172;p1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8625" y="3571875"/>
            <a:ext cx="2786063" cy="2928938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14"/>
          <p:cNvSpPr txBox="1"/>
          <p:nvPr>
            <p:ph idx="3" type="body"/>
          </p:nvPr>
        </p:nvSpPr>
        <p:spPr>
          <a:xfrm>
            <a:off x="3857625" y="3714750"/>
            <a:ext cx="2357438" cy="7159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Adolescents</a:t>
            </a:r>
            <a:endParaRPr/>
          </a:p>
          <a:p>
            <a:pPr indent="0" lvl="0" marL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id="174" name="Google Shape;174;p14"/>
          <p:cNvPicPr preferRelativeResize="0"/>
          <p:nvPr>
            <p:ph idx="4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94350" y="2174875"/>
            <a:ext cx="2143125" cy="3951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786063" y="2000250"/>
            <a:ext cx="2286000" cy="1428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3857625" y="4572000"/>
            <a:ext cx="214312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"/>
          <p:cNvSpPr txBox="1"/>
          <p:nvPr>
            <p:ph type="title"/>
          </p:nvPr>
        </p:nvSpPr>
        <p:spPr>
          <a:xfrm>
            <a:off x="0" y="0"/>
            <a:ext cx="9144000" cy="928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Where do occupational therapists work</a:t>
            </a:r>
            <a:endParaRPr/>
          </a:p>
        </p:txBody>
      </p:sp>
      <p:grpSp>
        <p:nvGrpSpPr>
          <p:cNvPr id="182" name="Google Shape;182;p15"/>
          <p:cNvGrpSpPr/>
          <p:nvPr/>
        </p:nvGrpSpPr>
        <p:grpSpPr>
          <a:xfrm>
            <a:off x="1403512" y="1004206"/>
            <a:ext cx="6122692" cy="5849695"/>
            <a:chOff x="1403512" y="4098"/>
            <a:chExt cx="6122692" cy="5849695"/>
          </a:xfrm>
        </p:grpSpPr>
        <p:sp>
          <p:nvSpPr>
            <p:cNvPr id="183" name="Google Shape;183;p15"/>
            <p:cNvSpPr/>
            <p:nvPr/>
          </p:nvSpPr>
          <p:spPr>
            <a:xfrm>
              <a:off x="3507825" y="2284681"/>
              <a:ext cx="1921429" cy="1288529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4" name="Google Shape;184;p15"/>
            <p:cNvSpPr txBox="1"/>
            <p:nvPr/>
          </p:nvSpPr>
          <p:spPr>
            <a:xfrm>
              <a:off x="3789212" y="2473382"/>
              <a:ext cx="1358655" cy="9111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Occupational therapy work settings</a:t>
              </a:r>
              <a:endParaRPr/>
            </a:p>
          </p:txBody>
        </p:sp>
        <p:sp>
          <p:nvSpPr>
            <p:cNvPr id="185" name="Google Shape;185;p15"/>
            <p:cNvSpPr/>
            <p:nvPr/>
          </p:nvSpPr>
          <p:spPr>
            <a:xfrm rot="-5400000">
              <a:off x="4216715" y="1572515"/>
              <a:ext cx="503649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6" name="Google Shape;186;p15"/>
            <p:cNvSpPr txBox="1"/>
            <p:nvPr/>
          </p:nvSpPr>
          <p:spPr>
            <a:xfrm rot="-5400000">
              <a:off x="4292099" y="1748411"/>
              <a:ext cx="352882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5"/>
            <p:cNvSpPr/>
            <p:nvPr/>
          </p:nvSpPr>
          <p:spPr>
            <a:xfrm>
              <a:off x="3650698" y="4098"/>
              <a:ext cx="1635685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8" name="Google Shape;188;p15"/>
            <p:cNvSpPr txBox="1"/>
            <p:nvPr/>
          </p:nvSpPr>
          <p:spPr>
            <a:xfrm>
              <a:off x="3890239" y="198916"/>
              <a:ext cx="1156603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Hospitals/nursing care homes</a:t>
              </a:r>
              <a:endParaRPr/>
            </a:p>
          </p:txBody>
        </p:sp>
        <p:sp>
          <p:nvSpPr>
            <p:cNvPr id="189" name="Google Shape;189;p15"/>
            <p:cNvSpPr/>
            <p:nvPr/>
          </p:nvSpPr>
          <p:spPr>
            <a:xfrm rot="-2700000">
              <a:off x="5064487" y="1874805"/>
              <a:ext cx="413829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0" name="Google Shape;190;p15"/>
            <p:cNvSpPr txBox="1"/>
            <p:nvPr/>
          </p:nvSpPr>
          <p:spPr>
            <a:xfrm rot="-2700000">
              <a:off x="5082668" y="2019210"/>
              <a:ext cx="289680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5"/>
            <p:cNvSpPr/>
            <p:nvPr/>
          </p:nvSpPr>
          <p:spPr>
            <a:xfrm>
              <a:off x="5269490" y="665948"/>
              <a:ext cx="1593794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15"/>
            <p:cNvSpPr txBox="1"/>
            <p:nvPr/>
          </p:nvSpPr>
          <p:spPr>
            <a:xfrm>
              <a:off x="5502896" y="860766"/>
              <a:ext cx="1126982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Mental health facilities</a:t>
              </a:r>
              <a:endParaRPr/>
            </a:p>
          </p:txBody>
        </p:sp>
        <p:sp>
          <p:nvSpPr>
            <p:cNvPr id="193" name="Google Shape;193;p15"/>
            <p:cNvSpPr/>
            <p:nvPr/>
          </p:nvSpPr>
          <p:spPr>
            <a:xfrm>
              <a:off x="5539478" y="2677666"/>
              <a:ext cx="265537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4" name="Google Shape;194;p15"/>
            <p:cNvSpPr txBox="1"/>
            <p:nvPr/>
          </p:nvSpPr>
          <p:spPr>
            <a:xfrm>
              <a:off x="5539478" y="2778178"/>
              <a:ext cx="185876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5"/>
            <p:cNvSpPr/>
            <p:nvPr/>
          </p:nvSpPr>
          <p:spPr>
            <a:xfrm>
              <a:off x="5930269" y="2263795"/>
              <a:ext cx="1595935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6" name="Google Shape;196;p15"/>
            <p:cNvSpPr txBox="1"/>
            <p:nvPr/>
          </p:nvSpPr>
          <p:spPr>
            <a:xfrm>
              <a:off x="6163988" y="2458613"/>
              <a:ext cx="1128497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Armed Forces</a:t>
              </a:r>
              <a:endParaRPr/>
            </a:p>
          </p:txBody>
        </p:sp>
        <p:sp>
          <p:nvSpPr>
            <p:cNvPr id="197" name="Google Shape;197;p15"/>
            <p:cNvSpPr/>
            <p:nvPr/>
          </p:nvSpPr>
          <p:spPr>
            <a:xfrm rot="2700000">
              <a:off x="5064701" y="3481471"/>
              <a:ext cx="415287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15"/>
            <p:cNvSpPr txBox="1"/>
            <p:nvPr/>
          </p:nvSpPr>
          <p:spPr>
            <a:xfrm rot="2700000">
              <a:off x="5082946" y="3537935"/>
              <a:ext cx="290701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5"/>
            <p:cNvSpPr/>
            <p:nvPr/>
          </p:nvSpPr>
          <p:spPr>
            <a:xfrm>
              <a:off x="5276820" y="3861642"/>
              <a:ext cx="1579134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15"/>
            <p:cNvSpPr txBox="1"/>
            <p:nvPr/>
          </p:nvSpPr>
          <p:spPr>
            <a:xfrm>
              <a:off x="5508079" y="4056460"/>
              <a:ext cx="1116616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Private clinics</a:t>
              </a:r>
              <a:endParaRPr/>
            </a:p>
          </p:txBody>
        </p:sp>
        <p:sp>
          <p:nvSpPr>
            <p:cNvPr id="201" name="Google Shape;201;p15"/>
            <p:cNvSpPr/>
            <p:nvPr/>
          </p:nvSpPr>
          <p:spPr>
            <a:xfrm rot="5400000">
              <a:off x="4216715" y="3782818"/>
              <a:ext cx="503649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15"/>
            <p:cNvSpPr txBox="1"/>
            <p:nvPr/>
          </p:nvSpPr>
          <p:spPr>
            <a:xfrm rot="5400000">
              <a:off x="4292099" y="3807947"/>
              <a:ext cx="352882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3701608" y="4523492"/>
              <a:ext cx="1533863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15"/>
            <p:cNvSpPr txBox="1"/>
            <p:nvPr/>
          </p:nvSpPr>
          <p:spPr>
            <a:xfrm>
              <a:off x="3926237" y="4718310"/>
              <a:ext cx="1084605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Schools and special schools</a:t>
              </a:r>
              <a:endParaRPr/>
            </a:p>
          </p:txBody>
        </p:sp>
        <p:sp>
          <p:nvSpPr>
            <p:cNvPr id="205" name="Google Shape;205;p15"/>
            <p:cNvSpPr/>
            <p:nvPr/>
          </p:nvSpPr>
          <p:spPr>
            <a:xfrm rot="8207878">
              <a:off x="3471504" y="3437485"/>
              <a:ext cx="375938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15"/>
            <p:cNvSpPr txBox="1"/>
            <p:nvPr/>
          </p:nvSpPr>
          <p:spPr>
            <a:xfrm rot="-2592122">
              <a:off x="3569000" y="3499394"/>
              <a:ext cx="263157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7" name="Google Shape;207;p15"/>
            <p:cNvSpPr/>
            <p:nvPr/>
          </p:nvSpPr>
          <p:spPr>
            <a:xfrm>
              <a:off x="1992713" y="3785925"/>
              <a:ext cx="1710075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15"/>
            <p:cNvSpPr txBox="1"/>
            <p:nvPr/>
          </p:nvSpPr>
          <p:spPr>
            <a:xfrm>
              <a:off x="2243148" y="3980743"/>
              <a:ext cx="1209205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Community Health centres</a:t>
              </a:r>
              <a:endParaRPr/>
            </a:p>
          </p:txBody>
        </p:sp>
        <p:sp>
          <p:nvSpPr>
            <p:cNvPr id="209" name="Google Shape;209;p15"/>
            <p:cNvSpPr/>
            <p:nvPr/>
          </p:nvSpPr>
          <p:spPr>
            <a:xfrm rot="10800000">
              <a:off x="3137587" y="2677666"/>
              <a:ext cx="261635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15"/>
            <p:cNvSpPr txBox="1"/>
            <p:nvPr/>
          </p:nvSpPr>
          <p:spPr>
            <a:xfrm>
              <a:off x="3216077" y="2778178"/>
              <a:ext cx="183145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403512" y="2263795"/>
              <a:ext cx="1610662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15"/>
            <p:cNvSpPr txBox="1"/>
            <p:nvPr/>
          </p:nvSpPr>
          <p:spPr>
            <a:xfrm>
              <a:off x="1639388" y="2458613"/>
              <a:ext cx="1138910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Rehabilitation Centres</a:t>
              </a:r>
              <a:endParaRPr/>
            </a:p>
          </p:txBody>
        </p:sp>
        <p:sp>
          <p:nvSpPr>
            <p:cNvPr id="213" name="Google Shape;213;p15"/>
            <p:cNvSpPr/>
            <p:nvPr/>
          </p:nvSpPr>
          <p:spPr>
            <a:xfrm rot="-8100000">
              <a:off x="3459601" y="1875277"/>
              <a:ext cx="413099" cy="502558"/>
            </a:xfrm>
            <a:prstGeom prst="righ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CCDEFB"/>
                </a:gs>
                <a:gs pos="35000">
                  <a:srgbClr val="DAE7FC"/>
                </a:gs>
                <a:gs pos="100000">
                  <a:srgbClr val="F0F7FE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15"/>
            <p:cNvSpPr txBox="1"/>
            <p:nvPr/>
          </p:nvSpPr>
          <p:spPr>
            <a:xfrm rot="2700000">
              <a:off x="3565382" y="2019605"/>
              <a:ext cx="289169" cy="3015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5" name="Google Shape;215;p15"/>
            <p:cNvSpPr/>
            <p:nvPr/>
          </p:nvSpPr>
          <p:spPr>
            <a:xfrm>
              <a:off x="2070078" y="665948"/>
              <a:ext cx="1601230" cy="133030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15"/>
            <p:cNvSpPr txBox="1"/>
            <p:nvPr/>
          </p:nvSpPr>
          <p:spPr>
            <a:xfrm>
              <a:off x="2304573" y="860766"/>
              <a:ext cx="1132240" cy="940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0300" lIns="20300" spcFirstLastPara="1" rIns="20300" wrap="square" tIns="20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Work places</a:t>
              </a: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6"/>
          <p:cNvSpPr txBox="1"/>
          <p:nvPr>
            <p:ph type="title"/>
          </p:nvPr>
        </p:nvSpPr>
        <p:spPr>
          <a:xfrm>
            <a:off x="457200" y="188640"/>
            <a:ext cx="8258175" cy="8829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Aim of occupational therapy</a:t>
            </a:r>
            <a:endParaRPr/>
          </a:p>
        </p:txBody>
      </p:sp>
      <p:sp>
        <p:nvSpPr>
          <p:cNvPr id="222" name="Google Shape;222;p16"/>
          <p:cNvSpPr txBox="1"/>
          <p:nvPr>
            <p:ph idx="1" type="body"/>
          </p:nvPr>
        </p:nvSpPr>
        <p:spPr>
          <a:xfrm>
            <a:off x="714375" y="1143000"/>
            <a:ext cx="7858125" cy="571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Primary goal of OT is to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enable people participate in activities of everyday life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Help individuals develop interests, skills and abilities. 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Helps individual gain control over himself and his environment.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Rehabilitate patients for their return home or former work.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Help patients overcome particular anxieties at work.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7"/>
          <p:cNvSpPr txBox="1"/>
          <p:nvPr>
            <p:ph idx="1" type="body"/>
          </p:nvPr>
        </p:nvSpPr>
        <p:spPr>
          <a:xfrm>
            <a:off x="785813" y="642938"/>
            <a:ext cx="7643812" cy="5810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Help patient deal with difficult working relationships with others.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Help patient respond to treatment.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OT motto is helping patient’s “live life to its fullest.”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By helping people live life to its fullest, an OT help people consider not only their needs, strengths, abilities and interests, but also their physical, social and cultural environment.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8"/>
          <p:cNvSpPr txBox="1"/>
          <p:nvPr>
            <p:ph type="title"/>
          </p:nvPr>
        </p:nvSpPr>
        <p:spPr>
          <a:xfrm>
            <a:off x="990600" y="357188"/>
            <a:ext cx="6934200" cy="6429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General principles of OT</a:t>
            </a:r>
            <a:endParaRPr/>
          </a:p>
        </p:txBody>
      </p:sp>
      <p:sp>
        <p:nvSpPr>
          <p:cNvPr id="233" name="Google Shape;233;p18"/>
          <p:cNvSpPr txBox="1"/>
          <p:nvPr>
            <p:ph idx="1" type="body"/>
          </p:nvPr>
        </p:nvSpPr>
        <p:spPr>
          <a:xfrm>
            <a:off x="571500" y="1285875"/>
            <a:ext cx="7858125" cy="4951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Used as a means of:-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711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74320" lvl="1" marL="64103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Assessment of the patient capacity and skills for resettlement.</a:t>
            </a:r>
            <a:endParaRPr/>
          </a:p>
          <a:p>
            <a:pPr indent="-274320" lvl="1" marL="64103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Restoring general health and function of the patient.</a:t>
            </a:r>
            <a:endParaRPr/>
          </a:p>
          <a:p>
            <a:pPr indent="-274320" lvl="1" marL="64103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Helping the permanently disabled become independent.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19"/>
          <p:cNvGrpSpPr/>
          <p:nvPr/>
        </p:nvGrpSpPr>
        <p:grpSpPr>
          <a:xfrm>
            <a:off x="700" y="616759"/>
            <a:ext cx="9142599" cy="5526034"/>
            <a:chOff x="700" y="331031"/>
            <a:chExt cx="9142599" cy="5526034"/>
          </a:xfrm>
        </p:grpSpPr>
        <p:sp>
          <p:nvSpPr>
            <p:cNvPr id="239" name="Google Shape;239;p19"/>
            <p:cNvSpPr/>
            <p:nvPr/>
          </p:nvSpPr>
          <p:spPr>
            <a:xfrm>
              <a:off x="3395424" y="3502206"/>
              <a:ext cx="2353151" cy="2353151"/>
            </a:xfrm>
            <a:prstGeom prst="ellipse">
              <a:avLst/>
            </a:prstGeom>
            <a:gradFill>
              <a:gsLst>
                <a:gs pos="0">
                  <a:srgbClr val="9FC3FF"/>
                </a:gs>
                <a:gs pos="35000">
                  <a:srgbClr val="BDD5FF"/>
                </a:gs>
                <a:gs pos="100000">
                  <a:srgbClr val="E4EEFF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19"/>
            <p:cNvSpPr txBox="1"/>
            <p:nvPr/>
          </p:nvSpPr>
          <p:spPr>
            <a:xfrm>
              <a:off x="3740035" y="3846817"/>
              <a:ext cx="1663929" cy="1663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225" lIns="22225" spcFirstLastPara="1" rIns="22225" wrap="square" tIns="22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5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Patients suitable for OT</a:t>
              </a:r>
              <a:endParaRPr/>
            </a:p>
          </p:txBody>
        </p:sp>
        <p:sp>
          <p:nvSpPr>
            <p:cNvPr id="241" name="Google Shape;241;p19"/>
            <p:cNvSpPr/>
            <p:nvPr/>
          </p:nvSpPr>
          <p:spPr>
            <a:xfrm rot="10800000">
              <a:off x="1118446" y="4343457"/>
              <a:ext cx="2151743" cy="670648"/>
            </a:xfrm>
            <a:prstGeom prst="lef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FFA09D"/>
                </a:gs>
                <a:gs pos="35000">
                  <a:srgbClr val="FFBCBC"/>
                </a:gs>
                <a:gs pos="100000">
                  <a:srgbClr val="FFE2E2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9"/>
            <p:cNvSpPr/>
            <p:nvPr/>
          </p:nvSpPr>
          <p:spPr>
            <a:xfrm>
              <a:off x="700" y="3784584"/>
              <a:ext cx="2235493" cy="1788394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FFA09D"/>
                </a:gs>
                <a:gs pos="35000">
                  <a:srgbClr val="FFBCBC"/>
                </a:gs>
                <a:gs pos="100000">
                  <a:srgbClr val="FFE2E2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19"/>
            <p:cNvSpPr txBox="1"/>
            <p:nvPr/>
          </p:nvSpPr>
          <p:spPr>
            <a:xfrm>
              <a:off x="53080" y="3836964"/>
              <a:ext cx="2130733" cy="1683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Recovering from mental illness</a:t>
              </a:r>
              <a:endParaRPr/>
            </a:p>
          </p:txBody>
        </p:sp>
        <p:sp>
          <p:nvSpPr>
            <p:cNvPr id="244" name="Google Shape;244;p19"/>
            <p:cNvSpPr/>
            <p:nvPr/>
          </p:nvSpPr>
          <p:spPr>
            <a:xfrm rot="-8100000">
              <a:off x="1814853" y="2662183"/>
              <a:ext cx="2151743" cy="670648"/>
            </a:xfrm>
            <a:prstGeom prst="lef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FFBA9F"/>
                </a:gs>
                <a:gs pos="35000">
                  <a:srgbClr val="FFCCBD"/>
                </a:gs>
                <a:gs pos="100000">
                  <a:srgbClr val="FFEBE4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9"/>
            <p:cNvSpPr/>
            <p:nvPr/>
          </p:nvSpPr>
          <p:spPr>
            <a:xfrm>
              <a:off x="785789" y="1342553"/>
              <a:ext cx="2688359" cy="1788394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FFBA9F"/>
                </a:gs>
                <a:gs pos="35000">
                  <a:srgbClr val="FFCCBD"/>
                </a:gs>
                <a:gs pos="100000">
                  <a:srgbClr val="FFEBE4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19"/>
            <p:cNvSpPr txBox="1"/>
            <p:nvPr/>
          </p:nvSpPr>
          <p:spPr>
            <a:xfrm>
              <a:off x="838169" y="1394933"/>
              <a:ext cx="2583599" cy="1683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375" lIns="32375" spcFirstLastPara="1" rIns="32375" wrap="square" tIns="323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7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Those who lack skills of daily living such as general hygiene and grooming, housekeeping, and use of public facilities (transport and community resources}</a:t>
              </a:r>
              <a:endParaRPr/>
            </a:p>
          </p:txBody>
        </p:sp>
        <p:sp>
          <p:nvSpPr>
            <p:cNvPr id="247" name="Google Shape;247;p19"/>
            <p:cNvSpPr/>
            <p:nvPr/>
          </p:nvSpPr>
          <p:spPr>
            <a:xfrm rot="-5400000">
              <a:off x="3496128" y="1965776"/>
              <a:ext cx="2151743" cy="670648"/>
            </a:xfrm>
            <a:prstGeom prst="lef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FFD8A2"/>
                </a:gs>
                <a:gs pos="35000">
                  <a:srgbClr val="FFE4BD"/>
                </a:gs>
                <a:gs pos="100000">
                  <a:srgbClr val="FFF5E4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19"/>
            <p:cNvSpPr/>
            <p:nvPr/>
          </p:nvSpPr>
          <p:spPr>
            <a:xfrm>
              <a:off x="3454253" y="331031"/>
              <a:ext cx="2235493" cy="1788394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FFD8A2"/>
                </a:gs>
                <a:gs pos="35000">
                  <a:srgbClr val="FFE4BD"/>
                </a:gs>
                <a:gs pos="100000">
                  <a:srgbClr val="FFF5E4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19"/>
            <p:cNvSpPr txBox="1"/>
            <p:nvPr/>
          </p:nvSpPr>
          <p:spPr>
            <a:xfrm>
              <a:off x="3506633" y="383411"/>
              <a:ext cx="2130733" cy="1683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Requiring assistance in returning to former employment.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19"/>
            <p:cNvSpPr/>
            <p:nvPr/>
          </p:nvSpPr>
          <p:spPr>
            <a:xfrm rot="-2700000">
              <a:off x="5177402" y="2662183"/>
              <a:ext cx="2151743" cy="670648"/>
            </a:xfrm>
            <a:prstGeom prst="lef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FFFFA2"/>
                </a:gs>
                <a:gs pos="35000">
                  <a:srgbClr val="FBFBC0"/>
                </a:gs>
                <a:gs pos="100000">
                  <a:srgbClr val="FEFEE6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5896283" y="1342553"/>
              <a:ext cx="2235493" cy="1788394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FFFFA2"/>
                </a:gs>
                <a:gs pos="35000">
                  <a:srgbClr val="FBFBC0"/>
                </a:gs>
                <a:gs pos="100000">
                  <a:srgbClr val="FEFEE6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19"/>
            <p:cNvSpPr txBox="1"/>
            <p:nvPr/>
          </p:nvSpPr>
          <p:spPr>
            <a:xfrm>
              <a:off x="5948663" y="1394933"/>
              <a:ext cx="2130733" cy="168363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Looking for a job and lack skills interviewing and the ability to complete forms.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5873809" y="4343457"/>
              <a:ext cx="2151743" cy="670648"/>
            </a:xfrm>
            <a:prstGeom prst="leftArrow">
              <a:avLst>
                <a:gd fmla="val 60000" name="adj1"/>
                <a:gd fmla="val 50000" name="adj2"/>
              </a:avLst>
            </a:prstGeom>
            <a:gradFill>
              <a:gsLst>
                <a:gs pos="0">
                  <a:srgbClr val="D8FBA5"/>
                </a:gs>
                <a:gs pos="35000">
                  <a:srgbClr val="E4FBC0"/>
                </a:gs>
                <a:gs pos="100000">
                  <a:srgbClr val="F4FEE6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19"/>
            <p:cNvSpPr/>
            <p:nvPr/>
          </p:nvSpPr>
          <p:spPr>
            <a:xfrm>
              <a:off x="6907806" y="3500497"/>
              <a:ext cx="2235493" cy="2356568"/>
            </a:xfrm>
            <a:prstGeom prst="roundRect">
              <a:avLst>
                <a:gd fmla="val 10000" name="adj"/>
              </a:avLst>
            </a:prstGeom>
            <a:gradFill>
              <a:gsLst>
                <a:gs pos="0">
                  <a:srgbClr val="D8FBA5"/>
                </a:gs>
                <a:gs pos="35000">
                  <a:srgbClr val="E4FBC0"/>
                </a:gs>
                <a:gs pos="100000">
                  <a:srgbClr val="F4FEE6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19"/>
            <p:cNvSpPr txBox="1"/>
            <p:nvPr/>
          </p:nvSpPr>
          <p:spPr>
            <a:xfrm>
              <a:off x="6973281" y="3565972"/>
              <a:ext cx="2104543" cy="222561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0475" lIns="30475" spcFirstLastPara="1" rIns="30475" wrap="square" tIns="304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Chronic psychiatric patients who lack skills to maintain their jobs or find new ones.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>
            <p:ph type="title"/>
          </p:nvPr>
        </p:nvSpPr>
        <p:spPr>
          <a:xfrm>
            <a:off x="457200" y="273050"/>
            <a:ext cx="7543800" cy="727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HOW WOULD YOU…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2"/>
          <p:cNvSpPr txBox="1"/>
          <p:nvPr>
            <p:ph idx="1" type="body"/>
          </p:nvPr>
        </p:nvSpPr>
        <p:spPr>
          <a:xfrm>
            <a:off x="500063" y="1143000"/>
            <a:ext cx="7786687" cy="6429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1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HAVE A SHOWER IF...........................</a:t>
            </a:r>
            <a:endParaRPr/>
          </a:p>
        </p:txBody>
      </p:sp>
      <p:pic>
        <p:nvPicPr>
          <p:cNvPr id="96" name="Google Shape;96;p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4313" y="2071688"/>
            <a:ext cx="3857625" cy="45720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"/>
          <p:cNvSpPr txBox="1"/>
          <p:nvPr>
            <p:ph idx="4" type="body"/>
          </p:nvPr>
        </p:nvSpPr>
        <p:spPr>
          <a:xfrm>
            <a:off x="4371975" y="2071688"/>
            <a:ext cx="4271963" cy="428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have rigidity in your muscles?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had poor balance?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couldn’t reach your arms up to your hair?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0"/>
          <p:cNvSpPr txBox="1"/>
          <p:nvPr>
            <p:ph type="title"/>
          </p:nvPr>
        </p:nvSpPr>
        <p:spPr>
          <a:xfrm>
            <a:off x="428625" y="214313"/>
            <a:ext cx="8215313" cy="12144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Occupational therapy activities and benefits to patients</a:t>
            </a:r>
            <a:endParaRPr/>
          </a:p>
        </p:txBody>
      </p:sp>
      <p:sp>
        <p:nvSpPr>
          <p:cNvPr id="261" name="Google Shape;261;p20"/>
          <p:cNvSpPr txBox="1"/>
          <p:nvPr>
            <p:ph idx="1" type="body"/>
          </p:nvPr>
        </p:nvSpPr>
        <p:spPr>
          <a:xfrm>
            <a:off x="714375" y="1571625"/>
            <a:ext cx="7715250" cy="51697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AutoNum type="arabicParenR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General Activities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Creative			Intellectual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Recreation		Industrial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Commercial		Domestic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Used to improve secondary motor ability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Provide a realistic opportunity to increase personal and work efficiency 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Therapeutic because they make one physically and mentally active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711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-711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21"/>
          <p:cNvGrpSpPr/>
          <p:nvPr/>
        </p:nvGrpSpPr>
        <p:grpSpPr>
          <a:xfrm>
            <a:off x="-357222" y="0"/>
            <a:ext cx="9501222" cy="6858000"/>
            <a:chOff x="0" y="0"/>
            <a:chExt cx="9501222" cy="6858000"/>
          </a:xfrm>
        </p:grpSpPr>
        <p:sp>
          <p:nvSpPr>
            <p:cNvPr id="267" name="Google Shape;267;p21"/>
            <p:cNvSpPr/>
            <p:nvPr/>
          </p:nvSpPr>
          <p:spPr>
            <a:xfrm>
              <a:off x="0" y="0"/>
              <a:ext cx="9501222" cy="2057400"/>
            </a:xfrm>
            <a:prstGeom prst="rect">
              <a:avLst/>
            </a:prstGeom>
            <a:solidFill>
              <a:srgbClr val="AD46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21"/>
            <p:cNvSpPr txBox="1"/>
            <p:nvPr/>
          </p:nvSpPr>
          <p:spPr>
            <a:xfrm>
              <a:off x="0" y="0"/>
              <a:ext cx="9501222" cy="2057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7150" lIns="137150" spcFirstLastPara="1" rIns="137150" wrap="square" tIns="1371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Activities for psychiatric patients</a:t>
              </a:r>
              <a:endParaRPr/>
            </a:p>
          </p:txBody>
        </p:sp>
        <p:sp>
          <p:nvSpPr>
            <p:cNvPr id="269" name="Google Shape;269;p21"/>
            <p:cNvSpPr/>
            <p:nvPr/>
          </p:nvSpPr>
          <p:spPr>
            <a:xfrm>
              <a:off x="1649" y="2057400"/>
              <a:ext cx="2222209" cy="43205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21"/>
            <p:cNvSpPr txBox="1"/>
            <p:nvPr/>
          </p:nvSpPr>
          <p:spPr>
            <a:xfrm>
              <a:off x="1649" y="2057400"/>
              <a:ext cx="2222209" cy="4320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Related to work e.g. clerical work, gardening, printing etc.</a:t>
              </a:r>
              <a:endPara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1" name="Google Shape;271;p21"/>
            <p:cNvSpPr/>
            <p:nvPr/>
          </p:nvSpPr>
          <p:spPr>
            <a:xfrm>
              <a:off x="2223858" y="2057400"/>
              <a:ext cx="2222209" cy="43205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21"/>
            <p:cNvSpPr txBox="1"/>
            <p:nvPr/>
          </p:nvSpPr>
          <p:spPr>
            <a:xfrm>
              <a:off x="2223858" y="2057400"/>
              <a:ext cx="2222209" cy="4320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Improve physical well-being e.g. relaxation exercises, health and beauty exercises, swimming, gardening, walking etc.</a:t>
              </a:r>
              <a:endParaRPr b="0" i="0" sz="2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3" name="Google Shape;273;p21"/>
            <p:cNvSpPr/>
            <p:nvPr/>
          </p:nvSpPr>
          <p:spPr>
            <a:xfrm>
              <a:off x="4446068" y="2057400"/>
              <a:ext cx="2222209" cy="43205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21"/>
            <p:cNvSpPr txBox="1"/>
            <p:nvPr/>
          </p:nvSpPr>
          <p:spPr>
            <a:xfrm>
              <a:off x="4446068" y="2057400"/>
              <a:ext cx="2222209" cy="4320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Enrich interpersonal relationships and socialization e.g. dancing, drama and any other group activities.</a:t>
              </a:r>
              <a:endParaRPr/>
            </a:p>
          </p:txBody>
        </p:sp>
        <p:sp>
          <p:nvSpPr>
            <p:cNvPr id="275" name="Google Shape;275;p21"/>
            <p:cNvSpPr/>
            <p:nvPr/>
          </p:nvSpPr>
          <p:spPr>
            <a:xfrm>
              <a:off x="6668277" y="2057400"/>
              <a:ext cx="2831295" cy="432054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21"/>
            <p:cNvSpPr txBox="1"/>
            <p:nvPr/>
          </p:nvSpPr>
          <p:spPr>
            <a:xfrm>
              <a:off x="6668277" y="2057400"/>
              <a:ext cx="2831295" cy="432054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9050" lIns="99050" spcFirstLastPara="1" rIns="99050" wrap="square" tIns="9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Encourage personal expression and creative use of leisure time e.g. music, painting, photography, gardening, drama etc.</a:t>
              </a:r>
              <a:endParaRPr/>
            </a:p>
          </p:txBody>
        </p:sp>
        <p:sp>
          <p:nvSpPr>
            <p:cNvPr id="277" name="Google Shape;277;p21"/>
            <p:cNvSpPr/>
            <p:nvPr/>
          </p:nvSpPr>
          <p:spPr>
            <a:xfrm>
              <a:off x="0" y="6377940"/>
              <a:ext cx="9501222" cy="480060"/>
            </a:xfrm>
            <a:prstGeom prst="rect">
              <a:avLst/>
            </a:prstGeom>
            <a:solidFill>
              <a:srgbClr val="AD464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2"/>
          <p:cNvSpPr txBox="1"/>
          <p:nvPr>
            <p:ph type="title"/>
          </p:nvPr>
        </p:nvSpPr>
        <p:spPr>
          <a:xfrm>
            <a:off x="0" y="0"/>
            <a:ext cx="9144000" cy="1000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The Biopsychosocial Model</a:t>
            </a:r>
            <a:endParaRPr/>
          </a:p>
        </p:txBody>
      </p:sp>
      <p:pic>
        <p:nvPicPr>
          <p:cNvPr id="283" name="Google Shape;283;p2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928688"/>
            <a:ext cx="9144000" cy="59293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3"/>
          <p:cNvSpPr txBox="1"/>
          <p:nvPr>
            <p:ph type="title"/>
          </p:nvPr>
        </p:nvSpPr>
        <p:spPr>
          <a:xfrm>
            <a:off x="457200" y="0"/>
            <a:ext cx="8229600" cy="1285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The role of an occupational therapist in psychiatry</a:t>
            </a:r>
            <a:endParaRPr sz="3200"/>
          </a:p>
        </p:txBody>
      </p:sp>
      <p:grpSp>
        <p:nvGrpSpPr>
          <p:cNvPr id="289" name="Google Shape;289;p23"/>
          <p:cNvGrpSpPr/>
          <p:nvPr/>
        </p:nvGrpSpPr>
        <p:grpSpPr>
          <a:xfrm>
            <a:off x="1392617" y="1143951"/>
            <a:ext cx="6358764" cy="5713080"/>
            <a:chOff x="1392617" y="967"/>
            <a:chExt cx="6358764" cy="5713080"/>
          </a:xfrm>
        </p:grpSpPr>
        <p:sp>
          <p:nvSpPr>
            <p:cNvPr id="290" name="Google Shape;290;p23"/>
            <p:cNvSpPr/>
            <p:nvPr/>
          </p:nvSpPr>
          <p:spPr>
            <a:xfrm>
              <a:off x="2205656" y="597212"/>
              <a:ext cx="4748674" cy="4748674"/>
            </a:xfrm>
            <a:prstGeom prst="blockArc">
              <a:avLst>
                <a:gd fmla="val 13016322" name="adj1"/>
                <a:gd fmla="val 16088275" name="adj2"/>
                <a:gd fmla="val 3905" name="adj3"/>
              </a:avLst>
            </a:prstGeom>
            <a:gradFill>
              <a:gsLst>
                <a:gs pos="0">
                  <a:srgbClr val="FFC1C1"/>
                </a:gs>
                <a:gs pos="35000">
                  <a:srgbClr val="FED2D2"/>
                </a:gs>
                <a:gs pos="100000">
                  <a:srgbClr val="FFEBEB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23"/>
            <p:cNvSpPr/>
            <p:nvPr/>
          </p:nvSpPr>
          <p:spPr>
            <a:xfrm>
              <a:off x="2145832" y="673424"/>
              <a:ext cx="4748674" cy="4748674"/>
            </a:xfrm>
            <a:prstGeom prst="blockArc">
              <a:avLst>
                <a:gd fmla="val 10141741" name="adj1"/>
                <a:gd fmla="val 13159407" name="adj2"/>
                <a:gd fmla="val 3905" name="adj3"/>
              </a:avLst>
            </a:prstGeom>
            <a:gradFill>
              <a:gsLst>
                <a:gs pos="0">
                  <a:srgbClr val="FEBABA"/>
                </a:gs>
                <a:gs pos="35000">
                  <a:srgbClr val="FFCDCD"/>
                </a:gs>
                <a:gs pos="100000">
                  <a:srgbClr val="FFE9E9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23"/>
            <p:cNvSpPr/>
            <p:nvPr/>
          </p:nvSpPr>
          <p:spPr>
            <a:xfrm>
              <a:off x="2130012" y="598441"/>
              <a:ext cx="4748674" cy="4748674"/>
            </a:xfrm>
            <a:prstGeom prst="blockArc">
              <a:avLst>
                <a:gd fmla="val 6942857" name="adj1"/>
                <a:gd fmla="val 10028571" name="adj2"/>
                <a:gd fmla="val 3905" name="adj3"/>
              </a:avLst>
            </a:prstGeom>
            <a:gradFill>
              <a:gsLst>
                <a:gs pos="0">
                  <a:srgbClr val="FFB5B2"/>
                </a:gs>
                <a:gs pos="35000">
                  <a:srgbClr val="FEC9C9"/>
                </a:gs>
                <a:gs pos="100000">
                  <a:srgbClr val="FFE8E8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23"/>
            <p:cNvSpPr/>
            <p:nvPr/>
          </p:nvSpPr>
          <p:spPr>
            <a:xfrm>
              <a:off x="2130012" y="598441"/>
              <a:ext cx="4748674" cy="4748674"/>
            </a:xfrm>
            <a:prstGeom prst="blockArc">
              <a:avLst>
                <a:gd fmla="val 3857143" name="adj1"/>
                <a:gd fmla="val 6942857" name="adj2"/>
                <a:gd fmla="val 3905" name="adj3"/>
              </a:avLst>
            </a:prstGeom>
            <a:gradFill>
              <a:gsLst>
                <a:gs pos="0">
                  <a:srgbClr val="FFAFAC"/>
                </a:gs>
                <a:gs pos="35000">
                  <a:srgbClr val="FFC4C4"/>
                </a:gs>
                <a:gs pos="100000">
                  <a:srgbClr val="FFE7E7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4" name="Google Shape;294;p23"/>
            <p:cNvSpPr/>
            <p:nvPr/>
          </p:nvSpPr>
          <p:spPr>
            <a:xfrm>
              <a:off x="2130012" y="598441"/>
              <a:ext cx="4748674" cy="4748674"/>
            </a:xfrm>
            <a:prstGeom prst="blockArc">
              <a:avLst>
                <a:gd fmla="val 771429" name="adj1"/>
                <a:gd fmla="val 3857143" name="adj2"/>
                <a:gd fmla="val 3905" name="adj3"/>
              </a:avLst>
            </a:prstGeom>
            <a:gradFill>
              <a:gsLst>
                <a:gs pos="0">
                  <a:srgbClr val="FFA7A8"/>
                </a:gs>
                <a:gs pos="35000">
                  <a:srgbClr val="FEC2C2"/>
                </a:gs>
                <a:gs pos="100000">
                  <a:srgbClr val="FFE5E5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5" name="Google Shape;295;p23"/>
            <p:cNvSpPr/>
            <p:nvPr/>
          </p:nvSpPr>
          <p:spPr>
            <a:xfrm>
              <a:off x="2130012" y="598441"/>
              <a:ext cx="4748674" cy="4748674"/>
            </a:xfrm>
            <a:prstGeom prst="blockArc">
              <a:avLst>
                <a:gd fmla="val 19285714" name="adj1"/>
                <a:gd fmla="val 771429" name="adj2"/>
                <a:gd fmla="val 3905" name="adj3"/>
              </a:avLst>
            </a:prstGeom>
            <a:gradFill>
              <a:gsLst>
                <a:gs pos="0">
                  <a:srgbClr val="FEA4A4"/>
                </a:gs>
                <a:gs pos="35000">
                  <a:srgbClr val="FEBFBF"/>
                </a:gs>
                <a:gs pos="100000">
                  <a:srgbClr val="FEE6E6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6" name="Google Shape;296;p23"/>
            <p:cNvSpPr/>
            <p:nvPr/>
          </p:nvSpPr>
          <p:spPr>
            <a:xfrm>
              <a:off x="2130012" y="598441"/>
              <a:ext cx="4748674" cy="4748674"/>
            </a:xfrm>
            <a:prstGeom prst="blockArc">
              <a:avLst>
                <a:gd fmla="val 16200000" name="adj1"/>
                <a:gd fmla="val 19285714" name="adj2"/>
                <a:gd fmla="val 3905" name="adj3"/>
              </a:avLst>
            </a:prstGeom>
            <a:gradFill>
              <a:gsLst>
                <a:gs pos="0">
                  <a:srgbClr val="FFA29F"/>
                </a:gs>
                <a:gs pos="35000">
                  <a:srgbClr val="FBC0BD"/>
                </a:gs>
                <a:gs pos="100000">
                  <a:srgbClr val="FFE4E4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7" name="Google Shape;297;p23"/>
            <p:cNvSpPr/>
            <p:nvPr/>
          </p:nvSpPr>
          <p:spPr>
            <a:xfrm>
              <a:off x="3233667" y="2053021"/>
              <a:ext cx="2541364" cy="1839515"/>
            </a:xfrm>
            <a:prstGeom prst="ellipse">
              <a:avLst/>
            </a:prstGeom>
            <a:gradFill>
              <a:gsLst>
                <a:gs pos="0">
                  <a:srgbClr val="F8A4A1"/>
                </a:gs>
                <a:gs pos="35000">
                  <a:srgbClr val="F8BEBF"/>
                </a:gs>
                <a:gs pos="100000">
                  <a:srgbClr val="FDE5E5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8" name="Google Shape;298;p23"/>
            <p:cNvSpPr txBox="1"/>
            <p:nvPr/>
          </p:nvSpPr>
          <p:spPr>
            <a:xfrm>
              <a:off x="3605841" y="2322412"/>
              <a:ext cx="1797016" cy="130073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Multidisciplinary team</a:t>
              </a:r>
              <a:endParaRPr/>
            </a:p>
          </p:txBody>
        </p:sp>
        <p:sp>
          <p:nvSpPr>
            <p:cNvPr id="299" name="Google Shape;299;p23"/>
            <p:cNvSpPr/>
            <p:nvPr/>
          </p:nvSpPr>
          <p:spPr>
            <a:xfrm>
              <a:off x="3504216" y="967"/>
              <a:ext cx="2000265" cy="1287660"/>
            </a:xfrm>
            <a:prstGeom prst="ellipse">
              <a:avLst/>
            </a:prstGeom>
            <a:gradFill>
              <a:gsLst>
                <a:gs pos="0">
                  <a:srgbClr val="F8A4A1"/>
                </a:gs>
                <a:gs pos="35000">
                  <a:srgbClr val="F8BEBF"/>
                </a:gs>
                <a:gs pos="100000">
                  <a:srgbClr val="FDE5E5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23"/>
            <p:cNvSpPr txBox="1"/>
            <p:nvPr/>
          </p:nvSpPr>
          <p:spPr>
            <a:xfrm>
              <a:off x="3797148" y="189540"/>
              <a:ext cx="1414401" cy="9105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Psychiatrist</a:t>
              </a:r>
              <a:endParaRPr/>
            </a:p>
          </p:txBody>
        </p:sp>
        <p:sp>
          <p:nvSpPr>
            <p:cNvPr id="301" name="Google Shape;301;p23"/>
            <p:cNvSpPr/>
            <p:nvPr/>
          </p:nvSpPr>
          <p:spPr>
            <a:xfrm>
              <a:off x="5287008" y="877476"/>
              <a:ext cx="2074859" cy="1287660"/>
            </a:xfrm>
            <a:prstGeom prst="ellipse">
              <a:avLst/>
            </a:prstGeom>
            <a:gradFill>
              <a:gsLst>
                <a:gs pos="0">
                  <a:srgbClr val="FEA3A0"/>
                </a:gs>
                <a:gs pos="35000">
                  <a:srgbClr val="FCBEBE"/>
                </a:gs>
                <a:gs pos="100000">
                  <a:srgbClr val="FFE4E4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2" name="Google Shape;302;p23"/>
            <p:cNvSpPr txBox="1"/>
            <p:nvPr/>
          </p:nvSpPr>
          <p:spPr>
            <a:xfrm>
              <a:off x="5590864" y="1066049"/>
              <a:ext cx="1467147" cy="9105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Clinical psychologist</a:t>
              </a:r>
              <a:endParaRPr/>
            </a:p>
          </p:txBody>
        </p:sp>
        <p:sp>
          <p:nvSpPr>
            <p:cNvPr id="303" name="Google Shape;303;p23"/>
            <p:cNvSpPr/>
            <p:nvPr/>
          </p:nvSpPr>
          <p:spPr>
            <a:xfrm>
              <a:off x="5796545" y="2846973"/>
              <a:ext cx="1954836" cy="1287660"/>
            </a:xfrm>
            <a:prstGeom prst="ellipse">
              <a:avLst/>
            </a:prstGeom>
            <a:gradFill>
              <a:gsLst>
                <a:gs pos="0">
                  <a:srgbClr val="FFA8A5"/>
                </a:gs>
                <a:gs pos="35000">
                  <a:srgbClr val="FDC1C1"/>
                </a:gs>
                <a:gs pos="100000">
                  <a:srgbClr val="FEE6E6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23"/>
            <p:cNvSpPr txBox="1"/>
            <p:nvPr/>
          </p:nvSpPr>
          <p:spPr>
            <a:xfrm>
              <a:off x="6082824" y="3035546"/>
              <a:ext cx="1382278" cy="9105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Psychiatric social worker</a:t>
              </a:r>
              <a:endParaRPr/>
            </a:p>
          </p:txBody>
        </p:sp>
        <p:sp>
          <p:nvSpPr>
            <p:cNvPr id="305" name="Google Shape;305;p23"/>
            <p:cNvSpPr/>
            <p:nvPr/>
          </p:nvSpPr>
          <p:spPr>
            <a:xfrm>
              <a:off x="4325119" y="4426387"/>
              <a:ext cx="2378605" cy="1287660"/>
            </a:xfrm>
            <a:prstGeom prst="ellipse">
              <a:avLst/>
            </a:prstGeom>
            <a:gradFill>
              <a:gsLst>
                <a:gs pos="0">
                  <a:srgbClr val="FFABAB"/>
                </a:gs>
                <a:gs pos="35000">
                  <a:srgbClr val="FFC3C3"/>
                </a:gs>
                <a:gs pos="100000">
                  <a:srgbClr val="FFE7E7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23"/>
            <p:cNvSpPr txBox="1"/>
            <p:nvPr/>
          </p:nvSpPr>
          <p:spPr>
            <a:xfrm>
              <a:off x="4673458" y="4614960"/>
              <a:ext cx="1681927" cy="9105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Nurses</a:t>
              </a:r>
              <a:endParaRPr/>
            </a:p>
          </p:txBody>
        </p:sp>
        <p:sp>
          <p:nvSpPr>
            <p:cNvPr id="307" name="Google Shape;307;p23"/>
            <p:cNvSpPr/>
            <p:nvPr/>
          </p:nvSpPr>
          <p:spPr>
            <a:xfrm>
              <a:off x="2488883" y="4426387"/>
              <a:ext cx="2010785" cy="1287660"/>
            </a:xfrm>
            <a:prstGeom prst="ellipse">
              <a:avLst/>
            </a:prstGeom>
            <a:gradFill>
              <a:gsLst>
                <a:gs pos="0">
                  <a:srgbClr val="FEB4B1"/>
                </a:gs>
                <a:gs pos="35000">
                  <a:srgbClr val="FDC8C8"/>
                </a:gs>
                <a:gs pos="100000">
                  <a:srgbClr val="FFE8E8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23"/>
            <p:cNvSpPr txBox="1"/>
            <p:nvPr/>
          </p:nvSpPr>
          <p:spPr>
            <a:xfrm>
              <a:off x="2783356" y="4614960"/>
              <a:ext cx="1421839" cy="9105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Relatives</a:t>
              </a:r>
              <a:r>
                <a:rPr b="0" i="0" lang="en-US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endParaRPr/>
            </a:p>
          </p:txBody>
        </p:sp>
        <p:sp>
          <p:nvSpPr>
            <p:cNvPr id="309" name="Google Shape;309;p23"/>
            <p:cNvSpPr/>
            <p:nvPr/>
          </p:nvSpPr>
          <p:spPr>
            <a:xfrm>
              <a:off x="1392617" y="2846973"/>
              <a:ext cx="1684234" cy="1287660"/>
            </a:xfrm>
            <a:prstGeom prst="ellipse">
              <a:avLst/>
            </a:prstGeom>
            <a:gradFill>
              <a:gsLst>
                <a:gs pos="0">
                  <a:srgbClr val="FFB8B8"/>
                </a:gs>
                <a:gs pos="35000">
                  <a:srgbClr val="FFCECB"/>
                </a:gs>
                <a:gs pos="100000">
                  <a:srgbClr val="FFEAEA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23"/>
            <p:cNvSpPr txBox="1"/>
            <p:nvPr/>
          </p:nvSpPr>
          <p:spPr>
            <a:xfrm>
              <a:off x="1639267" y="3035546"/>
              <a:ext cx="1190934" cy="9105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25400" spcFirstLastPara="1" rIns="254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Voluntary/governmental agencies</a:t>
              </a:r>
              <a:endParaRPr/>
            </a:p>
          </p:txBody>
        </p:sp>
        <p:sp>
          <p:nvSpPr>
            <p:cNvPr id="311" name="Google Shape;311;p23"/>
            <p:cNvSpPr/>
            <p:nvPr/>
          </p:nvSpPr>
          <p:spPr>
            <a:xfrm>
              <a:off x="1718266" y="928695"/>
              <a:ext cx="2002042" cy="1287660"/>
            </a:xfrm>
            <a:prstGeom prst="ellipse">
              <a:avLst/>
            </a:prstGeom>
            <a:gradFill>
              <a:gsLst>
                <a:gs pos="0">
                  <a:srgbClr val="FFBFBF"/>
                </a:gs>
                <a:gs pos="35000">
                  <a:srgbClr val="FED2D2"/>
                </a:gs>
                <a:gs pos="100000">
                  <a:srgbClr val="FFEBEB"/>
                </a:gs>
              </a:gsLst>
              <a:lin ang="16200000" scaled="0"/>
            </a:gradFill>
            <a:ln>
              <a:noFill/>
            </a:ln>
            <a:effectLst>
              <a:outerShdw blurRad="40000" rotWithShape="0" dir="5400000" dist="20000">
                <a:srgbClr val="000000">
                  <a:alpha val="37647"/>
                </a:srgb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23"/>
            <p:cNvSpPr txBox="1"/>
            <p:nvPr/>
          </p:nvSpPr>
          <p:spPr>
            <a:xfrm>
              <a:off x="2011458" y="1117268"/>
              <a:ext cx="1415658" cy="91051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22850" spcFirstLastPara="1" rIns="22850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Employers</a:t>
              </a:r>
              <a:endParaRPr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24"/>
          <p:cNvSpPr txBox="1"/>
          <p:nvPr>
            <p:ph type="title"/>
          </p:nvPr>
        </p:nvSpPr>
        <p:spPr>
          <a:xfrm>
            <a:off x="457200" y="274638"/>
            <a:ext cx="8186738" cy="5826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roles</a:t>
            </a:r>
            <a:endParaRPr/>
          </a:p>
        </p:txBody>
      </p:sp>
      <p:sp>
        <p:nvSpPr>
          <p:cNvPr id="318" name="Google Shape;318;p24"/>
          <p:cNvSpPr txBox="1"/>
          <p:nvPr>
            <p:ph idx="1" type="body"/>
          </p:nvPr>
        </p:nvSpPr>
        <p:spPr>
          <a:xfrm>
            <a:off x="714375" y="1000125"/>
            <a:ext cx="7786688" cy="55972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Plays two major roles</a:t>
            </a:r>
            <a:endParaRPr/>
          </a:p>
          <a:p>
            <a:pPr indent="-609600" lvl="0" marL="6096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AutoNum type="arabicPeriod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Assessment</a:t>
            </a:r>
            <a:endParaRPr/>
          </a:p>
          <a:p>
            <a:pPr indent="-514350" lvl="0" marL="5143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components of assessment are observation, evaluation and examination</a:t>
            </a:r>
            <a:endParaRPr/>
          </a:p>
          <a:p>
            <a:pPr indent="-514350" lvl="1" marL="88106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Observation to determine ability to function and live alone safely (e.g. Schizophrenia) and</a:t>
            </a:r>
            <a:endParaRPr/>
          </a:p>
          <a:p>
            <a:pPr indent="-514350" lvl="1" marL="88106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Interview to identify important roles and occupations. </a:t>
            </a:r>
            <a:endParaRPr/>
          </a:p>
          <a:p>
            <a:pPr indent="-311150" lvl="1" marL="88106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5"/>
          <p:cNvSpPr txBox="1"/>
          <p:nvPr>
            <p:ph idx="1" type="body"/>
          </p:nvPr>
        </p:nvSpPr>
        <p:spPr>
          <a:xfrm>
            <a:off x="642938" y="357188"/>
            <a:ext cx="8001000" cy="6348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/>
          </a:bodyPr>
          <a:lstStyle/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Information obtained is used to determine the skills, supports, and environmental modifications necessary for planning programmes and rehabilitation.</a:t>
            </a:r>
            <a:endParaRPr/>
          </a:p>
          <a:p>
            <a:pPr indent="-514350" lvl="0" marL="51435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lphaLcParenR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Physical assessment </a:t>
            </a:r>
            <a:endParaRPr/>
          </a:p>
          <a:p>
            <a:pPr indent="-514349" lvl="1" marL="881063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Movements, balance, perception, orientation, memory, concentration, comprehension, writing </a:t>
            </a:r>
            <a:endParaRPr/>
          </a:p>
          <a:p>
            <a:pPr indent="-457200" lvl="0" marL="457200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AutoNum type="alphaLcParenR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Social assessment</a:t>
            </a:r>
            <a:endParaRPr/>
          </a:p>
          <a:p>
            <a:pPr indent="-274319" lvl="1" marL="641033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Patient skills for occupational therapy activities and for resettlement.</a:t>
            </a:r>
            <a:endParaRPr/>
          </a:p>
          <a:p>
            <a:pPr indent="-274319" lvl="1" marL="641033" rtl="0" algn="l">
              <a:lnSpc>
                <a:spcPct val="90000"/>
              </a:lnSpc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Important for planning treatment, program adjustment and for reporting. </a:t>
            </a:r>
            <a:endParaRPr/>
          </a:p>
          <a:p>
            <a:pPr indent="-326389" lvl="1" marL="881063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326389" lvl="1" marL="881063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326389" lvl="1" marL="881063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421640" lvl="0" marL="6096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86360" lvl="0" marL="27432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6"/>
          <p:cNvSpPr txBox="1"/>
          <p:nvPr>
            <p:ph type="title"/>
          </p:nvPr>
        </p:nvSpPr>
        <p:spPr>
          <a:xfrm>
            <a:off x="500063" y="214313"/>
            <a:ext cx="8358187" cy="1071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Some areas of social assessment</a:t>
            </a:r>
            <a:endParaRPr/>
          </a:p>
        </p:txBody>
      </p:sp>
      <p:sp>
        <p:nvSpPr>
          <p:cNvPr id="330" name="Google Shape;330;p26"/>
          <p:cNvSpPr txBox="1"/>
          <p:nvPr>
            <p:ph idx="1" type="body"/>
          </p:nvPr>
        </p:nvSpPr>
        <p:spPr>
          <a:xfrm>
            <a:off x="857250" y="1285875"/>
            <a:ext cx="7643813" cy="53114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Activities of daily living (e.g. bathing, dressing, eating)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Instrumental activities of daily living (e.g. driving, money management, shopping)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Education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Work/occupation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Habits, roles and routines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Housing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7"/>
          <p:cNvSpPr txBox="1"/>
          <p:nvPr>
            <p:ph idx="1" type="body"/>
          </p:nvPr>
        </p:nvSpPr>
        <p:spPr>
          <a:xfrm>
            <a:off x="683568" y="571500"/>
            <a:ext cx="7776864" cy="6025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Noto Sans Symbols"/>
              <a:buChar char="▪"/>
            </a:pPr>
            <a:r>
              <a:rPr lang="en-US" sz="3300">
                <a:latin typeface="Arial"/>
                <a:ea typeface="Arial"/>
                <a:cs typeface="Arial"/>
                <a:sym typeface="Arial"/>
              </a:rPr>
              <a:t>Through comprehensive assessment OTs are able to identify:</a:t>
            </a:r>
            <a:endParaRPr/>
          </a:p>
          <a:p>
            <a:pPr indent="-285750" lvl="1" marL="742950" rtl="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Noto Sans Symbols"/>
              <a:buChar char="▪"/>
            </a:pPr>
            <a:r>
              <a:rPr lang="en-US" sz="3300">
                <a:latin typeface="Arial"/>
                <a:ea typeface="Arial"/>
                <a:cs typeface="Arial"/>
                <a:sym typeface="Arial"/>
              </a:rPr>
              <a:t>An individual's abilities and limitations</a:t>
            </a:r>
            <a:endParaRPr/>
          </a:p>
          <a:p>
            <a:pPr indent="-285750" lvl="1" marL="742950" rtl="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Noto Sans Symbols"/>
              <a:buChar char="▪"/>
            </a:pPr>
            <a:r>
              <a:rPr lang="en-US" sz="3300">
                <a:latin typeface="Arial"/>
                <a:ea typeface="Arial"/>
                <a:cs typeface="Arial"/>
                <a:sym typeface="Arial"/>
              </a:rPr>
              <a:t>The issues that prevent a person from fully participating in their chosen occupations. </a:t>
            </a:r>
            <a:endParaRPr/>
          </a:p>
          <a:p>
            <a:pPr indent="-342900" lvl="0" marL="342900" rtl="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Noto Sans Symbols"/>
              <a:buChar char="▪"/>
            </a:pPr>
            <a:r>
              <a:rPr lang="en-US" sz="3300">
                <a:latin typeface="Arial"/>
                <a:ea typeface="Arial"/>
                <a:cs typeface="Arial"/>
                <a:sym typeface="Arial"/>
              </a:rPr>
              <a:t>The ability to assess competently is one of the hall-marks of an effective therapist.</a:t>
            </a:r>
            <a:endParaRPr/>
          </a:p>
          <a:p>
            <a:pPr indent="-133350" lvl="0" marL="342900" rtl="0" algn="l">
              <a:spcBef>
                <a:spcPts val="66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Noto Sans Symbols"/>
              <a:buNone/>
            </a:pPr>
            <a:r>
              <a:t/>
            </a:r>
            <a:endParaRPr sz="3300">
              <a:latin typeface="Arial"/>
              <a:ea typeface="Arial"/>
              <a:cs typeface="Arial"/>
              <a:sym typeface="Arial"/>
            </a:endParaRPr>
          </a:p>
          <a:p>
            <a:pPr indent="-825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825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825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825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82550" lvl="1" marL="7429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28"/>
          <p:cNvSpPr txBox="1"/>
          <p:nvPr>
            <p:ph idx="1" type="body"/>
          </p:nvPr>
        </p:nvSpPr>
        <p:spPr>
          <a:xfrm>
            <a:off x="857250" y="642938"/>
            <a:ext cx="7531174" cy="58103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609600" lvl="0" marL="6096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AutoNum type="arabicParenR" startAt="2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Rehabilitation</a:t>
            </a:r>
            <a:endParaRPr/>
          </a:p>
          <a:p>
            <a:pPr indent="-609600" lvl="0" marL="6096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AutoNum type="alphaLcParenR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Treatment:</a:t>
            </a:r>
            <a:endParaRPr/>
          </a:p>
          <a:p>
            <a:pPr indent="-609600" lvl="0" marL="6096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Through use of purposeful activities: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609600" lvl="1" marL="97631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Encourage new skills</a:t>
            </a:r>
            <a:endParaRPr/>
          </a:p>
          <a:p>
            <a:pPr indent="-609600" lvl="1" marL="97631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Perfect poorly used ones and</a:t>
            </a:r>
            <a:endParaRPr/>
          </a:p>
          <a:p>
            <a:pPr indent="-609600" lvl="1" marL="97631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Help patient relearn forgotten ones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609600" lvl="0" marL="6096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 these results in restored self-confidence and more mature sense of responsibility.</a:t>
            </a:r>
            <a:endParaRPr/>
          </a:p>
          <a:p>
            <a:pPr indent="-406400" lvl="1" marL="976313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9"/>
          <p:cNvSpPr txBox="1"/>
          <p:nvPr>
            <p:ph idx="1" type="body"/>
          </p:nvPr>
        </p:nvSpPr>
        <p:spPr>
          <a:xfrm>
            <a:off x="642938" y="642939"/>
            <a:ext cx="8215312" cy="60264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514381" lvl="0" marL="51435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AutoNum type="alphaLcParenR" startAt="2"/>
            </a:pPr>
            <a:r>
              <a:rPr b="1" lang="en-US" sz="3500">
                <a:latin typeface="Arial"/>
                <a:ea typeface="Arial"/>
                <a:cs typeface="Arial"/>
                <a:sym typeface="Arial"/>
              </a:rPr>
              <a:t>Resettlement</a:t>
            </a:r>
            <a:endParaRPr/>
          </a:p>
          <a:p>
            <a:pPr indent="-342931" lvl="0" marL="342900" rtl="0" algn="l">
              <a:spcBef>
                <a:spcPts val="64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500">
                <a:latin typeface="Arial"/>
                <a:ea typeface="Arial"/>
                <a:cs typeface="Arial"/>
                <a:sym typeface="Arial"/>
              </a:rPr>
              <a:t>Is the act of re-establishing a person in the community </a:t>
            </a:r>
            <a:endParaRPr/>
          </a:p>
          <a:p>
            <a:pPr indent="-342931" lvl="0" marL="342900" rtl="0" algn="l">
              <a:spcBef>
                <a:spcPts val="64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500">
                <a:latin typeface="Arial"/>
                <a:ea typeface="Arial"/>
                <a:cs typeface="Arial"/>
                <a:sym typeface="Arial"/>
              </a:rPr>
              <a:t>Help develop skills for resettlement back into the community.</a:t>
            </a:r>
            <a:endParaRPr/>
          </a:p>
          <a:p>
            <a:pPr indent="-342931" lvl="0" marL="342900" rtl="0" algn="l">
              <a:spcBef>
                <a:spcPts val="64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500">
                <a:latin typeface="Arial"/>
                <a:ea typeface="Arial"/>
                <a:cs typeface="Arial"/>
                <a:sym typeface="Arial"/>
              </a:rPr>
              <a:t>Like PSWs, OTs do home visits and improve patients environment for their recovery</a:t>
            </a:r>
            <a:endParaRPr/>
          </a:p>
          <a:p>
            <a:pPr indent="-342931" lvl="0" marL="342900" rtl="0" algn="l">
              <a:spcBef>
                <a:spcPts val="64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500">
                <a:latin typeface="Arial"/>
                <a:ea typeface="Arial"/>
                <a:cs typeface="Arial"/>
                <a:sym typeface="Arial"/>
              </a:rPr>
              <a:t>Help patient retain his job or get a job and become self reliant. </a:t>
            </a:r>
            <a:endParaRPr/>
          </a:p>
          <a:p>
            <a:pPr indent="-342931" lvl="0" marL="342900" rtl="0" algn="l">
              <a:spcBef>
                <a:spcPts val="647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3500">
                <a:latin typeface="Arial"/>
                <a:ea typeface="Arial"/>
                <a:cs typeface="Arial"/>
                <a:sym typeface="Arial"/>
              </a:rPr>
              <a:t>OTs collaborate with educators, employers, and other agencies to rehabilitate and resettle patients.</a:t>
            </a:r>
            <a:endParaRPr/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5494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457200" y="273050"/>
            <a:ext cx="7543800" cy="6556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HOW WOULD YOU…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457200" y="1214438"/>
            <a:ext cx="7972425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850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HAVE  BREAKFAST  WITH FAMILY IF……………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04" name="Google Shape;104;p3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2143125"/>
            <a:ext cx="3657600" cy="4071938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3"/>
          <p:cNvSpPr txBox="1"/>
          <p:nvPr>
            <p:ph idx="4" type="body"/>
          </p:nvPr>
        </p:nvSpPr>
        <p:spPr>
          <a:xfrm>
            <a:off x="4371975" y="2286000"/>
            <a:ext cx="4271963" cy="428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You couldn’t hold a spoon/fork?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You take a long time to finish your meal?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t/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You just couldn’t cope with getting out of bed?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30"/>
          <p:cNvSpPr txBox="1"/>
          <p:nvPr>
            <p:ph type="title"/>
          </p:nvPr>
        </p:nvSpPr>
        <p:spPr>
          <a:xfrm>
            <a:off x="642938" y="357188"/>
            <a:ext cx="8072437" cy="7143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Benefits of occupational therapy</a:t>
            </a:r>
            <a:endParaRPr/>
          </a:p>
        </p:txBody>
      </p:sp>
      <p:sp>
        <p:nvSpPr>
          <p:cNvPr id="351" name="Google Shape;351;p30"/>
          <p:cNvSpPr txBox="1"/>
          <p:nvPr>
            <p:ph idx="1" type="body"/>
          </p:nvPr>
        </p:nvSpPr>
        <p:spPr>
          <a:xfrm>
            <a:off x="714375" y="1340768"/>
            <a:ext cx="7929563" cy="49457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Combination of the therapies can.....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Promote independence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Increase participation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Facilitates motor development and function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Improves strength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Enhances learning opportunities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Eases care giving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Promotes health and wellness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31"/>
          <p:cNvSpPr txBox="1"/>
          <p:nvPr>
            <p:ph type="title"/>
          </p:nvPr>
        </p:nvSpPr>
        <p:spPr>
          <a:xfrm>
            <a:off x="285750" y="274638"/>
            <a:ext cx="8572500" cy="796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OT for specific psychiatric condition</a:t>
            </a:r>
            <a:endParaRPr/>
          </a:p>
        </p:txBody>
      </p:sp>
      <p:sp>
        <p:nvSpPr>
          <p:cNvPr id="357" name="Google Shape;357;p31"/>
          <p:cNvSpPr txBox="1"/>
          <p:nvPr>
            <p:ph idx="1" type="body"/>
          </p:nvPr>
        </p:nvSpPr>
        <p:spPr>
          <a:xfrm>
            <a:off x="928688" y="1285875"/>
            <a:ext cx="7786687" cy="53834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Senile dementia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is a psychotic condition resulting in part from cerebral deterioration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Aim of OT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Alleviation of anxiety which is the natural outcome of confusion.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Preserving good habits which still remains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Activities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women: needlework, crochet, knitting.</a:t>
            </a:r>
            <a:endParaRPr/>
          </a:p>
          <a:p>
            <a:pPr indent="-711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32"/>
          <p:cNvSpPr txBox="1"/>
          <p:nvPr>
            <p:ph idx="1" type="body"/>
          </p:nvPr>
        </p:nvSpPr>
        <p:spPr>
          <a:xfrm>
            <a:off x="928688" y="571500"/>
            <a:ext cx="7643812" cy="58818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3050" lvl="0" marL="27305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Simple domestic work e.g. laying tables, preparing vegetables, polishing etc. may give satisfaction</a:t>
            </a:r>
            <a:endParaRPr/>
          </a:p>
          <a:p>
            <a:pPr indent="-273050" lvl="0" marL="27305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men: simple woodwork, gardening or industrial work.</a:t>
            </a:r>
            <a:endParaRPr/>
          </a:p>
          <a:p>
            <a:pPr indent="-273050" lvl="0" marL="27305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Radio, television, can help to stimulate the patient and turn his attention outside the narrow confines of the ward.</a:t>
            </a:r>
            <a:endParaRPr/>
          </a:p>
          <a:p>
            <a:pPr indent="-273050" lvl="0" marL="27305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Therapist observes any decline in the mental and physical condition and modify activities to avoid stress.</a:t>
            </a:r>
            <a:endParaRPr/>
          </a:p>
          <a:p>
            <a:pPr indent="-69850" lvl="0" marL="27305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69850" lvl="0" marL="27305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"/>
          <p:cNvSpPr txBox="1"/>
          <p:nvPr>
            <p:ph idx="1" type="body"/>
          </p:nvPr>
        </p:nvSpPr>
        <p:spPr>
          <a:xfrm>
            <a:off x="785813" y="857250"/>
            <a:ext cx="7429500" cy="5236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33400" lvl="0" marL="533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Contra-indications</a:t>
            </a:r>
            <a:endParaRPr/>
          </a:p>
          <a:p>
            <a:pPr indent="-533400" lvl="0" marL="5334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❑"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Activities which involves: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Learning new processes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Judgment and initiative</a:t>
            </a:r>
            <a:endParaRPr/>
          </a:p>
          <a:p>
            <a:pPr indent="-2743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use of dangerous tools, equipment or materials i.e. boiling water etc.</a:t>
            </a:r>
            <a:endParaRPr/>
          </a:p>
          <a:p>
            <a:pPr indent="-711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71120" lvl="0" marL="27432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34"/>
          <p:cNvSpPr txBox="1"/>
          <p:nvPr>
            <p:ph type="title"/>
          </p:nvPr>
        </p:nvSpPr>
        <p:spPr>
          <a:xfrm>
            <a:off x="457200" y="404664"/>
            <a:ext cx="8229600" cy="7969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Patient with Parkinson's disease</a:t>
            </a:r>
            <a:endParaRPr/>
          </a:p>
        </p:txBody>
      </p:sp>
      <p:sp>
        <p:nvSpPr>
          <p:cNvPr id="373" name="Google Shape;373;p34"/>
          <p:cNvSpPr txBox="1"/>
          <p:nvPr>
            <p:ph idx="1" type="body"/>
          </p:nvPr>
        </p:nvSpPr>
        <p:spPr>
          <a:xfrm>
            <a:off x="457200" y="1484784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Increase and maintain independence in activities of daily living (ADL)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Increase mobility &amp; co-ordination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b="1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br>
              <a:rPr b="1"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5"/>
          <p:cNvSpPr txBox="1"/>
          <p:nvPr>
            <p:ph type="title"/>
          </p:nvPr>
        </p:nvSpPr>
        <p:spPr>
          <a:xfrm>
            <a:off x="457200" y="273050"/>
            <a:ext cx="8229600" cy="798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Support for the patient and family</a:t>
            </a:r>
            <a:endParaRPr/>
          </a:p>
        </p:txBody>
      </p:sp>
      <p:sp>
        <p:nvSpPr>
          <p:cNvPr id="379" name="Google Shape;379;p35"/>
          <p:cNvSpPr txBox="1"/>
          <p:nvPr>
            <p:ph idx="2" type="body"/>
          </p:nvPr>
        </p:nvSpPr>
        <p:spPr>
          <a:xfrm>
            <a:off x="285750" y="1285875"/>
            <a:ext cx="4500563" cy="5357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Reassure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Therapist should help the family to be realistic in their expectations.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The family should not expect the patient to perform activities beyond his capacity, but emphasize those he can do.</a:t>
            </a:r>
            <a:endParaRPr/>
          </a:p>
          <a:p>
            <a:pPr indent="-1905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pic>
        <p:nvPicPr>
          <p:cNvPr descr="5CA63DEJBCAY7P9QBCAWE7LK7CAD6N3R7CATNBLTNCAVW2BP4CA331DS0CAKF2V5ZCARW47IICAN23DHXCA1TV8R8CAIS5NDOCALR51W8CAF83VBRCART242DCAM18SPFCAE2POGKCAHTYHG0CAKNU5OZ.jpg" id="380" name="Google Shape;380;p35"/>
          <p:cNvPicPr preferRelativeResize="0"/>
          <p:nvPr>
            <p:ph idx="4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86313" y="1304923"/>
            <a:ext cx="4071966" cy="51435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36"/>
          <p:cNvSpPr txBox="1"/>
          <p:nvPr>
            <p:ph idx="2" type="body"/>
          </p:nvPr>
        </p:nvSpPr>
        <p:spPr>
          <a:xfrm>
            <a:off x="428625" y="357188"/>
            <a:ext cx="4929188" cy="6215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b="1" lang="en-US" sz="2600">
                <a:latin typeface="Arial"/>
                <a:ea typeface="Arial"/>
                <a:cs typeface="Arial"/>
                <a:sym typeface="Arial"/>
              </a:rPr>
              <a:t>Social Activities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Noto Sans Symbols"/>
              <a:buChar char="▪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Work in small groups (to avoid isolation and to assist communication).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Positive and purposeful.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Familiar and interesting  activities.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A wide variety of stimuli in the form of colour, sound and touch. 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The therapist should work within the concentration span of the patient. </a:t>
            </a:r>
            <a:endParaRPr/>
          </a:p>
          <a:p>
            <a:pPr indent="-342900" lvl="0" marL="3429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Maintain social contact through: 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indent="-228600" lvl="2" marL="11430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Hobbies		</a:t>
            </a:r>
            <a:endParaRPr/>
          </a:p>
          <a:p>
            <a:pPr indent="-228600" lvl="2" marL="11430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Pastimes. </a:t>
            </a:r>
            <a:endParaRPr/>
          </a:p>
          <a:p>
            <a:pPr indent="-228600" lvl="2" marL="11430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Visits. </a:t>
            </a:r>
            <a:endParaRPr/>
          </a:p>
          <a:p>
            <a:pPr indent="-228600" lvl="2" marL="1143000" rtl="0" algn="l">
              <a:spcBef>
                <a:spcPts val="481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600">
                <a:latin typeface="Arial"/>
                <a:ea typeface="Arial"/>
                <a:cs typeface="Arial"/>
                <a:sym typeface="Arial"/>
              </a:rPr>
              <a:t>Outings.</a:t>
            </a:r>
            <a:endParaRPr/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>
              <a:latin typeface="Verdana"/>
              <a:ea typeface="Verdana"/>
              <a:cs typeface="Verdana"/>
              <a:sym typeface="Verdana"/>
            </a:endParaRPr>
          </a:p>
          <a:p>
            <a:pPr indent="-201930" lvl="0" marL="34290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descr="8CATBX86KCA5OXBHUCAI8Q1FVCACHCEMZCAUKVY94CA24VQM4CAA45627CAPQTUGTCADEH0VPCATI9SR3CAPK6MY8CACQ1CJJCAXUSFMLCAI9IY36CA802GMNCALR7QDCCAU2L946CABNV85NCA1F4JMQ.jpg" id="386" name="Google Shape;386;p36"/>
          <p:cNvPicPr preferRelativeResize="0"/>
          <p:nvPr>
            <p:ph idx="4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00694" y="500062"/>
            <a:ext cx="3357556" cy="27860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CAM1ZWVECA3W7KC6CAENXOM8CAL4SXC3CAX6DNK9CA9AMU9HCANL9Q0MCA1MPV9LCAUHW3N6CAZKUV2GCA1GAP89CA4K1IFKCAQZL4LKCAU97G41CA180R00CAEY5WPICAKJGA12CA401DSGCA37VRR2.jpg" id="387" name="Google Shape;387;p3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572132" y="3643313"/>
            <a:ext cx="3357556" cy="278608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37"/>
          <p:cNvSpPr txBox="1"/>
          <p:nvPr>
            <p:ph type="title"/>
          </p:nvPr>
        </p:nvSpPr>
        <p:spPr>
          <a:xfrm>
            <a:off x="457200" y="274638"/>
            <a:ext cx="8229600" cy="10661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Social Participation</a:t>
            </a:r>
            <a:endParaRPr/>
          </a:p>
        </p:txBody>
      </p:sp>
      <p:sp>
        <p:nvSpPr>
          <p:cNvPr id="393" name="Google Shape;393;p37"/>
          <p:cNvSpPr txBox="1"/>
          <p:nvPr>
            <p:ph idx="1" type="body"/>
          </p:nvPr>
        </p:nvSpPr>
        <p:spPr>
          <a:xfrm>
            <a:off x="457200" y="1484784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include participating in community activities.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OTS will make sure that people with mental health issues participate and access to services in the society with an aim to curb stigma and discrimination.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p38"/>
          <p:cNvSpPr txBox="1"/>
          <p:nvPr>
            <p:ph type="title"/>
          </p:nvPr>
        </p:nvSpPr>
        <p:spPr>
          <a:xfrm>
            <a:off x="457200" y="274638"/>
            <a:ext cx="8229600" cy="9941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Leisure Activities</a:t>
            </a:r>
            <a:endParaRPr/>
          </a:p>
        </p:txBody>
      </p:sp>
      <p:sp>
        <p:nvSpPr>
          <p:cNvPr id="399" name="Google Shape;399;p38"/>
          <p:cNvSpPr txBox="1"/>
          <p:nvPr>
            <p:ph idx="1" type="body"/>
          </p:nvPr>
        </p:nvSpPr>
        <p:spPr>
          <a:xfrm>
            <a:off x="457200" y="1484784"/>
            <a:ext cx="8229600" cy="464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People who suffer mental illness have less opportunities to participate in their leisure activities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OTS will facilitate their participation by engaging them in those activities.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Leisure activities gives one a moment of relaxation, fun and its way to exercise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39"/>
          <p:cNvSpPr txBox="1"/>
          <p:nvPr>
            <p:ph type="title"/>
          </p:nvPr>
        </p:nvSpPr>
        <p:spPr>
          <a:xfrm>
            <a:off x="457200" y="274638"/>
            <a:ext cx="8229600" cy="7969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WORK</a:t>
            </a:r>
            <a:endParaRPr/>
          </a:p>
        </p:txBody>
      </p:sp>
      <p:sp>
        <p:nvSpPr>
          <p:cNvPr id="405" name="Google Shape;405;p39"/>
          <p:cNvSpPr txBox="1"/>
          <p:nvPr>
            <p:ph idx="1" type="body"/>
          </p:nvPr>
        </p:nvSpPr>
        <p:spPr>
          <a:xfrm>
            <a:off x="457200" y="1214438"/>
            <a:ext cx="4614866" cy="50720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600">
                <a:latin typeface="Arial"/>
                <a:ea typeface="Arial"/>
                <a:cs typeface="Arial"/>
                <a:sym typeface="Arial"/>
              </a:rPr>
              <a:t>Part-time work. 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600">
                <a:latin typeface="Arial"/>
                <a:ea typeface="Arial"/>
                <a:cs typeface="Arial"/>
                <a:sym typeface="Arial"/>
              </a:rPr>
              <a:t>less responsibility at work may be considered. </a:t>
            </a:r>
            <a:endParaRPr/>
          </a:p>
          <a:p>
            <a:pPr indent="-138430" lvl="0" marL="342900" rtl="0" algn="l">
              <a:lnSpc>
                <a:spcPct val="90000"/>
              </a:lnSpc>
              <a:spcBef>
                <a:spcPts val="6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4600"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indent="-209550" lvl="0" marL="342900" rtl="0" algn="l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574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4100">
                <a:latin typeface="Arial"/>
                <a:ea typeface="Arial"/>
                <a:cs typeface="Arial"/>
                <a:sym typeface="Arial"/>
              </a:rPr>
              <a:t>It is unwise for the patient to persist with work to the point where he becomes exhausted and possibly unsafe. </a:t>
            </a:r>
            <a:endParaRPr/>
          </a:p>
          <a:p>
            <a:pPr indent="-160655" lvl="0" marL="342900" rtl="0" algn="l">
              <a:spcBef>
                <a:spcPts val="57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 sz="4100"/>
          </a:p>
        </p:txBody>
      </p:sp>
      <p:pic>
        <p:nvPicPr>
          <p:cNvPr descr="7CAEPXKIXCA7I3G7YCAI98MAHCA7T9WSYCAQP60KXCA8KGRKXCA9W07J2CAHZQ6QOCAGH6MYZCADNOBJZCAPA099OCA61KD5ZCAKSMLD8CABNGWW5CAI6ZJWHCAG709VCCAHOU35DCAC2MPQXCAW2C5VI.jpg" id="406" name="Google Shape;406;p39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00694" y="3395662"/>
            <a:ext cx="3143271" cy="346233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3CAM33OI5CAILC3KPCAOUZA3MCAQTEEZCCATP6Q00CA9OLVMDCACBD3YVCA6PMO4PCAI874ZVCAAUUEJHCASA4ARJCA6B404CCAY02DV4CAQ0V4BOCAGPV0MTCA4ONTQGCASJC770CAGZ29OUCA2AYEW8.jpg" id="407" name="Google Shape;407;p3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72066" y="1143000"/>
            <a:ext cx="3571900" cy="200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4"/>
          <p:cNvSpPr txBox="1"/>
          <p:nvPr>
            <p:ph type="title"/>
          </p:nvPr>
        </p:nvSpPr>
        <p:spPr>
          <a:xfrm>
            <a:off x="457200" y="273050"/>
            <a:ext cx="75438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HOW WOULD YOU…</a:t>
            </a:r>
            <a:endParaRPr sz="36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4"/>
          <p:cNvSpPr txBox="1"/>
          <p:nvPr>
            <p:ph idx="1" type="body"/>
          </p:nvPr>
        </p:nvSpPr>
        <p:spPr>
          <a:xfrm>
            <a:off x="457200" y="1000125"/>
            <a:ext cx="75438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DRIVE A CAR IF…………………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12" name="Google Shape;112;p4"/>
          <p:cNvSpPr txBox="1"/>
          <p:nvPr>
            <p:ph idx="2" type="body"/>
          </p:nvPr>
        </p:nvSpPr>
        <p:spPr>
          <a:xfrm>
            <a:off x="214313" y="2000250"/>
            <a:ext cx="4214812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were paralyzed from the waist down?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were fearful leaving the garage?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lost the use of your right hand?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" name="Google Shape;113;p4"/>
          <p:cNvPicPr preferRelativeResize="0"/>
          <p:nvPr>
            <p:ph idx="4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645025" y="2852738"/>
            <a:ext cx="4041775" cy="25955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4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Empowerment</a:t>
            </a:r>
            <a:endParaRPr/>
          </a:p>
        </p:txBody>
      </p:sp>
      <p:sp>
        <p:nvSpPr>
          <p:cNvPr id="413" name="Google Shape;413;p40"/>
          <p:cNvSpPr txBox="1"/>
          <p:nvPr>
            <p:ph idx="1" type="body"/>
          </p:nvPr>
        </p:nvSpPr>
        <p:spPr>
          <a:xfrm>
            <a:off x="457200" y="1417638"/>
            <a:ext cx="8229600" cy="4708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include school, vocational placement, livelihood opportunities, work and IGAS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People with mental health problems have minimal opportunities for empowerment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OTS will assess and place them in the appropriate field.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41"/>
          <p:cNvSpPr txBox="1"/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/>
              <a:t>Support groups</a:t>
            </a:r>
            <a:endParaRPr/>
          </a:p>
        </p:txBody>
      </p:sp>
      <p:sp>
        <p:nvSpPr>
          <p:cNvPr id="419" name="Google Shape;419;p41"/>
          <p:cNvSpPr txBox="1"/>
          <p:nvPr>
            <p:ph idx="1" type="body"/>
          </p:nvPr>
        </p:nvSpPr>
        <p:spPr>
          <a:xfrm>
            <a:off x="457200" y="1196752"/>
            <a:ext cx="8229600" cy="54726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These are groups comprising of people with mental health problems  who come together for a purposeful meaning, also people without mental health problems are included in these groups. 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These groups are meant for sharing experiences and social interaction.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OT provides the dynamics of forming and conducting the sessions of these groups.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3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42"/>
          <p:cNvSpPr txBox="1"/>
          <p:nvPr>
            <p:ph type="title"/>
          </p:nvPr>
        </p:nvSpPr>
        <p:spPr>
          <a:xfrm>
            <a:off x="457200" y="274638"/>
            <a:ext cx="7467600" cy="654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Summary</a:t>
            </a:r>
            <a:endParaRPr/>
          </a:p>
        </p:txBody>
      </p:sp>
      <p:sp>
        <p:nvSpPr>
          <p:cNvPr id="425" name="Google Shape;425;p42"/>
          <p:cNvSpPr txBox="1"/>
          <p:nvPr>
            <p:ph idx="1" type="body"/>
          </p:nvPr>
        </p:nvSpPr>
        <p:spPr>
          <a:xfrm>
            <a:off x="642938" y="928688"/>
            <a:ext cx="7572375" cy="58126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Mental illness is the leading cause of disability in the world (Scheinholtz, 2010).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It can significantly impact an individual's ability to engage in daily life activities that are meaningful and lead to productive daily routines.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Occupational therapy is a profession vital to helping individuals with mental illness develop the skills needed to live life to its fullest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43"/>
          <p:cNvSpPr txBox="1"/>
          <p:nvPr>
            <p:ph idx="1" type="body"/>
          </p:nvPr>
        </p:nvSpPr>
        <p:spPr>
          <a:xfrm>
            <a:off x="785813" y="714375"/>
            <a:ext cx="7500937" cy="5759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OT is an active method of treatment in which the individual through the use of his/her hands influences his/her health.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Occupational therapist plays two roles i.e. assessment and rehabilitation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Through development of skills the patient is able to live a full and independent life within the community.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44"/>
          <p:cNvSpPr txBox="1"/>
          <p:nvPr>
            <p:ph type="title"/>
          </p:nvPr>
        </p:nvSpPr>
        <p:spPr>
          <a:xfrm>
            <a:off x="395536" y="33265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Questions?</a:t>
            </a:r>
            <a:endParaRPr/>
          </a:p>
        </p:txBody>
      </p:sp>
      <p:pic>
        <p:nvPicPr>
          <p:cNvPr descr="j0288870" id="436" name="Google Shape;436;p4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986336" y="1844824"/>
            <a:ext cx="3048000" cy="434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0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45"/>
          <p:cNvSpPr txBox="1"/>
          <p:nvPr>
            <p:ph type="title"/>
          </p:nvPr>
        </p:nvSpPr>
        <p:spPr>
          <a:xfrm>
            <a:off x="1219200" y="1371600"/>
            <a:ext cx="6705600" cy="320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Dr. Teresia Mutavi</a:t>
            </a:r>
            <a:br>
              <a:rPr b="1" lang="en-US" sz="3600">
                <a:latin typeface="Arial"/>
                <a:ea typeface="Arial"/>
                <a:cs typeface="Arial"/>
                <a:sym typeface="Arial"/>
              </a:rPr>
            </a:br>
            <a:r>
              <a:rPr b="1" lang="en-US" sz="3600">
                <a:latin typeface="Arial"/>
                <a:ea typeface="Arial"/>
                <a:cs typeface="Arial"/>
                <a:sym typeface="Arial"/>
              </a:rPr>
              <a:t>Lecturer, department of Psychiatry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457200" y="214313"/>
            <a:ext cx="8115300" cy="785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latin typeface="Arial"/>
                <a:ea typeface="Arial"/>
                <a:cs typeface="Arial"/>
                <a:sym typeface="Arial"/>
              </a:rPr>
              <a:t>HOW WOULD YOU ...........</a:t>
            </a:r>
            <a:endParaRPr/>
          </a:p>
        </p:txBody>
      </p:sp>
      <p:sp>
        <p:nvSpPr>
          <p:cNvPr id="119" name="Google Shape;119;p5"/>
          <p:cNvSpPr txBox="1"/>
          <p:nvPr>
            <p:ph idx="1" type="body"/>
          </p:nvPr>
        </p:nvSpPr>
        <p:spPr>
          <a:xfrm>
            <a:off x="500063" y="1143000"/>
            <a:ext cx="8001000" cy="1000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77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HAVE COME TO ATTEND THIS MEETING</a:t>
            </a:r>
            <a:endParaRPr/>
          </a:p>
          <a:p>
            <a:pPr indent="0" lvl="0" marL="0" rtl="0" algn="l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sz="2800">
                <a:latin typeface="Arial"/>
                <a:ea typeface="Arial"/>
                <a:cs typeface="Arial"/>
                <a:sym typeface="Arial"/>
              </a:rPr>
              <a:t> IF…</a:t>
            </a:r>
            <a:endParaRPr sz="28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  <p:pic>
        <p:nvPicPr>
          <p:cNvPr id="120" name="Google Shape;120;p5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5750" y="2286000"/>
            <a:ext cx="3357563" cy="435768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5"/>
          <p:cNvSpPr txBox="1"/>
          <p:nvPr>
            <p:ph idx="4" type="body"/>
          </p:nvPr>
        </p:nvSpPr>
        <p:spPr>
          <a:xfrm>
            <a:off x="3857625" y="2362200"/>
            <a:ext cx="4929188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had pain in your back?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heard voices in your head?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en-US" sz="3200">
                <a:latin typeface="Arial"/>
                <a:ea typeface="Arial"/>
                <a:cs typeface="Arial"/>
                <a:sym typeface="Arial"/>
              </a:rPr>
              <a:t>You had tremors in your hands?</a:t>
            </a:r>
            <a:endParaRPr sz="3200"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 sz="32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457200" y="274638"/>
            <a:ext cx="8229600" cy="63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is Occupational Therapy</a:t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457200" y="1124744"/>
            <a:ext cx="8435280" cy="5616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profession that helps people across the lifespan participate in things they want and need to do through the therapeutic use of everyday activities or occupations.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Occupations: The day to day activities we do every day: Feeding, Bathing, dressing, grooming etc.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 type of r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ehabilitation therapy that uses real life activities to reach a specific goal.</a:t>
            </a:r>
            <a:endParaRPr u="sng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/>
          <p:nvPr>
            <p:ph idx="1" type="body"/>
          </p:nvPr>
        </p:nvSpPr>
        <p:spPr>
          <a:xfrm>
            <a:off x="467544" y="14127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b="1" lang="en-US"/>
              <a:t>Occupational therapists</a:t>
            </a:r>
            <a:r>
              <a:rPr lang="en-US"/>
              <a:t> trea</a:t>
            </a:r>
            <a:r>
              <a:rPr lang="en-US" u="sng"/>
              <a:t>t injured, ill, or disabled patients through the therapeutic use of everyday activitie</a:t>
            </a:r>
            <a:r>
              <a:rPr lang="en-US"/>
              <a:t>s. They help these patients develop, recover, improve, as well as maintain the skills needed for daily living and working.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"/>
          <p:cNvSpPr txBox="1"/>
          <p:nvPr>
            <p:ph idx="1" type="body"/>
          </p:nvPr>
        </p:nvSpPr>
        <p:spPr>
          <a:xfrm>
            <a:off x="539552" y="14127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aim of OT services in mental health is to help individuals  develop and maintain positive mental health, prevent mental ill health, challenges in order to live a full and productive lives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/>
          <p:nvPr>
            <p:ph idx="1" type="body"/>
          </p:nvPr>
        </p:nvSpPr>
        <p:spPr>
          <a:xfrm>
            <a:off x="539552" y="126876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They emphasize the use of meaningful occupations to promote participation in occupations such as education, play, leisure, social participation, ADL, sleep and rest within a variety of environments such as school, home, community, work, residential and health care settings 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2011-09-25T07:39:54Z</dcterms:created>
  <dc:creator>uon</dc:creator>
</cp:coreProperties>
</file>