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82" r:id="rId4"/>
    <p:sldId id="283" r:id="rId5"/>
    <p:sldId id="259" r:id="rId6"/>
    <p:sldId id="260" r:id="rId7"/>
    <p:sldId id="272" r:id="rId8"/>
    <p:sldId id="273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6E88B54-BDC4-4419-A31D-9DAE772120C1}" type="datetimeFigureOut">
              <a:rPr lang="en-US"/>
              <a:pPr>
                <a:defRPr/>
              </a:pPr>
              <a:t>21-May-21</a:t>
            </a:fld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6A24D2B-C632-4CD5-BF18-1E3B1AB22A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A017B-F066-4E83-BB86-6EC9E3356D60}" type="datetimeFigureOut">
              <a:rPr lang="en-US"/>
              <a:pPr>
                <a:defRPr/>
              </a:pPr>
              <a:t>21-May-21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E328D-06B7-4643-B2AC-A5D950CE2B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7DA03-A257-4993-A4BB-139CFB2FD4B5}" type="datetimeFigureOut">
              <a:rPr lang="en-US"/>
              <a:pPr>
                <a:defRPr/>
              </a:pPr>
              <a:t>21-May-21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92C2A-D6CB-450F-A3CD-4DBA80015D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2DC58-F690-4B1D-A2F7-39CEF43A7A7D}" type="datetimeFigureOut">
              <a:rPr lang="en-US"/>
              <a:pPr>
                <a:defRPr/>
              </a:pPr>
              <a:t>21-May-21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A8E38-38FB-402D-9C43-A25381D174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FFFB508-6A44-4520-AC6B-FB6969A8D69A}" type="datetimeFigureOut">
              <a:rPr lang="en-US"/>
              <a:pPr>
                <a:defRPr/>
              </a:pPr>
              <a:t>21-May-21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9450FA5-20D6-4801-B81A-831BB72EC5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DCE2EBC-A102-4287-B5FA-CE1DA540482E}" type="datetimeFigureOut">
              <a:rPr lang="en-US"/>
              <a:pPr>
                <a:defRPr/>
              </a:pPr>
              <a:t>21-May-21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3C783B-7DA1-4DEC-9A2F-106A0D52E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7B3EB6F-CE6D-4AFF-B7EA-5E97C10845A8}" type="datetimeFigureOut">
              <a:rPr lang="en-US"/>
              <a:pPr>
                <a:defRPr/>
              </a:pPr>
              <a:t>21-May-21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F47B74F-B731-4D68-AD9F-694898E5DC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2C1D84E-37B3-43F7-88FF-E0B5DBB3FF41}" type="datetimeFigureOut">
              <a:rPr lang="en-US"/>
              <a:pPr>
                <a:defRPr/>
              </a:pPr>
              <a:t>21-May-21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60F3F26-3468-43BD-AB5B-30D4AB9ADF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60B1E-1C50-46E5-BD3D-D24FC0A9F59F}" type="datetimeFigureOut">
              <a:rPr lang="en-US"/>
              <a:pPr>
                <a:defRPr/>
              </a:pPr>
              <a:t>21-May-21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D8790-7670-484D-9CFA-3B8BECE2F7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3D35950-99EE-4353-BEC7-3F6AA32BF673}" type="datetimeFigureOut">
              <a:rPr lang="en-US"/>
              <a:pPr>
                <a:defRPr/>
              </a:pPr>
              <a:t>21-May-21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9922560-A931-472D-86D8-145000EBBE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73C36FE-212D-4797-BF77-8FAA71163EC0}" type="datetimeFigureOut">
              <a:rPr lang="en-US"/>
              <a:pPr>
                <a:defRPr/>
              </a:pPr>
              <a:t>21-May-21</a:t>
            </a:fld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E2D8B9B-D3F6-4669-A33F-E059E840E5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6B221D8-3F8E-4FFB-8D01-88B8CF73FCD1}" type="datetimeFigureOut">
              <a:rPr lang="en-US"/>
              <a:pPr>
                <a:defRPr/>
              </a:pPr>
              <a:t>21-May-21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444181A-1313-4E13-B383-D92A08E3A3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9" r:id="rId2"/>
    <p:sldLayoutId id="2147483744" r:id="rId3"/>
    <p:sldLayoutId id="2147483745" r:id="rId4"/>
    <p:sldLayoutId id="2147483746" r:id="rId5"/>
    <p:sldLayoutId id="2147483747" r:id="rId6"/>
    <p:sldLayoutId id="2147483740" r:id="rId7"/>
    <p:sldLayoutId id="2147483748" r:id="rId8"/>
    <p:sldLayoutId id="2147483749" r:id="rId9"/>
    <p:sldLayoutId id="2147483741" r:id="rId10"/>
    <p:sldLayoutId id="214748374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ealth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-1981200" y="3581400"/>
            <a:ext cx="7772400" cy="1829761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LEVEL 6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914400" y="3611563"/>
            <a:ext cx="7772400" cy="1200150"/>
          </a:xfrm>
        </p:spPr>
        <p:txBody>
          <a:bodyPr/>
          <a:lstStyle/>
          <a:p>
            <a:pPr marR="0">
              <a:lnSpc>
                <a:spcPct val="80000"/>
              </a:lnSpc>
              <a:buFont typeface="Arial" charset="0"/>
              <a:buNone/>
            </a:pPr>
            <a:r>
              <a:rPr lang="en-US" sz="2500" dirty="0" smtClean="0"/>
              <a:t>PSYCHIATRY LEVEL 6</a:t>
            </a:r>
          </a:p>
          <a:p>
            <a:pPr marR="0">
              <a:lnSpc>
                <a:spcPct val="80000"/>
              </a:lnSpc>
              <a:buFont typeface="Arial" charset="0"/>
              <a:buNone/>
            </a:pPr>
            <a:r>
              <a:rPr lang="en-US" sz="2500" dirty="0" smtClean="0"/>
              <a:t>WEDNESDAY 28.4.2021</a:t>
            </a:r>
          </a:p>
          <a:p>
            <a:pPr marR="0">
              <a:lnSpc>
                <a:spcPct val="80000"/>
              </a:lnSpc>
              <a:buFont typeface="Arial" charset="0"/>
              <a:buNone/>
            </a:pPr>
            <a:r>
              <a:rPr lang="en-US" sz="2500" dirty="0" smtClean="0"/>
              <a:t>7 a.m-8.a.m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365760" indent="-256032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6000" u="sng" dirty="0" smtClean="0">
                <a:solidFill>
                  <a:srgbClr val="FF0000"/>
                </a:solidFill>
              </a:rPr>
              <a:t>GOAL</a:t>
            </a:r>
          </a:p>
          <a:p>
            <a:pPr marL="365760" indent="-256032"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6000" dirty="0" smtClean="0"/>
              <a:t>TOWARDS ATTAINING THE HIGHEST STANDARDS OF MENTAL HEALTH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MENTAL HEALTH POLICY (2015-2030)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83100"/>
          </a:xfrm>
        </p:spPr>
        <p:txBody>
          <a:bodyPr rtlCol="0"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IN </a:t>
            </a:r>
            <a:r>
              <a:rPr lang="en-US" dirty="0" smtClean="0"/>
              <a:t>LINE WITH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CONSTITUTION </a:t>
            </a:r>
            <a:r>
              <a:rPr lang="en-US" dirty="0" smtClean="0"/>
              <a:t>OF KENYA (2010)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KENYA VISION 2030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KENYA HEALTH POLICY OF 2014-2030 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AND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THROUGH MULTISECTORAL APPROACH-INCLUDING ALL HEALTH SECTORS</a:t>
            </a: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WILL BE IMPLEMENTED THROUGH 5-YR STRATEGIC PLANS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 MENTAL HEALTH </a:t>
            </a:r>
            <a:r>
              <a:rPr lang="en-US" dirty="0" smtClean="0"/>
              <a:t>POLICY-IMPLEMENTATION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54562"/>
          </a:xfrm>
        </p:spPr>
        <p:txBody>
          <a:bodyPr rtlCol="0">
            <a:normAutofit/>
          </a:bodyPr>
          <a:lstStyle/>
          <a:p>
            <a:pPr marL="624078" indent="-51435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dirty="0" smtClean="0"/>
              <a:t>DEVELOP </a:t>
            </a:r>
            <a:r>
              <a:rPr lang="en-US" dirty="0" smtClean="0"/>
              <a:t>POLICY, NOW </a:t>
            </a:r>
            <a:r>
              <a:rPr lang="en-US" dirty="0" smtClean="0"/>
              <a:t>IN OPERATION</a:t>
            </a:r>
          </a:p>
          <a:p>
            <a:pPr marL="624078" indent="-51435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dirty="0" smtClean="0"/>
              <a:t>LEGISLATION</a:t>
            </a:r>
            <a:endParaRPr lang="en-US" dirty="0" smtClean="0"/>
          </a:p>
          <a:p>
            <a:pPr marL="624078" indent="-51435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dirty="0" smtClean="0"/>
              <a:t>STANDARD SETTING</a:t>
            </a:r>
          </a:p>
          <a:p>
            <a:pPr marL="624078" indent="-51435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dirty="0" smtClean="0"/>
              <a:t>REGULATION</a:t>
            </a:r>
            <a:endParaRPr lang="en-US" dirty="0" smtClean="0"/>
          </a:p>
          <a:p>
            <a:pPr marL="624078" indent="-51435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dirty="0" smtClean="0"/>
              <a:t>CAPACITY DEVELOMENT</a:t>
            </a:r>
            <a:endParaRPr lang="en-US" dirty="0" smtClean="0"/>
          </a:p>
          <a:p>
            <a:pPr marL="624078" indent="-51435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dirty="0" smtClean="0"/>
              <a:t>COORDINATION</a:t>
            </a:r>
            <a:endParaRPr lang="en-US" dirty="0" smtClean="0"/>
          </a:p>
          <a:p>
            <a:pPr marL="624078" indent="-51435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dirty="0" smtClean="0"/>
              <a:t>MONITORING AND EVALUATION</a:t>
            </a:r>
          </a:p>
          <a:p>
            <a:pPr marL="624078" indent="-51435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dirty="0" smtClean="0"/>
              <a:t>OFFERING </a:t>
            </a:r>
            <a:r>
              <a:rPr lang="en-US" dirty="0" smtClean="0"/>
              <a:t>TECHINICAL ASSISTANCE TO THE COUNTIES</a:t>
            </a:r>
          </a:p>
        </p:txBody>
      </p:sp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ROLE OF NATIONAL GOVERNMENT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8" indent="-514350">
              <a:buFont typeface="Wingdings 3" pitchFamily="18" charset="2"/>
              <a:buNone/>
            </a:pPr>
            <a:r>
              <a:rPr lang="en-US" sz="3200" dirty="0" smtClean="0"/>
              <a:t>FACILITATE </a:t>
            </a:r>
          </a:p>
          <a:p>
            <a:pPr marL="623888" indent="-514350">
              <a:buFont typeface="Lucida Sans Unicode" pitchFamily="34" charset="0"/>
              <a:buAutoNum type="arabicParenR"/>
            </a:pPr>
            <a:r>
              <a:rPr lang="en-US" sz="3200" dirty="0" smtClean="0"/>
              <a:t>POLICY </a:t>
            </a:r>
            <a:r>
              <a:rPr lang="en-US" sz="3200" dirty="0" smtClean="0"/>
              <a:t>IMPLEMENTATION</a:t>
            </a:r>
            <a:endParaRPr lang="en-US" sz="3200" dirty="0" smtClean="0"/>
          </a:p>
          <a:p>
            <a:pPr marL="623888" indent="-514350">
              <a:buFont typeface="Lucida Sans Unicode" pitchFamily="34" charset="0"/>
              <a:buAutoNum type="arabicParenR"/>
            </a:pPr>
            <a:r>
              <a:rPr lang="en-US" sz="3200" dirty="0" smtClean="0"/>
              <a:t>ADEQUATE </a:t>
            </a:r>
            <a:r>
              <a:rPr lang="en-US" sz="3200" dirty="0" smtClean="0"/>
              <a:t>FINANCES</a:t>
            </a:r>
            <a:endParaRPr lang="en-US" sz="3200" dirty="0" smtClean="0"/>
          </a:p>
          <a:p>
            <a:pPr marL="623888" indent="-514350">
              <a:buFont typeface="Lucida Sans Unicode" pitchFamily="34" charset="0"/>
              <a:buAutoNum type="arabicParenR"/>
            </a:pPr>
            <a:r>
              <a:rPr lang="en-US" sz="3200" dirty="0" smtClean="0"/>
              <a:t>HUMAN </a:t>
            </a:r>
            <a:r>
              <a:rPr lang="en-US" sz="3200" dirty="0" smtClean="0"/>
              <a:t>RESOUCES</a:t>
            </a:r>
            <a:endParaRPr lang="en-US" sz="3200" dirty="0" smtClean="0"/>
          </a:p>
          <a:p>
            <a:pPr marL="623888" indent="-514350">
              <a:buFont typeface="Lucida Sans Unicode" pitchFamily="34" charset="0"/>
              <a:buAutoNum type="arabicParenR"/>
            </a:pPr>
            <a:r>
              <a:rPr lang="en-US" sz="3200" dirty="0" smtClean="0"/>
              <a:t>COMMODITY </a:t>
            </a:r>
            <a:r>
              <a:rPr lang="en-US" sz="3200" dirty="0" smtClean="0"/>
              <a:t>SUPPLY</a:t>
            </a:r>
            <a:endParaRPr lang="en-US" sz="3200" dirty="0" smtClean="0"/>
          </a:p>
          <a:p>
            <a:pPr marL="623888" indent="-514350">
              <a:buFont typeface="Lucida Sans Unicode" pitchFamily="34" charset="0"/>
              <a:buAutoNum type="arabicParenR"/>
            </a:pPr>
            <a:r>
              <a:rPr lang="en-US" sz="3200" dirty="0" smtClean="0"/>
              <a:t>HEALTH INFORMATION AND </a:t>
            </a:r>
            <a:r>
              <a:rPr lang="en-US" sz="3200" dirty="0" smtClean="0"/>
              <a:t>INFRASTRUCTURE</a:t>
            </a:r>
            <a:endParaRPr lang="en-US" sz="3200" dirty="0" smtClean="0"/>
          </a:p>
        </p:txBody>
      </p:sp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 ROLE OF MINISTRY OF HEALTH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PROVIDE STRATEGIC LEADERSHIP IN IMPLEMENTATION OF THE POLICY THROUGH 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INTERGRATED STRATEGIC PLAN,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PROGRAMMES AND GUIDELINES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400" dirty="0" smtClean="0"/>
              <a:t>THE ROLE OF DIRECTORATE OF MENTAL HEALTH AND SUBSTANCE ABUSE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>
              <a:buFont typeface="Wingdings 3" pitchFamily="18" charset="2"/>
              <a:buNone/>
            </a:pPr>
            <a:r>
              <a:rPr lang="en-US" dirty="0" smtClean="0"/>
              <a:t>SHALL PROVIDE CRITICAL OVERSIGHT ON THE</a:t>
            </a:r>
          </a:p>
          <a:p>
            <a:endParaRPr lang="en-US" dirty="0" smtClean="0"/>
          </a:p>
          <a:p>
            <a:pPr>
              <a:buFont typeface="Wingdings 3" pitchFamily="18" charset="2"/>
              <a:buNone/>
            </a:pPr>
            <a:r>
              <a:rPr lang="en-US" dirty="0" smtClean="0"/>
              <a:t> IMPLENTATION OF POLICY</a:t>
            </a:r>
          </a:p>
        </p:txBody>
      </p:sp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 ROLE OF KENYA BOARD OF MENTAL HEALTH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endParaRPr lang="en-US" dirty="0" smtClean="0"/>
          </a:p>
          <a:p>
            <a:pPr>
              <a:buFont typeface="Wingdings 3" pitchFamily="18" charset="2"/>
              <a:buNone/>
            </a:pPr>
            <a:r>
              <a:rPr lang="en-US" dirty="0" smtClean="0"/>
              <a:t>WILL PROVIDE AN ENABLING ENIVIRONMENT</a:t>
            </a:r>
          </a:p>
          <a:p>
            <a:endParaRPr lang="en-US" dirty="0" smtClean="0"/>
          </a:p>
          <a:p>
            <a:pPr>
              <a:buFont typeface="Wingdings 3" pitchFamily="18" charset="2"/>
              <a:buNone/>
            </a:pPr>
            <a:r>
              <a:rPr lang="en-US" dirty="0" smtClean="0"/>
              <a:t>FOR </a:t>
            </a:r>
            <a:r>
              <a:rPr lang="en-US" dirty="0" smtClean="0"/>
              <a:t>THE ENHACEMENT OF PRIVATE/PUBLIC </a:t>
            </a:r>
          </a:p>
          <a:p>
            <a:endParaRPr lang="en-US" dirty="0" smtClean="0"/>
          </a:p>
          <a:p>
            <a:pPr>
              <a:buFont typeface="Wingdings 3" pitchFamily="18" charset="2"/>
              <a:buNone/>
            </a:pPr>
            <a:r>
              <a:rPr lang="en-US" dirty="0" smtClean="0"/>
              <a:t>SECTOR </a:t>
            </a:r>
            <a:r>
              <a:rPr lang="en-US" dirty="0" smtClean="0"/>
              <a:t>PARTNERSHIPS</a:t>
            </a:r>
            <a:endParaRPr lang="en-US" dirty="0" smtClean="0"/>
          </a:p>
        </p:txBody>
      </p:sp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 ROLE OF THE GOVERNMENT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r>
              <a:rPr lang="en-US" dirty="0" smtClean="0"/>
              <a:t>INCLUDE MENTAL HEALTH IN </a:t>
            </a:r>
          </a:p>
          <a:p>
            <a:r>
              <a:rPr lang="en-US" dirty="0" smtClean="0"/>
              <a:t>THE COUNTY INTERGRATED DEVELOPMENTS </a:t>
            </a:r>
            <a:r>
              <a:rPr lang="en-US" dirty="0" smtClean="0"/>
              <a:t>PLANS</a:t>
            </a:r>
            <a:endParaRPr lang="en-US" dirty="0" smtClean="0"/>
          </a:p>
          <a:p>
            <a:r>
              <a:rPr lang="en-US" dirty="0" smtClean="0"/>
              <a:t>STRATEGIC PLANS </a:t>
            </a:r>
          </a:p>
          <a:p>
            <a:r>
              <a:rPr lang="en-US" dirty="0" smtClean="0"/>
              <a:t>ANNUAL </a:t>
            </a:r>
            <a:r>
              <a:rPr lang="en-US" dirty="0" smtClean="0"/>
              <a:t>IMPLEMENTATION PLANS</a:t>
            </a:r>
          </a:p>
          <a:p>
            <a:r>
              <a:rPr lang="en-US" dirty="0" smtClean="0"/>
              <a:t>RESOURCE MOBILIZATION</a:t>
            </a:r>
          </a:p>
          <a:p>
            <a:r>
              <a:rPr lang="en-US" dirty="0" smtClean="0"/>
              <a:t>CAPACITY BUILDING </a:t>
            </a:r>
          </a:p>
          <a:p>
            <a:r>
              <a:rPr lang="en-US" dirty="0" smtClean="0"/>
              <a:t>EFFECTIVE IMPLEMENTATION</a:t>
            </a:r>
          </a:p>
        </p:txBody>
      </p:sp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 ROLE OF COUNTIES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3962400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en-US" dirty="0" smtClean="0"/>
              <a:t>REGULATE </a:t>
            </a:r>
            <a:r>
              <a:rPr lang="en-US" dirty="0" smtClean="0"/>
              <a:t>HEALTH PROFFESIONALS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REGISTER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LICENCE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FACILITATE CONFLICT RESOLUTION</a:t>
            </a:r>
          </a:p>
          <a:p>
            <a:pPr>
              <a:buFont typeface="Wingdings 3" pitchFamily="18" charset="2"/>
              <a:buNone/>
            </a:pPr>
            <a:r>
              <a:rPr lang="en-US" dirty="0" smtClean="0"/>
              <a:t>DISPLINE ANY CASE OF </a:t>
            </a:r>
            <a:r>
              <a:rPr lang="en-US" dirty="0" smtClean="0"/>
              <a:t>PROFESSIONAL MISCONDUCT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73034" y="369806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ROLES AND RESONSIBILITIES OF HEALTH REGULATORY BODIES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EXPAND COVERAGE </a:t>
            </a:r>
            <a:r>
              <a:rPr lang="en-US" dirty="0" smtClean="0"/>
              <a:t>OF </a:t>
            </a:r>
            <a:r>
              <a:rPr lang="en-US" dirty="0" smtClean="0"/>
              <a:t>MENTAL HEALTH</a:t>
            </a:r>
          </a:p>
          <a:p>
            <a:r>
              <a:rPr lang="en-US" dirty="0" smtClean="0"/>
              <a:t>IMPROVE ACCESS</a:t>
            </a:r>
          </a:p>
          <a:p>
            <a:r>
              <a:rPr lang="en-US" dirty="0" smtClean="0"/>
              <a:t>FORMULATE, FINANCE, IMPLEMENT MONITOR </a:t>
            </a:r>
            <a:r>
              <a:rPr lang="en-US" dirty="0" smtClean="0"/>
              <a:t>AND </a:t>
            </a:r>
            <a:r>
              <a:rPr lang="en-US" dirty="0" smtClean="0"/>
              <a:t>EVALUATE PROGRAMS</a:t>
            </a:r>
          </a:p>
          <a:p>
            <a:r>
              <a:rPr lang="en-US" dirty="0" smtClean="0"/>
              <a:t>ADVOCACY FOR </a:t>
            </a:r>
            <a:r>
              <a:rPr lang="en-US" dirty="0" smtClean="0"/>
              <a:t>PROMOTION OF </a:t>
            </a:r>
            <a:r>
              <a:rPr lang="en-US" dirty="0" smtClean="0"/>
              <a:t>MENTAL HEALTH CARE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RESPONSIBILTIES </a:t>
            </a:r>
            <a:r>
              <a:rPr lang="en-US" dirty="0" smtClean="0"/>
              <a:t>AND ROLES OF NON STATE ACTORS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US" sz="6600" dirty="0" smtClean="0"/>
              <a:t>MENTAL </a:t>
            </a:r>
            <a:r>
              <a:rPr lang="en-US" sz="6600" dirty="0" smtClean="0"/>
              <a:t>HEALTH SERVICES </a:t>
            </a:r>
            <a:r>
              <a:rPr lang="en-US" sz="6600" dirty="0" smtClean="0"/>
              <a:t>IN KENYA</a:t>
            </a:r>
          </a:p>
        </p:txBody>
      </p:sp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TOPIC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1"/>
          <p:cNvSpPr>
            <a:spLocks noGrp="1"/>
          </p:cNvSpPr>
          <p:nvPr>
            <p:ph idx="1"/>
          </p:nvPr>
        </p:nvSpPr>
        <p:spPr>
          <a:xfrm>
            <a:off x="498764" y="1524000"/>
            <a:ext cx="8229600" cy="4525962"/>
          </a:xfrm>
        </p:spPr>
        <p:txBody>
          <a:bodyPr/>
          <a:lstStyle/>
          <a:p>
            <a:r>
              <a:rPr lang="en-US" dirty="0" smtClean="0"/>
              <a:t>POSITIVE ADVOCACY</a:t>
            </a:r>
          </a:p>
          <a:p>
            <a:r>
              <a:rPr lang="en-US" dirty="0" smtClean="0"/>
              <a:t>PROMOTION OF MENTAL </a:t>
            </a:r>
            <a:r>
              <a:rPr lang="en-US" dirty="0" smtClean="0"/>
              <a:t>HEALTH AND </a:t>
            </a:r>
            <a:r>
              <a:rPr lang="en-US" dirty="0" smtClean="0"/>
              <a:t>CARE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ROLES AND RESONSIBILITIES OF MEDIA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233862"/>
          </a:xfrm>
        </p:spPr>
        <p:txBody>
          <a:bodyPr/>
          <a:lstStyle/>
          <a:p>
            <a:r>
              <a:rPr lang="en-US" dirty="0" smtClean="0"/>
              <a:t>PROMOTION OF </a:t>
            </a:r>
            <a:r>
              <a:rPr lang="en-US" dirty="0" smtClean="0"/>
              <a:t>MENTAL </a:t>
            </a:r>
            <a:r>
              <a:rPr lang="en-US" dirty="0" smtClean="0"/>
              <a:t>HEALTH</a:t>
            </a:r>
          </a:p>
          <a:p>
            <a:r>
              <a:rPr lang="en-US" dirty="0" smtClean="0"/>
              <a:t>PREVENTION</a:t>
            </a:r>
          </a:p>
          <a:p>
            <a:r>
              <a:rPr lang="en-US" dirty="0" smtClean="0"/>
              <a:t>TREATMENT</a:t>
            </a:r>
          </a:p>
          <a:p>
            <a:r>
              <a:rPr lang="en-US" dirty="0" smtClean="0"/>
              <a:t>REHABILITATION OF PEOPLE WITH </a:t>
            </a:r>
            <a:r>
              <a:rPr lang="en-US" dirty="0" smtClean="0"/>
              <a:t>MENTAL, </a:t>
            </a:r>
            <a:r>
              <a:rPr lang="en-US" dirty="0" smtClean="0"/>
              <a:t>NEUROLOGICAL AND SUBSTANCE USE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400" dirty="0" smtClean="0"/>
              <a:t>ROLES AND RESONSIBILITIES OF INVIDUALS, </a:t>
            </a:r>
            <a:r>
              <a:rPr lang="en-US" sz="2400" dirty="0" smtClean="0"/>
              <a:t>FAMILIES </a:t>
            </a:r>
            <a:r>
              <a:rPr lang="en-US" sz="2400" dirty="0" smtClean="0"/>
              <a:t>AND COMMUNITIES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SUPPORT</a:t>
            </a:r>
          </a:p>
          <a:p>
            <a:pPr>
              <a:buFont typeface="Wingdings 3" pitchFamily="18" charset="2"/>
              <a:buNone/>
            </a:pPr>
            <a:endParaRPr lang="en-US" dirty="0" smtClean="0"/>
          </a:p>
          <a:p>
            <a:pPr lvl="1"/>
            <a:r>
              <a:rPr lang="en-US" dirty="0" smtClean="0"/>
              <a:t>MENTAL HEALTH POLICY </a:t>
            </a:r>
            <a:r>
              <a:rPr lang="en-US" dirty="0" smtClean="0"/>
              <a:t>IMPLEMENTATION</a:t>
            </a:r>
            <a:endParaRPr lang="en-US" dirty="0" smtClean="0"/>
          </a:p>
          <a:p>
            <a:pPr lvl="1">
              <a:buFont typeface="Verdana" pitchFamily="34" charset="0"/>
              <a:buNone/>
            </a:pPr>
            <a:endParaRPr lang="en-US" dirty="0" smtClean="0"/>
          </a:p>
          <a:p>
            <a:r>
              <a:rPr lang="en-US" dirty="0" smtClean="0"/>
              <a:t>THROUGH 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HEALTH SECTOR PARTNERSHIP AND</a:t>
            </a:r>
          </a:p>
          <a:p>
            <a:pPr lvl="1"/>
            <a:r>
              <a:rPr lang="en-US" dirty="0" smtClean="0"/>
              <a:t>EMPHASIS MENTAL HEALTH PRIORITIES</a:t>
            </a:r>
          </a:p>
          <a:p>
            <a:pPr lvl="1"/>
            <a:r>
              <a:rPr lang="en-US" dirty="0" smtClean="0"/>
              <a:t>AND PLANS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 </a:t>
            </a:r>
            <a:r>
              <a:rPr lang="en-US" dirty="0" smtClean="0"/>
              <a:t>ROLE OF DEVELOPMENT AND IMPLEMENTATION PARTNERS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MENTAL HEALTH TO BE INCLUDED IN THE CURRICULUM</a:t>
            </a:r>
          </a:p>
          <a:p>
            <a:r>
              <a:rPr lang="en-US" dirty="0" smtClean="0"/>
              <a:t>CURRICULUM TO MEET INTERNATIONAL STANDARDS</a:t>
            </a:r>
          </a:p>
          <a:p>
            <a:r>
              <a:rPr lang="en-US" dirty="0" smtClean="0"/>
              <a:t>PROVIDE EVIDENCE BASED APPROCHES AND PRACTICES TO MENTAL HEALTH ISSUES</a:t>
            </a:r>
          </a:p>
          <a:p>
            <a:r>
              <a:rPr lang="en-US" dirty="0" smtClean="0"/>
              <a:t>CONDUCT SCIENTIFIC MENTAL HEALTH RESEARCH </a:t>
            </a:r>
            <a:endParaRPr lang="en-US" dirty="0" smtClean="0"/>
          </a:p>
          <a:p>
            <a:r>
              <a:rPr lang="en-US" dirty="0" smtClean="0"/>
              <a:t>SHARE </a:t>
            </a:r>
            <a:r>
              <a:rPr lang="en-US" dirty="0" smtClean="0"/>
              <a:t>INFORMATION TO INFORM THE POLICY IMPLEMENTATION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 ROLE OF TRAINING AND RESEARCH INSTITUTES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191000"/>
          </a:xfrm>
        </p:spPr>
        <p:txBody>
          <a:bodyPr/>
          <a:lstStyle/>
          <a:p>
            <a:r>
              <a:rPr lang="en-US" dirty="0" smtClean="0"/>
              <a:t>PROVIDE TECHNICAL </a:t>
            </a:r>
            <a:r>
              <a:rPr lang="en-US" dirty="0" smtClean="0"/>
              <a:t>ADVISE AND </a:t>
            </a:r>
            <a:r>
              <a:rPr lang="en-US" dirty="0" smtClean="0"/>
              <a:t>PROFFESSIONAL EXPERTISE</a:t>
            </a:r>
          </a:p>
          <a:p>
            <a:r>
              <a:rPr lang="en-US" dirty="0" smtClean="0"/>
              <a:t>ENSURE/FACILITATE PROFFESSIONAL GROWTH </a:t>
            </a:r>
          </a:p>
          <a:p>
            <a:r>
              <a:rPr lang="en-US" dirty="0" smtClean="0"/>
              <a:t>MAINTAIN ETHICS </a:t>
            </a:r>
          </a:p>
          <a:p>
            <a:r>
              <a:rPr lang="en-US" dirty="0" smtClean="0"/>
              <a:t>WELFARE OF THE MEMBERS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PROFFESSIONAL BODIES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2"/>
          </a:xfrm>
        </p:spPr>
        <p:txBody>
          <a:bodyPr/>
          <a:lstStyle/>
          <a:p>
            <a:r>
              <a:rPr lang="en-US" dirty="0" smtClean="0"/>
              <a:t>FIVE YEAR MENTAL HEALTH STRATEGIC PLANS</a:t>
            </a:r>
          </a:p>
          <a:p>
            <a:r>
              <a:rPr lang="en-US" dirty="0" smtClean="0"/>
              <a:t>FIVE YEAR MENTAL HEALTH POLICY EVALUATION </a:t>
            </a:r>
            <a:r>
              <a:rPr lang="en-US" dirty="0" smtClean="0"/>
              <a:t>EG (</a:t>
            </a:r>
            <a:r>
              <a:rPr lang="en-US" dirty="0" smtClean="0"/>
              <a:t>2015-2030 ONE)</a:t>
            </a:r>
          </a:p>
          <a:p>
            <a:r>
              <a:rPr lang="en-US" dirty="0" smtClean="0"/>
              <a:t>MEDIUM-TERM OUTCOMES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POLICY MONITORING AND EVALUATION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Font typeface="Wingdings 3" pitchFamily="18" charset="2"/>
              <a:buNone/>
            </a:pPr>
            <a:r>
              <a:rPr lang="en-US" dirty="0" smtClean="0"/>
              <a:t>1. KENYA MENTAL HEALTH POLICY 2015-2030</a:t>
            </a:r>
          </a:p>
          <a:p>
            <a:pPr lvl="1"/>
            <a:r>
              <a:rPr lang="en-US" dirty="0" smtClean="0">
                <a:hlinkClick r:id="rId2"/>
              </a:rPr>
              <a:t>http://www.health</a:t>
            </a:r>
            <a:r>
              <a:rPr lang="en-US" dirty="0" smtClean="0"/>
              <a:t> .go.ke</a:t>
            </a:r>
          </a:p>
          <a:p>
            <a:pPr lvl="1"/>
            <a:r>
              <a:rPr lang="en-US" dirty="0" smtClean="0"/>
              <a:t>Published by ministry of health- august 2015</a:t>
            </a:r>
          </a:p>
          <a:p>
            <a:pPr lvl="1"/>
            <a:endParaRPr lang="en-US" dirty="0" smtClean="0"/>
          </a:p>
          <a:p>
            <a:pPr>
              <a:buFont typeface="Wingdings 3" pitchFamily="18" charset="2"/>
              <a:buNone/>
            </a:pPr>
            <a:r>
              <a:rPr lang="en-GB" sz="2800" dirty="0" smtClean="0"/>
              <a:t>2. MENTAL HEALTH ACT, 2013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REFERENCES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1800" dirty="0" smtClean="0"/>
              <a:t>THIS ACT MAY BE CITED AS THE MENTAL HEALTH ACT, 2013.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GB" sz="1800" dirty="0" smtClean="0"/>
              <a:t>ARRANGEMENT OF CLAUSES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</p:txBody>
      </p:sp>
      <p:sp>
        <p:nvSpPr>
          <p:cNvPr id="12291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12292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10200"/>
            <a:ext cx="4041775" cy="762000"/>
          </a:xfrm>
        </p:spPr>
        <p:txBody>
          <a:bodyPr/>
          <a:lstStyle/>
          <a:p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625"/>
            <a:ext cx="4040188" cy="3941763"/>
          </a:xfrm>
        </p:spPr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GB" sz="1400" b="1" dirty="0" smtClean="0"/>
              <a:t>PART I—PRELIMINARY</a:t>
            </a:r>
            <a:endParaRPr lang="en-US" sz="14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GB" sz="1400" b="1" dirty="0" smtClean="0"/>
              <a:t>PART II—ACCESS TO MENTAL HEALTH CARE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GB" sz="1400" b="1" dirty="0" smtClean="0"/>
              <a:t>PART III—DETERMINATION OF MENTAL ILLNESS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GB" sz="1400" b="1" dirty="0" smtClean="0"/>
              <a:t>PART IV—RIGHTS OF PERSONS WITH MENTAL ILLNESS AND DUTIES OF MENTAL HEALTH CARE PROVIDERS</a:t>
            </a:r>
            <a:endParaRPr lang="en-US" sz="14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GB" sz="1800" b="1" dirty="0" smtClean="0"/>
              <a:t>PART V—PROVISIONS ON ADMISSION AND TREATMENT</a:t>
            </a:r>
            <a:endParaRPr lang="en-US" sz="1800" dirty="0" smtClean="0"/>
          </a:p>
          <a:p>
            <a:pPr lvl="3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en-GB" dirty="0" smtClean="0"/>
              <a:t>Voluntary admission</a:t>
            </a:r>
            <a:endParaRPr lang="en-US" dirty="0" smtClean="0"/>
          </a:p>
          <a:p>
            <a:pPr lvl="3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en-GB" dirty="0" smtClean="0"/>
              <a:t>Informed consent</a:t>
            </a:r>
            <a:endParaRPr lang="en-US" dirty="0" smtClean="0"/>
          </a:p>
          <a:p>
            <a:pPr lvl="3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en-GB" dirty="0" smtClean="0"/>
              <a:t>Involuntary admission</a:t>
            </a:r>
          </a:p>
          <a:p>
            <a:pPr lvl="3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en-GB" dirty="0" smtClean="0"/>
              <a:t>Emergency admission and treatment</a:t>
            </a:r>
            <a:endParaRPr lang="en-US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STUDENTS TO READ THE ACT IN FULL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625"/>
            <a:ext cx="4041775" cy="3941763"/>
          </a:xfrm>
        </p:spPr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1800" dirty="0" smtClean="0"/>
              <a:t>Considerations for emergency cases</a:t>
            </a:r>
            <a:endParaRPr lang="en-US" sz="1800" dirty="0" smtClean="0"/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1800" dirty="0" smtClean="0"/>
              <a:t>Duration of emergency treatment</a:t>
            </a:r>
            <a:endParaRPr lang="en-US" sz="18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GB" sz="1200" b="1" dirty="0" smtClean="0"/>
              <a:t>PART VI—MENTALLY ILL OFFENDERS</a:t>
            </a:r>
            <a:endParaRPr lang="en-US" sz="1200" dirty="0" smtClean="0"/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1200" dirty="0" smtClean="0"/>
              <a:t>Facilities for mentally ill offenders</a:t>
            </a:r>
            <a:endParaRPr lang="en-US" sz="12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GB" sz="1200" b="1" dirty="0" smtClean="0"/>
              <a:t>PART VII—SECLUSION AND RESTRAINT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GB" sz="1200" b="1" dirty="0" smtClean="0"/>
              <a:t>PART VIII—REVIEW,  APPEALS, DISCHARGE AND TRANSFER OF PERSON WITH MENTAL ILLNESS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GB" sz="1200" b="1" dirty="0" smtClean="0"/>
              <a:t>PART IX—CARE AND ADMINISTRATION OF PROPERTY OF PERSONS WITH MENTAL ILLNESS</a:t>
            </a:r>
            <a:endParaRPr lang="en-US" sz="12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GB" sz="1600" b="1" dirty="0" smtClean="0"/>
              <a:t>PART X—MENTAL HEALTH BOARD</a:t>
            </a:r>
            <a:endParaRPr lang="en-US" sz="16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GB" sz="1600" b="1" dirty="0" smtClean="0"/>
              <a:t>PART XI—FINANCIAL PROVISIONS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GB" sz="1600" b="1" dirty="0" smtClean="0"/>
              <a:t>PART XII—MISCELLANEOUS PROVISIONS</a:t>
            </a:r>
            <a:endParaRPr lang="en-US" sz="16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sz="16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endParaRPr lang="en-US" sz="16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SO AS TO GET ALL DETAILS.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365760" indent="-256032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HEALTH POLICIES ON THE 21</a:t>
            </a:r>
            <a:r>
              <a:rPr lang="en-US" baseline="30000" dirty="0" smtClean="0"/>
              <a:t>ST</a:t>
            </a:r>
            <a:r>
              <a:rPr lang="en-US" dirty="0" smtClean="0"/>
              <a:t> CENTURY WILL NEED TO BE CONSTRUCTED FROM A KEY QUESTION…</a:t>
            </a:r>
          </a:p>
          <a:p>
            <a:pPr marL="365760" indent="-256032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 “WHAT MAKES PEOPLE HEALTHY?” (KICKBUSCH, QUOTED IN WHO: 2005, P.2) </a:t>
            </a:r>
          </a:p>
          <a:p>
            <a:pPr marL="365760" indent="-256032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WORLD HEALTH ORGANIZATION (WHO) DEFINES HEALTH AS </a:t>
            </a:r>
          </a:p>
          <a:p>
            <a:pPr marL="365760" indent="-256032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000" dirty="0" smtClean="0">
              <a:solidFill>
                <a:srgbClr val="FF0000"/>
              </a:solidFill>
            </a:endParaRPr>
          </a:p>
          <a:p>
            <a:pPr marL="365760" indent="-256032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000" dirty="0" smtClean="0">
                <a:solidFill>
                  <a:srgbClr val="FF0000"/>
                </a:solidFill>
              </a:rPr>
              <a:t>“</a:t>
            </a:r>
            <a:r>
              <a:rPr lang="en-US" sz="3000" i="1" dirty="0" smtClean="0">
                <a:solidFill>
                  <a:srgbClr val="FF0000"/>
                </a:solidFill>
              </a:rPr>
              <a:t>NOT MERELY THE ABSENCE OF DISEASE OR INFIRMITY’, BUT RATHER,</a:t>
            </a:r>
            <a:r>
              <a:rPr lang="en-US" sz="3000" dirty="0" smtClean="0">
                <a:solidFill>
                  <a:srgbClr val="FF0000"/>
                </a:solidFill>
              </a:rPr>
              <a:t> “A</a:t>
            </a:r>
            <a:r>
              <a:rPr lang="en-US" sz="3000" i="1" dirty="0" smtClean="0">
                <a:solidFill>
                  <a:srgbClr val="FF0000"/>
                </a:solidFill>
              </a:rPr>
              <a:t> STATE OF COMPLETE PHYSICAL, </a:t>
            </a:r>
            <a:r>
              <a:rPr lang="en-US" sz="3000" b="1" i="1" u="sng" dirty="0" smtClean="0">
                <a:solidFill>
                  <a:srgbClr val="FF0000"/>
                </a:solidFill>
              </a:rPr>
              <a:t>MENTAL</a:t>
            </a:r>
            <a:r>
              <a:rPr lang="en-US" sz="3000" i="1" dirty="0" smtClean="0">
                <a:solidFill>
                  <a:srgbClr val="FF0000"/>
                </a:solidFill>
              </a:rPr>
              <a:t> AND SOCIAL WELL-BEING” </a:t>
            </a:r>
            <a:r>
              <a:rPr lang="en-US" sz="3000" dirty="0" smtClean="0">
                <a:solidFill>
                  <a:srgbClr val="FF0000"/>
                </a:solidFill>
              </a:rPr>
              <a:t>(2001: 3).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WORLD HEALTH ORGANIZATION (WHO) DEFINATION OF HEALTH</a:t>
            </a: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4121150" y="3244850"/>
            <a:ext cx="9017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(WHO)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dirty="0" smtClean="0"/>
              <a:t>A STATE OF WELL BEING WHERE BY INDIVIDUALS </a:t>
            </a:r>
          </a:p>
          <a:p>
            <a:r>
              <a:rPr lang="en-US" dirty="0" smtClean="0"/>
              <a:t>RECOGNIZE AND </a:t>
            </a:r>
          </a:p>
          <a:p>
            <a:r>
              <a:rPr lang="en-US" dirty="0" smtClean="0"/>
              <a:t>REALIZE THEIR ABILITIES, </a:t>
            </a:r>
          </a:p>
          <a:p>
            <a:r>
              <a:rPr lang="en-US" dirty="0" smtClean="0"/>
              <a:t>ARE ABLE TO COPE WITH THE NORMAL STRESSES OF LIFE,</a:t>
            </a:r>
          </a:p>
          <a:p>
            <a:r>
              <a:rPr lang="en-US" dirty="0" smtClean="0"/>
              <a:t>WORK PRODUCTIVELY AND FRUITFULLY, </a:t>
            </a:r>
          </a:p>
          <a:p>
            <a:r>
              <a:rPr lang="en-US" dirty="0" smtClean="0"/>
              <a:t>AND MAKE A CONTRIBUTION TO THEIR COMMUNITIES (WHO 2003)</a:t>
            </a:r>
          </a:p>
        </p:txBody>
      </p:sp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MENTAL </a:t>
            </a:r>
            <a:r>
              <a:rPr lang="en-US" dirty="0" smtClean="0"/>
              <a:t>HEALTH—definition.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Font typeface="Wingdings 3" pitchFamily="18" charset="2"/>
              <a:buNone/>
            </a:pPr>
            <a:r>
              <a:rPr lang="en-GB" b="1" dirty="0" smtClean="0"/>
              <a:t>THIS BILL NOW AN ACT OUTLINES HOW MENTAL SERVICES ARE STRUCTURED</a:t>
            </a:r>
            <a:endParaRPr lang="en-US" dirty="0" smtClean="0"/>
          </a:p>
          <a:p>
            <a:pPr>
              <a:buFont typeface="Wingdings 3" pitchFamily="18" charset="2"/>
              <a:buNone/>
            </a:pPr>
            <a:endParaRPr lang="en-US" dirty="0" smtClean="0"/>
          </a:p>
          <a:p>
            <a:r>
              <a:rPr lang="en-GB" b="1" dirty="0" smtClean="0"/>
              <a:t>PART I—PRELIMINARY</a:t>
            </a:r>
            <a:endParaRPr lang="en-US" dirty="0" smtClean="0"/>
          </a:p>
          <a:p>
            <a:r>
              <a:rPr lang="en-GB" dirty="0" smtClean="0"/>
              <a:t>1—Short title</a:t>
            </a:r>
            <a:endParaRPr lang="en-US" dirty="0" smtClean="0"/>
          </a:p>
          <a:p>
            <a:r>
              <a:rPr lang="en-GB" dirty="0" smtClean="0"/>
              <a:t>2—Interpretation</a:t>
            </a:r>
            <a:endParaRPr lang="en-US" dirty="0" smtClean="0"/>
          </a:p>
          <a:p>
            <a:r>
              <a:rPr lang="en-GB" dirty="0" smtClean="0"/>
              <a:t>3—Objects and purposes of the Act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THE MENTAL HEALTH BILL, 2013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89462"/>
          </a:xfrm>
        </p:spPr>
        <p:txBody>
          <a:bodyPr rtlCol="0">
            <a:normAutofit fontScale="77500" lnSpcReduction="20000"/>
          </a:bodyPr>
          <a:lstStyle/>
          <a:p>
            <a:pPr marL="365760" indent="-256032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b="1" dirty="0" smtClean="0"/>
              <a:t>A </a:t>
            </a:r>
            <a:r>
              <a:rPr lang="en-GB" b="1" dirty="0" smtClean="0"/>
              <a:t>BILL  NOW </a:t>
            </a:r>
            <a:r>
              <a:rPr lang="en-US" b="1" dirty="0" smtClean="0"/>
              <a:t> </a:t>
            </a:r>
            <a:r>
              <a:rPr lang="en-GB" b="1" dirty="0" smtClean="0"/>
              <a:t>AN ACT OF PARLIAMENT TO</a:t>
            </a:r>
          </a:p>
          <a:p>
            <a:pPr marL="624078" indent="-51435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b="1" dirty="0" smtClean="0"/>
              <a:t>PROVIDE </a:t>
            </a:r>
            <a:r>
              <a:rPr lang="en-GB" b="1" dirty="0" smtClean="0"/>
              <a:t>FOR THE PREVENTION OF MENTAL ILLNESSES, </a:t>
            </a:r>
          </a:p>
          <a:p>
            <a:pPr marL="624078" indent="-51435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b="1" dirty="0" smtClean="0"/>
              <a:t>PROVIDE FOR CARE, </a:t>
            </a:r>
          </a:p>
          <a:p>
            <a:pPr marL="624078" indent="-51435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b="1" dirty="0" smtClean="0"/>
              <a:t>PROVIDE FOR TREATMENT AND REHABILITATION OF PERSONS WITH MENTAL ILLNESS;</a:t>
            </a:r>
          </a:p>
          <a:p>
            <a:pPr marL="624078" indent="-51435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b="1" dirty="0" smtClean="0"/>
              <a:t>TO PROVIDE FOR THE PROCEDURES FOR ADMISSION,AND TREATMENT </a:t>
            </a:r>
          </a:p>
          <a:p>
            <a:pPr marL="624078" indent="-51435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b="1" dirty="0" smtClean="0"/>
              <a:t>PROVIDE FOR GENERAL MANAGEMENT OF PERSONS WITH MENTAL ILLNESS; </a:t>
            </a:r>
          </a:p>
          <a:p>
            <a:pPr marL="624078" indent="-514350" algn="just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b="1" dirty="0" smtClean="0"/>
              <a:t>TO PROVIDE FOR THE ESTABLISHMENT OF THE MENTAL HEALTH  BOARD AND FOR CONNECTED PURPOSES</a:t>
            </a:r>
          </a:p>
          <a:p>
            <a:pPr marL="624078" indent="-514350" algn="just" fontAlgn="auto">
              <a:spcAft>
                <a:spcPts val="0"/>
              </a:spcAft>
              <a:buFont typeface="Wingdings 3"/>
              <a:buNone/>
              <a:defRPr/>
            </a:pPr>
            <a:endParaRPr lang="en-US" dirty="0" smtClean="0"/>
          </a:p>
          <a:p>
            <a:pPr marL="624078" indent="-514350" fontAlgn="auto">
              <a:spcAft>
                <a:spcPts val="0"/>
              </a:spcAft>
              <a:buFont typeface="Wingdings 3"/>
              <a:buNone/>
              <a:defRPr/>
            </a:pPr>
            <a:r>
              <a:rPr lang="en-GB" b="1" dirty="0" smtClean="0"/>
              <a:t>(</a:t>
            </a:r>
            <a:r>
              <a:rPr lang="en-GB" b="1" i="1" dirty="0" smtClean="0">
                <a:solidFill>
                  <a:srgbClr val="FF0000"/>
                </a:solidFill>
              </a:rPr>
              <a:t>ENACTED</a:t>
            </a:r>
            <a:r>
              <a:rPr lang="en-GB" i="1" dirty="0" smtClean="0">
                <a:solidFill>
                  <a:srgbClr val="FF0000"/>
                </a:solidFill>
              </a:rPr>
              <a:t> BY THE PARLIAMENT OF KENYA</a:t>
            </a:r>
            <a:r>
              <a:rPr lang="en-GB" b="1" i="1" dirty="0" smtClean="0">
                <a:solidFill>
                  <a:srgbClr val="FF0000"/>
                </a:solidFill>
              </a:rPr>
              <a:t> )</a:t>
            </a:r>
            <a:endParaRPr lang="en-US" i="1" dirty="0" smtClean="0">
              <a:solidFill>
                <a:srgbClr val="FF0000"/>
              </a:solidFill>
            </a:endParaRPr>
          </a:p>
          <a:p>
            <a:pPr marL="365760" indent="-256032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THE MENTAL HEALTH BILL, 2013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57200" y="1402794"/>
            <a:ext cx="8229600" cy="4525962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en-US" dirty="0" smtClean="0"/>
              <a:t>IS A CRUCIAL DETERMINANT OF OVERALL HEALTH AND SOCIO-ECONOMIC DEVELOPMENT</a:t>
            </a:r>
          </a:p>
          <a:p>
            <a:pPr>
              <a:buFont typeface="Arial" charset="0"/>
              <a:buNone/>
            </a:pPr>
            <a:r>
              <a:rPr lang="en-US" dirty="0" smtClean="0"/>
              <a:t>IT </a:t>
            </a:r>
            <a:r>
              <a:rPr lang="en-US" dirty="0" smtClean="0"/>
              <a:t>INCLUDES:</a:t>
            </a:r>
            <a:endParaRPr lang="en-US" dirty="0" smtClean="0"/>
          </a:p>
          <a:p>
            <a:r>
              <a:rPr lang="en-US" dirty="0" smtClean="0"/>
              <a:t>GOOD EMOTIONAL STATE,</a:t>
            </a:r>
          </a:p>
          <a:p>
            <a:r>
              <a:rPr lang="en-US" dirty="0" smtClean="0"/>
              <a:t>GOOD COGNITIVE </a:t>
            </a:r>
            <a:r>
              <a:rPr lang="en-US" dirty="0" smtClean="0"/>
              <a:t>FUNCTIONS,</a:t>
            </a:r>
            <a:endParaRPr lang="en-US" dirty="0" smtClean="0"/>
          </a:p>
          <a:p>
            <a:r>
              <a:rPr lang="en-US" dirty="0" smtClean="0"/>
              <a:t>GOOD SOCIAL FUNCTIONING AND COHERENCE</a:t>
            </a:r>
          </a:p>
          <a:p>
            <a:pPr>
              <a:buFont typeface="Wingdings 3" pitchFamily="18" charset="2"/>
              <a:buNone/>
            </a:pPr>
            <a:r>
              <a:rPr lang="en-US" dirty="0" smtClean="0">
                <a:solidFill>
                  <a:srgbClr val="FF0000"/>
                </a:solidFill>
              </a:rPr>
              <a:t>‘</a:t>
            </a:r>
            <a:r>
              <a:rPr lang="en-US" b="1" i="1" u="sng" dirty="0" smtClean="0">
                <a:solidFill>
                  <a:srgbClr val="FF0000"/>
                </a:solidFill>
              </a:rPr>
              <a:t>‘THERE IS NO HEALTH WITHOUT MENTAL HEALTH’’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POSITIVE MENTAL </a:t>
            </a:r>
            <a:r>
              <a:rPr lang="en-US" dirty="0" smtClean="0"/>
              <a:t>HEATH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2545</TotalTime>
  <Words>814</Words>
  <Application>Microsoft Office PowerPoint</Application>
  <PresentationFormat>On-screen Show (4:3)</PresentationFormat>
  <Paragraphs>175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Lucida Sans Unicode</vt:lpstr>
      <vt:lpstr>Verdana</vt:lpstr>
      <vt:lpstr>Wingdings</vt:lpstr>
      <vt:lpstr>Wingdings 2</vt:lpstr>
      <vt:lpstr>Wingdings 3</vt:lpstr>
      <vt:lpstr>Concourse</vt:lpstr>
      <vt:lpstr>LEVEL 6</vt:lpstr>
      <vt:lpstr>TOPIC</vt:lpstr>
      <vt:lpstr>REFERENCES</vt:lpstr>
      <vt:lpstr>THIS ACT MAY BE CITED AS THE MENTAL HEALTH ACT, 2013.  ARRANGEMENT OF CLAUSES </vt:lpstr>
      <vt:lpstr>WORLD HEALTH ORGANIZATION (WHO) DEFINATION OF HEALTH</vt:lpstr>
      <vt:lpstr>MENTAL HEALTH—definition.</vt:lpstr>
      <vt:lpstr>THE MENTAL HEALTH BILL, 2013</vt:lpstr>
      <vt:lpstr>THE MENTAL HEALTH BILL, 2013</vt:lpstr>
      <vt:lpstr>POSITIVE MENTAL HEATH</vt:lpstr>
      <vt:lpstr>MENTAL HEALTH POLICY (2015-2030)</vt:lpstr>
      <vt:lpstr>THE MENTAL HEALTH POLICY-IMPLEMENTATION</vt:lpstr>
      <vt:lpstr>ROLE OF NATIONAL GOVERNMENT</vt:lpstr>
      <vt:lpstr>THE ROLE OF MINISTRY OF HEALTH</vt:lpstr>
      <vt:lpstr>THE ROLE OF DIRECTORATE OF MENTAL HEALTH AND SUBSTANCE ABUSE</vt:lpstr>
      <vt:lpstr>THE ROLE OF KENYA BOARD OF MENTAL HEALTH</vt:lpstr>
      <vt:lpstr>THE ROLE OF THE GOVERNMENT</vt:lpstr>
      <vt:lpstr>THE ROLE OF COUNTIES</vt:lpstr>
      <vt:lpstr>ROLES AND RESONSIBILITIES OF HEALTH REGULATORY BODIES</vt:lpstr>
      <vt:lpstr>RESPONSIBILTIES AND ROLES OF NON STATE ACTORS</vt:lpstr>
      <vt:lpstr>ROLES AND RESONSIBILITIES OF MEDIA</vt:lpstr>
      <vt:lpstr>ROLES AND RESONSIBILITIES OF INVIDUALS, FAMILIES AND COMMUNITIES</vt:lpstr>
      <vt:lpstr>THE ROLE OF DEVELOPMENT AND IMPLEMENTATION PARTNERS</vt:lpstr>
      <vt:lpstr>THE ROLE OF TRAINING AND RESEARCH INSTITUTES</vt:lpstr>
      <vt:lpstr>PROFFESSIONAL BODIES</vt:lpstr>
      <vt:lpstr>POLICY MONITORING AND EVALUATION</vt:lpstr>
    </vt:vector>
  </TitlesOfParts>
  <Company>Personal Computer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Mburu</dc:creator>
  <cp:lastModifiedBy>Shabir</cp:lastModifiedBy>
  <cp:revision>56</cp:revision>
  <dcterms:created xsi:type="dcterms:W3CDTF">2017-09-04T18:00:04Z</dcterms:created>
  <dcterms:modified xsi:type="dcterms:W3CDTF">2021-05-21T21:00:21Z</dcterms:modified>
</cp:coreProperties>
</file>