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3751" r:id="rId4"/>
  </p:sldMasterIdLst>
  <p:notesMasterIdLst>
    <p:notesMasterId r:id="rId30"/>
  </p:notesMasterIdLst>
  <p:sldIdLst>
    <p:sldId id="256" r:id="rId5"/>
    <p:sldId id="303" r:id="rId6"/>
    <p:sldId id="304" r:id="rId7"/>
    <p:sldId id="305" r:id="rId8"/>
    <p:sldId id="307" r:id="rId9"/>
    <p:sldId id="295" r:id="rId10"/>
    <p:sldId id="301" r:id="rId11"/>
    <p:sldId id="296" r:id="rId12"/>
    <p:sldId id="297" r:id="rId13"/>
    <p:sldId id="298" r:id="rId14"/>
    <p:sldId id="309" r:id="rId15"/>
    <p:sldId id="310" r:id="rId16"/>
    <p:sldId id="258" r:id="rId17"/>
    <p:sldId id="312" r:id="rId18"/>
    <p:sldId id="313" r:id="rId19"/>
    <p:sldId id="260" r:id="rId20"/>
    <p:sldId id="261" r:id="rId21"/>
    <p:sldId id="278" r:id="rId22"/>
    <p:sldId id="276" r:id="rId23"/>
    <p:sldId id="279" r:id="rId24"/>
    <p:sldId id="280" r:id="rId25"/>
    <p:sldId id="282" r:id="rId26"/>
    <p:sldId id="283" r:id="rId27"/>
    <p:sldId id="284" r:id="rId28"/>
    <p:sldId id="291" r:id="rId29"/>
  </p:sldIdLst>
  <p:sldSz cx="9144000" cy="6858000" type="screen4x3"/>
  <p:notesSz cx="6858000" cy="9144000"/>
  <p:defaultTextStyle>
    <a:defPPr>
      <a:defRPr lang="ar-SA"/>
    </a:defPPr>
    <a:lvl1pPr algn="l" rtl="0" fontAlgn="base">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292929"/>
    <a:srgbClr val="000066"/>
    <a:srgbClr val="000000"/>
    <a:srgbClr val="CC0000"/>
    <a:srgbClr val="FFFF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8456" autoAdjust="0"/>
  </p:normalViewPr>
  <p:slideViewPr>
    <p:cSldViewPr>
      <p:cViewPr varScale="1">
        <p:scale>
          <a:sx n="86" d="100"/>
          <a:sy n="86" d="100"/>
        </p:scale>
        <p:origin x="93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94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a:defRPr sz="1200">
                <a:latin typeface="Arial" charset="0"/>
                <a:cs typeface="Arial" charset="0"/>
              </a:defRPr>
            </a:lvl1pPr>
          </a:lstStyle>
          <a:p>
            <a:pPr>
              <a:defRPr/>
            </a:pPr>
            <a:endParaRPr lang="en-US"/>
          </a:p>
        </p:txBody>
      </p:sp>
      <p:sp>
        <p:nvSpPr>
          <p:cNvPr id="17411"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rtl="1">
              <a:defRPr sz="1200">
                <a:latin typeface="Arial" charset="0"/>
                <a:cs typeface="Arial" charset="0"/>
              </a:defRPr>
            </a:lvl1pPr>
          </a:lstStyle>
          <a:p>
            <a:pPr>
              <a:defRPr/>
            </a:pPr>
            <a:endParaRPr lang="en-US"/>
          </a:p>
        </p:txBody>
      </p:sp>
      <p:sp>
        <p:nvSpPr>
          <p:cNvPr id="286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414"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rtl="1">
              <a:defRPr sz="1200">
                <a:latin typeface="Arial" charset="0"/>
                <a:cs typeface="Arial" charset="0"/>
              </a:defRPr>
            </a:lvl1pPr>
          </a:lstStyle>
          <a:p>
            <a:pPr>
              <a:defRPr/>
            </a:pPr>
            <a:endParaRPr lang="en-US"/>
          </a:p>
        </p:txBody>
      </p:sp>
      <p:sp>
        <p:nvSpPr>
          <p:cNvPr id="17415"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1">
              <a:defRPr sz="1200">
                <a:latin typeface="Arial" panose="020B0604020202020204" pitchFamily="34" charset="0"/>
              </a:defRPr>
            </a:lvl1pPr>
          </a:lstStyle>
          <a:p>
            <a:fld id="{DD30E526-80EC-4F1C-8E86-54F685E98818}" type="slidenum">
              <a:rPr lang="ar-SA" altLang="en-US"/>
              <a:pPr/>
              <a:t>‹#›</a:t>
            </a:fld>
            <a:endParaRPr lang="en-US" altLang="en-US"/>
          </a:p>
        </p:txBody>
      </p:sp>
    </p:spTree>
    <p:extLst>
      <p:ext uri="{BB962C8B-B14F-4D97-AF65-F5344CB8AC3E}">
        <p14:creationId xmlns:p14="http://schemas.microsoft.com/office/powerpoint/2010/main" val="2868545995"/>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charset="0"/>
        <a:ea typeface="+mn-ea"/>
        <a:cs typeface="Arial" charset="0"/>
      </a:defRPr>
    </a:lvl1pPr>
    <a:lvl2pPr marL="457200" algn="r" rtl="1" eaLnBrk="0" fontAlgn="base" hangingPunct="0">
      <a:spcBef>
        <a:spcPct val="30000"/>
      </a:spcBef>
      <a:spcAft>
        <a:spcPct val="0"/>
      </a:spcAft>
      <a:defRPr sz="1200" kern="1200">
        <a:solidFill>
          <a:schemeClr val="tx1"/>
        </a:solidFill>
        <a:latin typeface="Arial" charset="0"/>
        <a:ea typeface="+mn-ea"/>
        <a:cs typeface="Arial" charset="0"/>
      </a:defRPr>
    </a:lvl2pPr>
    <a:lvl3pPr marL="914400" algn="r" rtl="1" eaLnBrk="0" fontAlgn="base" hangingPunct="0">
      <a:spcBef>
        <a:spcPct val="30000"/>
      </a:spcBef>
      <a:spcAft>
        <a:spcPct val="0"/>
      </a:spcAft>
      <a:defRPr sz="1200" kern="1200">
        <a:solidFill>
          <a:schemeClr val="tx1"/>
        </a:solidFill>
        <a:latin typeface="Arial" charset="0"/>
        <a:ea typeface="+mn-ea"/>
        <a:cs typeface="Arial" charset="0"/>
      </a:defRPr>
    </a:lvl3pPr>
    <a:lvl4pPr marL="1371600" algn="r" rtl="1" eaLnBrk="0" fontAlgn="base" hangingPunct="0">
      <a:spcBef>
        <a:spcPct val="30000"/>
      </a:spcBef>
      <a:spcAft>
        <a:spcPct val="0"/>
      </a:spcAft>
      <a:defRPr sz="1200" kern="1200">
        <a:solidFill>
          <a:schemeClr val="tx1"/>
        </a:solidFill>
        <a:latin typeface="Arial" charset="0"/>
        <a:ea typeface="+mn-ea"/>
        <a:cs typeface="Arial" charset="0"/>
      </a:defRPr>
    </a:lvl4pPr>
    <a:lvl5pPr marL="1828800" algn="r" rtl="1"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168962" name="Rectangle 2"/>
          <p:cNvSpPr>
            <a:spLocks noGrp="1" noChangeArrowheads="1"/>
          </p:cNvSpPr>
          <p:nvPr>
            <p:ph type="ctrTitle" sz="quarter"/>
          </p:nvPr>
        </p:nvSpPr>
        <p:spPr>
          <a:xfrm>
            <a:off x="685800" y="1676400"/>
            <a:ext cx="7772400" cy="1828800"/>
          </a:xfrm>
        </p:spPr>
        <p:txBody>
          <a:bodyPr/>
          <a:lstStyle>
            <a:lvl1pPr>
              <a:defRPr/>
            </a:lvl1pPr>
          </a:lstStyle>
          <a:p>
            <a:r>
              <a:rPr lang="ar-SA"/>
              <a:t>انقر لتحرير نمط العنوان الرئيسي</a:t>
            </a:r>
            <a:endParaRPr lang="en-US"/>
          </a:p>
        </p:txBody>
      </p:sp>
      <p:sp>
        <p:nvSpPr>
          <p:cNvPr id="168963"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ar-SA"/>
              <a:t>انقر لتحرير نمط العنوان الثانوي الرئيسي</a:t>
            </a:r>
            <a:endParaRPr lang="en-US"/>
          </a:p>
        </p:txBody>
      </p:sp>
      <p:sp>
        <p:nvSpPr>
          <p:cNvPr id="4" name="Rectangle 4"/>
          <p:cNvSpPr>
            <a:spLocks noGrp="1" noChangeArrowheads="1"/>
          </p:cNvSpPr>
          <p:nvPr>
            <p:ph type="dt" sz="quarter"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fld id="{A4E60F1D-418E-4010-B4FF-7BADC42CDC12}" type="slidenum">
              <a:rPr lang="en-US" altLang="en-US"/>
              <a:pPr/>
              <a:t>‹#›</a:t>
            </a:fld>
            <a:endParaRPr lang="en-US" altLang="en-US"/>
          </a:p>
        </p:txBody>
      </p:sp>
    </p:spTree>
    <p:extLst>
      <p:ext uri="{BB962C8B-B14F-4D97-AF65-F5344CB8AC3E}">
        <p14:creationId xmlns:p14="http://schemas.microsoft.com/office/powerpoint/2010/main" val="1607848915"/>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586E0D74-99AD-4B94-A296-40AFFB0BCFAD}" type="slidenum">
              <a:rPr lang="en-US" altLang="en-US"/>
              <a:pPr/>
              <a:t>‹#›</a:t>
            </a:fld>
            <a:endParaRPr lang="en-US" altLang="en-US"/>
          </a:p>
        </p:txBody>
      </p:sp>
    </p:spTree>
    <p:extLst>
      <p:ext uri="{BB962C8B-B14F-4D97-AF65-F5344CB8AC3E}">
        <p14:creationId xmlns:p14="http://schemas.microsoft.com/office/powerpoint/2010/main" val="2132620638"/>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1D1BAB82-02A1-40EE-BE4B-105CB5BF565D}" type="slidenum">
              <a:rPr lang="en-US" altLang="en-US"/>
              <a:pPr/>
              <a:t>‹#›</a:t>
            </a:fld>
            <a:endParaRPr lang="en-US" altLang="en-US"/>
          </a:p>
        </p:txBody>
      </p:sp>
    </p:spTree>
    <p:extLst>
      <p:ext uri="{BB962C8B-B14F-4D97-AF65-F5344CB8AC3E}">
        <p14:creationId xmlns:p14="http://schemas.microsoft.com/office/powerpoint/2010/main" val="4041596705"/>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AA55AC4-6A10-4B53-8170-FD7ACA5264EA}" type="slidenum">
              <a:rPr lang="en-US" altLang="en-US"/>
              <a:pPr/>
              <a:t>‹#›</a:t>
            </a:fld>
            <a:endParaRPr lang="en-US" altLang="en-US"/>
          </a:p>
        </p:txBody>
      </p:sp>
    </p:spTree>
    <p:extLst>
      <p:ext uri="{BB962C8B-B14F-4D97-AF65-F5344CB8AC3E}">
        <p14:creationId xmlns:p14="http://schemas.microsoft.com/office/powerpoint/2010/main" val="3072817022"/>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8517652B-8E6C-4C0B-8F89-EA90E5189DB3}" type="slidenum">
              <a:rPr lang="en-US" altLang="en-US"/>
              <a:pPr/>
              <a:t>‹#›</a:t>
            </a:fld>
            <a:endParaRPr lang="en-US" altLang="en-US"/>
          </a:p>
        </p:txBody>
      </p:sp>
    </p:spTree>
    <p:extLst>
      <p:ext uri="{BB962C8B-B14F-4D97-AF65-F5344CB8AC3E}">
        <p14:creationId xmlns:p14="http://schemas.microsoft.com/office/powerpoint/2010/main" val="3804034704"/>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7F45A07A-6F81-418F-BA01-7B1AFF91CBF0}" type="slidenum">
              <a:rPr lang="en-US" altLang="en-US"/>
              <a:pPr/>
              <a:t>‹#›</a:t>
            </a:fld>
            <a:endParaRPr lang="en-US" altLang="en-US"/>
          </a:p>
        </p:txBody>
      </p:sp>
    </p:spTree>
    <p:extLst>
      <p:ext uri="{BB962C8B-B14F-4D97-AF65-F5344CB8AC3E}">
        <p14:creationId xmlns:p14="http://schemas.microsoft.com/office/powerpoint/2010/main" val="120137969"/>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6B7D5357-523B-4170-A514-FBF9B3BDE9BB}" type="slidenum">
              <a:rPr lang="en-US" altLang="en-US"/>
              <a:pPr/>
              <a:t>‹#›</a:t>
            </a:fld>
            <a:endParaRPr lang="en-US" altLang="en-US"/>
          </a:p>
        </p:txBody>
      </p:sp>
    </p:spTree>
    <p:extLst>
      <p:ext uri="{BB962C8B-B14F-4D97-AF65-F5344CB8AC3E}">
        <p14:creationId xmlns:p14="http://schemas.microsoft.com/office/powerpoint/2010/main" val="632565451"/>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10760BAE-E4AF-4D41-98E6-58F8C36860B3}" type="slidenum">
              <a:rPr lang="en-US" altLang="en-US"/>
              <a:pPr/>
              <a:t>‹#›</a:t>
            </a:fld>
            <a:endParaRPr lang="en-US" altLang="en-US"/>
          </a:p>
        </p:txBody>
      </p:sp>
    </p:spTree>
    <p:extLst>
      <p:ext uri="{BB962C8B-B14F-4D97-AF65-F5344CB8AC3E}">
        <p14:creationId xmlns:p14="http://schemas.microsoft.com/office/powerpoint/2010/main" val="452376742"/>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9CBD038B-CFC0-44EF-8669-ED3886936593}" type="slidenum">
              <a:rPr lang="en-US" altLang="en-US"/>
              <a:pPr/>
              <a:t>‹#›</a:t>
            </a:fld>
            <a:endParaRPr lang="en-US" altLang="en-US"/>
          </a:p>
        </p:txBody>
      </p:sp>
    </p:spTree>
    <p:extLst>
      <p:ext uri="{BB962C8B-B14F-4D97-AF65-F5344CB8AC3E}">
        <p14:creationId xmlns:p14="http://schemas.microsoft.com/office/powerpoint/2010/main" val="102816256"/>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6FA56117-9391-476D-9CF9-AABBFF521518}" type="slidenum">
              <a:rPr lang="en-US" altLang="en-US"/>
              <a:pPr/>
              <a:t>‹#›</a:t>
            </a:fld>
            <a:endParaRPr lang="en-US" altLang="en-US"/>
          </a:p>
        </p:txBody>
      </p:sp>
    </p:spTree>
    <p:extLst>
      <p:ext uri="{BB962C8B-B14F-4D97-AF65-F5344CB8AC3E}">
        <p14:creationId xmlns:p14="http://schemas.microsoft.com/office/powerpoint/2010/main" val="2663987730"/>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062E3948-ED20-455D-8A64-E6F97C5E5E36}" type="slidenum">
              <a:rPr lang="en-US" altLang="en-US"/>
              <a:pPr/>
              <a:t>‹#›</a:t>
            </a:fld>
            <a:endParaRPr lang="en-US" altLang="en-US"/>
          </a:p>
        </p:txBody>
      </p:sp>
    </p:spTree>
    <p:extLst>
      <p:ext uri="{BB962C8B-B14F-4D97-AF65-F5344CB8AC3E}">
        <p14:creationId xmlns:p14="http://schemas.microsoft.com/office/powerpoint/2010/main" val="3567504462"/>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bwMode="auto">
          <a:xfrm>
            <a:off x="457200" y="3810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ar-SA"/>
              <a:t>انقر لتحرير نمط العنوان الرئيسي</a:t>
            </a:r>
            <a:endParaRPr lang="en-US"/>
          </a:p>
        </p:txBody>
      </p:sp>
      <p:sp>
        <p:nvSpPr>
          <p:cNvPr id="167939" name="Rectangle 3"/>
          <p:cNvSpPr>
            <a:spLocks noGrp="1" noChangeArrowheads="1"/>
          </p:cNvSpPr>
          <p:nvPr>
            <p:ph type="body" idx="1"/>
          </p:nvPr>
        </p:nvSpPr>
        <p:spPr bwMode="auto">
          <a:xfrm>
            <a:off x="457200" y="1981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ar-SA"/>
              <a:t>انقر لتحرير أنماط النص الرئيسي</a:t>
            </a:r>
            <a:endParaRPr lang="en-US"/>
          </a:p>
          <a:p>
            <a:pPr lvl="1"/>
            <a:r>
              <a:rPr lang="ar-SA"/>
              <a:t>المستوى الثاني</a:t>
            </a:r>
            <a:endParaRPr lang="en-US"/>
          </a:p>
          <a:p>
            <a:pPr lvl="2"/>
            <a:r>
              <a:rPr lang="ar-SA"/>
              <a:t>المستوى الثالث</a:t>
            </a:r>
            <a:endParaRPr lang="en-US"/>
          </a:p>
          <a:p>
            <a:pPr lvl="3"/>
            <a:r>
              <a:rPr lang="ar-SA"/>
              <a:t>المستوى الرابع</a:t>
            </a:r>
            <a:endParaRPr lang="en-US"/>
          </a:p>
          <a:p>
            <a:pPr lvl="4"/>
            <a:r>
              <a:rPr lang="ar-SA"/>
              <a:t>المستوى الخامس</a:t>
            </a:r>
            <a:endParaRPr lang="en-US"/>
          </a:p>
        </p:txBody>
      </p:sp>
      <p:sp>
        <p:nvSpPr>
          <p:cNvPr id="16794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charset="0"/>
                <a:cs typeface="Arial" charset="0"/>
              </a:defRPr>
            </a:lvl1pPr>
          </a:lstStyle>
          <a:p>
            <a:pPr>
              <a:defRPr/>
            </a:pPr>
            <a:endParaRPr lang="en-US"/>
          </a:p>
        </p:txBody>
      </p:sp>
      <p:sp>
        <p:nvSpPr>
          <p:cNvPr id="16794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Arial" charset="0"/>
                <a:cs typeface="Arial" charset="0"/>
              </a:defRPr>
            </a:lvl1pPr>
          </a:lstStyle>
          <a:p>
            <a:pPr>
              <a:defRPr/>
            </a:pPr>
            <a:endParaRPr lang="en-US"/>
          </a:p>
        </p:txBody>
      </p:sp>
      <p:sp>
        <p:nvSpPr>
          <p:cNvPr id="16794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panose="020B0604020202020204" pitchFamily="34" charset="0"/>
              </a:defRPr>
            </a:lvl1pPr>
          </a:lstStyle>
          <a:p>
            <a:fld id="{3A18EC42-7F45-429B-9434-19772B758206}"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798"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Lst>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67938"/>
                                        </p:tgtEl>
                                        <p:attrNameLst>
                                          <p:attrName>style.visibility</p:attrName>
                                        </p:attrNameLst>
                                      </p:cBhvr>
                                      <p:to>
                                        <p:strVal val="visible"/>
                                      </p:to>
                                    </p:set>
                                    <p:anim calcmode="lin" valueType="num">
                                      <p:cBhvr>
                                        <p:cTn id="7" dur="1000" fill="hold"/>
                                        <p:tgtEl>
                                          <p:spTgt spid="167938"/>
                                        </p:tgtEl>
                                        <p:attrNameLst>
                                          <p:attrName>ppt_x</p:attrName>
                                        </p:attrNameLst>
                                      </p:cBhvr>
                                      <p:tavLst>
                                        <p:tav tm="0">
                                          <p:val>
                                            <p:strVal val="#ppt_x-.2"/>
                                          </p:val>
                                        </p:tav>
                                        <p:tav tm="100000">
                                          <p:val>
                                            <p:strVal val="#ppt_x"/>
                                          </p:val>
                                        </p:tav>
                                      </p:tavLst>
                                    </p:anim>
                                    <p:anim calcmode="lin" valueType="num">
                                      <p:cBhvr>
                                        <p:cTn id="8" dur="1000" fill="hold"/>
                                        <p:tgtEl>
                                          <p:spTgt spid="167938"/>
                                        </p:tgtEl>
                                        <p:attrNameLst>
                                          <p:attrName>ppt_y</p:attrName>
                                        </p:attrNameLst>
                                      </p:cBhvr>
                                      <p:tavLst>
                                        <p:tav tm="0">
                                          <p:val>
                                            <p:strVal val="#ppt_y"/>
                                          </p:val>
                                        </p:tav>
                                        <p:tav tm="100000">
                                          <p:val>
                                            <p:strVal val="#ppt_y"/>
                                          </p:val>
                                        </p:tav>
                                      </p:tavLst>
                                    </p:anim>
                                    <p:animEffect transition="in" filter="wipe(right)" prLst="gradientSize: 0.1">
                                      <p:cBhvr>
                                        <p:cTn id="9" dur="1000"/>
                                        <p:tgtEl>
                                          <p:spTgt spid="16793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167939">
                                            <p:txEl>
                                              <p:pRg st="0" end="0"/>
                                            </p:txEl>
                                          </p:spTgt>
                                        </p:tgtEl>
                                        <p:attrNameLst>
                                          <p:attrName>style.visibility</p:attrName>
                                        </p:attrNameLst>
                                      </p:cBhvr>
                                      <p:to>
                                        <p:strVal val="visible"/>
                                      </p:to>
                                    </p:set>
                                    <p:animEffect transition="in" filter="fade">
                                      <p:cBhvr>
                                        <p:cTn id="14" dur="500"/>
                                        <p:tgtEl>
                                          <p:spTgt spid="167939">
                                            <p:txEl>
                                              <p:pRg st="0" end="0"/>
                                            </p:txEl>
                                          </p:spTgt>
                                        </p:tgtEl>
                                      </p:cBhvr>
                                    </p:animEffect>
                                    <p:anim calcmode="lin" valueType="num">
                                      <p:cBhvr>
                                        <p:cTn id="15" dur="500" fill="hold"/>
                                        <p:tgtEl>
                                          <p:spTgt spid="167939">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67939">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167939">
                                            <p:txEl>
                                              <p:pRg st="1" end="1"/>
                                            </p:txEl>
                                          </p:spTgt>
                                        </p:tgtEl>
                                        <p:attrNameLst>
                                          <p:attrName>style.visibility</p:attrName>
                                        </p:attrNameLst>
                                      </p:cBhvr>
                                      <p:to>
                                        <p:strVal val="visible"/>
                                      </p:to>
                                    </p:set>
                                    <p:animEffect transition="in" filter="fade">
                                      <p:cBhvr>
                                        <p:cTn id="19" dur="500"/>
                                        <p:tgtEl>
                                          <p:spTgt spid="167939">
                                            <p:txEl>
                                              <p:pRg st="1" end="1"/>
                                            </p:txEl>
                                          </p:spTgt>
                                        </p:tgtEl>
                                      </p:cBhvr>
                                    </p:animEffect>
                                    <p:anim calcmode="lin" valueType="num">
                                      <p:cBhvr>
                                        <p:cTn id="20" dur="500" fill="hold"/>
                                        <p:tgtEl>
                                          <p:spTgt spid="167939">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167939">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167939">
                                            <p:txEl>
                                              <p:pRg st="2" end="2"/>
                                            </p:txEl>
                                          </p:spTgt>
                                        </p:tgtEl>
                                        <p:attrNameLst>
                                          <p:attrName>style.visibility</p:attrName>
                                        </p:attrNameLst>
                                      </p:cBhvr>
                                      <p:to>
                                        <p:strVal val="visible"/>
                                      </p:to>
                                    </p:set>
                                    <p:animEffect transition="in" filter="fade">
                                      <p:cBhvr>
                                        <p:cTn id="24" dur="500"/>
                                        <p:tgtEl>
                                          <p:spTgt spid="167939">
                                            <p:txEl>
                                              <p:pRg st="2" end="2"/>
                                            </p:txEl>
                                          </p:spTgt>
                                        </p:tgtEl>
                                      </p:cBhvr>
                                    </p:animEffect>
                                    <p:anim calcmode="lin" valueType="num">
                                      <p:cBhvr>
                                        <p:cTn id="25" dur="500" fill="hold"/>
                                        <p:tgtEl>
                                          <p:spTgt spid="167939">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167939">
                                            <p:txEl>
                                              <p:pRg st="2" end="2"/>
                                            </p:txEl>
                                          </p:spTgt>
                                        </p:tgtEl>
                                        <p:attrNameLst>
                                          <p:attrName>ppt_y</p:attrName>
                                        </p:attrNameLst>
                                      </p:cBhvr>
                                      <p:tavLst>
                                        <p:tav tm="0">
                                          <p:val>
                                            <p:strVal val="#ppt_y+.05"/>
                                          </p:val>
                                        </p:tav>
                                        <p:tav tm="100000">
                                          <p:val>
                                            <p:strVal val="#ppt_y"/>
                                          </p:val>
                                        </p:tav>
                                      </p:tavLst>
                                    </p:anim>
                                  </p:childTnLst>
                                </p:cTn>
                              </p:par>
                              <p:par>
                                <p:cTn id="27" presetID="44" presetClass="entr" presetSubtype="0" fill="hold" grpId="0" nodeType="withEffect">
                                  <p:stCondLst>
                                    <p:cond delay="0"/>
                                  </p:stCondLst>
                                  <p:childTnLst>
                                    <p:set>
                                      <p:cBhvr>
                                        <p:cTn id="28" dur="1" fill="hold">
                                          <p:stCondLst>
                                            <p:cond delay="0"/>
                                          </p:stCondLst>
                                        </p:cTn>
                                        <p:tgtEl>
                                          <p:spTgt spid="167939">
                                            <p:txEl>
                                              <p:pRg st="3" end="3"/>
                                            </p:txEl>
                                          </p:spTgt>
                                        </p:tgtEl>
                                        <p:attrNameLst>
                                          <p:attrName>style.visibility</p:attrName>
                                        </p:attrNameLst>
                                      </p:cBhvr>
                                      <p:to>
                                        <p:strVal val="visible"/>
                                      </p:to>
                                    </p:set>
                                    <p:animEffect transition="in" filter="fade">
                                      <p:cBhvr>
                                        <p:cTn id="29" dur="500"/>
                                        <p:tgtEl>
                                          <p:spTgt spid="167939">
                                            <p:txEl>
                                              <p:pRg st="3" end="3"/>
                                            </p:txEl>
                                          </p:spTgt>
                                        </p:tgtEl>
                                      </p:cBhvr>
                                    </p:animEffect>
                                    <p:anim calcmode="lin" valueType="num">
                                      <p:cBhvr>
                                        <p:cTn id="30" dur="500" fill="hold"/>
                                        <p:tgtEl>
                                          <p:spTgt spid="167939">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167939">
                                            <p:txEl>
                                              <p:pRg st="3" end="3"/>
                                            </p:txEl>
                                          </p:spTgt>
                                        </p:tgtEl>
                                        <p:attrNameLst>
                                          <p:attrName>ppt_y</p:attrName>
                                        </p:attrNameLst>
                                      </p:cBhvr>
                                      <p:tavLst>
                                        <p:tav tm="0">
                                          <p:val>
                                            <p:strVal val="#ppt_y+.05"/>
                                          </p:val>
                                        </p:tav>
                                        <p:tav tm="100000">
                                          <p:val>
                                            <p:strVal val="#ppt_y"/>
                                          </p:val>
                                        </p:tav>
                                      </p:tavLst>
                                    </p:anim>
                                  </p:childTnLst>
                                </p:cTn>
                              </p:par>
                              <p:par>
                                <p:cTn id="32" presetID="44" presetClass="entr" presetSubtype="0" fill="hold" grpId="0" nodeType="withEffect">
                                  <p:stCondLst>
                                    <p:cond delay="0"/>
                                  </p:stCondLst>
                                  <p:childTnLst>
                                    <p:set>
                                      <p:cBhvr>
                                        <p:cTn id="33" dur="1" fill="hold">
                                          <p:stCondLst>
                                            <p:cond delay="0"/>
                                          </p:stCondLst>
                                        </p:cTn>
                                        <p:tgtEl>
                                          <p:spTgt spid="167939">
                                            <p:txEl>
                                              <p:pRg st="4" end="4"/>
                                            </p:txEl>
                                          </p:spTgt>
                                        </p:tgtEl>
                                        <p:attrNameLst>
                                          <p:attrName>style.visibility</p:attrName>
                                        </p:attrNameLst>
                                      </p:cBhvr>
                                      <p:to>
                                        <p:strVal val="visible"/>
                                      </p:to>
                                    </p:set>
                                    <p:animEffect transition="in" filter="fade">
                                      <p:cBhvr>
                                        <p:cTn id="34" dur="500"/>
                                        <p:tgtEl>
                                          <p:spTgt spid="167939">
                                            <p:txEl>
                                              <p:pRg st="4" end="4"/>
                                            </p:txEl>
                                          </p:spTgt>
                                        </p:tgtEl>
                                      </p:cBhvr>
                                    </p:animEffect>
                                    <p:anim calcmode="lin" valueType="num">
                                      <p:cBhvr>
                                        <p:cTn id="35" dur="500" fill="hold"/>
                                        <p:tgtEl>
                                          <p:spTgt spid="167939">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167939">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38" grpId="0"/>
      <p:bldP spid="167939" grpId="0" build="p">
        <p:tmplLst>
          <p:tmpl lvl="1">
            <p:tnLst>
              <p:par>
                <p:cTn presetID="44" presetClass="entr" presetSubtype="0" fill="hold" nodeType="clickEffect">
                  <p:stCondLst>
                    <p:cond delay="0"/>
                  </p:stCondLst>
                  <p:childTnLst>
                    <p:set>
                      <p:cBhvr>
                        <p:cTn dur="1" fill="hold">
                          <p:stCondLst>
                            <p:cond delay="0"/>
                          </p:stCondLst>
                        </p:cTn>
                        <p:tgtEl>
                          <p:spTgt spid="167939"/>
                        </p:tgtEl>
                        <p:attrNameLst>
                          <p:attrName>style.visibility</p:attrName>
                        </p:attrNameLst>
                      </p:cBhvr>
                      <p:to>
                        <p:strVal val="visible"/>
                      </p:to>
                    </p:set>
                    <p:animEffect transition="in" filter="fade">
                      <p:cBhvr>
                        <p:cTn dur="500"/>
                        <p:tgtEl>
                          <p:spTgt spid="167939"/>
                        </p:tgtEl>
                      </p:cBhvr>
                    </p:animEffect>
                    <p:anim calcmode="lin" valueType="num">
                      <p:cBhvr>
                        <p:cTn dur="500" fill="hold"/>
                        <p:tgtEl>
                          <p:spTgt spid="167939"/>
                        </p:tgtEl>
                        <p:attrNameLst>
                          <p:attrName>ppt_x</p:attrName>
                        </p:attrNameLst>
                      </p:cBhvr>
                      <p:tavLst>
                        <p:tav tm="0">
                          <p:val>
                            <p:strVal val="#ppt_x"/>
                          </p:val>
                        </p:tav>
                        <p:tav tm="100000">
                          <p:val>
                            <p:strVal val="#ppt_x"/>
                          </p:val>
                        </p:tav>
                      </p:tavLst>
                    </p:anim>
                    <p:anim calcmode="lin" valueType="num">
                      <p:cBhvr>
                        <p:cTn dur="500" fill="hold"/>
                        <p:tgtEl>
                          <p:spTgt spid="167939"/>
                        </p:tgtEl>
                        <p:attrNameLst>
                          <p:attrName>ppt_y</p:attrName>
                        </p:attrNameLst>
                      </p:cBhvr>
                      <p:tavLst>
                        <p:tav tm="0">
                          <p:val>
                            <p:strVal val="#ppt_y+.05"/>
                          </p:val>
                        </p:tav>
                        <p:tav tm="100000">
                          <p:val>
                            <p:strVal val="#ppt_y"/>
                          </p:val>
                        </p:tav>
                      </p:tavLst>
                    </p:anim>
                  </p:childTnLst>
                </p:cTn>
              </p:par>
            </p:tnLst>
          </p:tmpl>
          <p:tmpl lvl="2">
            <p:tnLst>
              <p:par>
                <p:cTn presetID="44" presetClass="entr" presetSubtype="0" fill="hold" nodeType="withEffect">
                  <p:stCondLst>
                    <p:cond delay="0"/>
                  </p:stCondLst>
                  <p:childTnLst>
                    <p:set>
                      <p:cBhvr>
                        <p:cTn dur="1" fill="hold">
                          <p:stCondLst>
                            <p:cond delay="0"/>
                          </p:stCondLst>
                        </p:cTn>
                        <p:tgtEl>
                          <p:spTgt spid="167939"/>
                        </p:tgtEl>
                        <p:attrNameLst>
                          <p:attrName>style.visibility</p:attrName>
                        </p:attrNameLst>
                      </p:cBhvr>
                      <p:to>
                        <p:strVal val="visible"/>
                      </p:to>
                    </p:set>
                    <p:animEffect transition="in" filter="fade">
                      <p:cBhvr>
                        <p:cTn dur="500"/>
                        <p:tgtEl>
                          <p:spTgt spid="167939"/>
                        </p:tgtEl>
                      </p:cBhvr>
                    </p:animEffect>
                    <p:anim calcmode="lin" valueType="num">
                      <p:cBhvr>
                        <p:cTn dur="500" fill="hold"/>
                        <p:tgtEl>
                          <p:spTgt spid="167939"/>
                        </p:tgtEl>
                        <p:attrNameLst>
                          <p:attrName>ppt_x</p:attrName>
                        </p:attrNameLst>
                      </p:cBhvr>
                      <p:tavLst>
                        <p:tav tm="0">
                          <p:val>
                            <p:strVal val="#ppt_x"/>
                          </p:val>
                        </p:tav>
                        <p:tav tm="100000">
                          <p:val>
                            <p:strVal val="#ppt_x"/>
                          </p:val>
                        </p:tav>
                      </p:tavLst>
                    </p:anim>
                    <p:anim calcmode="lin" valueType="num">
                      <p:cBhvr>
                        <p:cTn dur="500" fill="hold"/>
                        <p:tgtEl>
                          <p:spTgt spid="167939"/>
                        </p:tgtEl>
                        <p:attrNameLst>
                          <p:attrName>ppt_y</p:attrName>
                        </p:attrNameLst>
                      </p:cBhvr>
                      <p:tavLst>
                        <p:tav tm="0">
                          <p:val>
                            <p:strVal val="#ppt_y+.05"/>
                          </p:val>
                        </p:tav>
                        <p:tav tm="100000">
                          <p:val>
                            <p:strVal val="#ppt_y"/>
                          </p:val>
                        </p:tav>
                      </p:tavLst>
                    </p:anim>
                  </p:childTnLst>
                </p:cTn>
              </p:par>
            </p:tnLst>
          </p:tmpl>
          <p:tmpl lvl="3">
            <p:tnLst>
              <p:par>
                <p:cTn presetID="44" presetClass="entr" presetSubtype="0" fill="hold" nodeType="withEffect">
                  <p:stCondLst>
                    <p:cond delay="0"/>
                  </p:stCondLst>
                  <p:childTnLst>
                    <p:set>
                      <p:cBhvr>
                        <p:cTn dur="1" fill="hold">
                          <p:stCondLst>
                            <p:cond delay="0"/>
                          </p:stCondLst>
                        </p:cTn>
                        <p:tgtEl>
                          <p:spTgt spid="167939"/>
                        </p:tgtEl>
                        <p:attrNameLst>
                          <p:attrName>style.visibility</p:attrName>
                        </p:attrNameLst>
                      </p:cBhvr>
                      <p:to>
                        <p:strVal val="visible"/>
                      </p:to>
                    </p:set>
                    <p:animEffect transition="in" filter="fade">
                      <p:cBhvr>
                        <p:cTn dur="500"/>
                        <p:tgtEl>
                          <p:spTgt spid="167939"/>
                        </p:tgtEl>
                      </p:cBhvr>
                    </p:animEffect>
                    <p:anim calcmode="lin" valueType="num">
                      <p:cBhvr>
                        <p:cTn dur="500" fill="hold"/>
                        <p:tgtEl>
                          <p:spTgt spid="167939"/>
                        </p:tgtEl>
                        <p:attrNameLst>
                          <p:attrName>ppt_x</p:attrName>
                        </p:attrNameLst>
                      </p:cBhvr>
                      <p:tavLst>
                        <p:tav tm="0">
                          <p:val>
                            <p:strVal val="#ppt_x"/>
                          </p:val>
                        </p:tav>
                        <p:tav tm="100000">
                          <p:val>
                            <p:strVal val="#ppt_x"/>
                          </p:val>
                        </p:tav>
                      </p:tavLst>
                    </p:anim>
                    <p:anim calcmode="lin" valueType="num">
                      <p:cBhvr>
                        <p:cTn dur="500" fill="hold"/>
                        <p:tgtEl>
                          <p:spTgt spid="167939"/>
                        </p:tgtEl>
                        <p:attrNameLst>
                          <p:attrName>ppt_y</p:attrName>
                        </p:attrNameLst>
                      </p:cBhvr>
                      <p:tavLst>
                        <p:tav tm="0">
                          <p:val>
                            <p:strVal val="#ppt_y+.05"/>
                          </p:val>
                        </p:tav>
                        <p:tav tm="100000">
                          <p:val>
                            <p:strVal val="#ppt_y"/>
                          </p:val>
                        </p:tav>
                      </p:tavLst>
                    </p:anim>
                  </p:childTnLst>
                </p:cTn>
              </p:par>
            </p:tnLst>
          </p:tmpl>
          <p:tmpl lvl="4">
            <p:tnLst>
              <p:par>
                <p:cTn presetID="44" presetClass="entr" presetSubtype="0" fill="hold" nodeType="withEffect">
                  <p:stCondLst>
                    <p:cond delay="0"/>
                  </p:stCondLst>
                  <p:childTnLst>
                    <p:set>
                      <p:cBhvr>
                        <p:cTn dur="1" fill="hold">
                          <p:stCondLst>
                            <p:cond delay="0"/>
                          </p:stCondLst>
                        </p:cTn>
                        <p:tgtEl>
                          <p:spTgt spid="167939"/>
                        </p:tgtEl>
                        <p:attrNameLst>
                          <p:attrName>style.visibility</p:attrName>
                        </p:attrNameLst>
                      </p:cBhvr>
                      <p:to>
                        <p:strVal val="visible"/>
                      </p:to>
                    </p:set>
                    <p:animEffect transition="in" filter="fade">
                      <p:cBhvr>
                        <p:cTn dur="500"/>
                        <p:tgtEl>
                          <p:spTgt spid="167939"/>
                        </p:tgtEl>
                      </p:cBhvr>
                    </p:animEffect>
                    <p:anim calcmode="lin" valueType="num">
                      <p:cBhvr>
                        <p:cTn dur="500" fill="hold"/>
                        <p:tgtEl>
                          <p:spTgt spid="167939"/>
                        </p:tgtEl>
                        <p:attrNameLst>
                          <p:attrName>ppt_x</p:attrName>
                        </p:attrNameLst>
                      </p:cBhvr>
                      <p:tavLst>
                        <p:tav tm="0">
                          <p:val>
                            <p:strVal val="#ppt_x"/>
                          </p:val>
                        </p:tav>
                        <p:tav tm="100000">
                          <p:val>
                            <p:strVal val="#ppt_x"/>
                          </p:val>
                        </p:tav>
                      </p:tavLst>
                    </p:anim>
                    <p:anim calcmode="lin" valueType="num">
                      <p:cBhvr>
                        <p:cTn dur="500" fill="hold"/>
                        <p:tgtEl>
                          <p:spTgt spid="167939"/>
                        </p:tgtEl>
                        <p:attrNameLst>
                          <p:attrName>ppt_y</p:attrName>
                        </p:attrNameLst>
                      </p:cBhvr>
                      <p:tavLst>
                        <p:tav tm="0">
                          <p:val>
                            <p:strVal val="#ppt_y+.05"/>
                          </p:val>
                        </p:tav>
                        <p:tav tm="100000">
                          <p:val>
                            <p:strVal val="#ppt_y"/>
                          </p:val>
                        </p:tav>
                      </p:tavLst>
                    </p:anim>
                  </p:childTnLst>
                </p:cTn>
              </p:par>
            </p:tnLst>
          </p:tmpl>
          <p:tmpl lvl="5">
            <p:tnLst>
              <p:par>
                <p:cTn presetID="44" presetClass="entr" presetSubtype="0" fill="hold" nodeType="withEffect">
                  <p:stCondLst>
                    <p:cond delay="0"/>
                  </p:stCondLst>
                  <p:childTnLst>
                    <p:set>
                      <p:cBhvr>
                        <p:cTn dur="1" fill="hold">
                          <p:stCondLst>
                            <p:cond delay="0"/>
                          </p:stCondLst>
                        </p:cTn>
                        <p:tgtEl>
                          <p:spTgt spid="167939"/>
                        </p:tgtEl>
                        <p:attrNameLst>
                          <p:attrName>style.visibility</p:attrName>
                        </p:attrNameLst>
                      </p:cBhvr>
                      <p:to>
                        <p:strVal val="visible"/>
                      </p:to>
                    </p:set>
                    <p:animEffect transition="in" filter="fade">
                      <p:cBhvr>
                        <p:cTn dur="500"/>
                        <p:tgtEl>
                          <p:spTgt spid="167939"/>
                        </p:tgtEl>
                      </p:cBhvr>
                    </p:animEffect>
                    <p:anim calcmode="lin" valueType="num">
                      <p:cBhvr>
                        <p:cTn dur="500" fill="hold"/>
                        <p:tgtEl>
                          <p:spTgt spid="167939"/>
                        </p:tgtEl>
                        <p:attrNameLst>
                          <p:attrName>ppt_x</p:attrName>
                        </p:attrNameLst>
                      </p:cBhvr>
                      <p:tavLst>
                        <p:tav tm="0">
                          <p:val>
                            <p:strVal val="#ppt_x"/>
                          </p:val>
                        </p:tav>
                        <p:tav tm="100000">
                          <p:val>
                            <p:strVal val="#ppt_x"/>
                          </p:val>
                        </p:tav>
                      </p:tavLst>
                    </p:anim>
                    <p:anim calcmode="lin" valueType="num">
                      <p:cBhvr>
                        <p:cTn dur="500" fill="hold"/>
                        <p:tgtEl>
                          <p:spTgt spid="167939"/>
                        </p:tgtEl>
                        <p:attrNameLst>
                          <p:attrName>ppt_y</p:attrName>
                        </p:attrNameLst>
                      </p:cBhvr>
                      <p:tavLst>
                        <p:tav tm="0">
                          <p:val>
                            <p:strVal val="#ppt_y+.05"/>
                          </p:val>
                        </p:tav>
                        <p:tav tm="100000">
                          <p:val>
                            <p:strVal val="#ppt_y"/>
                          </p:val>
                        </p:tav>
                      </p:tavLst>
                    </p:anim>
                  </p:childTnLst>
                </p:cTn>
              </p:par>
            </p:tnLst>
          </p:tmpl>
        </p:tmplLst>
      </p:bldP>
    </p:bldLst>
  </p:timing>
  <p:hf hdr="0" ft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lr>
          <a:schemeClr val="hlink"/>
        </a:buClr>
        <a:buSzPct val="65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anose="05000000000000000000"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hlink"/>
        </a:buClr>
        <a:buSzPct val="65000"/>
        <a:buFont typeface="Wingdings" panose="05000000000000000000"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914525"/>
            <a:ext cx="7772400" cy="1971675"/>
          </a:xfrm>
        </p:spPr>
        <p:txBody>
          <a:bodyPr/>
          <a:lstStyle/>
          <a:p>
            <a:pPr eaLnBrk="1" hangingPunct="1">
              <a:defRPr/>
            </a:pPr>
            <a:r>
              <a:rPr lang="en-US" sz="5400" b="1" dirty="0">
                <a:solidFill>
                  <a:srgbClr val="000000"/>
                </a:solidFill>
                <a:effectLst>
                  <a:outerShdw blurRad="38100" dist="38100" dir="2700000" algn="tl">
                    <a:srgbClr val="FFFFFF"/>
                  </a:outerShdw>
                </a:effectLst>
                <a:latin typeface="Bodoni MT Black" pitchFamily="18" charset="0"/>
                <a:cs typeface="Times New Roman" pitchFamily="18" charset="0"/>
              </a:rPr>
              <a:t>PSYCHOSOMATIC MEDICINE</a:t>
            </a:r>
          </a:p>
        </p:txBody>
      </p:sp>
      <p:sp>
        <p:nvSpPr>
          <p:cNvPr id="2051" name="Rectangle 3"/>
          <p:cNvSpPr>
            <a:spLocks noGrp="1" noChangeArrowheads="1"/>
          </p:cNvSpPr>
          <p:nvPr>
            <p:ph type="subTitle" idx="1"/>
          </p:nvPr>
        </p:nvSpPr>
        <p:spPr/>
        <p:txBody>
          <a:bodyPr/>
          <a:lstStyle/>
          <a:p>
            <a:pPr eaLnBrk="1" hangingPunct="1">
              <a:lnSpc>
                <a:spcPct val="80000"/>
              </a:lnSpc>
              <a:defRPr/>
            </a:pPr>
            <a:endParaRPr lang="en-US" sz="2800" b="1" dirty="0"/>
          </a:p>
          <a:p>
            <a:pPr eaLnBrk="1" hangingPunct="1">
              <a:lnSpc>
                <a:spcPct val="80000"/>
              </a:lnSpc>
              <a:defRPr/>
            </a:pPr>
            <a:endParaRPr lang="en-US" sz="2800" b="1" dirty="0">
              <a:latin typeface="Times New Roman" pitchFamily="18" charset="0"/>
              <a:cs typeface="Times New Roman" pitchFamily="18"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1403350" y="188913"/>
            <a:ext cx="6624638" cy="587375"/>
          </a:xfrm>
        </p:spPr>
        <p:txBody>
          <a:bodyPr/>
          <a:lstStyle/>
          <a:p>
            <a:pPr eaLnBrk="1" hangingPunct="1">
              <a:defRPr/>
            </a:pPr>
            <a:r>
              <a:rPr lang="en-US" sz="4000" b="1">
                <a:solidFill>
                  <a:srgbClr val="FFFF00"/>
                </a:solidFill>
                <a:latin typeface="Times New Roman" pitchFamily="18" charset="0"/>
                <a:cs typeface="Times New Roman" pitchFamily="18" charset="0"/>
              </a:rPr>
              <a:t>Immune Response to Stress</a:t>
            </a:r>
            <a:r>
              <a:rPr lang="en-US" sz="4000"/>
              <a:t> </a:t>
            </a:r>
          </a:p>
        </p:txBody>
      </p:sp>
      <p:sp>
        <p:nvSpPr>
          <p:cNvPr id="101379" name="Rectangle 3"/>
          <p:cNvSpPr>
            <a:spLocks noGrp="1" noChangeArrowheads="1"/>
          </p:cNvSpPr>
          <p:nvPr>
            <p:ph type="body" idx="1"/>
          </p:nvPr>
        </p:nvSpPr>
        <p:spPr>
          <a:xfrm>
            <a:off x="179388" y="1052513"/>
            <a:ext cx="8964612" cy="5805487"/>
          </a:xfrm>
        </p:spPr>
        <p:txBody>
          <a:bodyPr/>
          <a:lstStyle/>
          <a:p>
            <a:pPr eaLnBrk="1" hangingPunct="1">
              <a:lnSpc>
                <a:spcPct val="90000"/>
              </a:lnSpc>
              <a:buFont typeface="Wingdings" panose="05000000000000000000" pitchFamily="2" charset="2"/>
              <a:buNone/>
              <a:defRPr/>
            </a:pPr>
            <a:r>
              <a:rPr lang="en-US">
                <a:solidFill>
                  <a:srgbClr val="0000CC"/>
                </a:solidFill>
                <a:latin typeface="Times New Roman" pitchFamily="18" charset="0"/>
                <a:cs typeface="Times New Roman" pitchFamily="18" charset="0"/>
              </a:rPr>
              <a:t>Inhibition</a:t>
            </a:r>
            <a:r>
              <a:rPr lang="en-US">
                <a:latin typeface="Times New Roman" pitchFamily="18" charset="0"/>
                <a:cs typeface="Times New Roman" pitchFamily="18" charset="0"/>
              </a:rPr>
              <a:t> of immune functioning by </a:t>
            </a:r>
            <a:r>
              <a:rPr lang="en-US">
                <a:solidFill>
                  <a:srgbClr val="0000CC"/>
                </a:solidFill>
                <a:latin typeface="Times New Roman" pitchFamily="18" charset="0"/>
                <a:cs typeface="Times New Roman" pitchFamily="18" charset="0"/>
              </a:rPr>
              <a:t>glucocorticoids</a:t>
            </a:r>
            <a:r>
              <a:rPr lang="en-US">
                <a:latin typeface="Times New Roman" pitchFamily="18" charset="0"/>
                <a:cs typeface="Times New Roman" pitchFamily="18" charset="0"/>
              </a:rPr>
              <a:t>.</a:t>
            </a:r>
          </a:p>
          <a:p>
            <a:pPr eaLnBrk="1" hangingPunct="1">
              <a:lnSpc>
                <a:spcPct val="90000"/>
              </a:lnSpc>
              <a:buFont typeface="Wingdings" panose="05000000000000000000" pitchFamily="2" charset="2"/>
              <a:buNone/>
              <a:defRPr/>
            </a:pPr>
            <a:r>
              <a:rPr lang="en-US">
                <a:latin typeface="Times New Roman" pitchFamily="18" charset="0"/>
                <a:cs typeface="Times New Roman" pitchFamily="18" charset="0"/>
              </a:rPr>
              <a:t> </a:t>
            </a:r>
          </a:p>
          <a:p>
            <a:pPr eaLnBrk="1" hangingPunct="1">
              <a:lnSpc>
                <a:spcPct val="90000"/>
              </a:lnSpc>
              <a:buFont typeface="Wingdings" panose="05000000000000000000" pitchFamily="2" charset="2"/>
              <a:buNone/>
              <a:defRPr/>
            </a:pPr>
            <a:r>
              <a:rPr lang="en-US">
                <a:latin typeface="Times New Roman" pitchFamily="18" charset="0"/>
                <a:cs typeface="Times New Roman" pitchFamily="18" charset="0"/>
              </a:rPr>
              <a:t>Stress can also cause immune </a:t>
            </a:r>
            <a:r>
              <a:rPr lang="en-US">
                <a:solidFill>
                  <a:srgbClr val="0000CC"/>
                </a:solidFill>
                <a:latin typeface="Times New Roman" pitchFamily="18" charset="0"/>
                <a:cs typeface="Times New Roman" pitchFamily="18" charset="0"/>
              </a:rPr>
              <a:t>activation</a:t>
            </a:r>
            <a:r>
              <a:rPr lang="en-US">
                <a:latin typeface="Times New Roman" pitchFamily="18" charset="0"/>
                <a:cs typeface="Times New Roman" pitchFamily="18" charset="0"/>
              </a:rPr>
              <a:t> through a variety of pathways including the release of humoral immune factors (cytokines) such as interleukin-1 (IL-1) and IL-6. </a:t>
            </a:r>
          </a:p>
          <a:p>
            <a:pPr eaLnBrk="1" hangingPunct="1">
              <a:lnSpc>
                <a:spcPct val="90000"/>
              </a:lnSpc>
              <a:buFont typeface="Wingdings" panose="05000000000000000000" pitchFamily="2" charset="2"/>
              <a:buNone/>
              <a:defRPr/>
            </a:pPr>
            <a:endParaRPr lang="en-US">
              <a:latin typeface="Times New Roman" pitchFamily="18" charset="0"/>
              <a:cs typeface="Times New Roman" pitchFamily="18" charset="0"/>
            </a:endParaRPr>
          </a:p>
          <a:p>
            <a:pPr eaLnBrk="1" hangingPunct="1">
              <a:lnSpc>
                <a:spcPct val="90000"/>
              </a:lnSpc>
              <a:buFont typeface="Wingdings" panose="05000000000000000000" pitchFamily="2" charset="2"/>
              <a:buNone/>
              <a:defRPr/>
            </a:pPr>
            <a:r>
              <a:rPr lang="en-US">
                <a:latin typeface="Times New Roman" pitchFamily="18" charset="0"/>
                <a:cs typeface="Times New Roman" pitchFamily="18" charset="0"/>
              </a:rPr>
              <a:t>These cytokines can themselves cause further release of CRF, which in theory serves to increase glucocorticoid effects and thereby self-limit the immune activation. </a:t>
            </a:r>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D4AEF382-A689-4C2C-9C5F-9598914DDD8A}" type="slidenum">
              <a:rPr lang="en-US" altLang="en-US">
                <a:latin typeface="Arial" panose="020B0604020202020204" pitchFamily="34" charset="0"/>
              </a:rPr>
              <a:pPr eaLnBrk="1" hangingPunct="1"/>
              <a:t>10</a:t>
            </a:fld>
            <a:endParaRPr lang="en-US" altLang="en-US">
              <a:latin typeface="Arial" panose="020B0604020202020204" pitchFamily="34" charset="0"/>
            </a:endParaRP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p:cNvSpPr>
            <a:spLocks noChangeArrowheads="1"/>
          </p:cNvSpPr>
          <p:nvPr/>
        </p:nvSpPr>
        <p:spPr bwMode="auto">
          <a:xfrm>
            <a:off x="468313" y="549275"/>
            <a:ext cx="8351837"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buFont typeface="Wingdings" panose="05000000000000000000" pitchFamily="2" charset="2"/>
              <a:buNone/>
            </a:pPr>
            <a:endParaRPr lang="en-US" altLang="en-US" sz="3600"/>
          </a:p>
          <a:p>
            <a:pPr eaLnBrk="1" hangingPunct="1">
              <a:buFont typeface="Wingdings" panose="05000000000000000000" pitchFamily="2" charset="2"/>
              <a:buNone/>
            </a:pPr>
            <a:r>
              <a:rPr lang="en-US" altLang="en-US" sz="3600"/>
              <a:t>    </a:t>
            </a:r>
            <a:r>
              <a:rPr lang="en-US" altLang="en-US" sz="3600">
                <a:latin typeface="Times New Roman" panose="02020603050405020304" pitchFamily="18" charset="0"/>
                <a:cs typeface="Times New Roman" panose="02020603050405020304" pitchFamily="18" charset="0"/>
              </a:rPr>
              <a:t>High level of </a:t>
            </a:r>
            <a:r>
              <a:rPr lang="en-US" altLang="en-US" sz="3600">
                <a:solidFill>
                  <a:srgbClr val="CC0000"/>
                </a:solidFill>
                <a:latin typeface="Times New Roman" panose="02020603050405020304" pitchFamily="18" charset="0"/>
                <a:cs typeface="Times New Roman" panose="02020603050405020304" pitchFamily="18" charset="0"/>
              </a:rPr>
              <a:t>Cortisol</a:t>
            </a:r>
            <a:r>
              <a:rPr lang="en-US" altLang="en-US" sz="3600">
                <a:latin typeface="Times New Roman" panose="02020603050405020304" pitchFamily="18" charset="0"/>
                <a:cs typeface="Times New Roman" panose="02020603050405020304" pitchFamily="18" charset="0"/>
              </a:rPr>
              <a:t> results in suppression of immunity which can cause susceptibility to </a:t>
            </a:r>
            <a:r>
              <a:rPr lang="en-US" altLang="en-US" sz="3600" b="1">
                <a:solidFill>
                  <a:srgbClr val="CC0000"/>
                </a:solidFill>
                <a:latin typeface="Times New Roman" panose="02020603050405020304" pitchFamily="18" charset="0"/>
                <a:cs typeface="Times New Roman" panose="02020603050405020304" pitchFamily="18" charset="0"/>
              </a:rPr>
              <a:t>infections</a:t>
            </a:r>
            <a:r>
              <a:rPr lang="en-US" altLang="en-US" sz="3600">
                <a:latin typeface="Times New Roman" panose="02020603050405020304" pitchFamily="18" charset="0"/>
                <a:cs typeface="Times New Roman" panose="02020603050405020304" pitchFamily="18" charset="0"/>
              </a:rPr>
              <a:t> and possibly also in many types of </a:t>
            </a:r>
            <a:r>
              <a:rPr lang="en-US" altLang="en-US" sz="3600" b="1">
                <a:solidFill>
                  <a:srgbClr val="CC0000"/>
                </a:solidFill>
                <a:latin typeface="Times New Roman" panose="02020603050405020304" pitchFamily="18" charset="0"/>
                <a:cs typeface="Times New Roman" panose="02020603050405020304" pitchFamily="18" charset="0"/>
              </a:rPr>
              <a:t>cancer</a:t>
            </a:r>
            <a:r>
              <a:rPr lang="en-US" altLang="en-US" sz="3600">
                <a:latin typeface="Times New Roman" panose="02020603050405020304" pitchFamily="18" charset="0"/>
                <a:cs typeface="Times New Roman" panose="02020603050405020304" pitchFamily="18" charset="0"/>
              </a:rPr>
              <a:t>.</a:t>
            </a:r>
          </a:p>
          <a:p>
            <a:pPr eaLnBrk="1" hangingPunct="1">
              <a:buFont typeface="Wingdings" panose="05000000000000000000" pitchFamily="2" charset="2"/>
              <a:buNone/>
            </a:pPr>
            <a:endParaRPr lang="en-US" altLang="en-US" sz="3600">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pPr>
            <a:r>
              <a:rPr lang="en-US" altLang="en-US" sz="3600">
                <a:latin typeface="Times New Roman" panose="02020603050405020304" pitchFamily="18" charset="0"/>
                <a:cs typeface="Times New Roman" panose="02020603050405020304" pitchFamily="18" charset="0"/>
              </a:rPr>
              <a:t>    Changes in the immune system in response to stress are now very well established.</a:t>
            </a: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252646BC-31F1-43DE-9EE9-9A862089A576}" type="slidenum">
              <a:rPr lang="en-US" altLang="en-US">
                <a:latin typeface="Arial" panose="020B0604020202020204" pitchFamily="34" charset="0"/>
              </a:rPr>
              <a:pPr eaLnBrk="1" hangingPunct="1"/>
              <a:t>11</a:t>
            </a:fld>
            <a:endParaRPr lang="en-US" altLang="en-US">
              <a:latin typeface="Arial" panose="020B0604020202020204" pitchFamily="34" charset="0"/>
            </a:endParaRP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p:cNvSpPr>
            <a:spLocks noChangeArrowheads="1"/>
          </p:cNvSpPr>
          <p:nvPr/>
        </p:nvSpPr>
        <p:spPr bwMode="auto">
          <a:xfrm>
            <a:off x="684213" y="476250"/>
            <a:ext cx="78486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buFont typeface="Wingdings" panose="05000000000000000000" pitchFamily="2" charset="2"/>
              <a:buNone/>
            </a:pPr>
            <a:r>
              <a:rPr lang="en-US" altLang="en-US"/>
              <a:t> </a:t>
            </a:r>
            <a:r>
              <a:rPr lang="en-US" altLang="en-US" sz="3600">
                <a:latin typeface="Times New Roman" panose="02020603050405020304" pitchFamily="18" charset="0"/>
                <a:cs typeface="Times New Roman" panose="02020603050405020304" pitchFamily="18" charset="0"/>
              </a:rPr>
              <a:t>Immune suppression in response to stress occurs even after removal of the adrenal gland !!.</a:t>
            </a:r>
          </a:p>
          <a:p>
            <a:pPr eaLnBrk="1" hangingPunct="1">
              <a:buFont typeface="Wingdings" panose="05000000000000000000" pitchFamily="2" charset="2"/>
              <a:buNone/>
            </a:pPr>
            <a:r>
              <a:rPr lang="en-US" altLang="en-US" sz="3600">
                <a:latin typeface="Times New Roman" panose="02020603050405020304" pitchFamily="18" charset="0"/>
                <a:cs typeface="Times New Roman" panose="02020603050405020304" pitchFamily="18" charset="0"/>
              </a:rPr>
              <a:t>   </a:t>
            </a:r>
          </a:p>
          <a:p>
            <a:pPr eaLnBrk="1" hangingPunct="1">
              <a:buFont typeface="Wingdings" panose="05000000000000000000" pitchFamily="2" charset="2"/>
              <a:buNone/>
            </a:pPr>
            <a:r>
              <a:rPr lang="en-US" altLang="en-US" sz="3600">
                <a:latin typeface="Times New Roman" panose="02020603050405020304" pitchFamily="18" charset="0"/>
                <a:cs typeface="Times New Roman" panose="02020603050405020304" pitchFamily="18" charset="0"/>
              </a:rPr>
              <a:t>    There appears to be an alternative path, other than through the adrenals, for the brain to influence the immune response.</a:t>
            </a:r>
          </a:p>
          <a:p>
            <a:pPr eaLnBrk="1" hangingPunct="1">
              <a:buFont typeface="Wingdings" panose="05000000000000000000" pitchFamily="2" charset="2"/>
              <a:buNone/>
            </a:pPr>
            <a:endParaRPr lang="en-US" altLang="en-US" sz="3600">
              <a:latin typeface="Times New Roman" panose="02020603050405020304" pitchFamily="18" charset="0"/>
              <a:cs typeface="Times New Roman" panose="02020603050405020304" pitchFamily="18" charset="0"/>
            </a:endParaRPr>
          </a:p>
          <a:p>
            <a:pPr algn="ctr" eaLnBrk="1" hangingPunct="1">
              <a:buFont typeface="Wingdings" panose="05000000000000000000" pitchFamily="2" charset="2"/>
              <a:buNone/>
            </a:pPr>
            <a:r>
              <a:rPr lang="en-US" altLang="en-US" sz="3600" b="1">
                <a:solidFill>
                  <a:srgbClr val="FFFF00"/>
                </a:solidFill>
                <a:latin typeface="Times New Roman" panose="02020603050405020304" pitchFamily="18" charset="0"/>
                <a:cs typeface="Times New Roman" panose="02020603050405020304" pitchFamily="18" charset="0"/>
              </a:rPr>
              <a:t>Psychoneuroimmunology</a:t>
            </a:r>
            <a:endParaRPr lang="en-US" altLang="en-US" sz="3600"/>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05AD1BF6-6CB0-42E8-A028-97D5FFB5244D}" type="slidenum">
              <a:rPr lang="en-US" altLang="en-US">
                <a:latin typeface="Arial" panose="020B0604020202020204" pitchFamily="34" charset="0"/>
              </a:rPr>
              <a:pPr eaLnBrk="1" hangingPunct="1"/>
              <a:t>12</a:t>
            </a:fld>
            <a:endParaRPr lang="en-US" altLang="en-US">
              <a:latin typeface="Arial" panose="020B0604020202020204" pitchFamily="34" charset="0"/>
            </a:endParaRP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68313" y="188913"/>
            <a:ext cx="8229600" cy="777875"/>
          </a:xfrm>
        </p:spPr>
        <p:txBody>
          <a:bodyPr/>
          <a:lstStyle/>
          <a:p>
            <a:pPr eaLnBrk="1" hangingPunct="1">
              <a:defRPr/>
            </a:pPr>
            <a:r>
              <a:rPr lang="en-US" sz="3200" b="1">
                <a:solidFill>
                  <a:srgbClr val="FFFF00"/>
                </a:solidFill>
                <a:latin typeface="Times New Roman" pitchFamily="18" charset="0"/>
                <a:cs typeface="Times New Roman" pitchFamily="18" charset="0"/>
              </a:rPr>
              <a:t>DSM-IV Diagnostic Criteria for Psychological Factors Affecting Medical Condition</a:t>
            </a:r>
          </a:p>
        </p:txBody>
      </p:sp>
      <p:sp>
        <p:nvSpPr>
          <p:cNvPr id="15363" name="Rectangle 3"/>
          <p:cNvSpPr>
            <a:spLocks noGrp="1" noChangeArrowheads="1"/>
          </p:cNvSpPr>
          <p:nvPr>
            <p:ph type="body" idx="1"/>
          </p:nvPr>
        </p:nvSpPr>
        <p:spPr>
          <a:xfrm>
            <a:off x="11113" y="1196975"/>
            <a:ext cx="9132887" cy="5661025"/>
          </a:xfrm>
        </p:spPr>
        <p:txBody>
          <a:bodyPr/>
          <a:lstStyle/>
          <a:p>
            <a:pPr marL="609600" indent="-609600" eaLnBrk="1" hangingPunct="1">
              <a:lnSpc>
                <a:spcPct val="90000"/>
              </a:lnSpc>
              <a:buFont typeface="Wingdings" panose="05000000000000000000" pitchFamily="2" charset="2"/>
              <a:buNone/>
            </a:pPr>
            <a:r>
              <a:rPr lang="en-US" altLang="en-US" sz="2400" b="1" dirty="0" smtClean="0">
                <a:effectLst/>
                <a:latin typeface="Times New Roman" panose="02020603050405020304" pitchFamily="18" charset="0"/>
                <a:cs typeface="Times New Roman" panose="02020603050405020304" pitchFamily="18" charset="0"/>
              </a:rPr>
              <a:t>A</a:t>
            </a:r>
            <a:r>
              <a:rPr lang="en-US" altLang="en-US" sz="2400" b="1" dirty="0">
                <a:effectLst/>
                <a:latin typeface="Times New Roman" panose="02020603050405020304" pitchFamily="18" charset="0"/>
                <a:cs typeface="Times New Roman" panose="02020603050405020304" pitchFamily="18" charset="0"/>
              </a:rPr>
              <a:t>.</a:t>
            </a:r>
            <a:r>
              <a:rPr lang="en-US" altLang="en-US" sz="2400" b="1" dirty="0" smtClean="0">
                <a:solidFill>
                  <a:srgbClr val="CC0000"/>
                </a:solidFill>
                <a:effectLst/>
                <a:latin typeface="Times New Roman" panose="02020603050405020304" pitchFamily="18" charset="0"/>
                <a:cs typeface="Times New Roman" panose="02020603050405020304" pitchFamily="18" charset="0"/>
              </a:rPr>
              <a:t> </a:t>
            </a:r>
            <a:r>
              <a:rPr lang="en-US" altLang="en-US" sz="2400" b="1" dirty="0">
                <a:solidFill>
                  <a:srgbClr val="292929"/>
                </a:solidFill>
                <a:effectLst/>
                <a:latin typeface="Times New Roman" panose="02020603050405020304" pitchFamily="18" charset="0"/>
                <a:cs typeface="Times New Roman" panose="02020603050405020304" pitchFamily="18" charset="0"/>
              </a:rPr>
              <a:t>A general medical condition</a:t>
            </a:r>
            <a:r>
              <a:rPr lang="en-US" altLang="en-US" sz="2400" b="1" dirty="0">
                <a:effectLst/>
                <a:latin typeface="Times New Roman" panose="02020603050405020304" pitchFamily="18" charset="0"/>
                <a:cs typeface="Times New Roman" panose="02020603050405020304" pitchFamily="18" charset="0"/>
              </a:rPr>
              <a:t> (coded on Axis III) is present.</a:t>
            </a:r>
          </a:p>
          <a:p>
            <a:pPr marL="609600" indent="-609600" eaLnBrk="1" hangingPunct="1">
              <a:lnSpc>
                <a:spcPct val="90000"/>
              </a:lnSpc>
            </a:pPr>
            <a:endParaRPr lang="en-US" altLang="en-US" sz="2400" b="1" dirty="0">
              <a:effectLst/>
              <a:latin typeface="Times New Roman" panose="02020603050405020304" pitchFamily="18" charset="0"/>
              <a:cs typeface="Times New Roman" panose="02020603050405020304" pitchFamily="18" charset="0"/>
            </a:endParaRPr>
          </a:p>
          <a:p>
            <a:pPr marL="609600" indent="-609600" eaLnBrk="1" hangingPunct="1">
              <a:lnSpc>
                <a:spcPct val="90000"/>
              </a:lnSpc>
              <a:buFont typeface="Wingdings" panose="05000000000000000000" pitchFamily="2" charset="2"/>
              <a:buNone/>
            </a:pPr>
            <a:r>
              <a:rPr lang="en-US" altLang="en-US" sz="2400" b="1" dirty="0">
                <a:effectLst/>
                <a:latin typeface="Times New Roman" panose="02020603050405020304" pitchFamily="18" charset="0"/>
                <a:cs typeface="Times New Roman" panose="02020603050405020304" pitchFamily="18" charset="0"/>
              </a:rPr>
              <a:t>B. Psychological factors adversely affect the general medical condition in </a:t>
            </a:r>
            <a:r>
              <a:rPr lang="en-US" altLang="en-US" sz="2400" b="1" dirty="0">
                <a:solidFill>
                  <a:srgbClr val="292929"/>
                </a:solidFill>
                <a:effectLst/>
                <a:latin typeface="Times New Roman" panose="02020603050405020304" pitchFamily="18" charset="0"/>
                <a:cs typeface="Times New Roman" panose="02020603050405020304" pitchFamily="18" charset="0"/>
              </a:rPr>
              <a:t>one of the following ways:</a:t>
            </a:r>
          </a:p>
          <a:p>
            <a:pPr marL="609600" indent="-609600" eaLnBrk="1" hangingPunct="1">
              <a:lnSpc>
                <a:spcPct val="90000"/>
              </a:lnSpc>
              <a:buFont typeface="Wingdings" panose="05000000000000000000" pitchFamily="2" charset="2"/>
              <a:buNone/>
            </a:pPr>
            <a:endParaRPr lang="en-US" altLang="en-US" sz="2400" b="1" dirty="0">
              <a:solidFill>
                <a:srgbClr val="292929"/>
              </a:solidFill>
              <a:effectLst/>
              <a:latin typeface="Times New Roman" panose="02020603050405020304" pitchFamily="18" charset="0"/>
              <a:cs typeface="Times New Roman" panose="02020603050405020304" pitchFamily="18" charset="0"/>
            </a:endParaRPr>
          </a:p>
          <a:p>
            <a:pPr marL="609600" indent="-609600" eaLnBrk="1" hangingPunct="1">
              <a:lnSpc>
                <a:spcPct val="90000"/>
              </a:lnSpc>
              <a:buFont typeface="Wingdings" panose="05000000000000000000" pitchFamily="2" charset="2"/>
              <a:buNone/>
            </a:pPr>
            <a:r>
              <a:rPr lang="en-US" altLang="en-US" sz="2400" b="1" dirty="0">
                <a:effectLst/>
                <a:latin typeface="Times New Roman" panose="02020603050405020304" pitchFamily="18" charset="0"/>
                <a:cs typeface="Times New Roman" panose="02020603050405020304" pitchFamily="18" charset="0"/>
              </a:rPr>
              <a:t>(1) </a:t>
            </a:r>
            <a:r>
              <a:rPr lang="en-US" altLang="en-US" sz="2400" b="1" dirty="0" smtClean="0">
                <a:effectLst/>
                <a:latin typeface="Times New Roman" panose="02020603050405020304" pitchFamily="18" charset="0"/>
                <a:cs typeface="Times New Roman" panose="02020603050405020304" pitchFamily="18" charset="0"/>
              </a:rPr>
              <a:t>The </a:t>
            </a:r>
            <a:r>
              <a:rPr lang="en-US" altLang="en-US" sz="2400" b="1" dirty="0">
                <a:effectLst/>
                <a:latin typeface="Times New Roman" panose="02020603050405020304" pitchFamily="18" charset="0"/>
                <a:cs typeface="Times New Roman" panose="02020603050405020304" pitchFamily="18" charset="0"/>
              </a:rPr>
              <a:t>factors have influenced the course of the general medical condition as shown by a </a:t>
            </a:r>
            <a:r>
              <a:rPr lang="en-US" altLang="en-US" sz="2400" b="1" dirty="0">
                <a:solidFill>
                  <a:srgbClr val="292929"/>
                </a:solidFill>
                <a:effectLst/>
                <a:latin typeface="Times New Roman" panose="02020603050405020304" pitchFamily="18" charset="0"/>
                <a:cs typeface="Times New Roman" panose="02020603050405020304" pitchFamily="18" charset="0"/>
              </a:rPr>
              <a:t>close temporal association</a:t>
            </a:r>
            <a:r>
              <a:rPr lang="en-US" altLang="en-US" sz="2400" b="1" dirty="0">
                <a:effectLst/>
                <a:latin typeface="Times New Roman" panose="02020603050405020304" pitchFamily="18" charset="0"/>
                <a:cs typeface="Times New Roman" panose="02020603050405020304" pitchFamily="18" charset="0"/>
              </a:rPr>
              <a:t> between the psychological factors and the development or exacerbation of, or delayed recovery from, the general medical condition.</a:t>
            </a:r>
          </a:p>
          <a:p>
            <a:pPr marL="609600" indent="-609600" eaLnBrk="1" hangingPunct="1">
              <a:lnSpc>
                <a:spcPct val="90000"/>
              </a:lnSpc>
              <a:buFont typeface="Wingdings" panose="05000000000000000000" pitchFamily="2" charset="2"/>
              <a:buNone/>
            </a:pPr>
            <a:r>
              <a:rPr lang="en-US" altLang="en-US" sz="2400" b="1" dirty="0">
                <a:effectLst/>
                <a:latin typeface="Times New Roman" panose="02020603050405020304" pitchFamily="18" charset="0"/>
                <a:cs typeface="Times New Roman" panose="02020603050405020304" pitchFamily="18" charset="0"/>
              </a:rPr>
              <a:t>(2) </a:t>
            </a:r>
            <a:r>
              <a:rPr lang="en-US" altLang="en-US" sz="2400" b="1" dirty="0" smtClean="0">
                <a:effectLst/>
                <a:latin typeface="Times New Roman" panose="02020603050405020304" pitchFamily="18" charset="0"/>
                <a:cs typeface="Times New Roman" panose="02020603050405020304" pitchFamily="18" charset="0"/>
              </a:rPr>
              <a:t>The </a:t>
            </a:r>
            <a:r>
              <a:rPr lang="en-US" altLang="en-US" sz="2400" b="1" dirty="0">
                <a:effectLst/>
                <a:latin typeface="Times New Roman" panose="02020603050405020304" pitchFamily="18" charset="0"/>
                <a:cs typeface="Times New Roman" panose="02020603050405020304" pitchFamily="18" charset="0"/>
              </a:rPr>
              <a:t>factors </a:t>
            </a:r>
            <a:r>
              <a:rPr lang="en-US" altLang="en-US" sz="2400" b="1" dirty="0">
                <a:solidFill>
                  <a:srgbClr val="292929"/>
                </a:solidFill>
                <a:effectLst/>
                <a:latin typeface="Times New Roman" panose="02020603050405020304" pitchFamily="18" charset="0"/>
                <a:cs typeface="Times New Roman" panose="02020603050405020304" pitchFamily="18" charset="0"/>
              </a:rPr>
              <a:t>interfere</a:t>
            </a:r>
            <a:r>
              <a:rPr lang="en-US" altLang="en-US" sz="2400" b="1" dirty="0">
                <a:effectLst/>
                <a:latin typeface="Times New Roman" panose="02020603050405020304" pitchFamily="18" charset="0"/>
                <a:cs typeface="Times New Roman" panose="02020603050405020304" pitchFamily="18" charset="0"/>
              </a:rPr>
              <a:t> with the treatment of the general medical condition.</a:t>
            </a:r>
          </a:p>
          <a:p>
            <a:pPr marL="609600" indent="-609600" eaLnBrk="1" hangingPunct="1">
              <a:lnSpc>
                <a:spcPct val="90000"/>
              </a:lnSpc>
              <a:buFont typeface="Wingdings" panose="05000000000000000000" pitchFamily="2" charset="2"/>
              <a:buNone/>
            </a:pPr>
            <a:r>
              <a:rPr lang="en-US" altLang="en-US" sz="2400" b="1" dirty="0">
                <a:effectLst/>
                <a:latin typeface="Times New Roman" panose="02020603050405020304" pitchFamily="18" charset="0"/>
                <a:cs typeface="Times New Roman" panose="02020603050405020304" pitchFamily="18" charset="0"/>
              </a:rPr>
              <a:t>(3) </a:t>
            </a:r>
            <a:r>
              <a:rPr lang="en-US" altLang="en-US" sz="2400" b="1" dirty="0" smtClean="0">
                <a:effectLst/>
                <a:latin typeface="Times New Roman" panose="02020603050405020304" pitchFamily="18" charset="0"/>
                <a:cs typeface="Times New Roman" panose="02020603050405020304" pitchFamily="18" charset="0"/>
              </a:rPr>
              <a:t>The </a:t>
            </a:r>
            <a:r>
              <a:rPr lang="en-US" altLang="en-US" sz="2400" b="1" dirty="0">
                <a:effectLst/>
                <a:latin typeface="Times New Roman" panose="02020603050405020304" pitchFamily="18" charset="0"/>
                <a:cs typeface="Times New Roman" panose="02020603050405020304" pitchFamily="18" charset="0"/>
              </a:rPr>
              <a:t>factors constitute </a:t>
            </a:r>
            <a:r>
              <a:rPr lang="en-US" altLang="en-US" sz="2400" b="1" dirty="0">
                <a:solidFill>
                  <a:srgbClr val="292929"/>
                </a:solidFill>
                <a:effectLst/>
                <a:latin typeface="Times New Roman" panose="02020603050405020304" pitchFamily="18" charset="0"/>
                <a:cs typeface="Times New Roman" panose="02020603050405020304" pitchFamily="18" charset="0"/>
              </a:rPr>
              <a:t>additional health risks</a:t>
            </a:r>
            <a:r>
              <a:rPr lang="en-US" altLang="en-US" sz="2400" b="1" dirty="0">
                <a:effectLst/>
                <a:latin typeface="Times New Roman" panose="02020603050405020304" pitchFamily="18" charset="0"/>
                <a:cs typeface="Times New Roman" panose="02020603050405020304" pitchFamily="18" charset="0"/>
              </a:rPr>
              <a:t> for the individual</a:t>
            </a:r>
            <a:r>
              <a:rPr lang="en-US" altLang="en-US" sz="2400" b="1" dirty="0" smtClean="0">
                <a:effectLst/>
                <a:latin typeface="Times New Roman" panose="02020603050405020304" pitchFamily="18" charset="0"/>
                <a:cs typeface="Times New Roman" panose="02020603050405020304" pitchFamily="18" charset="0"/>
              </a:rPr>
              <a:t>.</a:t>
            </a:r>
            <a:endParaRPr lang="en-US" altLang="en-US" sz="2400" b="1" dirty="0">
              <a:effectLst/>
              <a:latin typeface="Times New Roman" panose="02020603050405020304" pitchFamily="18" charset="0"/>
              <a:cs typeface="Times New Roman" panose="02020603050405020304" pitchFamily="18" charset="0"/>
            </a:endParaRPr>
          </a:p>
          <a:p>
            <a:pPr marL="609600" indent="-609600" eaLnBrk="1" hangingPunct="1">
              <a:lnSpc>
                <a:spcPct val="90000"/>
              </a:lnSpc>
              <a:buFont typeface="Wingdings" panose="05000000000000000000" pitchFamily="2" charset="2"/>
              <a:buNone/>
            </a:pPr>
            <a:r>
              <a:rPr lang="en-US" altLang="en-US" sz="2400" b="1" dirty="0">
                <a:effectLst/>
                <a:latin typeface="Times New Roman" panose="02020603050405020304" pitchFamily="18" charset="0"/>
                <a:cs typeface="Times New Roman" panose="02020603050405020304" pitchFamily="18" charset="0"/>
              </a:rPr>
              <a:t>(4) </a:t>
            </a:r>
            <a:r>
              <a:rPr lang="en-US" altLang="en-US" sz="2400" b="1" dirty="0" smtClean="0">
                <a:effectLst/>
                <a:latin typeface="Times New Roman" panose="02020603050405020304" pitchFamily="18" charset="0"/>
                <a:cs typeface="Times New Roman" panose="02020603050405020304" pitchFamily="18" charset="0"/>
              </a:rPr>
              <a:t>Stress-related </a:t>
            </a:r>
            <a:r>
              <a:rPr lang="en-US" altLang="en-US" sz="2400" b="1" dirty="0">
                <a:effectLst/>
                <a:latin typeface="Times New Roman" panose="02020603050405020304" pitchFamily="18" charset="0"/>
                <a:cs typeface="Times New Roman" panose="02020603050405020304" pitchFamily="18" charset="0"/>
              </a:rPr>
              <a:t>physiological responses </a:t>
            </a:r>
            <a:r>
              <a:rPr lang="en-US" altLang="en-US" sz="2400" b="1" dirty="0">
                <a:solidFill>
                  <a:srgbClr val="292929"/>
                </a:solidFill>
                <a:effectLst/>
                <a:latin typeface="Times New Roman" panose="02020603050405020304" pitchFamily="18" charset="0"/>
                <a:cs typeface="Times New Roman" panose="02020603050405020304" pitchFamily="18" charset="0"/>
              </a:rPr>
              <a:t>precipitate or exacerbate</a:t>
            </a:r>
            <a:r>
              <a:rPr lang="en-US" altLang="en-US" sz="2400" b="1" dirty="0">
                <a:effectLst/>
                <a:latin typeface="Times New Roman" panose="02020603050405020304" pitchFamily="18" charset="0"/>
                <a:cs typeface="Times New Roman" panose="02020603050405020304" pitchFamily="18" charset="0"/>
              </a:rPr>
              <a:t> symptoms of a general medical condition.</a:t>
            </a:r>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1D5FF6CA-AAE7-4F6B-A1EB-F19008811408}" type="slidenum">
              <a:rPr lang="en-US" altLang="en-US">
                <a:latin typeface="Arial" panose="020B0604020202020204" pitchFamily="34" charset="0"/>
              </a:rPr>
              <a:pPr eaLnBrk="1" hangingPunct="1"/>
              <a:t>13</a:t>
            </a:fld>
            <a:endParaRPr lang="en-US" altLang="en-US">
              <a:latin typeface="Arial" panose="020B0604020202020204" pitchFamily="34" charset="0"/>
            </a:endParaRP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p:cNvSpPr>
            <a:spLocks noChangeArrowheads="1"/>
          </p:cNvSpPr>
          <p:nvPr/>
        </p:nvSpPr>
        <p:spPr bwMode="auto">
          <a:xfrm>
            <a:off x="467544" y="128901"/>
            <a:ext cx="8135938" cy="6592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lnSpc>
                <a:spcPct val="80000"/>
              </a:lnSpc>
            </a:pPr>
            <a:r>
              <a:rPr lang="en-US" altLang="en-US" sz="2400" b="1" dirty="0" smtClean="0">
                <a:solidFill>
                  <a:srgbClr val="292929"/>
                </a:solidFill>
                <a:latin typeface="Times New Roman" panose="02020603050405020304" pitchFamily="18" charset="0"/>
                <a:cs typeface="Times New Roman" panose="02020603050405020304" pitchFamily="18" charset="0"/>
              </a:rPr>
              <a:t>     Mental </a:t>
            </a:r>
            <a:r>
              <a:rPr lang="en-US" altLang="en-US" sz="2400" b="1" dirty="0">
                <a:solidFill>
                  <a:srgbClr val="292929"/>
                </a:solidFill>
                <a:latin typeface="Times New Roman" panose="02020603050405020304" pitchFamily="18" charset="0"/>
                <a:cs typeface="Times New Roman" panose="02020603050405020304" pitchFamily="18" charset="0"/>
              </a:rPr>
              <a:t>disorder</a:t>
            </a:r>
            <a:r>
              <a:rPr lang="en-US" altLang="en-US" sz="2400" b="1" dirty="0">
                <a:latin typeface="Times New Roman" panose="02020603050405020304" pitchFamily="18" charset="0"/>
                <a:cs typeface="Times New Roman" panose="02020603050405020304" pitchFamily="18" charset="0"/>
              </a:rPr>
              <a:t> affecting medical condition (e.g., an Axis I disorder such as major depressive disorder delaying recovery from a myocardial infarction</a:t>
            </a:r>
            <a:r>
              <a:rPr lang="en-US" altLang="en-US" sz="2400" b="1" dirty="0" smtClean="0">
                <a:latin typeface="Times New Roman" panose="02020603050405020304" pitchFamily="18" charset="0"/>
                <a:cs typeface="Times New Roman" panose="02020603050405020304" pitchFamily="18" charset="0"/>
              </a:rPr>
              <a:t>).</a:t>
            </a:r>
            <a:endParaRPr lang="en-US" altLang="en-US" sz="2400" b="1" dirty="0">
              <a:latin typeface="Times New Roman" panose="02020603050405020304" pitchFamily="18" charset="0"/>
              <a:cs typeface="Times New Roman" panose="02020603050405020304" pitchFamily="18" charset="0"/>
            </a:endParaRPr>
          </a:p>
          <a:p>
            <a:pPr eaLnBrk="1" hangingPunct="1">
              <a:lnSpc>
                <a:spcPct val="80000"/>
              </a:lnSpc>
              <a:buFont typeface="Wingdings" panose="05000000000000000000" pitchFamily="2" charset="2"/>
              <a:buNone/>
            </a:pPr>
            <a:endParaRPr lang="en-US" altLang="en-US" sz="2400" b="1" dirty="0">
              <a:latin typeface="Times New Roman" panose="02020603050405020304" pitchFamily="18" charset="0"/>
              <a:cs typeface="Times New Roman" panose="02020603050405020304" pitchFamily="18" charset="0"/>
            </a:endParaRPr>
          </a:p>
          <a:p>
            <a:pPr eaLnBrk="1" hangingPunct="1">
              <a:lnSpc>
                <a:spcPct val="80000"/>
              </a:lnSpc>
              <a:buFont typeface="Wingdings" panose="05000000000000000000" pitchFamily="2" charset="2"/>
              <a:buNone/>
            </a:pPr>
            <a:r>
              <a:rPr lang="en-US" altLang="en-US" sz="2400" b="1" dirty="0">
                <a:latin typeface="Times New Roman" panose="02020603050405020304" pitchFamily="18" charset="0"/>
                <a:cs typeface="Times New Roman" panose="02020603050405020304" pitchFamily="18" charset="0"/>
              </a:rPr>
              <a:t>      </a:t>
            </a:r>
            <a:r>
              <a:rPr lang="en-US" altLang="en-US" sz="2400" b="1" dirty="0">
                <a:solidFill>
                  <a:srgbClr val="292929"/>
                </a:solidFill>
                <a:latin typeface="Times New Roman" panose="02020603050405020304" pitchFamily="18" charset="0"/>
                <a:cs typeface="Times New Roman" panose="02020603050405020304" pitchFamily="18" charset="0"/>
              </a:rPr>
              <a:t>Psychological symptoms</a:t>
            </a:r>
            <a:r>
              <a:rPr lang="en-US" altLang="en-US" sz="2400" b="1" dirty="0">
                <a:latin typeface="Times New Roman" panose="02020603050405020304" pitchFamily="18" charset="0"/>
                <a:cs typeface="Times New Roman" panose="02020603050405020304" pitchFamily="18" charset="0"/>
              </a:rPr>
              <a:t> affecting medical condition (e.g., depressive symptoms delaying recovery from surgery; anxiety exacerbating asthma</a:t>
            </a:r>
            <a:r>
              <a:rPr lang="en-US" altLang="en-US" sz="2400" b="1" dirty="0" smtClean="0">
                <a:latin typeface="Times New Roman" panose="02020603050405020304" pitchFamily="18" charset="0"/>
                <a:cs typeface="Times New Roman" panose="02020603050405020304" pitchFamily="18" charset="0"/>
              </a:rPr>
              <a:t>).</a:t>
            </a:r>
            <a:endParaRPr lang="en-US" altLang="en-US" sz="2400" b="1" dirty="0">
              <a:latin typeface="Times New Roman" panose="02020603050405020304" pitchFamily="18" charset="0"/>
              <a:cs typeface="Times New Roman" panose="02020603050405020304" pitchFamily="18" charset="0"/>
            </a:endParaRPr>
          </a:p>
          <a:p>
            <a:pPr eaLnBrk="1" hangingPunct="1">
              <a:lnSpc>
                <a:spcPct val="80000"/>
              </a:lnSpc>
              <a:buFont typeface="Wingdings" panose="05000000000000000000" pitchFamily="2" charset="2"/>
              <a:buNone/>
            </a:pPr>
            <a:endParaRPr lang="en-US" altLang="en-US" sz="2400" b="1" dirty="0">
              <a:latin typeface="Times New Roman" panose="02020603050405020304" pitchFamily="18" charset="0"/>
              <a:cs typeface="Times New Roman" panose="02020603050405020304" pitchFamily="18" charset="0"/>
            </a:endParaRPr>
          </a:p>
          <a:p>
            <a:pPr eaLnBrk="1" hangingPunct="1">
              <a:lnSpc>
                <a:spcPct val="80000"/>
              </a:lnSpc>
              <a:buFont typeface="Wingdings" panose="05000000000000000000" pitchFamily="2" charset="2"/>
              <a:buNone/>
            </a:pPr>
            <a:r>
              <a:rPr lang="en-US" altLang="en-US" sz="2400" b="1" dirty="0">
                <a:latin typeface="Times New Roman" panose="02020603050405020304" pitchFamily="18" charset="0"/>
                <a:cs typeface="Times New Roman" panose="02020603050405020304" pitchFamily="18" charset="0"/>
              </a:rPr>
              <a:t>      </a:t>
            </a:r>
            <a:r>
              <a:rPr lang="en-US" altLang="en-US" sz="2400" b="1" dirty="0">
                <a:solidFill>
                  <a:srgbClr val="292929"/>
                </a:solidFill>
                <a:latin typeface="Times New Roman" panose="02020603050405020304" pitchFamily="18" charset="0"/>
                <a:cs typeface="Times New Roman" panose="02020603050405020304" pitchFamily="18" charset="0"/>
              </a:rPr>
              <a:t>Personality traits</a:t>
            </a:r>
            <a:r>
              <a:rPr lang="en-US" altLang="en-US" sz="2400" b="1" dirty="0">
                <a:latin typeface="Times New Roman" panose="02020603050405020304" pitchFamily="18" charset="0"/>
                <a:cs typeface="Times New Roman" panose="02020603050405020304" pitchFamily="18" charset="0"/>
              </a:rPr>
              <a:t> or coping style affecting medical condition (e.g., pathological denial of the need for surgery in a patient with cancer, hostile, pressured behavior contributing to cardiovascular disease</a:t>
            </a:r>
            <a:r>
              <a:rPr lang="en-US" altLang="en-US" sz="2400" b="1" dirty="0" smtClean="0">
                <a:latin typeface="Times New Roman" panose="02020603050405020304" pitchFamily="18" charset="0"/>
                <a:cs typeface="Times New Roman" panose="02020603050405020304" pitchFamily="18" charset="0"/>
              </a:rPr>
              <a:t>).</a:t>
            </a:r>
          </a:p>
          <a:p>
            <a:pPr eaLnBrk="1" hangingPunct="1">
              <a:lnSpc>
                <a:spcPct val="80000"/>
              </a:lnSpc>
              <a:buFont typeface="Wingdings" panose="05000000000000000000" pitchFamily="2" charset="2"/>
              <a:buNone/>
            </a:pPr>
            <a:endParaRPr lang="en-US" altLang="en-US" sz="2400" b="1" dirty="0">
              <a:latin typeface="Times New Roman" panose="02020603050405020304" pitchFamily="18" charset="0"/>
              <a:cs typeface="Times New Roman" panose="02020603050405020304" pitchFamily="18" charset="0"/>
            </a:endParaRPr>
          </a:p>
          <a:p>
            <a:pPr eaLnBrk="1" hangingPunct="1">
              <a:lnSpc>
                <a:spcPct val="80000"/>
              </a:lnSpc>
              <a:buFont typeface="Wingdings" panose="05000000000000000000" pitchFamily="2" charset="2"/>
              <a:buNone/>
            </a:pPr>
            <a:r>
              <a:rPr lang="en-US" altLang="en-US" sz="2400" b="1" dirty="0">
                <a:latin typeface="Times New Roman" panose="02020603050405020304" pitchFamily="18" charset="0"/>
                <a:cs typeface="Times New Roman" panose="02020603050405020304" pitchFamily="18" charset="0"/>
              </a:rPr>
              <a:t>      </a:t>
            </a:r>
            <a:r>
              <a:rPr lang="en-US" altLang="en-US" sz="2400" b="1" dirty="0">
                <a:solidFill>
                  <a:srgbClr val="292929"/>
                </a:solidFill>
                <a:latin typeface="Times New Roman" panose="02020603050405020304" pitchFamily="18" charset="0"/>
                <a:cs typeface="Times New Roman" panose="02020603050405020304" pitchFamily="18" charset="0"/>
              </a:rPr>
              <a:t>Maladaptive health behaviors</a:t>
            </a:r>
            <a:r>
              <a:rPr lang="en-US" altLang="en-US" sz="2400" b="1" dirty="0">
                <a:latin typeface="Times New Roman" panose="02020603050405020304" pitchFamily="18" charset="0"/>
                <a:cs typeface="Times New Roman" panose="02020603050405020304" pitchFamily="18" charset="0"/>
              </a:rPr>
              <a:t> affecting medical condition (e.g., lack of exercise, unsafe sex, overeating</a:t>
            </a:r>
            <a:r>
              <a:rPr lang="en-US" altLang="en-US" sz="2400" b="1" dirty="0" smtClean="0">
                <a:latin typeface="Times New Roman" panose="02020603050405020304" pitchFamily="18" charset="0"/>
                <a:cs typeface="Times New Roman" panose="02020603050405020304" pitchFamily="18" charset="0"/>
              </a:rPr>
              <a:t>).</a:t>
            </a:r>
            <a:endParaRPr lang="en-US" altLang="en-US" sz="2400" b="1" dirty="0">
              <a:latin typeface="Times New Roman" panose="02020603050405020304" pitchFamily="18" charset="0"/>
              <a:cs typeface="Times New Roman" panose="02020603050405020304" pitchFamily="18" charset="0"/>
            </a:endParaRPr>
          </a:p>
          <a:p>
            <a:pPr eaLnBrk="1" hangingPunct="1">
              <a:lnSpc>
                <a:spcPct val="80000"/>
              </a:lnSpc>
              <a:buFont typeface="Wingdings" panose="05000000000000000000" pitchFamily="2" charset="2"/>
              <a:buNone/>
            </a:pPr>
            <a:endParaRPr lang="en-US" altLang="en-US" sz="2400" b="1" dirty="0">
              <a:latin typeface="Times New Roman" panose="02020603050405020304" pitchFamily="18" charset="0"/>
              <a:cs typeface="Times New Roman" panose="02020603050405020304" pitchFamily="18" charset="0"/>
            </a:endParaRPr>
          </a:p>
          <a:p>
            <a:pPr eaLnBrk="1" hangingPunct="1">
              <a:lnSpc>
                <a:spcPct val="80000"/>
              </a:lnSpc>
              <a:buFont typeface="Wingdings" panose="05000000000000000000" pitchFamily="2" charset="2"/>
              <a:buNone/>
            </a:pPr>
            <a:r>
              <a:rPr lang="en-US" altLang="en-US" sz="2400" b="1" dirty="0">
                <a:latin typeface="Times New Roman" panose="02020603050405020304" pitchFamily="18" charset="0"/>
                <a:cs typeface="Times New Roman" panose="02020603050405020304" pitchFamily="18" charset="0"/>
              </a:rPr>
              <a:t>      </a:t>
            </a:r>
            <a:r>
              <a:rPr lang="en-US" altLang="en-US" sz="2400" b="1" dirty="0">
                <a:solidFill>
                  <a:srgbClr val="292929"/>
                </a:solidFill>
                <a:latin typeface="Times New Roman" panose="02020603050405020304" pitchFamily="18" charset="0"/>
                <a:cs typeface="Times New Roman" panose="02020603050405020304" pitchFamily="18" charset="0"/>
              </a:rPr>
              <a:t>Stress-related physiological response</a:t>
            </a:r>
            <a:r>
              <a:rPr lang="en-US" altLang="en-US" sz="2400" b="1" dirty="0">
                <a:latin typeface="Times New Roman" panose="02020603050405020304" pitchFamily="18" charset="0"/>
                <a:cs typeface="Times New Roman" panose="02020603050405020304" pitchFamily="18" charset="0"/>
              </a:rPr>
              <a:t> affecting general medical condition (e.g., stress-related exacerbations of ulcer, hypertension, arrhythmia, or tension headache</a:t>
            </a:r>
            <a:r>
              <a:rPr lang="en-US" altLang="en-US" sz="2400" b="1" dirty="0" smtClean="0">
                <a:latin typeface="Times New Roman" panose="02020603050405020304" pitchFamily="18" charset="0"/>
                <a:cs typeface="Times New Roman" panose="02020603050405020304" pitchFamily="18" charset="0"/>
              </a:rPr>
              <a:t>).</a:t>
            </a:r>
          </a:p>
          <a:p>
            <a:pPr eaLnBrk="1" hangingPunct="1">
              <a:lnSpc>
                <a:spcPct val="80000"/>
              </a:lnSpc>
              <a:buFont typeface="Wingdings" panose="05000000000000000000" pitchFamily="2" charset="2"/>
              <a:buNone/>
            </a:pPr>
            <a:endParaRPr lang="en-US" altLang="en-US" sz="2400" b="1" dirty="0">
              <a:latin typeface="Times New Roman" panose="02020603050405020304" pitchFamily="18" charset="0"/>
              <a:cs typeface="Times New Roman" panose="02020603050405020304" pitchFamily="18" charset="0"/>
            </a:endParaRPr>
          </a:p>
          <a:p>
            <a:pPr eaLnBrk="1" hangingPunct="1">
              <a:lnSpc>
                <a:spcPct val="80000"/>
              </a:lnSpc>
              <a:buFont typeface="Wingdings" panose="05000000000000000000" pitchFamily="2" charset="2"/>
              <a:buNone/>
            </a:pPr>
            <a:r>
              <a:rPr lang="en-US" altLang="en-US" sz="2400" b="1" dirty="0">
                <a:latin typeface="Times New Roman" panose="02020603050405020304" pitchFamily="18" charset="0"/>
                <a:cs typeface="Times New Roman" panose="02020603050405020304" pitchFamily="18" charset="0"/>
              </a:rPr>
              <a:t>      </a:t>
            </a:r>
            <a:r>
              <a:rPr lang="en-US" altLang="en-US" sz="2400" b="1" dirty="0">
                <a:solidFill>
                  <a:srgbClr val="292929"/>
                </a:solidFill>
                <a:latin typeface="Times New Roman" panose="02020603050405020304" pitchFamily="18" charset="0"/>
                <a:cs typeface="Times New Roman" panose="02020603050405020304" pitchFamily="18" charset="0"/>
              </a:rPr>
              <a:t>Other unspecified</a:t>
            </a:r>
            <a:r>
              <a:rPr lang="en-US" altLang="en-US" sz="2400" b="1" dirty="0">
                <a:latin typeface="Times New Roman" panose="02020603050405020304" pitchFamily="18" charset="0"/>
                <a:cs typeface="Times New Roman" panose="02020603050405020304" pitchFamily="18" charset="0"/>
              </a:rPr>
              <a:t> psychological factors affecting medical condition (e.g., interpersonal, cultural, or religious factors</a:t>
            </a:r>
            <a:r>
              <a:rPr lang="en-US" altLang="en-US" sz="2400" b="1" dirty="0" smtClean="0">
                <a:latin typeface="Times New Roman" panose="02020603050405020304" pitchFamily="18" charset="0"/>
                <a:cs typeface="Times New Roman" panose="02020603050405020304" pitchFamily="18" charset="0"/>
              </a:rPr>
              <a:t>).</a:t>
            </a:r>
            <a:endParaRPr lang="en-US" altLang="en-US" sz="2400" b="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a:xfrm>
            <a:off x="8244408" y="6245225"/>
            <a:ext cx="442392" cy="476250"/>
          </a:xfrm>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835C9E64-1A7A-4EC9-8A9E-AC5ADD2E1916}" type="slidenum">
              <a:rPr lang="en-US" altLang="en-US">
                <a:latin typeface="Arial" panose="020B0604020202020204" pitchFamily="34" charset="0"/>
              </a:rPr>
              <a:pPr eaLnBrk="1" hangingPunct="1"/>
              <a:t>14</a:t>
            </a:fld>
            <a:endParaRPr lang="en-US" altLang="en-US" dirty="0">
              <a:latin typeface="Arial" panose="020B0604020202020204" pitchFamily="34" charset="0"/>
            </a:endParaRP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F1584A3D-7110-4F25-99C8-EB25C537C693}" type="slidenum">
              <a:rPr lang="en-US" altLang="en-US">
                <a:latin typeface="Arial" panose="020B0604020202020204" pitchFamily="34" charset="0"/>
              </a:rPr>
              <a:pPr eaLnBrk="1" hangingPunct="1"/>
              <a:t>15</a:t>
            </a:fld>
            <a:endParaRPr lang="en-US" altLang="en-US">
              <a:latin typeface="Arial" panose="020B0604020202020204" pitchFamily="34" charset="0"/>
            </a:endParaRPr>
          </a:p>
        </p:txBody>
      </p:sp>
      <p:sp>
        <p:nvSpPr>
          <p:cNvPr id="17411" name="Rectangle 2"/>
          <p:cNvSpPr>
            <a:spLocks noChangeArrowheads="1"/>
          </p:cNvSpPr>
          <p:nvPr/>
        </p:nvSpPr>
        <p:spPr bwMode="auto">
          <a:xfrm>
            <a:off x="622300" y="620688"/>
            <a:ext cx="8064500"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r>
              <a:rPr lang="en-US" altLang="en-US" sz="3200" b="1" dirty="0">
                <a:latin typeface="Times New Roman" panose="02020603050405020304" pitchFamily="18" charset="0"/>
                <a:cs typeface="Times New Roman" panose="02020603050405020304" pitchFamily="18" charset="0"/>
              </a:rPr>
              <a:t>The essential challenge in psychosomatic-psychobiological research is to delineate the </a:t>
            </a:r>
            <a:r>
              <a:rPr lang="en-US" altLang="en-US" sz="3200" b="1" dirty="0">
                <a:solidFill>
                  <a:srgbClr val="0000CC"/>
                </a:solidFill>
                <a:latin typeface="Times New Roman" panose="02020603050405020304" pitchFamily="18" charset="0"/>
                <a:cs typeface="Times New Roman" panose="02020603050405020304" pitchFamily="18" charset="0"/>
              </a:rPr>
              <a:t>mechanisms</a:t>
            </a:r>
            <a:r>
              <a:rPr lang="en-US" altLang="en-US" sz="3200" b="1" dirty="0">
                <a:latin typeface="Times New Roman" panose="02020603050405020304" pitchFamily="18" charset="0"/>
                <a:cs typeface="Times New Roman" panose="02020603050405020304" pitchFamily="18" charset="0"/>
              </a:rPr>
              <a:t> by which experiences cause certain types of physiological reactions that result in </a:t>
            </a:r>
            <a:r>
              <a:rPr lang="en-US" altLang="en-US" sz="3200" b="1" dirty="0">
                <a:solidFill>
                  <a:srgbClr val="0000CC"/>
                </a:solidFill>
                <a:latin typeface="Times New Roman" panose="02020603050405020304" pitchFamily="18" charset="0"/>
                <a:cs typeface="Times New Roman" panose="02020603050405020304" pitchFamily="18" charset="0"/>
              </a:rPr>
              <a:t>disease states</a:t>
            </a:r>
            <a:r>
              <a:rPr lang="en-US" altLang="en-US" sz="3200" b="1" dirty="0">
                <a:latin typeface="Times New Roman" panose="02020603050405020304" pitchFamily="18" charset="0"/>
                <a:cs typeface="Times New Roman" panose="02020603050405020304" pitchFamily="18" charset="0"/>
              </a:rPr>
              <a:t>. </a:t>
            </a:r>
            <a:endParaRPr lang="en-US" altLang="en-US" sz="3200" dirty="0"/>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0"/>
            <a:ext cx="8226425" cy="779463"/>
          </a:xfrm>
        </p:spPr>
        <p:txBody>
          <a:bodyPr/>
          <a:lstStyle/>
          <a:p>
            <a:pPr eaLnBrk="1" hangingPunct="1">
              <a:defRPr/>
            </a:pPr>
            <a:r>
              <a:rPr lang="en-US" b="1">
                <a:solidFill>
                  <a:srgbClr val="FFFF00"/>
                </a:solidFill>
                <a:latin typeface="Times New Roman" pitchFamily="18" charset="0"/>
                <a:cs typeface="Times New Roman" pitchFamily="18" charset="0"/>
              </a:rPr>
              <a:t>Cardiovascular System</a:t>
            </a:r>
          </a:p>
        </p:txBody>
      </p:sp>
      <p:sp>
        <p:nvSpPr>
          <p:cNvPr id="18435" name="Rectangle 3"/>
          <p:cNvSpPr>
            <a:spLocks noGrp="1" noChangeArrowheads="1"/>
          </p:cNvSpPr>
          <p:nvPr>
            <p:ph type="body" idx="1"/>
          </p:nvPr>
        </p:nvSpPr>
        <p:spPr>
          <a:xfrm>
            <a:off x="0" y="908050"/>
            <a:ext cx="8964613" cy="6815138"/>
          </a:xfrm>
        </p:spPr>
        <p:txBody>
          <a:bodyPr/>
          <a:lstStyle/>
          <a:p>
            <a:pPr eaLnBrk="1" hangingPunct="1">
              <a:buFont typeface="Wingdings" panose="05000000000000000000" pitchFamily="2" charset="2"/>
              <a:buNone/>
            </a:pPr>
            <a:r>
              <a:rPr lang="en-US" altLang="en-US" sz="2800" b="1" dirty="0">
                <a:effectLst/>
              </a:rPr>
              <a:t>   </a:t>
            </a:r>
            <a:r>
              <a:rPr lang="en-US" altLang="en-US" sz="2800" b="1" dirty="0" smtClean="0">
                <a:effectLst/>
                <a:latin typeface="Times New Roman" panose="02020603050405020304" pitchFamily="18" charset="0"/>
                <a:cs typeface="Times New Roman" panose="02020603050405020304" pitchFamily="18" charset="0"/>
              </a:rPr>
              <a:t>Psychological </a:t>
            </a:r>
            <a:r>
              <a:rPr lang="en-US" altLang="en-US" sz="2800" b="1" dirty="0">
                <a:effectLst/>
                <a:latin typeface="Times New Roman" panose="02020603050405020304" pitchFamily="18" charset="0"/>
                <a:cs typeface="Times New Roman" panose="02020603050405020304" pitchFamily="18" charset="0"/>
              </a:rPr>
              <a:t>factors have been closely studied as part of the pathogenesis of the cardiovascular diseases.</a:t>
            </a:r>
          </a:p>
          <a:p>
            <a:pPr eaLnBrk="1" hangingPunct="1">
              <a:buFont typeface="Wingdings" panose="05000000000000000000" pitchFamily="2" charset="2"/>
              <a:buNone/>
            </a:pPr>
            <a:r>
              <a:rPr lang="en-US" altLang="en-US" sz="2800" b="1" dirty="0">
                <a:solidFill>
                  <a:srgbClr val="FFFF00"/>
                </a:solidFill>
                <a:effectLst/>
                <a:latin typeface="Times New Roman" panose="02020603050405020304" pitchFamily="18" charset="0"/>
                <a:cs typeface="Times New Roman" panose="02020603050405020304" pitchFamily="18" charset="0"/>
              </a:rPr>
              <a:t>    </a:t>
            </a:r>
            <a:r>
              <a:rPr lang="en-US" altLang="en-US" sz="2800" b="1" dirty="0">
                <a:solidFill>
                  <a:srgbClr val="0000CC"/>
                </a:solidFill>
                <a:effectLst/>
                <a:latin typeface="Times New Roman" panose="02020603050405020304" pitchFamily="18" charset="0"/>
                <a:cs typeface="Times New Roman" panose="02020603050405020304" pitchFamily="18" charset="0"/>
              </a:rPr>
              <a:t>Depression is an independent risk factor for the development of coronary artery disease. </a:t>
            </a:r>
          </a:p>
          <a:p>
            <a:pPr eaLnBrk="1" hangingPunct="1">
              <a:buFont typeface="Wingdings" panose="05000000000000000000" pitchFamily="2" charset="2"/>
              <a:buNone/>
            </a:pPr>
            <a:r>
              <a:rPr lang="en-US" altLang="en-US" sz="2800" b="1" dirty="0">
                <a:effectLst/>
                <a:latin typeface="Times New Roman" panose="02020603050405020304" pitchFamily="18" charset="0"/>
                <a:cs typeface="Times New Roman" panose="02020603050405020304" pitchFamily="18" charset="0"/>
              </a:rPr>
              <a:t>    </a:t>
            </a:r>
            <a:r>
              <a:rPr lang="en-US" altLang="en-US" sz="2800" b="1" dirty="0" smtClean="0">
                <a:solidFill>
                  <a:srgbClr val="292929"/>
                </a:solidFill>
                <a:effectLst/>
                <a:latin typeface="Times New Roman" panose="02020603050405020304" pitchFamily="18" charset="0"/>
                <a:cs typeface="Times New Roman" panose="02020603050405020304" pitchFamily="18" charset="0"/>
              </a:rPr>
              <a:t>Depression </a:t>
            </a:r>
            <a:r>
              <a:rPr lang="en-US" altLang="en-US" sz="2800" b="1" dirty="0">
                <a:solidFill>
                  <a:srgbClr val="292929"/>
                </a:solidFill>
                <a:effectLst/>
                <a:latin typeface="Times New Roman" panose="02020603050405020304" pitchFamily="18" charset="0"/>
                <a:cs typeface="Times New Roman" panose="02020603050405020304" pitchFamily="18" charset="0"/>
              </a:rPr>
              <a:t>increases mortality rates following myocardial infarction (MI).</a:t>
            </a:r>
            <a:r>
              <a:rPr lang="en-US" altLang="en-US" sz="2800" b="1" dirty="0">
                <a:effectLst/>
                <a:latin typeface="Times New Roman" panose="02020603050405020304" pitchFamily="18" charset="0"/>
                <a:cs typeface="Times New Roman" panose="02020603050405020304" pitchFamily="18" charset="0"/>
              </a:rPr>
              <a:t>     </a:t>
            </a:r>
          </a:p>
          <a:p>
            <a:pPr eaLnBrk="1" hangingPunct="1">
              <a:buFont typeface="Wingdings" panose="05000000000000000000" pitchFamily="2" charset="2"/>
              <a:buNone/>
            </a:pPr>
            <a:r>
              <a:rPr lang="en-US" altLang="en-US" sz="2800" b="1" dirty="0">
                <a:effectLst/>
                <a:latin typeface="Times New Roman" panose="02020603050405020304" pitchFamily="18" charset="0"/>
                <a:cs typeface="Times New Roman" panose="02020603050405020304" pitchFamily="18" charset="0"/>
              </a:rPr>
              <a:t>    </a:t>
            </a:r>
            <a:r>
              <a:rPr lang="en-US" altLang="en-US" sz="2800" b="1" dirty="0" smtClean="0">
                <a:solidFill>
                  <a:srgbClr val="FFFF00"/>
                </a:solidFill>
                <a:effectLst/>
                <a:latin typeface="Times New Roman" panose="02020603050405020304" pitchFamily="18" charset="0"/>
                <a:cs typeface="Times New Roman" panose="02020603050405020304" pitchFamily="18" charset="0"/>
              </a:rPr>
              <a:t>Hyperactivity </a:t>
            </a:r>
            <a:r>
              <a:rPr lang="en-US" altLang="en-US" sz="2800" b="1" dirty="0">
                <a:solidFill>
                  <a:srgbClr val="FFFF00"/>
                </a:solidFill>
                <a:effectLst/>
                <a:latin typeface="Times New Roman" panose="02020603050405020304" pitchFamily="18" charset="0"/>
                <a:cs typeface="Times New Roman" panose="02020603050405020304" pitchFamily="18" charset="0"/>
              </a:rPr>
              <a:t>of the hypothalamic-pituitary-adrenal (HPA) axis</a:t>
            </a:r>
            <a:r>
              <a:rPr lang="en-US" altLang="en-US" sz="2800" b="1" dirty="0">
                <a:solidFill>
                  <a:srgbClr val="0000CC"/>
                </a:solidFill>
                <a:effectLst/>
                <a:latin typeface="Times New Roman" panose="02020603050405020304" pitchFamily="18" charset="0"/>
                <a:cs typeface="Times New Roman" panose="02020603050405020304" pitchFamily="18" charset="0"/>
              </a:rPr>
              <a:t>, immune activation with release of proinflammatory cytokines, </a:t>
            </a:r>
            <a:r>
              <a:rPr lang="en-US" altLang="en-US" sz="2800" b="1" dirty="0">
                <a:solidFill>
                  <a:srgbClr val="292929"/>
                </a:solidFill>
                <a:effectLst/>
                <a:latin typeface="Times New Roman" panose="02020603050405020304" pitchFamily="18" charset="0"/>
                <a:cs typeface="Times New Roman" panose="02020603050405020304" pitchFamily="18" charset="0"/>
              </a:rPr>
              <a:t>and activation of the sympathetic nervous system and of </a:t>
            </a:r>
            <a:r>
              <a:rPr lang="en-US" altLang="en-US" sz="2800" b="1" dirty="0" smtClean="0">
                <a:solidFill>
                  <a:srgbClr val="292929"/>
                </a:solidFill>
                <a:effectLst/>
                <a:latin typeface="Times New Roman" panose="02020603050405020304" pitchFamily="18" charset="0"/>
                <a:cs typeface="Times New Roman" panose="02020603050405020304" pitchFamily="18" charset="0"/>
              </a:rPr>
              <a:t>corticotrophin-releasing </a:t>
            </a:r>
            <a:r>
              <a:rPr lang="en-US" altLang="en-US" sz="2800" b="1" dirty="0">
                <a:solidFill>
                  <a:srgbClr val="292929"/>
                </a:solidFill>
                <a:effectLst/>
                <a:latin typeface="Times New Roman" panose="02020603050405020304" pitchFamily="18" charset="0"/>
                <a:cs typeface="Times New Roman" panose="02020603050405020304" pitchFamily="18" charset="0"/>
              </a:rPr>
              <a:t>factor (CRF) pathways in the central nervous system (CNS). </a:t>
            </a:r>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7DC476D1-CF09-4A1F-BABE-8C563B1FC6D6}" type="slidenum">
              <a:rPr lang="en-US" altLang="en-US">
                <a:latin typeface="Arial" panose="020B0604020202020204" pitchFamily="34" charset="0"/>
              </a:rPr>
              <a:pPr eaLnBrk="1" hangingPunct="1"/>
              <a:t>16</a:t>
            </a:fld>
            <a:endParaRPr lang="en-US" altLang="en-US">
              <a:latin typeface="Arial" panose="020B0604020202020204" pitchFamily="34" charset="0"/>
            </a:endParaRP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0"/>
            <a:ext cx="8226425" cy="779463"/>
          </a:xfrm>
        </p:spPr>
        <p:txBody>
          <a:bodyPr/>
          <a:lstStyle/>
          <a:p>
            <a:pPr eaLnBrk="1" hangingPunct="1">
              <a:defRPr/>
            </a:pPr>
            <a:r>
              <a:rPr lang="en-US" b="1">
                <a:solidFill>
                  <a:srgbClr val="FFFF00"/>
                </a:solidFill>
                <a:latin typeface="Times New Roman" pitchFamily="18" charset="0"/>
                <a:cs typeface="Times New Roman" pitchFamily="18" charset="0"/>
              </a:rPr>
              <a:t>Gastrointestinal Conditions</a:t>
            </a:r>
          </a:p>
        </p:txBody>
      </p:sp>
      <p:sp>
        <p:nvSpPr>
          <p:cNvPr id="19459" name="Rectangle 3"/>
          <p:cNvSpPr>
            <a:spLocks noGrp="1" noChangeArrowheads="1"/>
          </p:cNvSpPr>
          <p:nvPr>
            <p:ph type="body" idx="1"/>
          </p:nvPr>
        </p:nvSpPr>
        <p:spPr>
          <a:xfrm>
            <a:off x="0" y="908050"/>
            <a:ext cx="9144000" cy="5949950"/>
          </a:xfrm>
        </p:spPr>
        <p:txBody>
          <a:bodyPr/>
          <a:lstStyle/>
          <a:p>
            <a:pPr eaLnBrk="1" hangingPunct="1">
              <a:buFont typeface="Wingdings" panose="05000000000000000000" pitchFamily="2" charset="2"/>
              <a:buNone/>
            </a:pPr>
            <a:r>
              <a:rPr lang="en-US" altLang="en-US" b="1" dirty="0">
                <a:effectLst/>
                <a:latin typeface="Times New Roman" panose="02020603050405020304" pitchFamily="18" charset="0"/>
                <a:cs typeface="Times New Roman" panose="02020603050405020304" pitchFamily="18" charset="0"/>
              </a:rPr>
              <a:t>   </a:t>
            </a:r>
            <a:r>
              <a:rPr lang="en-US" altLang="en-US" b="1" dirty="0" smtClean="0">
                <a:effectLst/>
                <a:latin typeface="Times New Roman" panose="02020603050405020304" pitchFamily="18" charset="0"/>
                <a:cs typeface="Times New Roman" panose="02020603050405020304" pitchFamily="18" charset="0"/>
              </a:rPr>
              <a:t>Functional </a:t>
            </a:r>
            <a:r>
              <a:rPr lang="en-US" altLang="en-US" b="1" dirty="0">
                <a:effectLst/>
                <a:latin typeface="Times New Roman" panose="02020603050405020304" pitchFamily="18" charset="0"/>
                <a:cs typeface="Times New Roman" panose="02020603050405020304" pitchFamily="18" charset="0"/>
              </a:rPr>
              <a:t>disorders represent </a:t>
            </a:r>
            <a:r>
              <a:rPr lang="en-US" altLang="en-US" b="1" dirty="0">
                <a:solidFill>
                  <a:srgbClr val="FFFF00"/>
                </a:solidFill>
                <a:effectLst/>
                <a:latin typeface="Times New Roman" panose="02020603050405020304" pitchFamily="18" charset="0"/>
                <a:cs typeface="Times New Roman" panose="02020603050405020304" pitchFamily="18" charset="0"/>
              </a:rPr>
              <a:t>50%</a:t>
            </a:r>
            <a:r>
              <a:rPr lang="en-US" altLang="en-US" b="1" dirty="0">
                <a:effectLst/>
                <a:latin typeface="Times New Roman" panose="02020603050405020304" pitchFamily="18" charset="0"/>
                <a:cs typeface="Times New Roman" panose="02020603050405020304" pitchFamily="18" charset="0"/>
              </a:rPr>
              <a:t> of               complaints in GI </a:t>
            </a:r>
            <a:r>
              <a:rPr lang="en-US" altLang="en-US" b="1" dirty="0" smtClean="0">
                <a:effectLst/>
                <a:latin typeface="Times New Roman" panose="02020603050405020304" pitchFamily="18" charset="0"/>
                <a:cs typeface="Times New Roman" panose="02020603050405020304" pitchFamily="18" charset="0"/>
              </a:rPr>
              <a:t>clinics.</a:t>
            </a:r>
            <a:endParaRPr lang="en-US" altLang="en-US" b="1" dirty="0">
              <a:effectLst/>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pPr>
            <a:endParaRPr lang="en-US" altLang="en-US" b="1" dirty="0">
              <a:effectLst/>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pPr>
            <a:r>
              <a:rPr lang="en-US" altLang="en-US" b="1" dirty="0">
                <a:effectLst/>
                <a:latin typeface="Times New Roman" panose="02020603050405020304" pitchFamily="18" charset="0"/>
                <a:cs typeface="Times New Roman" panose="02020603050405020304" pitchFamily="18" charset="0"/>
              </a:rPr>
              <a:t>   There is a strong &amp; consistent association between </a:t>
            </a:r>
            <a:r>
              <a:rPr lang="en-US" altLang="en-US" b="1" dirty="0">
                <a:solidFill>
                  <a:srgbClr val="0000CC"/>
                </a:solidFill>
                <a:effectLst/>
                <a:latin typeface="Times New Roman" panose="02020603050405020304" pitchFamily="18" charset="0"/>
                <a:cs typeface="Times New Roman" panose="02020603050405020304" pitchFamily="18" charset="0"/>
              </a:rPr>
              <a:t>functional</a:t>
            </a:r>
            <a:r>
              <a:rPr lang="en-US" altLang="en-US" b="1" dirty="0">
                <a:solidFill>
                  <a:srgbClr val="CC0000"/>
                </a:solidFill>
                <a:effectLst/>
                <a:latin typeface="Times New Roman" panose="02020603050405020304" pitchFamily="18" charset="0"/>
                <a:cs typeface="Times New Roman" panose="02020603050405020304" pitchFamily="18" charset="0"/>
              </a:rPr>
              <a:t> </a:t>
            </a:r>
            <a:r>
              <a:rPr lang="en-US" altLang="en-US" b="1" dirty="0">
                <a:effectLst/>
                <a:latin typeface="Times New Roman" panose="02020603050405020304" pitchFamily="18" charset="0"/>
                <a:cs typeface="Times New Roman" panose="02020603050405020304" pitchFamily="18" charset="0"/>
              </a:rPr>
              <a:t>gastrointestinal disorders and psychological factors.</a:t>
            </a:r>
          </a:p>
          <a:p>
            <a:pPr eaLnBrk="1" hangingPunct="1">
              <a:buFont typeface="Wingdings" panose="05000000000000000000" pitchFamily="2" charset="2"/>
              <a:buNone/>
            </a:pPr>
            <a:r>
              <a:rPr lang="en-US" altLang="en-US" b="1" dirty="0">
                <a:effectLst/>
                <a:latin typeface="Times New Roman" panose="02020603050405020304" pitchFamily="18" charset="0"/>
                <a:cs typeface="Times New Roman" panose="02020603050405020304" pitchFamily="18" charset="0"/>
              </a:rPr>
              <a:t>   </a:t>
            </a:r>
            <a:r>
              <a:rPr lang="en-US" altLang="en-US" b="1" dirty="0" smtClean="0">
                <a:solidFill>
                  <a:srgbClr val="0000CC"/>
                </a:solidFill>
                <a:effectLst/>
                <a:latin typeface="Times New Roman" panose="02020603050405020304" pitchFamily="18" charset="0"/>
                <a:cs typeface="Times New Roman" panose="02020603050405020304" pitchFamily="18" charset="0"/>
              </a:rPr>
              <a:t>Irritable </a:t>
            </a:r>
            <a:r>
              <a:rPr lang="en-US" altLang="en-US" b="1" dirty="0">
                <a:solidFill>
                  <a:srgbClr val="0000CC"/>
                </a:solidFill>
                <a:effectLst/>
                <a:latin typeface="Times New Roman" panose="02020603050405020304" pitchFamily="18" charset="0"/>
                <a:cs typeface="Times New Roman" panose="02020603050405020304" pitchFamily="18" charset="0"/>
              </a:rPr>
              <a:t>Bowel Syndrome</a:t>
            </a:r>
            <a:r>
              <a:rPr lang="en-US" altLang="en-US" b="1" dirty="0">
                <a:effectLst/>
                <a:latin typeface="Times New Roman" panose="02020603050405020304" pitchFamily="18" charset="0"/>
                <a:cs typeface="Times New Roman" panose="02020603050405020304" pitchFamily="18" charset="0"/>
              </a:rPr>
              <a:t> is the most common.</a:t>
            </a:r>
          </a:p>
          <a:p>
            <a:pPr eaLnBrk="1" hangingPunct="1">
              <a:buFont typeface="Wingdings" panose="05000000000000000000" pitchFamily="2" charset="2"/>
              <a:buNone/>
            </a:pPr>
            <a:r>
              <a:rPr lang="en-US" altLang="en-US" b="1" dirty="0">
                <a:effectLst/>
                <a:latin typeface="Times New Roman" panose="02020603050405020304" pitchFamily="18" charset="0"/>
                <a:cs typeface="Times New Roman" panose="02020603050405020304" pitchFamily="18" charset="0"/>
              </a:rPr>
              <a:t>   </a:t>
            </a:r>
            <a:r>
              <a:rPr lang="en-US" altLang="en-US" b="1" dirty="0">
                <a:solidFill>
                  <a:srgbClr val="000000"/>
                </a:solidFill>
                <a:effectLst/>
                <a:latin typeface="Times New Roman" panose="02020603050405020304" pitchFamily="18" charset="0"/>
                <a:cs typeface="Times New Roman" panose="02020603050405020304" pitchFamily="18" charset="0"/>
              </a:rPr>
              <a:t>Brain-Gut </a:t>
            </a:r>
            <a:r>
              <a:rPr lang="en-US" altLang="en-US" b="1" dirty="0" smtClean="0">
                <a:solidFill>
                  <a:srgbClr val="000000"/>
                </a:solidFill>
                <a:effectLst/>
                <a:latin typeface="Times New Roman" panose="02020603050405020304" pitchFamily="18" charset="0"/>
                <a:cs typeface="Times New Roman" panose="02020603050405020304" pitchFamily="18" charset="0"/>
              </a:rPr>
              <a:t>axis.</a:t>
            </a:r>
            <a:endParaRPr lang="en-US" altLang="en-US" b="1" dirty="0">
              <a:solidFill>
                <a:srgbClr val="000000"/>
              </a:solidFill>
              <a:effectLst/>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pPr>
            <a:r>
              <a:rPr lang="en-US" altLang="en-US" b="1" dirty="0">
                <a:solidFill>
                  <a:srgbClr val="000000"/>
                </a:solidFill>
                <a:effectLst/>
                <a:latin typeface="Times New Roman" panose="02020603050405020304" pitchFamily="18" charset="0"/>
                <a:cs typeface="Times New Roman" panose="02020603050405020304" pitchFamily="18" charset="0"/>
              </a:rPr>
              <a:t>   Hypersensitivity of GI </a:t>
            </a:r>
            <a:r>
              <a:rPr lang="en-US" altLang="en-US" b="1" dirty="0" smtClean="0">
                <a:solidFill>
                  <a:srgbClr val="000000"/>
                </a:solidFill>
                <a:effectLst/>
                <a:latin typeface="Times New Roman" panose="02020603050405020304" pitchFamily="18" charset="0"/>
                <a:cs typeface="Times New Roman" panose="02020603050405020304" pitchFamily="18" charset="0"/>
              </a:rPr>
              <a:t>tract.</a:t>
            </a:r>
            <a:endParaRPr lang="en-US" altLang="en-US" b="1" dirty="0">
              <a:solidFill>
                <a:srgbClr val="000000"/>
              </a:solidFill>
              <a:effectLst/>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pPr>
            <a:r>
              <a:rPr lang="en-US" altLang="en-US" b="1" dirty="0">
                <a:solidFill>
                  <a:srgbClr val="000000"/>
                </a:solidFill>
                <a:effectLst/>
                <a:latin typeface="Times New Roman" panose="02020603050405020304" pitchFamily="18" charset="0"/>
                <a:cs typeface="Times New Roman" panose="02020603050405020304" pitchFamily="18" charset="0"/>
              </a:rPr>
              <a:t>   Role of </a:t>
            </a:r>
            <a:r>
              <a:rPr lang="en-US" altLang="en-US" b="1" dirty="0" smtClean="0">
                <a:solidFill>
                  <a:srgbClr val="000000"/>
                </a:solidFill>
                <a:effectLst/>
                <a:latin typeface="Times New Roman" panose="02020603050405020304" pitchFamily="18" charset="0"/>
                <a:cs typeface="Times New Roman" panose="02020603050405020304" pitchFamily="18" charset="0"/>
              </a:rPr>
              <a:t>stress.</a:t>
            </a:r>
            <a:endParaRPr lang="en-US" altLang="en-US" b="1" dirty="0">
              <a:solidFill>
                <a:srgbClr val="000000"/>
              </a:solidFill>
              <a:effectLst/>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pPr>
            <a:endParaRPr lang="en-US" altLang="en-US" b="1" dirty="0">
              <a:solidFill>
                <a:srgbClr val="000000"/>
              </a:solidFill>
              <a:effectLst/>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399D6A31-9BAD-4D3D-8364-3BD19161584B}" type="slidenum">
              <a:rPr lang="en-US" altLang="en-US">
                <a:latin typeface="Arial" panose="020B0604020202020204" pitchFamily="34" charset="0"/>
              </a:rPr>
              <a:pPr eaLnBrk="1" hangingPunct="1"/>
              <a:t>17</a:t>
            </a:fld>
            <a:endParaRPr lang="en-US" altLang="en-US">
              <a:latin typeface="Arial" panose="020B0604020202020204" pitchFamily="34" charset="0"/>
            </a:endParaRP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95288" y="116632"/>
            <a:ext cx="8229600" cy="1080120"/>
          </a:xfrm>
        </p:spPr>
        <p:txBody>
          <a:bodyPr/>
          <a:lstStyle/>
          <a:p>
            <a:pPr eaLnBrk="1" hangingPunct="1">
              <a:defRPr/>
            </a:pPr>
            <a:r>
              <a:rPr lang="en-US" b="1" dirty="0">
                <a:solidFill>
                  <a:srgbClr val="FFFF00"/>
                </a:solidFill>
                <a:latin typeface="Times New Roman" pitchFamily="18" charset="0"/>
                <a:cs typeface="Times New Roman" pitchFamily="18" charset="0"/>
              </a:rPr>
              <a:t>Somatoform Disorders</a:t>
            </a:r>
          </a:p>
        </p:txBody>
      </p:sp>
      <p:sp>
        <p:nvSpPr>
          <p:cNvPr id="20483" name="Rectangle 3"/>
          <p:cNvSpPr>
            <a:spLocks noGrp="1" noChangeArrowheads="1"/>
          </p:cNvSpPr>
          <p:nvPr>
            <p:ph type="body" idx="1"/>
          </p:nvPr>
        </p:nvSpPr>
        <p:spPr>
          <a:xfrm>
            <a:off x="457200" y="1394624"/>
            <a:ext cx="8229600" cy="4986704"/>
          </a:xfrm>
        </p:spPr>
        <p:txBody>
          <a:bodyPr/>
          <a:lstStyle/>
          <a:p>
            <a:pPr eaLnBrk="1" hangingPunct="1">
              <a:lnSpc>
                <a:spcPct val="80000"/>
              </a:lnSpc>
              <a:buFont typeface="Wingdings" panose="05000000000000000000" pitchFamily="2" charset="2"/>
              <a:buNone/>
            </a:pPr>
            <a:r>
              <a:rPr lang="en-US" altLang="en-US" b="1" dirty="0">
                <a:effectLst/>
                <a:latin typeface="Times New Roman" panose="02020603050405020304" pitchFamily="18" charset="0"/>
                <a:cs typeface="Times New Roman" panose="02020603050405020304" pitchFamily="18" charset="0"/>
              </a:rPr>
              <a:t>Three enduring clinical features:</a:t>
            </a:r>
          </a:p>
          <a:p>
            <a:pPr eaLnBrk="1" hangingPunct="1">
              <a:lnSpc>
                <a:spcPct val="80000"/>
              </a:lnSpc>
              <a:buFont typeface="Wingdings" panose="05000000000000000000" pitchFamily="2" charset="2"/>
              <a:buNone/>
            </a:pPr>
            <a:endParaRPr lang="en-US" altLang="en-US" b="1" dirty="0">
              <a:effectLst/>
              <a:latin typeface="Times New Roman" panose="02020603050405020304" pitchFamily="18" charset="0"/>
              <a:cs typeface="Times New Roman" panose="02020603050405020304" pitchFamily="18" charset="0"/>
            </a:endParaRPr>
          </a:p>
          <a:p>
            <a:pPr eaLnBrk="1" hangingPunct="1">
              <a:lnSpc>
                <a:spcPct val="80000"/>
              </a:lnSpc>
              <a:buFont typeface="Wingdings" panose="05000000000000000000" pitchFamily="2" charset="2"/>
              <a:buNone/>
            </a:pPr>
            <a:r>
              <a:rPr lang="en-US" altLang="en-US" b="1" dirty="0">
                <a:effectLst/>
                <a:latin typeface="Times New Roman" panose="02020603050405020304" pitchFamily="18" charset="0"/>
                <a:cs typeface="Times New Roman" panose="02020603050405020304" pitchFamily="18" charset="0"/>
              </a:rPr>
              <a:t>- Somatic complaints that suggest major medical problems.</a:t>
            </a:r>
          </a:p>
          <a:p>
            <a:pPr eaLnBrk="1" hangingPunct="1">
              <a:lnSpc>
                <a:spcPct val="80000"/>
              </a:lnSpc>
              <a:buFont typeface="Wingdings" panose="05000000000000000000" pitchFamily="2" charset="2"/>
              <a:buNone/>
            </a:pPr>
            <a:endParaRPr lang="en-US" altLang="en-US" b="1" dirty="0">
              <a:effectLst/>
              <a:latin typeface="Times New Roman" panose="02020603050405020304" pitchFamily="18" charset="0"/>
              <a:cs typeface="Times New Roman" panose="02020603050405020304" pitchFamily="18" charset="0"/>
            </a:endParaRPr>
          </a:p>
          <a:p>
            <a:pPr eaLnBrk="1" hangingPunct="1">
              <a:lnSpc>
                <a:spcPct val="80000"/>
              </a:lnSpc>
              <a:buFont typeface="Wingdings" panose="05000000000000000000" pitchFamily="2" charset="2"/>
              <a:buNone/>
            </a:pPr>
            <a:r>
              <a:rPr lang="en-US" altLang="en-US" b="1" dirty="0">
                <a:effectLst/>
                <a:latin typeface="Times New Roman" panose="02020603050405020304" pitchFamily="18" charset="0"/>
                <a:cs typeface="Times New Roman" panose="02020603050405020304" pitchFamily="18" charset="0"/>
              </a:rPr>
              <a:t>- Psychological factors and conflicts that </a:t>
            </a:r>
            <a:r>
              <a:rPr lang="en-US" altLang="en-US" b="1" dirty="0" smtClean="0">
                <a:effectLst/>
                <a:latin typeface="Times New Roman" panose="02020603050405020304" pitchFamily="18" charset="0"/>
                <a:cs typeface="Times New Roman" panose="02020603050405020304" pitchFamily="18" charset="0"/>
              </a:rPr>
              <a:t>seem important</a:t>
            </a:r>
            <a:r>
              <a:rPr lang="en-US" altLang="en-US" b="1" dirty="0">
                <a:effectLst/>
                <a:latin typeface="Times New Roman" panose="02020603050405020304" pitchFamily="18" charset="0"/>
                <a:cs typeface="Times New Roman" panose="02020603050405020304" pitchFamily="18" charset="0"/>
              </a:rPr>
              <a:t>.</a:t>
            </a:r>
          </a:p>
          <a:p>
            <a:pPr eaLnBrk="1" hangingPunct="1">
              <a:lnSpc>
                <a:spcPct val="80000"/>
              </a:lnSpc>
              <a:buFont typeface="Wingdings" panose="05000000000000000000" pitchFamily="2" charset="2"/>
              <a:buNone/>
            </a:pPr>
            <a:endParaRPr lang="en-US" altLang="en-US" b="1" dirty="0">
              <a:effectLst/>
              <a:latin typeface="Times New Roman" panose="02020603050405020304" pitchFamily="18" charset="0"/>
              <a:cs typeface="Times New Roman" panose="02020603050405020304" pitchFamily="18" charset="0"/>
            </a:endParaRPr>
          </a:p>
          <a:p>
            <a:pPr eaLnBrk="1" hangingPunct="1">
              <a:lnSpc>
                <a:spcPct val="80000"/>
              </a:lnSpc>
              <a:buFont typeface="Wingdings" panose="05000000000000000000" pitchFamily="2" charset="2"/>
              <a:buNone/>
            </a:pPr>
            <a:r>
              <a:rPr lang="en-US" altLang="en-US" b="1" dirty="0">
                <a:effectLst/>
                <a:latin typeface="Times New Roman" panose="02020603050405020304" pitchFamily="18" charset="0"/>
                <a:cs typeface="Times New Roman" panose="02020603050405020304" pitchFamily="18" charset="0"/>
              </a:rPr>
              <a:t>- Symptoms or magnified health concerns that are </a:t>
            </a:r>
            <a:r>
              <a:rPr lang="en-US" altLang="en-US" b="1" dirty="0" smtClean="0">
                <a:effectLst/>
                <a:latin typeface="Times New Roman" panose="02020603050405020304" pitchFamily="18" charset="0"/>
                <a:cs typeface="Times New Roman" panose="02020603050405020304" pitchFamily="18" charset="0"/>
              </a:rPr>
              <a:t>NOT </a:t>
            </a:r>
            <a:r>
              <a:rPr lang="en-US" altLang="en-US" b="1" dirty="0">
                <a:effectLst/>
                <a:latin typeface="Times New Roman" panose="02020603050405020304" pitchFamily="18" charset="0"/>
                <a:cs typeface="Times New Roman" panose="02020603050405020304" pitchFamily="18" charset="0"/>
              </a:rPr>
              <a:t>under the patient’s conscious control. </a:t>
            </a:r>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051E124D-FD34-4A3C-BA1C-A9A18B6B4E71}" type="slidenum">
              <a:rPr lang="en-US" altLang="en-US">
                <a:latin typeface="Arial" panose="020B0604020202020204" pitchFamily="34" charset="0"/>
              </a:rPr>
              <a:pPr eaLnBrk="1" hangingPunct="1"/>
              <a:t>18</a:t>
            </a:fld>
            <a:endParaRPr lang="en-US" altLang="en-US">
              <a:latin typeface="Arial" panose="020B0604020202020204" pitchFamily="34" charset="0"/>
            </a:endParaRP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381000"/>
            <a:ext cx="8229600" cy="1175792"/>
          </a:xfrm>
        </p:spPr>
        <p:txBody>
          <a:bodyPr/>
          <a:lstStyle/>
          <a:p>
            <a:pPr eaLnBrk="1" hangingPunct="1">
              <a:defRPr/>
            </a:pPr>
            <a:r>
              <a:rPr lang="en-US" b="1" dirty="0">
                <a:solidFill>
                  <a:srgbClr val="FFFF00"/>
                </a:solidFill>
                <a:latin typeface="Times New Roman" pitchFamily="18" charset="0"/>
                <a:cs typeface="Times New Roman" pitchFamily="18" charset="0"/>
              </a:rPr>
              <a:t>Somatoform Disorders</a:t>
            </a:r>
          </a:p>
        </p:txBody>
      </p:sp>
      <p:sp>
        <p:nvSpPr>
          <p:cNvPr id="28675" name="Rectangle 3"/>
          <p:cNvSpPr>
            <a:spLocks noGrp="1" noChangeArrowheads="1"/>
          </p:cNvSpPr>
          <p:nvPr>
            <p:ph type="body" idx="1"/>
          </p:nvPr>
        </p:nvSpPr>
        <p:spPr>
          <a:xfrm>
            <a:off x="457200" y="1752600"/>
            <a:ext cx="8229600" cy="4114800"/>
          </a:xfrm>
        </p:spPr>
        <p:txBody>
          <a:bodyPr/>
          <a:lstStyle/>
          <a:p>
            <a:pPr algn="ctr" eaLnBrk="1" hangingPunct="1">
              <a:buFont typeface="Wingdings" panose="05000000000000000000" pitchFamily="2" charset="2"/>
              <a:buNone/>
              <a:defRPr/>
            </a:pPr>
            <a:r>
              <a:rPr lang="en-US" sz="3600" b="1" dirty="0" smtClean="0">
                <a:effectLst/>
                <a:latin typeface="Times New Roman" pitchFamily="18" charset="0"/>
                <a:cs typeface="Times New Roman" pitchFamily="18" charset="0"/>
              </a:rPr>
              <a:t>Somatization </a:t>
            </a:r>
            <a:r>
              <a:rPr lang="en-US" sz="3600" b="1" dirty="0">
                <a:effectLst/>
                <a:latin typeface="Times New Roman" pitchFamily="18" charset="0"/>
                <a:cs typeface="Times New Roman" pitchFamily="18" charset="0"/>
              </a:rPr>
              <a:t>disorder</a:t>
            </a:r>
          </a:p>
          <a:p>
            <a:pPr algn="ctr" eaLnBrk="1" hangingPunct="1">
              <a:buFont typeface="Wingdings" panose="05000000000000000000" pitchFamily="2" charset="2"/>
              <a:buNone/>
              <a:defRPr/>
            </a:pPr>
            <a:r>
              <a:rPr lang="en-US" sz="3600" b="1" dirty="0">
                <a:effectLst/>
                <a:latin typeface="Times New Roman" pitchFamily="18" charset="0"/>
                <a:cs typeface="Times New Roman" pitchFamily="18" charset="0"/>
              </a:rPr>
              <a:t>Conversion disorder</a:t>
            </a:r>
          </a:p>
          <a:p>
            <a:pPr algn="ctr" eaLnBrk="1" hangingPunct="1">
              <a:buFont typeface="Wingdings" panose="05000000000000000000" pitchFamily="2" charset="2"/>
              <a:buNone/>
              <a:defRPr/>
            </a:pPr>
            <a:r>
              <a:rPr lang="en-US" sz="3600" b="1" dirty="0">
                <a:effectLst/>
                <a:latin typeface="Times New Roman" pitchFamily="18" charset="0"/>
                <a:cs typeface="Times New Roman" pitchFamily="18" charset="0"/>
              </a:rPr>
              <a:t>Pain disorder</a:t>
            </a:r>
          </a:p>
          <a:p>
            <a:pPr algn="ctr" eaLnBrk="1" hangingPunct="1">
              <a:buFont typeface="Wingdings" panose="05000000000000000000" pitchFamily="2" charset="2"/>
              <a:buNone/>
              <a:defRPr/>
            </a:pPr>
            <a:r>
              <a:rPr lang="en-US" sz="3600" b="1" dirty="0">
                <a:effectLst/>
                <a:latin typeface="Times New Roman" pitchFamily="18" charset="0"/>
                <a:cs typeface="Times New Roman" pitchFamily="18" charset="0"/>
              </a:rPr>
              <a:t>Hypochondriasis</a:t>
            </a:r>
          </a:p>
          <a:p>
            <a:pPr algn="ctr" eaLnBrk="1" hangingPunct="1">
              <a:buFont typeface="Wingdings" panose="05000000000000000000" pitchFamily="2" charset="2"/>
              <a:buNone/>
              <a:defRPr/>
            </a:pPr>
            <a:r>
              <a:rPr lang="en-US" sz="3600" b="1" dirty="0">
                <a:effectLst/>
                <a:latin typeface="Times New Roman" pitchFamily="18" charset="0"/>
                <a:cs typeface="Times New Roman" pitchFamily="18" charset="0"/>
              </a:rPr>
              <a:t>Body Dysmorphic Disorder</a:t>
            </a:r>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58A43215-8397-4644-B91A-1C603DD21FB1}" type="slidenum">
              <a:rPr lang="en-US" altLang="en-US">
                <a:latin typeface="Arial" panose="020B0604020202020204" pitchFamily="34" charset="0"/>
              </a:rPr>
              <a:pPr eaLnBrk="1" hangingPunct="1"/>
              <a:t>19</a:t>
            </a:fld>
            <a:endParaRPr lang="en-US" altLang="en-US">
              <a:latin typeface="Arial" panose="020B0604020202020204" pitchFamily="34" charset="0"/>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1560" y="692696"/>
            <a:ext cx="8208962" cy="5356225"/>
          </a:xfrm>
          <a:prstGeom prst="rect">
            <a:avLst/>
          </a:prstGeom>
        </p:spPr>
        <p:txBody>
          <a:bodyPr>
            <a:spAutoFit/>
          </a:bodyPr>
          <a:lstStyle/>
          <a:p>
            <a:pPr>
              <a:lnSpc>
                <a:spcPct val="90000"/>
              </a:lnSpc>
              <a:buFont typeface="Wingdings" pitchFamily="2" charset="2"/>
              <a:buNone/>
              <a:defRPr/>
            </a:pPr>
            <a:r>
              <a:rPr lang="en-US" dirty="0">
                <a:cs typeface="Arial" charset="0"/>
              </a:rPr>
              <a:t> </a:t>
            </a:r>
            <a:r>
              <a:rPr lang="en-US" sz="2800" dirty="0">
                <a:latin typeface="Times New Roman" pitchFamily="18" charset="0"/>
                <a:cs typeface="Times New Roman" pitchFamily="18" charset="0"/>
              </a:rPr>
              <a:t>Psychosomatic medicine is an area of scientific investigation concerned with the</a:t>
            </a:r>
            <a:r>
              <a:rPr lang="en-US" sz="2800" dirty="0">
                <a:solidFill>
                  <a:srgbClr val="FFFF00"/>
                </a:solidFill>
                <a:latin typeface="Times New Roman" pitchFamily="18" charset="0"/>
                <a:cs typeface="Times New Roman" pitchFamily="18" charset="0"/>
              </a:rPr>
              <a:t> </a:t>
            </a:r>
            <a:r>
              <a:rPr lang="en-US" sz="2800" b="1" dirty="0">
                <a:solidFill>
                  <a:srgbClr val="000000"/>
                </a:solidFill>
                <a:effectLst>
                  <a:outerShdw blurRad="38100" dist="38100" dir="2700000" algn="tl">
                    <a:srgbClr val="FFFFFF"/>
                  </a:outerShdw>
                </a:effectLst>
                <a:latin typeface="Times New Roman" pitchFamily="18" charset="0"/>
                <a:cs typeface="Times New Roman" pitchFamily="18" charset="0"/>
              </a:rPr>
              <a:t>relation</a:t>
            </a:r>
            <a:r>
              <a:rPr lang="en-US" sz="2800" dirty="0">
                <a:solidFill>
                  <a:srgbClr val="FFFF00"/>
                </a:solidFill>
                <a:latin typeface="Times New Roman" pitchFamily="18" charset="0"/>
                <a:cs typeface="Times New Roman" pitchFamily="18" charset="0"/>
              </a:rPr>
              <a:t> </a:t>
            </a:r>
            <a:r>
              <a:rPr lang="en-US" sz="2800" dirty="0">
                <a:latin typeface="Times New Roman" pitchFamily="18" charset="0"/>
                <a:cs typeface="Times New Roman" pitchFamily="18" charset="0"/>
              </a:rPr>
              <a:t>between psychological factors and physiological phenomena in general and </a:t>
            </a:r>
            <a:r>
              <a:rPr lang="en-US" sz="2800" b="1" dirty="0">
                <a:solidFill>
                  <a:srgbClr val="0000CC"/>
                </a:solidFill>
                <a:latin typeface="Times New Roman" pitchFamily="18" charset="0"/>
                <a:cs typeface="Times New Roman" pitchFamily="18" charset="0"/>
              </a:rPr>
              <a:t>disease pathogenesis</a:t>
            </a:r>
            <a:r>
              <a:rPr lang="en-US" sz="2800" dirty="0">
                <a:latin typeface="Times New Roman" pitchFamily="18" charset="0"/>
                <a:cs typeface="Times New Roman" pitchFamily="18" charset="0"/>
              </a:rPr>
              <a:t> in particular.</a:t>
            </a:r>
          </a:p>
          <a:p>
            <a:pPr>
              <a:lnSpc>
                <a:spcPct val="90000"/>
              </a:lnSpc>
              <a:buFont typeface="Wingdings" pitchFamily="2" charset="2"/>
              <a:buNone/>
              <a:defRPr/>
            </a:pPr>
            <a:r>
              <a:rPr lang="en-US" sz="2800" dirty="0">
                <a:latin typeface="Times New Roman" pitchFamily="18" charset="0"/>
                <a:cs typeface="Times New Roman" pitchFamily="18" charset="0"/>
              </a:rPr>
              <a:t>   </a:t>
            </a:r>
          </a:p>
          <a:p>
            <a:pPr>
              <a:lnSpc>
                <a:spcPct val="90000"/>
              </a:lnSpc>
              <a:buFont typeface="Wingdings" pitchFamily="2" charset="2"/>
              <a:buNone/>
              <a:defRPr/>
            </a:pPr>
            <a:r>
              <a:rPr lang="en-US" sz="2800" dirty="0">
                <a:latin typeface="Times New Roman" pitchFamily="18" charset="0"/>
                <a:cs typeface="Times New Roman" pitchFamily="18" charset="0"/>
              </a:rPr>
              <a:t>    Integrates mind and body into a psychobiological unit; to study psychological and biological processes as </a:t>
            </a:r>
            <a:r>
              <a:rPr lang="en-US" sz="2800" b="1" dirty="0">
                <a:solidFill>
                  <a:srgbClr val="0000CC"/>
                </a:solidFill>
                <a:latin typeface="Times New Roman" pitchFamily="18" charset="0"/>
                <a:cs typeface="Times New Roman" pitchFamily="18" charset="0"/>
              </a:rPr>
              <a:t>dynamic interacting systems</a:t>
            </a:r>
            <a:r>
              <a:rPr lang="en-US" sz="2800" dirty="0">
                <a:solidFill>
                  <a:srgbClr val="FFFF00"/>
                </a:solidFill>
                <a:latin typeface="Times New Roman" pitchFamily="18" charset="0"/>
                <a:cs typeface="Times New Roman" pitchFamily="18" charset="0"/>
              </a:rPr>
              <a:t>.</a:t>
            </a:r>
          </a:p>
          <a:p>
            <a:pPr>
              <a:lnSpc>
                <a:spcPct val="90000"/>
              </a:lnSpc>
              <a:buFont typeface="Wingdings" pitchFamily="2" charset="2"/>
              <a:buNone/>
              <a:defRPr/>
            </a:pPr>
            <a:r>
              <a:rPr lang="en-US" sz="2800" dirty="0">
                <a:latin typeface="Times New Roman" pitchFamily="18" charset="0"/>
                <a:cs typeface="Times New Roman" pitchFamily="18" charset="0"/>
              </a:rPr>
              <a:t>    </a:t>
            </a:r>
          </a:p>
          <a:p>
            <a:pPr>
              <a:lnSpc>
                <a:spcPct val="90000"/>
              </a:lnSpc>
              <a:buFont typeface="Wingdings" pitchFamily="2" charset="2"/>
              <a:buNone/>
              <a:defRPr/>
            </a:pPr>
            <a:r>
              <a:rPr lang="en-US" sz="2800" dirty="0">
                <a:latin typeface="Times New Roman" pitchFamily="18" charset="0"/>
                <a:cs typeface="Times New Roman" pitchFamily="18" charset="0"/>
              </a:rPr>
              <a:t>    It emphasizes the </a:t>
            </a:r>
            <a:r>
              <a:rPr lang="en-US" sz="2800" b="1" dirty="0">
                <a:solidFill>
                  <a:srgbClr val="CC0000"/>
                </a:solidFill>
                <a:latin typeface="Times New Roman" pitchFamily="18" charset="0"/>
                <a:cs typeface="Times New Roman" pitchFamily="18" charset="0"/>
              </a:rPr>
              <a:t>unity of mind and body</a:t>
            </a:r>
            <a:r>
              <a:rPr lang="en-US" sz="2800" dirty="0">
                <a:latin typeface="Times New Roman" pitchFamily="18" charset="0"/>
                <a:cs typeface="Times New Roman" pitchFamily="18" charset="0"/>
              </a:rPr>
              <a:t> and the interaction between them. </a:t>
            </a:r>
          </a:p>
          <a:p>
            <a:pPr>
              <a:lnSpc>
                <a:spcPct val="90000"/>
              </a:lnSpc>
              <a:buFont typeface="Wingdings" pitchFamily="2" charset="2"/>
              <a:buNone/>
              <a:defRPr/>
            </a:pPr>
            <a:r>
              <a:rPr lang="en-US" sz="2800" dirty="0">
                <a:latin typeface="Times New Roman" pitchFamily="18" charset="0"/>
                <a:cs typeface="Times New Roman" pitchFamily="18" charset="0"/>
              </a:rPr>
              <a:t>    </a:t>
            </a:r>
          </a:p>
          <a:p>
            <a:pPr>
              <a:lnSpc>
                <a:spcPct val="90000"/>
              </a:lnSpc>
              <a:buFont typeface="Wingdings" pitchFamily="2" charset="2"/>
              <a:buNone/>
              <a:defRPr/>
            </a:pPr>
            <a:r>
              <a:rPr lang="en-US" sz="2800" dirty="0">
                <a:latin typeface="Times New Roman" pitchFamily="18" charset="0"/>
                <a:cs typeface="Times New Roman" pitchFamily="18" charset="0"/>
              </a:rPr>
              <a:t>   A </a:t>
            </a:r>
            <a:r>
              <a:rPr lang="en-US" sz="2800" b="1" dirty="0">
                <a:solidFill>
                  <a:srgbClr val="CC0000"/>
                </a:solidFill>
                <a:latin typeface="Times New Roman" pitchFamily="18" charset="0"/>
                <a:cs typeface="Times New Roman" pitchFamily="18" charset="0"/>
              </a:rPr>
              <a:t>holistic</a:t>
            </a:r>
            <a:r>
              <a:rPr lang="en-US" sz="2800" dirty="0">
                <a:latin typeface="Times New Roman" pitchFamily="18" charset="0"/>
                <a:cs typeface="Times New Roman" pitchFamily="18" charset="0"/>
              </a:rPr>
              <a:t> approach to medicine.</a:t>
            </a:r>
          </a:p>
          <a:p>
            <a:pPr>
              <a:lnSpc>
                <a:spcPct val="90000"/>
              </a:lnSpc>
              <a:buFont typeface="Wingdings" pitchFamily="2" charset="2"/>
              <a:buNone/>
              <a:defRPr/>
            </a:pPr>
            <a:r>
              <a:rPr lang="en-US" sz="1600" dirty="0">
                <a:latin typeface="Times New Roman" pitchFamily="18" charset="0"/>
                <a:cs typeface="Times New Roman" pitchFamily="18" charset="0"/>
              </a:rPr>
              <a:t>       </a:t>
            </a:r>
            <a:endParaRPr lang="en-US" dirty="0">
              <a:cs typeface="Arial" charset="0"/>
            </a:endParaRPr>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5CA2B679-709A-4611-928A-FDB6BD445AE5}" type="slidenum">
              <a:rPr lang="en-US" altLang="en-US">
                <a:latin typeface="Arial" panose="020B0604020202020204" pitchFamily="34" charset="0"/>
              </a:rPr>
              <a:pPr eaLnBrk="1" hangingPunct="1"/>
              <a:t>2</a:t>
            </a:fld>
            <a:endParaRPr lang="en-US" altLang="en-US">
              <a:latin typeface="Arial" panose="020B0604020202020204" pitchFamily="34" charset="0"/>
            </a:endParaRP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4"/>
          <p:cNvSpPr>
            <a:spLocks noGrp="1" noChangeArrowheads="1"/>
          </p:cNvSpPr>
          <p:nvPr>
            <p:ph type="title"/>
          </p:nvPr>
        </p:nvSpPr>
        <p:spPr>
          <a:xfrm>
            <a:off x="457200" y="381000"/>
            <a:ext cx="8229600" cy="844550"/>
          </a:xfrm>
        </p:spPr>
        <p:txBody>
          <a:bodyPr/>
          <a:lstStyle/>
          <a:p>
            <a:pPr eaLnBrk="1" hangingPunct="1">
              <a:defRPr/>
            </a:pPr>
            <a:r>
              <a:rPr lang="en-US" b="1" dirty="0">
                <a:solidFill>
                  <a:srgbClr val="FFFF00"/>
                </a:solidFill>
                <a:latin typeface="Times New Roman" pitchFamily="18" charset="0"/>
                <a:cs typeface="Times New Roman" pitchFamily="18" charset="0"/>
              </a:rPr>
              <a:t>SOMATIZATION DISORDER</a:t>
            </a:r>
          </a:p>
        </p:txBody>
      </p:sp>
      <p:sp>
        <p:nvSpPr>
          <p:cNvPr id="31749" name="Rectangle 5"/>
          <p:cNvSpPr>
            <a:spLocks noGrp="1" noChangeArrowheads="1"/>
          </p:cNvSpPr>
          <p:nvPr>
            <p:ph type="body" idx="1"/>
          </p:nvPr>
        </p:nvSpPr>
        <p:spPr>
          <a:xfrm>
            <a:off x="457200" y="1370782"/>
            <a:ext cx="8229600" cy="5112568"/>
          </a:xfrm>
        </p:spPr>
        <p:txBody>
          <a:bodyPr/>
          <a:lstStyle/>
          <a:p>
            <a:pPr eaLnBrk="1" hangingPunct="1">
              <a:lnSpc>
                <a:spcPct val="90000"/>
              </a:lnSpc>
              <a:buFont typeface="Wingdings" panose="05000000000000000000" pitchFamily="2" charset="2"/>
              <a:buNone/>
              <a:defRPr/>
            </a:pPr>
            <a:r>
              <a:rPr lang="en-US" b="1" dirty="0"/>
              <a:t>     </a:t>
            </a:r>
            <a:r>
              <a:rPr lang="en-US" b="1" dirty="0">
                <a:effectLst/>
                <a:latin typeface="Times New Roman" pitchFamily="18" charset="0"/>
                <a:cs typeface="Times New Roman" pitchFamily="18" charset="0"/>
              </a:rPr>
              <a:t>The essential feature of somatization disorder is recurrent, multiple somatic complaints requiring medical attention but not associated with any physical disorder.</a:t>
            </a:r>
          </a:p>
          <a:p>
            <a:pPr eaLnBrk="1" hangingPunct="1">
              <a:lnSpc>
                <a:spcPct val="90000"/>
              </a:lnSpc>
              <a:buFont typeface="Wingdings" panose="05000000000000000000" pitchFamily="2" charset="2"/>
              <a:buNone/>
              <a:defRPr/>
            </a:pPr>
            <a:r>
              <a:rPr lang="en-US" b="1" dirty="0">
                <a:effectLst/>
                <a:latin typeface="Times New Roman" pitchFamily="18" charset="0"/>
                <a:cs typeface="Times New Roman" pitchFamily="18" charset="0"/>
              </a:rPr>
              <a:t>     Somatization disorder is the expression of personal and social distress in bodily complaints .</a:t>
            </a:r>
          </a:p>
          <a:p>
            <a:pPr eaLnBrk="1" hangingPunct="1">
              <a:lnSpc>
                <a:spcPct val="90000"/>
              </a:lnSpc>
              <a:buFont typeface="Wingdings" panose="05000000000000000000" pitchFamily="2" charset="2"/>
              <a:buNone/>
              <a:defRPr/>
            </a:pPr>
            <a:r>
              <a:rPr lang="en-US" b="1" dirty="0">
                <a:effectLst/>
                <a:latin typeface="Times New Roman" pitchFamily="18" charset="0"/>
                <a:cs typeface="Times New Roman" pitchFamily="18" charset="0"/>
              </a:rPr>
              <a:t>     Multiple symptoms of multiple systems for several </a:t>
            </a:r>
            <a:r>
              <a:rPr lang="en-US" b="1" dirty="0" smtClean="0">
                <a:effectLst/>
                <a:latin typeface="Times New Roman" pitchFamily="18" charset="0"/>
                <a:cs typeface="Times New Roman" pitchFamily="18" charset="0"/>
              </a:rPr>
              <a:t>years.</a:t>
            </a:r>
            <a:endParaRPr lang="ar-SA" b="1" dirty="0">
              <a:effectLst/>
              <a:latin typeface="Times New Roman" pitchFamily="18" charset="0"/>
              <a:cs typeface="Times New Roman" pitchFamily="18" charset="0"/>
            </a:endParaRPr>
          </a:p>
          <a:p>
            <a:pPr eaLnBrk="1" hangingPunct="1">
              <a:lnSpc>
                <a:spcPct val="90000"/>
              </a:lnSpc>
              <a:buFont typeface="Wingdings" panose="05000000000000000000" pitchFamily="2" charset="2"/>
              <a:buNone/>
              <a:defRPr/>
            </a:pPr>
            <a:r>
              <a:rPr lang="en-CA" b="1" dirty="0">
                <a:effectLst/>
                <a:latin typeface="Times New Roman" pitchFamily="18" charset="0"/>
                <a:cs typeface="Times New Roman" pitchFamily="18" charset="0"/>
              </a:rPr>
              <a:t>    </a:t>
            </a:r>
            <a:r>
              <a:rPr lang="en-US" b="1" dirty="0">
                <a:effectLst/>
                <a:latin typeface="Times New Roman" pitchFamily="18" charset="0"/>
                <a:cs typeface="Times New Roman" pitchFamily="18" charset="0"/>
              </a:rPr>
              <a:t>chronic relapsing condition with no known cure.</a:t>
            </a:r>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0652ECD9-36FF-431B-A782-AD42427B5EF9}" type="slidenum">
              <a:rPr lang="en-US" altLang="en-US">
                <a:latin typeface="Arial" panose="020B0604020202020204" pitchFamily="34" charset="0"/>
              </a:rPr>
              <a:pPr eaLnBrk="1" hangingPunct="1"/>
              <a:t>20</a:t>
            </a:fld>
            <a:endParaRPr lang="en-US" altLang="en-US">
              <a:latin typeface="Arial" panose="020B0604020202020204" pitchFamily="34" charset="0"/>
            </a:endParaRP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256875"/>
            <a:ext cx="8229600" cy="815975"/>
          </a:xfrm>
        </p:spPr>
        <p:txBody>
          <a:bodyPr/>
          <a:lstStyle/>
          <a:p>
            <a:pPr eaLnBrk="1" hangingPunct="1">
              <a:defRPr/>
            </a:pPr>
            <a:r>
              <a:rPr lang="en-US" dirty="0">
                <a:solidFill>
                  <a:srgbClr val="FFFF00"/>
                </a:solidFill>
              </a:rPr>
              <a:t>Conversion Disorder</a:t>
            </a:r>
          </a:p>
        </p:txBody>
      </p:sp>
      <p:sp>
        <p:nvSpPr>
          <p:cNvPr id="32771" name="Rectangle 3"/>
          <p:cNvSpPr>
            <a:spLocks noGrp="1" noChangeArrowheads="1"/>
          </p:cNvSpPr>
          <p:nvPr>
            <p:ph type="body" idx="1"/>
          </p:nvPr>
        </p:nvSpPr>
        <p:spPr>
          <a:xfrm>
            <a:off x="457200" y="1196974"/>
            <a:ext cx="8229600" cy="5400377"/>
          </a:xfrm>
        </p:spPr>
        <p:txBody>
          <a:bodyPr/>
          <a:lstStyle/>
          <a:p>
            <a:pPr eaLnBrk="1" hangingPunct="1">
              <a:lnSpc>
                <a:spcPct val="90000"/>
              </a:lnSpc>
              <a:buFont typeface="Wingdings" panose="05000000000000000000" pitchFamily="2" charset="2"/>
              <a:buNone/>
              <a:defRPr/>
            </a:pPr>
            <a:r>
              <a:rPr lang="en-US" sz="2800" b="1" dirty="0">
                <a:effectLst/>
              </a:rPr>
              <a:t> </a:t>
            </a:r>
            <a:r>
              <a:rPr lang="en-US" sz="2800" b="1" dirty="0" smtClean="0">
                <a:effectLst/>
              </a:rPr>
              <a:t>      A </a:t>
            </a:r>
            <a:r>
              <a:rPr lang="en-US" sz="2800" b="1" dirty="0">
                <a:effectLst/>
              </a:rPr>
              <a:t>disturbance of body functioning </a:t>
            </a:r>
            <a:r>
              <a:rPr lang="en-US" sz="2800" b="1" dirty="0">
                <a:solidFill>
                  <a:srgbClr val="FFFF00"/>
                </a:solidFill>
                <a:effectLst/>
              </a:rPr>
              <a:t>(usually neurological) </a:t>
            </a:r>
            <a:r>
              <a:rPr lang="en-US" sz="2800" b="1" dirty="0">
                <a:effectLst/>
              </a:rPr>
              <a:t>that does not conform to current concepts of the anatomy and physiology of the central or the peripheral nervous system.</a:t>
            </a:r>
          </a:p>
          <a:p>
            <a:pPr eaLnBrk="1" hangingPunct="1">
              <a:lnSpc>
                <a:spcPct val="90000"/>
              </a:lnSpc>
              <a:buFont typeface="Wingdings" panose="05000000000000000000" pitchFamily="2" charset="2"/>
              <a:buNone/>
              <a:defRPr/>
            </a:pPr>
            <a:r>
              <a:rPr lang="en-US" sz="2800" b="1" dirty="0">
                <a:effectLst/>
              </a:rPr>
              <a:t>      </a:t>
            </a:r>
            <a:r>
              <a:rPr lang="en-US" sz="2800" dirty="0"/>
              <a:t> </a:t>
            </a:r>
            <a:endParaRPr lang="en-US" sz="2800" dirty="0" smtClean="0"/>
          </a:p>
          <a:p>
            <a:pPr eaLnBrk="1" hangingPunct="1">
              <a:lnSpc>
                <a:spcPct val="90000"/>
              </a:lnSpc>
              <a:buFont typeface="Wingdings" panose="05000000000000000000" pitchFamily="2" charset="2"/>
              <a:buNone/>
              <a:defRPr/>
            </a:pPr>
            <a:r>
              <a:rPr lang="en-US" sz="2800" b="1" dirty="0">
                <a:effectLst/>
              </a:rPr>
              <a:t> </a:t>
            </a:r>
            <a:r>
              <a:rPr lang="en-US" sz="2800" b="1" dirty="0" smtClean="0">
                <a:effectLst/>
              </a:rPr>
              <a:t>     It </a:t>
            </a:r>
            <a:r>
              <a:rPr lang="en-US" sz="2800" b="1" dirty="0">
                <a:effectLst/>
              </a:rPr>
              <a:t>typically occurs in a setting of stress and produces considerable dysfunction.</a:t>
            </a:r>
          </a:p>
          <a:p>
            <a:pPr eaLnBrk="1" hangingPunct="1">
              <a:lnSpc>
                <a:spcPct val="90000"/>
              </a:lnSpc>
              <a:buFont typeface="Wingdings" panose="05000000000000000000" pitchFamily="2" charset="2"/>
              <a:buNone/>
              <a:defRPr/>
            </a:pPr>
            <a:endParaRPr lang="en-US" sz="2800" b="1" dirty="0">
              <a:effectLst/>
            </a:endParaRPr>
          </a:p>
          <a:p>
            <a:pPr eaLnBrk="1" hangingPunct="1">
              <a:buFont typeface="Wingdings" panose="05000000000000000000" pitchFamily="2" charset="2"/>
              <a:buNone/>
              <a:defRPr/>
            </a:pPr>
            <a:r>
              <a:rPr lang="en-US" sz="2800" b="1" dirty="0">
                <a:effectLst/>
              </a:rPr>
              <a:t>      Involuntary movements, tics, seizures, abnormal gait, paralysis, weakness etc.</a:t>
            </a:r>
          </a:p>
          <a:p>
            <a:pPr eaLnBrk="1" hangingPunct="1">
              <a:buFont typeface="Wingdings" panose="05000000000000000000" pitchFamily="2" charset="2"/>
              <a:buNone/>
              <a:defRPr/>
            </a:pPr>
            <a:r>
              <a:rPr lang="en-US" sz="2800" b="1" dirty="0">
                <a:effectLst/>
              </a:rPr>
              <a:t>       </a:t>
            </a:r>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FF2D038D-78C8-4DBA-8784-6D87C0A2573F}" type="slidenum">
              <a:rPr lang="en-US" altLang="en-US">
                <a:latin typeface="Arial" panose="020B0604020202020204" pitchFamily="34" charset="0"/>
              </a:rPr>
              <a:pPr eaLnBrk="1" hangingPunct="1"/>
              <a:t>21</a:t>
            </a:fld>
            <a:endParaRPr lang="en-US" altLang="en-US">
              <a:latin typeface="Arial" panose="020B0604020202020204" pitchFamily="34" charset="0"/>
            </a:endParaRP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368123"/>
            <a:ext cx="8229600" cy="630238"/>
          </a:xfrm>
        </p:spPr>
        <p:txBody>
          <a:bodyPr/>
          <a:lstStyle/>
          <a:p>
            <a:pPr eaLnBrk="1" hangingPunct="1">
              <a:defRPr/>
            </a:pPr>
            <a:r>
              <a:rPr lang="en-US" sz="3600" dirty="0"/>
              <a:t>HYPOCHONDRIASIS</a:t>
            </a:r>
          </a:p>
        </p:txBody>
      </p:sp>
      <p:sp>
        <p:nvSpPr>
          <p:cNvPr id="38915" name="Rectangle 3"/>
          <p:cNvSpPr>
            <a:spLocks noGrp="1" noChangeArrowheads="1"/>
          </p:cNvSpPr>
          <p:nvPr>
            <p:ph type="body" idx="1"/>
          </p:nvPr>
        </p:nvSpPr>
        <p:spPr>
          <a:xfrm>
            <a:off x="457200" y="1124744"/>
            <a:ext cx="8229600" cy="5006180"/>
          </a:xfrm>
        </p:spPr>
        <p:txBody>
          <a:bodyPr/>
          <a:lstStyle/>
          <a:p>
            <a:pPr eaLnBrk="1" hangingPunct="1">
              <a:lnSpc>
                <a:spcPct val="80000"/>
              </a:lnSpc>
              <a:buFont typeface="Wingdings" panose="05000000000000000000" pitchFamily="2" charset="2"/>
              <a:buNone/>
              <a:defRPr/>
            </a:pPr>
            <a:r>
              <a:rPr lang="en-US" sz="3000" b="1" dirty="0"/>
              <a:t>       </a:t>
            </a:r>
            <a:r>
              <a:rPr lang="en-US" sz="3000" b="1" dirty="0">
                <a:solidFill>
                  <a:srgbClr val="FFFF00"/>
                </a:solidFill>
              </a:rPr>
              <a:t>Preoccupation with the fear of developing a serious disease or the belief that one has a serious disease.</a:t>
            </a:r>
            <a:r>
              <a:rPr lang="en-US" sz="3000" b="1" dirty="0"/>
              <a:t> </a:t>
            </a:r>
          </a:p>
          <a:p>
            <a:pPr eaLnBrk="1" hangingPunct="1">
              <a:lnSpc>
                <a:spcPct val="80000"/>
              </a:lnSpc>
              <a:buFont typeface="Wingdings" panose="05000000000000000000" pitchFamily="2" charset="2"/>
              <a:buNone/>
              <a:defRPr/>
            </a:pPr>
            <a:endParaRPr lang="en-US" sz="3000" b="1" dirty="0"/>
          </a:p>
          <a:p>
            <a:pPr eaLnBrk="1" hangingPunct="1">
              <a:lnSpc>
                <a:spcPct val="80000"/>
              </a:lnSpc>
              <a:buFont typeface="Wingdings" panose="05000000000000000000" pitchFamily="2" charset="2"/>
              <a:buNone/>
              <a:defRPr/>
            </a:pPr>
            <a:r>
              <a:rPr lang="en-US" sz="3000" b="1" dirty="0"/>
              <a:t>      The fear is based on the patient's interpretation of physical signs or sensations as evidence of disease even though the physician's physical examination does not support the diagnosis of any physical disorder.</a:t>
            </a:r>
          </a:p>
          <a:p>
            <a:pPr eaLnBrk="1" hangingPunct="1">
              <a:lnSpc>
                <a:spcPct val="80000"/>
              </a:lnSpc>
              <a:buFont typeface="Wingdings" panose="05000000000000000000" pitchFamily="2" charset="2"/>
              <a:buNone/>
              <a:defRPr/>
            </a:pPr>
            <a:endParaRPr lang="en-US" sz="3000" b="1" dirty="0"/>
          </a:p>
          <a:p>
            <a:pPr eaLnBrk="1" hangingPunct="1">
              <a:lnSpc>
                <a:spcPct val="80000"/>
              </a:lnSpc>
              <a:buFont typeface="Wingdings" panose="05000000000000000000" pitchFamily="2" charset="2"/>
              <a:buNone/>
              <a:defRPr/>
            </a:pPr>
            <a:r>
              <a:rPr lang="en-US" sz="3000" b="1" dirty="0"/>
              <a:t>     </a:t>
            </a:r>
            <a:r>
              <a:rPr lang="en-US" sz="3000" b="1" dirty="0">
                <a:effectLst/>
              </a:rPr>
              <a:t>However, the belief does not have the certainty of delusional intensity.</a:t>
            </a:r>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7B19FBA8-DFBD-4F8F-AD6C-9B9E8F6B1C28}" type="slidenum">
              <a:rPr lang="en-US" altLang="en-US">
                <a:latin typeface="Arial" panose="020B0604020202020204" pitchFamily="34" charset="0"/>
              </a:rPr>
              <a:pPr eaLnBrk="1" hangingPunct="1"/>
              <a:t>22</a:t>
            </a:fld>
            <a:endParaRPr lang="en-US" altLang="en-US">
              <a:latin typeface="Arial" panose="020B0604020202020204" pitchFamily="34" charset="0"/>
            </a:endParaRPr>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281789"/>
            <a:ext cx="8229600" cy="774700"/>
          </a:xfrm>
        </p:spPr>
        <p:txBody>
          <a:bodyPr/>
          <a:lstStyle/>
          <a:p>
            <a:pPr eaLnBrk="1" hangingPunct="1">
              <a:defRPr/>
            </a:pPr>
            <a:r>
              <a:rPr lang="en-US" sz="4000" dirty="0"/>
              <a:t>PAIN DISORDER</a:t>
            </a:r>
          </a:p>
        </p:txBody>
      </p:sp>
      <p:sp>
        <p:nvSpPr>
          <p:cNvPr id="39939" name="Rectangle 3"/>
          <p:cNvSpPr>
            <a:spLocks noGrp="1" noChangeArrowheads="1"/>
          </p:cNvSpPr>
          <p:nvPr>
            <p:ph type="body" idx="1"/>
          </p:nvPr>
        </p:nvSpPr>
        <p:spPr>
          <a:xfrm>
            <a:off x="457200" y="1124744"/>
            <a:ext cx="8229600" cy="5345678"/>
          </a:xfrm>
        </p:spPr>
        <p:txBody>
          <a:bodyPr/>
          <a:lstStyle/>
          <a:p>
            <a:pPr eaLnBrk="1" hangingPunct="1">
              <a:buFont typeface="Wingdings" panose="05000000000000000000" pitchFamily="2" charset="2"/>
              <a:buNone/>
              <a:defRPr/>
            </a:pPr>
            <a:r>
              <a:rPr lang="en-US" sz="2800" dirty="0"/>
              <a:t>      </a:t>
            </a:r>
            <a:r>
              <a:rPr lang="en-US" sz="2800" dirty="0">
                <a:solidFill>
                  <a:srgbClr val="FFFF00"/>
                </a:solidFill>
              </a:rPr>
              <a:t>Preoccupation with pain is consuming and to some extent disabling</a:t>
            </a:r>
            <a:r>
              <a:rPr lang="en-US" sz="2800" dirty="0" smtClean="0">
                <a:solidFill>
                  <a:srgbClr val="FFFF00"/>
                </a:solidFill>
              </a:rPr>
              <a:t>.</a:t>
            </a:r>
          </a:p>
          <a:p>
            <a:pPr eaLnBrk="1" hangingPunct="1">
              <a:buFont typeface="Wingdings" panose="05000000000000000000" pitchFamily="2" charset="2"/>
              <a:buNone/>
              <a:defRPr/>
            </a:pPr>
            <a:r>
              <a:rPr lang="en-US" sz="2800" dirty="0" smtClean="0">
                <a:solidFill>
                  <a:srgbClr val="FFFF00"/>
                </a:solidFill>
              </a:rPr>
              <a:t> </a:t>
            </a:r>
            <a:endParaRPr lang="en-US" sz="2800" dirty="0">
              <a:solidFill>
                <a:srgbClr val="FFFF00"/>
              </a:solidFill>
            </a:endParaRPr>
          </a:p>
          <a:p>
            <a:pPr eaLnBrk="1" hangingPunct="1">
              <a:buFont typeface="Wingdings" panose="05000000000000000000" pitchFamily="2" charset="2"/>
              <a:buNone/>
              <a:defRPr/>
            </a:pPr>
            <a:r>
              <a:rPr lang="en-US" sz="2800" dirty="0"/>
              <a:t>     That is, pain becomes the </a:t>
            </a:r>
            <a:r>
              <a:rPr lang="en-US" sz="2800" dirty="0">
                <a:solidFill>
                  <a:srgbClr val="FFFF00"/>
                </a:solidFill>
              </a:rPr>
              <a:t>predominant focus of the clinical presentation</a:t>
            </a:r>
            <a:r>
              <a:rPr lang="en-US" sz="2800" dirty="0"/>
              <a:t> and the pain itself causes clinically significant distress or impairment and the patient's life becomes organized around the pain</a:t>
            </a:r>
            <a:r>
              <a:rPr lang="en-US" sz="2800" dirty="0" smtClean="0"/>
              <a:t>.</a:t>
            </a:r>
          </a:p>
          <a:p>
            <a:pPr eaLnBrk="1" hangingPunct="1">
              <a:buFont typeface="Wingdings" panose="05000000000000000000" pitchFamily="2" charset="2"/>
              <a:buNone/>
              <a:defRPr/>
            </a:pPr>
            <a:endParaRPr lang="en-US" sz="2800" dirty="0"/>
          </a:p>
          <a:p>
            <a:pPr eaLnBrk="1" hangingPunct="1">
              <a:buFont typeface="Wingdings" panose="05000000000000000000" pitchFamily="2" charset="2"/>
              <a:buNone/>
              <a:defRPr/>
            </a:pPr>
            <a:r>
              <a:rPr lang="en-US" sz="2800" dirty="0"/>
              <a:t>     </a:t>
            </a:r>
            <a:r>
              <a:rPr lang="en-US" sz="2800" dirty="0">
                <a:solidFill>
                  <a:srgbClr val="FFFF00"/>
                </a:solidFill>
              </a:rPr>
              <a:t>Psychological factors</a:t>
            </a:r>
            <a:r>
              <a:rPr lang="en-US" sz="2800" dirty="0"/>
              <a:t> are judged to play a role in this disorder.</a:t>
            </a:r>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5438EF7F-5845-4972-B460-35764D44FE2A}" type="slidenum">
              <a:rPr lang="en-US" altLang="en-US">
                <a:latin typeface="Arial" panose="020B0604020202020204" pitchFamily="34" charset="0"/>
              </a:rPr>
              <a:pPr eaLnBrk="1" hangingPunct="1"/>
              <a:t>23</a:t>
            </a:fld>
            <a:endParaRPr lang="en-US" altLang="en-US">
              <a:latin typeface="Arial" panose="020B0604020202020204" pitchFamily="34" charset="0"/>
            </a:endParaRP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380132"/>
            <a:ext cx="8229600" cy="765175"/>
          </a:xfrm>
        </p:spPr>
        <p:txBody>
          <a:bodyPr/>
          <a:lstStyle/>
          <a:p>
            <a:pPr eaLnBrk="1" hangingPunct="1">
              <a:defRPr/>
            </a:pPr>
            <a:r>
              <a:rPr lang="en-US" sz="3600" dirty="0"/>
              <a:t>BODY DYSMORPHIC DISORDER</a:t>
            </a:r>
          </a:p>
        </p:txBody>
      </p:sp>
      <p:sp>
        <p:nvSpPr>
          <p:cNvPr id="40963" name="Rectangle 3"/>
          <p:cNvSpPr>
            <a:spLocks noGrp="1" noChangeArrowheads="1"/>
          </p:cNvSpPr>
          <p:nvPr>
            <p:ph type="body" idx="1"/>
          </p:nvPr>
        </p:nvSpPr>
        <p:spPr>
          <a:xfrm>
            <a:off x="354360" y="1299444"/>
            <a:ext cx="8435280" cy="5183906"/>
          </a:xfrm>
        </p:spPr>
        <p:txBody>
          <a:bodyPr/>
          <a:lstStyle/>
          <a:p>
            <a:pPr eaLnBrk="1" hangingPunct="1">
              <a:buFont typeface="Wingdings" panose="05000000000000000000" pitchFamily="2" charset="2"/>
              <a:buNone/>
              <a:defRPr/>
            </a:pPr>
            <a:r>
              <a:rPr lang="en-US" b="1" dirty="0"/>
              <a:t>    </a:t>
            </a:r>
            <a:r>
              <a:rPr lang="en-US" b="1" dirty="0" smtClean="0">
                <a:solidFill>
                  <a:srgbClr val="FFFF00"/>
                </a:solidFill>
              </a:rPr>
              <a:t>Preoccupation </a:t>
            </a:r>
            <a:r>
              <a:rPr lang="en-US" b="1" dirty="0">
                <a:solidFill>
                  <a:srgbClr val="FFFF00"/>
                </a:solidFill>
              </a:rPr>
              <a:t>with an imagined defect in appearance.</a:t>
            </a:r>
            <a:r>
              <a:rPr lang="en-US" b="1" dirty="0"/>
              <a:t> If a slight physical anomaly is present, the person's concern is markedly excessive.</a:t>
            </a:r>
          </a:p>
          <a:p>
            <a:pPr eaLnBrk="1" hangingPunct="1">
              <a:buFont typeface="Wingdings" panose="05000000000000000000" pitchFamily="2" charset="2"/>
              <a:buNone/>
              <a:defRPr/>
            </a:pPr>
            <a:endParaRPr lang="en-US" b="1" dirty="0"/>
          </a:p>
          <a:p>
            <a:pPr eaLnBrk="1" hangingPunct="1">
              <a:buFont typeface="Wingdings" panose="05000000000000000000" pitchFamily="2" charset="2"/>
              <a:buNone/>
              <a:defRPr/>
            </a:pPr>
            <a:r>
              <a:rPr lang="en-US" b="1" dirty="0"/>
              <a:t>    The preoccupation causes clinically significant distress or impairment in social, occupational, or other important areas of functioning.</a:t>
            </a:r>
          </a:p>
          <a:p>
            <a:pPr eaLnBrk="1" hangingPunct="1">
              <a:buFont typeface="Wingdings" panose="05000000000000000000" pitchFamily="2" charset="2"/>
              <a:buNone/>
              <a:defRPr/>
            </a:pPr>
            <a:r>
              <a:rPr lang="en-US" b="1" dirty="0"/>
              <a:t>    </a:t>
            </a:r>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68DD3545-C00C-4968-B841-73C9E250D949}" type="slidenum">
              <a:rPr lang="en-US" altLang="en-US">
                <a:latin typeface="Arial" panose="020B0604020202020204" pitchFamily="34" charset="0"/>
              </a:rPr>
              <a:pPr eaLnBrk="1" hangingPunct="1"/>
              <a:t>24</a:t>
            </a:fld>
            <a:endParaRPr lang="en-US" altLang="en-US">
              <a:latin typeface="Arial" panose="020B0604020202020204" pitchFamily="34" charset="0"/>
            </a:endParaRPr>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457200" y="116632"/>
            <a:ext cx="8229600" cy="669925"/>
          </a:xfrm>
        </p:spPr>
        <p:txBody>
          <a:bodyPr/>
          <a:lstStyle/>
          <a:p>
            <a:pPr eaLnBrk="1" hangingPunct="1">
              <a:defRPr/>
            </a:pPr>
            <a:r>
              <a:rPr lang="en-US" sz="4000" dirty="0"/>
              <a:t>MANAGEMENT</a:t>
            </a:r>
          </a:p>
        </p:txBody>
      </p:sp>
      <p:sp>
        <p:nvSpPr>
          <p:cNvPr id="94211" name="Rectangle 3"/>
          <p:cNvSpPr>
            <a:spLocks noGrp="1" noChangeArrowheads="1"/>
          </p:cNvSpPr>
          <p:nvPr>
            <p:ph type="body" idx="1"/>
          </p:nvPr>
        </p:nvSpPr>
        <p:spPr>
          <a:xfrm>
            <a:off x="250825" y="916211"/>
            <a:ext cx="8642350" cy="5805264"/>
          </a:xfrm>
        </p:spPr>
        <p:txBody>
          <a:bodyPr/>
          <a:lstStyle/>
          <a:p>
            <a:pPr eaLnBrk="1" hangingPunct="1">
              <a:defRPr/>
            </a:pPr>
            <a:r>
              <a:rPr lang="en-US" dirty="0"/>
              <a:t>Caring rather than curing</a:t>
            </a:r>
          </a:p>
          <a:p>
            <a:pPr eaLnBrk="1" hangingPunct="1">
              <a:defRPr/>
            </a:pPr>
            <a:r>
              <a:rPr lang="en-US" dirty="0"/>
              <a:t>Management is more realistic than treatment</a:t>
            </a:r>
          </a:p>
          <a:p>
            <a:pPr eaLnBrk="1" hangingPunct="1">
              <a:defRPr/>
            </a:pPr>
            <a:r>
              <a:rPr lang="en-US" dirty="0"/>
              <a:t>Therapeutic relationship</a:t>
            </a:r>
          </a:p>
          <a:p>
            <a:pPr eaLnBrk="1" hangingPunct="1">
              <a:defRPr/>
            </a:pPr>
            <a:r>
              <a:rPr lang="en-US" dirty="0"/>
              <a:t>Nature of symptoms in psychosomatic context</a:t>
            </a:r>
          </a:p>
          <a:p>
            <a:pPr eaLnBrk="1" hangingPunct="1">
              <a:defRPr/>
            </a:pPr>
            <a:r>
              <a:rPr lang="en-US" dirty="0"/>
              <a:t>Rule out depression and anxiety disorders</a:t>
            </a:r>
          </a:p>
          <a:p>
            <a:pPr eaLnBrk="1" hangingPunct="1">
              <a:defRPr/>
            </a:pPr>
            <a:r>
              <a:rPr lang="en-US" dirty="0"/>
              <a:t>Avoid investigations without indications</a:t>
            </a:r>
          </a:p>
          <a:p>
            <a:pPr eaLnBrk="1" hangingPunct="1">
              <a:defRPr/>
            </a:pPr>
            <a:r>
              <a:rPr lang="en-US" dirty="0"/>
              <a:t>Pharmacotherapy </a:t>
            </a:r>
          </a:p>
          <a:p>
            <a:pPr eaLnBrk="1" hangingPunct="1">
              <a:defRPr/>
            </a:pPr>
            <a:r>
              <a:rPr lang="en-US" dirty="0"/>
              <a:t>Coping skills</a:t>
            </a:r>
          </a:p>
          <a:p>
            <a:pPr eaLnBrk="1" hangingPunct="1">
              <a:defRPr/>
            </a:pPr>
            <a:r>
              <a:rPr lang="en-US" dirty="0"/>
              <a:t>Lifestyle changes</a:t>
            </a:r>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751D1310-299E-4AE1-81E0-3A6015156C6E}" type="slidenum">
              <a:rPr lang="en-US" altLang="en-US">
                <a:latin typeface="Arial" panose="020B0604020202020204" pitchFamily="34" charset="0"/>
              </a:rPr>
              <a:pPr eaLnBrk="1" hangingPunct="1"/>
              <a:t>25</a:t>
            </a:fld>
            <a:endParaRPr lang="en-US" altLang="en-US">
              <a:latin typeface="Arial" panose="020B0604020202020204" pitchFamily="34" charset="0"/>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
          <p:cNvSpPr>
            <a:spLocks noChangeArrowheads="1"/>
          </p:cNvSpPr>
          <p:nvPr/>
        </p:nvSpPr>
        <p:spPr bwMode="auto">
          <a:xfrm>
            <a:off x="611560" y="908720"/>
            <a:ext cx="7488238"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buFont typeface="Wingdings" panose="05000000000000000000" pitchFamily="2" charset="2"/>
              <a:buNone/>
            </a:pPr>
            <a:r>
              <a:rPr lang="en-US" altLang="en-US" sz="3200" dirty="0">
                <a:latin typeface="Times New Roman" panose="02020603050405020304" pitchFamily="18" charset="0"/>
                <a:cs typeface="Times New Roman" panose="02020603050405020304" pitchFamily="18" charset="0"/>
              </a:rPr>
              <a:t>Two basic assumptions:</a:t>
            </a:r>
          </a:p>
          <a:p>
            <a:pPr eaLnBrk="1" hangingPunct="1">
              <a:buFont typeface="Wingdings" panose="05000000000000000000" pitchFamily="2" charset="2"/>
              <a:buNone/>
            </a:pPr>
            <a:r>
              <a:rPr lang="en-US" altLang="en-US" sz="3200" dirty="0" smtClean="0">
                <a:latin typeface="Times New Roman" panose="02020603050405020304" pitchFamily="18" charset="0"/>
                <a:cs typeface="Times New Roman" panose="02020603050405020304" pitchFamily="18" charset="0"/>
              </a:rPr>
              <a:t>There </a:t>
            </a:r>
            <a:r>
              <a:rPr lang="en-US" altLang="en-US" sz="3200" dirty="0">
                <a:latin typeface="Times New Roman" panose="02020603050405020304" pitchFamily="18" charset="0"/>
                <a:cs typeface="Times New Roman" panose="02020603050405020304" pitchFamily="18" charset="0"/>
              </a:rPr>
              <a:t>is a </a:t>
            </a:r>
            <a:r>
              <a:rPr lang="en-US" altLang="en-US" sz="3200" b="1" dirty="0">
                <a:solidFill>
                  <a:srgbClr val="FFFF00"/>
                </a:solidFill>
                <a:latin typeface="Times New Roman" panose="02020603050405020304" pitchFamily="18" charset="0"/>
                <a:cs typeface="Times New Roman" panose="02020603050405020304" pitchFamily="18" charset="0"/>
              </a:rPr>
              <a:t>unity of mind and body</a:t>
            </a:r>
            <a:r>
              <a:rPr lang="en-US" altLang="en-US" sz="3200" dirty="0">
                <a:latin typeface="Times New Roman" panose="02020603050405020304" pitchFamily="18" charset="0"/>
                <a:cs typeface="Times New Roman" panose="02020603050405020304" pitchFamily="18" charset="0"/>
              </a:rPr>
              <a:t> (reflected in the term mind-body medicine)</a:t>
            </a:r>
          </a:p>
          <a:p>
            <a:pPr eaLnBrk="1" hangingPunct="1">
              <a:buFont typeface="Wingdings" panose="05000000000000000000" pitchFamily="2" charset="2"/>
              <a:buNone/>
            </a:pPr>
            <a:endParaRPr lang="en-US" altLang="en-US" sz="3200" dirty="0">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pPr>
            <a:r>
              <a:rPr lang="en-US" altLang="en-US" sz="3200" dirty="0">
                <a:latin typeface="Times New Roman" panose="02020603050405020304" pitchFamily="18" charset="0"/>
                <a:cs typeface="Times New Roman" panose="02020603050405020304" pitchFamily="18" charset="0"/>
              </a:rPr>
              <a:t>Psychological factors must be taken into account when considering all disease states</a:t>
            </a:r>
          </a:p>
          <a:p>
            <a:pPr eaLnBrk="1" hangingPunct="1">
              <a:buFont typeface="Wingdings" panose="05000000000000000000" pitchFamily="2" charset="2"/>
              <a:buNone/>
            </a:pPr>
            <a:endParaRPr lang="en-US" altLang="en-US" sz="3200" dirty="0">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pPr>
            <a:r>
              <a:rPr lang="en-US" altLang="en-US" sz="3200" dirty="0">
                <a:latin typeface="Times New Roman" panose="02020603050405020304" pitchFamily="18" charset="0"/>
                <a:cs typeface="Times New Roman" panose="02020603050405020304" pitchFamily="18" charset="0"/>
              </a:rPr>
              <a:t>Emphasis on examining and treating </a:t>
            </a:r>
            <a:r>
              <a:rPr lang="en-US" altLang="en-US" sz="3200" b="1" dirty="0">
                <a:solidFill>
                  <a:srgbClr val="FFFF00"/>
                </a:solidFill>
                <a:latin typeface="Times New Roman" panose="02020603050405020304" pitchFamily="18" charset="0"/>
                <a:cs typeface="Times New Roman" panose="02020603050405020304" pitchFamily="18" charset="0"/>
              </a:rPr>
              <a:t>the whole patient</a:t>
            </a:r>
            <a:r>
              <a:rPr lang="en-US" altLang="en-US" sz="3200" dirty="0">
                <a:latin typeface="Times New Roman" panose="02020603050405020304" pitchFamily="18" charset="0"/>
                <a:cs typeface="Times New Roman" panose="02020603050405020304" pitchFamily="18" charset="0"/>
              </a:rPr>
              <a:t>, not just his or her disease or disorder.   </a:t>
            </a: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911C7007-0B71-4B9D-BE0A-4F931A263286}" type="slidenum">
              <a:rPr lang="en-US" altLang="en-US">
                <a:latin typeface="Arial" panose="020B0604020202020204" pitchFamily="34" charset="0"/>
              </a:rPr>
              <a:pPr eaLnBrk="1" hangingPunct="1"/>
              <a:t>3</a:t>
            </a:fld>
            <a:endParaRPr lang="en-US" altLang="en-US">
              <a:latin typeface="Arial" panose="020B0604020202020204" pitchFamily="34" charset="0"/>
            </a:endParaRP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
          <p:cNvSpPr>
            <a:spLocks noChangeArrowheads="1"/>
          </p:cNvSpPr>
          <p:nvPr/>
        </p:nvSpPr>
        <p:spPr bwMode="auto">
          <a:xfrm>
            <a:off x="406400" y="692696"/>
            <a:ext cx="8280400" cy="5078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buFont typeface="Wingdings" panose="05000000000000000000" pitchFamily="2" charset="2"/>
              <a:buNone/>
            </a:pPr>
            <a:r>
              <a:rPr lang="en-US" altLang="en-US" sz="3600" dirty="0"/>
              <a:t> </a:t>
            </a:r>
            <a:r>
              <a:rPr lang="en-US" altLang="en-US" sz="3600" dirty="0">
                <a:latin typeface="Times New Roman" panose="02020603050405020304" pitchFamily="18" charset="0"/>
                <a:cs typeface="Times New Roman" panose="02020603050405020304" pitchFamily="18" charset="0"/>
              </a:rPr>
              <a:t>The concepts of psychosomatic medicine also influenced the field of behavioral medicine which </a:t>
            </a:r>
            <a:r>
              <a:rPr lang="arn-CL" altLang="en-US" sz="3600" dirty="0">
                <a:latin typeface="Times New Roman" panose="02020603050405020304" pitchFamily="18" charset="0"/>
                <a:cs typeface="Times New Roman" panose="02020603050405020304" pitchFamily="18" charset="0"/>
              </a:rPr>
              <a:t>integrates</a:t>
            </a:r>
            <a:r>
              <a:rPr lang="en-US" altLang="en-US" sz="3600" dirty="0">
                <a:latin typeface="Times New Roman" panose="02020603050405020304" pitchFamily="18" charset="0"/>
                <a:cs typeface="Times New Roman" panose="02020603050405020304" pitchFamily="18" charset="0"/>
              </a:rPr>
              <a:t> the behavioral sciences and the biomedical approach to the </a:t>
            </a:r>
            <a:r>
              <a:rPr lang="en-US" altLang="en-US" sz="3600" dirty="0">
                <a:solidFill>
                  <a:srgbClr val="FFFF00"/>
                </a:solidFill>
                <a:latin typeface="Times New Roman" panose="02020603050405020304" pitchFamily="18" charset="0"/>
                <a:cs typeface="Times New Roman" panose="02020603050405020304" pitchFamily="18" charset="0"/>
              </a:rPr>
              <a:t>prevention, </a:t>
            </a:r>
            <a:r>
              <a:rPr lang="en-US" altLang="en-US" sz="3600" dirty="0" smtClean="0">
                <a:solidFill>
                  <a:srgbClr val="FFFF00"/>
                </a:solidFill>
                <a:latin typeface="Times New Roman" panose="02020603050405020304" pitchFamily="18" charset="0"/>
                <a:cs typeface="Times New Roman" panose="02020603050405020304" pitchFamily="18" charset="0"/>
              </a:rPr>
              <a:t>diagnosis </a:t>
            </a:r>
            <a:r>
              <a:rPr lang="en-US" altLang="en-US" sz="3600" dirty="0">
                <a:solidFill>
                  <a:srgbClr val="FFFF00"/>
                </a:solidFill>
                <a:latin typeface="Times New Roman" panose="02020603050405020304" pitchFamily="18" charset="0"/>
                <a:cs typeface="Times New Roman" panose="02020603050405020304" pitchFamily="18" charset="0"/>
              </a:rPr>
              <a:t>and treatment of diseases.</a:t>
            </a:r>
          </a:p>
          <a:p>
            <a:pPr eaLnBrk="1" hangingPunct="1">
              <a:buFont typeface="Wingdings" panose="05000000000000000000" pitchFamily="2" charset="2"/>
              <a:buNone/>
            </a:pPr>
            <a:endParaRPr lang="en-US" altLang="en-US" sz="3600" dirty="0">
              <a:solidFill>
                <a:srgbClr val="FFFF00"/>
              </a:solidFill>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pPr>
            <a:r>
              <a:rPr lang="en-US" altLang="en-US" sz="3600" dirty="0">
                <a:latin typeface="Times New Roman" panose="02020603050405020304" pitchFamily="18" charset="0"/>
                <a:cs typeface="Times New Roman" panose="02020603050405020304" pitchFamily="18" charset="0"/>
              </a:rPr>
              <a:t>    Psychosomatic concepts have contributed greatly to those approaches of medical care.</a:t>
            </a: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C44B7692-D168-4133-A1CB-A8586E662AD1}" type="slidenum">
              <a:rPr lang="en-US" altLang="en-US">
                <a:latin typeface="Arial" panose="020B0604020202020204" pitchFamily="34" charset="0"/>
              </a:rPr>
              <a:pPr eaLnBrk="1" hangingPunct="1"/>
              <a:t>4</a:t>
            </a:fld>
            <a:endParaRPr lang="en-US" altLang="en-US">
              <a:latin typeface="Arial" panose="020B0604020202020204" pitchFamily="34" charset="0"/>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
          <p:cNvSpPr>
            <a:spLocks noChangeArrowheads="1"/>
          </p:cNvSpPr>
          <p:nvPr/>
        </p:nvSpPr>
        <p:spPr bwMode="auto">
          <a:xfrm>
            <a:off x="468313" y="549275"/>
            <a:ext cx="8064500" cy="550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buFont typeface="Wingdings" panose="05000000000000000000" pitchFamily="2" charset="2"/>
              <a:buNone/>
            </a:pPr>
            <a:r>
              <a:rPr lang="en-US" altLang="en-US" sz="3200" b="1">
                <a:solidFill>
                  <a:srgbClr val="CC0000"/>
                </a:solidFill>
                <a:latin typeface="Times New Roman" panose="02020603050405020304" pitchFamily="18" charset="0"/>
                <a:cs typeface="Times New Roman" panose="02020603050405020304" pitchFamily="18" charset="0"/>
              </a:rPr>
              <a:t>Biomedical Model:</a:t>
            </a:r>
          </a:p>
          <a:p>
            <a:pPr eaLnBrk="1" hangingPunct="1">
              <a:buFont typeface="Wingdings" panose="05000000000000000000" pitchFamily="2" charset="2"/>
              <a:buNone/>
            </a:pPr>
            <a:r>
              <a:rPr lang="en-US" altLang="en-US" sz="3200">
                <a:latin typeface="Times New Roman" panose="02020603050405020304" pitchFamily="18" charset="0"/>
                <a:cs typeface="Times New Roman" panose="02020603050405020304" pitchFamily="18" charset="0"/>
              </a:rPr>
              <a:t>   The application of biological science to maintain health and treating disease.</a:t>
            </a:r>
          </a:p>
          <a:p>
            <a:pPr eaLnBrk="1" hangingPunct="1">
              <a:buFont typeface="Wingdings" panose="05000000000000000000" pitchFamily="2" charset="2"/>
              <a:buNone/>
            </a:pPr>
            <a:endParaRPr lang="en-US" altLang="en-US" sz="3200">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pPr>
            <a:r>
              <a:rPr lang="en-US" altLang="en-US" sz="3200">
                <a:solidFill>
                  <a:srgbClr val="FFFF00"/>
                </a:solidFill>
                <a:latin typeface="Times New Roman" panose="02020603050405020304" pitchFamily="18" charset="0"/>
                <a:cs typeface="Times New Roman" panose="02020603050405020304" pitchFamily="18" charset="0"/>
              </a:rPr>
              <a:t>    </a:t>
            </a:r>
            <a:r>
              <a:rPr lang="en-US" altLang="en-US" sz="3200">
                <a:latin typeface="Times New Roman" panose="02020603050405020304" pitchFamily="18" charset="0"/>
                <a:cs typeface="Times New Roman" panose="02020603050405020304" pitchFamily="18" charset="0"/>
              </a:rPr>
              <a:t>Engel (1977) proposed a major change in</a:t>
            </a:r>
            <a:r>
              <a:rPr lang="en-CA" altLang="en-US" sz="3200">
                <a:latin typeface="Times New Roman" panose="02020603050405020304" pitchFamily="18" charset="0"/>
                <a:cs typeface="Times New Roman" panose="02020603050405020304" pitchFamily="18" charset="0"/>
              </a:rPr>
              <a:t> our fundamental model of health care.</a:t>
            </a:r>
          </a:p>
          <a:p>
            <a:pPr eaLnBrk="1" hangingPunct="1">
              <a:buFont typeface="Wingdings" panose="05000000000000000000" pitchFamily="2" charset="2"/>
              <a:buNone/>
            </a:pPr>
            <a:r>
              <a:rPr lang="en-CA" altLang="en-US" sz="3200">
                <a:latin typeface="Times New Roman" panose="02020603050405020304" pitchFamily="18" charset="0"/>
                <a:cs typeface="Times New Roman" panose="02020603050405020304" pitchFamily="18" charset="0"/>
              </a:rPr>
              <a:t>    The new model continues the emphasis on </a:t>
            </a:r>
            <a:r>
              <a:rPr lang="en-CA" altLang="en-US" sz="3200">
                <a:solidFill>
                  <a:srgbClr val="FFFF00"/>
                </a:solidFill>
                <a:latin typeface="Times New Roman" panose="02020603050405020304" pitchFamily="18" charset="0"/>
                <a:cs typeface="Times New Roman" panose="02020603050405020304" pitchFamily="18" charset="0"/>
              </a:rPr>
              <a:t>biological knowledge</a:t>
            </a:r>
            <a:r>
              <a:rPr lang="en-CA" altLang="en-US" sz="3200">
                <a:latin typeface="Times New Roman" panose="02020603050405020304" pitchFamily="18" charset="0"/>
                <a:cs typeface="Times New Roman" panose="02020603050405020304" pitchFamily="18" charset="0"/>
              </a:rPr>
              <a:t>, but also encompasses the utilization of </a:t>
            </a:r>
            <a:r>
              <a:rPr lang="en-CA" altLang="en-US" sz="3200">
                <a:solidFill>
                  <a:srgbClr val="FFFF00"/>
                </a:solidFill>
                <a:latin typeface="Times New Roman" panose="02020603050405020304" pitchFamily="18" charset="0"/>
                <a:cs typeface="Times New Roman" panose="02020603050405020304" pitchFamily="18" charset="0"/>
              </a:rPr>
              <a:t>psychosocial knowledge</a:t>
            </a:r>
            <a:r>
              <a:rPr lang="en-CA" altLang="en-US" sz="3200">
                <a:latin typeface="Times New Roman" panose="02020603050405020304" pitchFamily="18" charset="0"/>
                <a:cs typeface="Times New Roman" panose="02020603050405020304" pitchFamily="18" charset="0"/>
              </a:rPr>
              <a:t>.</a:t>
            </a:r>
          </a:p>
          <a:p>
            <a:pPr eaLnBrk="1" hangingPunct="1">
              <a:buFont typeface="Wingdings" panose="05000000000000000000" pitchFamily="2" charset="2"/>
              <a:buNone/>
            </a:pPr>
            <a:endParaRPr lang="en-CA" altLang="en-US" sz="3200">
              <a:latin typeface="Times New Roman" panose="02020603050405020304" pitchFamily="18" charset="0"/>
              <a:cs typeface="Times New Roman" panose="02020603050405020304" pitchFamily="18" charset="0"/>
            </a:endParaRPr>
          </a:p>
          <a:p>
            <a:pPr algn="ctr" eaLnBrk="1" hangingPunct="1">
              <a:buFont typeface="Wingdings" panose="05000000000000000000" pitchFamily="2" charset="2"/>
              <a:buNone/>
            </a:pPr>
            <a:r>
              <a:rPr lang="en-CA" altLang="en-US" sz="3200" b="1">
                <a:solidFill>
                  <a:srgbClr val="CC0000"/>
                </a:solidFill>
                <a:latin typeface="Times New Roman" panose="02020603050405020304" pitchFamily="18" charset="0"/>
                <a:cs typeface="Times New Roman" panose="02020603050405020304" pitchFamily="18" charset="0"/>
              </a:rPr>
              <a:t>“</a:t>
            </a:r>
            <a:r>
              <a:rPr lang="en-CA" altLang="en-US" sz="3200" b="1">
                <a:solidFill>
                  <a:srgbClr val="292929"/>
                </a:solidFill>
                <a:latin typeface="Times New Roman" panose="02020603050405020304" pitchFamily="18" charset="0"/>
                <a:cs typeface="Times New Roman" panose="02020603050405020304" pitchFamily="18" charset="0"/>
              </a:rPr>
              <a:t>Biopsychosocial Model</a:t>
            </a:r>
            <a:r>
              <a:rPr lang="en-CA" altLang="en-US" sz="3200" b="1">
                <a:solidFill>
                  <a:srgbClr val="CC0000"/>
                </a:solidFill>
                <a:latin typeface="Times New Roman" panose="02020603050405020304" pitchFamily="18" charset="0"/>
                <a:cs typeface="Times New Roman" panose="02020603050405020304" pitchFamily="18" charset="0"/>
              </a:rPr>
              <a:t>”</a:t>
            </a:r>
            <a:endParaRPr lang="en-US" altLang="en-US" sz="3200" b="1">
              <a:solidFill>
                <a:srgbClr val="CC0000"/>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8E3EC6E4-E885-4E65-9C7B-6F8373053C41}" type="slidenum">
              <a:rPr lang="en-US" altLang="en-US">
                <a:latin typeface="Arial" panose="020B0604020202020204" pitchFamily="34" charset="0"/>
              </a:rPr>
              <a:pPr eaLnBrk="1" hangingPunct="1"/>
              <a:t>5</a:t>
            </a:fld>
            <a:endParaRPr lang="en-US" altLang="en-US">
              <a:latin typeface="Arial" panose="020B0604020202020204" pitchFamily="34" charset="0"/>
            </a:endParaRP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606425" y="0"/>
            <a:ext cx="7926388" cy="981075"/>
          </a:xfrm>
        </p:spPr>
        <p:txBody>
          <a:bodyPr/>
          <a:lstStyle/>
          <a:p>
            <a:pPr eaLnBrk="1" hangingPunct="1">
              <a:defRPr/>
            </a:pPr>
            <a:r>
              <a:rPr lang="en-US" sz="4800" b="1">
                <a:solidFill>
                  <a:srgbClr val="000000"/>
                </a:solidFill>
                <a:effectLst>
                  <a:outerShdw blurRad="38100" dist="38100" dir="2700000" algn="tl">
                    <a:srgbClr val="FFFFFF"/>
                  </a:outerShdw>
                </a:effectLst>
                <a:latin typeface="Times New Roman" pitchFamily="18" charset="0"/>
                <a:cs typeface="Times New Roman" pitchFamily="18" charset="0"/>
              </a:rPr>
              <a:t>Stress Theory</a:t>
            </a:r>
            <a:r>
              <a:rPr lang="en-US"/>
              <a:t> </a:t>
            </a:r>
          </a:p>
        </p:txBody>
      </p:sp>
      <p:sp>
        <p:nvSpPr>
          <p:cNvPr id="98307" name="Rectangle 3"/>
          <p:cNvSpPr>
            <a:spLocks noGrp="1" noChangeArrowheads="1"/>
          </p:cNvSpPr>
          <p:nvPr>
            <p:ph type="body" idx="1"/>
          </p:nvPr>
        </p:nvSpPr>
        <p:spPr>
          <a:xfrm>
            <a:off x="0" y="1125538"/>
            <a:ext cx="9144000" cy="5543550"/>
          </a:xfrm>
        </p:spPr>
        <p:txBody>
          <a:bodyPr/>
          <a:lstStyle/>
          <a:p>
            <a:pPr eaLnBrk="1" hangingPunct="1">
              <a:lnSpc>
                <a:spcPct val="90000"/>
              </a:lnSpc>
              <a:buFont typeface="Wingdings" panose="05000000000000000000" pitchFamily="2" charset="2"/>
              <a:buNone/>
              <a:defRPr/>
            </a:pPr>
            <a:r>
              <a:rPr lang="en-US"/>
              <a:t>    </a:t>
            </a:r>
            <a:r>
              <a:rPr lang="en-US">
                <a:latin typeface="Times New Roman" pitchFamily="18" charset="0"/>
                <a:cs typeface="Times New Roman" pitchFamily="18" charset="0"/>
              </a:rPr>
              <a:t>Stress can be described as a circumstance that </a:t>
            </a:r>
            <a:r>
              <a:rPr lang="en-US">
                <a:solidFill>
                  <a:srgbClr val="FFFF00"/>
                </a:solidFill>
                <a:latin typeface="Times New Roman" pitchFamily="18" charset="0"/>
                <a:cs typeface="Times New Roman" pitchFamily="18" charset="0"/>
              </a:rPr>
              <a:t>disturbs, or is likely to disturb</a:t>
            </a:r>
            <a:r>
              <a:rPr lang="en-US">
                <a:latin typeface="Times New Roman" pitchFamily="18" charset="0"/>
                <a:cs typeface="Times New Roman" pitchFamily="18" charset="0"/>
              </a:rPr>
              <a:t>, the normal physiological or psychological functioning of a person.</a:t>
            </a:r>
          </a:p>
          <a:p>
            <a:pPr eaLnBrk="1" hangingPunct="1">
              <a:lnSpc>
                <a:spcPct val="90000"/>
              </a:lnSpc>
              <a:buFont typeface="Wingdings" panose="05000000000000000000" pitchFamily="2" charset="2"/>
              <a:buNone/>
              <a:defRPr/>
            </a:pPr>
            <a:r>
              <a:rPr lang="en-US">
                <a:latin typeface="Times New Roman" pitchFamily="18" charset="0"/>
                <a:cs typeface="Times New Roman" pitchFamily="18" charset="0"/>
              </a:rPr>
              <a:t> </a:t>
            </a:r>
          </a:p>
          <a:p>
            <a:pPr eaLnBrk="1" hangingPunct="1">
              <a:lnSpc>
                <a:spcPct val="90000"/>
              </a:lnSpc>
              <a:buFont typeface="Wingdings" panose="05000000000000000000" pitchFamily="2" charset="2"/>
              <a:buNone/>
              <a:defRPr/>
            </a:pPr>
            <a:r>
              <a:rPr lang="en-US">
                <a:latin typeface="Times New Roman" pitchFamily="18" charset="0"/>
                <a:cs typeface="Times New Roman" pitchFamily="18" charset="0"/>
              </a:rPr>
              <a:t>    The body reacts to stress in this sense defined as anything (</a:t>
            </a:r>
            <a:r>
              <a:rPr lang="en-US">
                <a:solidFill>
                  <a:srgbClr val="FFFF00"/>
                </a:solidFill>
                <a:latin typeface="Times New Roman" pitchFamily="18" charset="0"/>
                <a:cs typeface="Times New Roman" pitchFamily="18" charset="0"/>
              </a:rPr>
              <a:t>real, symbolic, or imagined</a:t>
            </a:r>
            <a:r>
              <a:rPr lang="en-US">
                <a:latin typeface="Times New Roman" pitchFamily="18" charset="0"/>
                <a:cs typeface="Times New Roman" pitchFamily="18" charset="0"/>
              </a:rPr>
              <a:t>) that  by threatens an individual's survival by putting into motion a set of responses that seeks to </a:t>
            </a:r>
            <a:r>
              <a:rPr lang="en-US">
                <a:solidFill>
                  <a:srgbClr val="FFFF00"/>
                </a:solidFill>
                <a:latin typeface="Times New Roman" pitchFamily="18" charset="0"/>
                <a:cs typeface="Times New Roman" pitchFamily="18" charset="0"/>
              </a:rPr>
              <a:t>diminish the impact of the stressor and restore homeostasis. </a:t>
            </a:r>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DB901757-14C1-4208-8028-D94EF6A3BE80}" type="slidenum">
              <a:rPr lang="en-US" altLang="en-US">
                <a:latin typeface="Arial" panose="020B0604020202020204" pitchFamily="34" charset="0"/>
              </a:rPr>
              <a:pPr eaLnBrk="1" hangingPunct="1"/>
              <a:t>6</a:t>
            </a:fld>
            <a:endParaRPr lang="en-US" altLang="en-US">
              <a:latin typeface="Arial" panose="020B0604020202020204" pitchFamily="34" charset="0"/>
            </a:endParaRP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a:xfrm>
            <a:off x="395288" y="0"/>
            <a:ext cx="8229600" cy="1371600"/>
          </a:xfrm>
        </p:spPr>
        <p:txBody>
          <a:bodyPr/>
          <a:lstStyle/>
          <a:p>
            <a:pPr eaLnBrk="1" hangingPunct="1">
              <a:defRPr/>
            </a:pPr>
            <a:r>
              <a:rPr lang="en-CA" sz="4000" b="1">
                <a:solidFill>
                  <a:srgbClr val="FFFF00"/>
                </a:solidFill>
                <a:latin typeface="Times New Roman" pitchFamily="18" charset="0"/>
                <a:cs typeface="Times New Roman" pitchFamily="18" charset="0"/>
              </a:rPr>
              <a:t>THE STRESS MODEL</a:t>
            </a:r>
            <a:endParaRPr lang="en-US" sz="4000" b="1">
              <a:solidFill>
                <a:srgbClr val="FFFF00"/>
              </a:solidFill>
              <a:latin typeface="Times New Roman" pitchFamily="18" charset="0"/>
              <a:cs typeface="Times New Roman" pitchFamily="18" charset="0"/>
            </a:endParaRPr>
          </a:p>
        </p:txBody>
      </p:sp>
      <p:sp>
        <p:nvSpPr>
          <p:cNvPr id="169987" name="Rectangle 3"/>
          <p:cNvSpPr>
            <a:spLocks noGrp="1" noChangeArrowheads="1"/>
          </p:cNvSpPr>
          <p:nvPr>
            <p:ph type="body" idx="1"/>
          </p:nvPr>
        </p:nvSpPr>
        <p:spPr>
          <a:xfrm>
            <a:off x="250825" y="1341438"/>
            <a:ext cx="8569325" cy="5256212"/>
          </a:xfrm>
        </p:spPr>
        <p:txBody>
          <a:bodyPr/>
          <a:lstStyle/>
          <a:p>
            <a:pPr eaLnBrk="1" hangingPunct="1">
              <a:buFont typeface="Wingdings" panose="05000000000000000000" pitchFamily="2" charset="2"/>
              <a:buNone/>
              <a:defRPr/>
            </a:pPr>
            <a:r>
              <a:rPr lang="en-CA">
                <a:latin typeface="Times New Roman" pitchFamily="18" charset="0"/>
                <a:cs typeface="Times New Roman" pitchFamily="18" charset="0"/>
              </a:rPr>
              <a:t>A psychosomatic framework.</a:t>
            </a:r>
          </a:p>
          <a:p>
            <a:pPr eaLnBrk="1" hangingPunct="1">
              <a:buFont typeface="Wingdings" panose="05000000000000000000" pitchFamily="2" charset="2"/>
              <a:buNone/>
              <a:defRPr/>
            </a:pPr>
            <a:r>
              <a:rPr lang="en-CA">
                <a:latin typeface="Times New Roman" pitchFamily="18" charset="0"/>
                <a:cs typeface="Times New Roman" pitchFamily="18" charset="0"/>
              </a:rPr>
              <a:t>Two major facets of stress response.</a:t>
            </a:r>
          </a:p>
          <a:p>
            <a:pPr eaLnBrk="1" hangingPunct="1">
              <a:buFont typeface="Wingdings" panose="05000000000000000000" pitchFamily="2" charset="2"/>
              <a:buNone/>
              <a:defRPr/>
            </a:pPr>
            <a:r>
              <a:rPr lang="en-CA">
                <a:solidFill>
                  <a:srgbClr val="CC0000"/>
                </a:solidFill>
                <a:latin typeface="Times New Roman" pitchFamily="18" charset="0"/>
                <a:cs typeface="Times New Roman" pitchFamily="18" charset="0"/>
              </a:rPr>
              <a:t>“Fight or Flight”</a:t>
            </a:r>
            <a:r>
              <a:rPr lang="en-CA">
                <a:latin typeface="Times New Roman" pitchFamily="18" charset="0"/>
                <a:cs typeface="Times New Roman" pitchFamily="18" charset="0"/>
              </a:rPr>
              <a:t> response is mediated by hypothalamus, the sympathetic nervous system, and the adrenal medulla</a:t>
            </a:r>
            <a:r>
              <a:rPr lang="en-US">
                <a:latin typeface="Times New Roman" pitchFamily="18" charset="0"/>
                <a:cs typeface="Times New Roman" pitchFamily="18" charset="0"/>
              </a:rPr>
              <a:t>.</a:t>
            </a:r>
          </a:p>
          <a:p>
            <a:pPr eaLnBrk="1" hangingPunct="1">
              <a:buFont typeface="Wingdings" panose="05000000000000000000" pitchFamily="2" charset="2"/>
              <a:buNone/>
              <a:defRPr/>
            </a:pPr>
            <a:r>
              <a:rPr lang="en-US">
                <a:latin typeface="Times New Roman" pitchFamily="18" charset="0"/>
                <a:cs typeface="Times New Roman" pitchFamily="18" charset="0"/>
              </a:rPr>
              <a:t>If chronic, this response can have serious health consequences.</a:t>
            </a:r>
          </a:p>
          <a:p>
            <a:pPr eaLnBrk="1" hangingPunct="1">
              <a:buFont typeface="Wingdings" panose="05000000000000000000" pitchFamily="2" charset="2"/>
              <a:buNone/>
              <a:defRPr/>
            </a:pPr>
            <a:r>
              <a:rPr lang="en-US">
                <a:latin typeface="Times New Roman" pitchFamily="18" charset="0"/>
                <a:cs typeface="Times New Roman" pitchFamily="18" charset="0"/>
              </a:rPr>
              <a:t>The hypothalamus, pituitary gland, the adrenal cortex mediate the second facet.</a:t>
            </a:r>
          </a:p>
          <a:p>
            <a:pPr eaLnBrk="1" hangingPunct="1">
              <a:buFont typeface="Wingdings" panose="05000000000000000000" pitchFamily="2" charset="2"/>
              <a:buNone/>
              <a:defRPr/>
            </a:pPr>
            <a:endParaRPr lang="en-US">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82FB7F82-E393-44CB-B1E7-F6E1992EEE06}" type="slidenum">
              <a:rPr lang="en-US" altLang="en-US">
                <a:latin typeface="Arial" panose="020B0604020202020204" pitchFamily="34" charset="0"/>
              </a:rPr>
              <a:pPr eaLnBrk="1" hangingPunct="1"/>
              <a:t>7</a:t>
            </a:fld>
            <a:endParaRPr lang="en-US" altLang="en-US">
              <a:latin typeface="Arial" panose="020B0604020202020204" pitchFamily="34" charset="0"/>
            </a:endParaRP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457200" y="0"/>
            <a:ext cx="7713663" cy="1308100"/>
          </a:xfrm>
        </p:spPr>
        <p:txBody>
          <a:bodyPr/>
          <a:lstStyle/>
          <a:p>
            <a:pPr eaLnBrk="1" hangingPunct="1">
              <a:defRPr/>
            </a:pPr>
            <a:r>
              <a:rPr lang="en-US" sz="3600" b="1">
                <a:solidFill>
                  <a:srgbClr val="FFFF00"/>
                </a:solidFill>
                <a:latin typeface="Times New Roman" pitchFamily="18" charset="0"/>
                <a:cs typeface="Times New Roman" pitchFamily="18" charset="0"/>
              </a:rPr>
              <a:t>Neurotransmitter Responses to Stress</a:t>
            </a:r>
          </a:p>
        </p:txBody>
      </p:sp>
      <p:sp>
        <p:nvSpPr>
          <p:cNvPr id="99331" name="Rectangle 3"/>
          <p:cNvSpPr>
            <a:spLocks noGrp="1" noChangeArrowheads="1"/>
          </p:cNvSpPr>
          <p:nvPr>
            <p:ph type="body" idx="1"/>
          </p:nvPr>
        </p:nvSpPr>
        <p:spPr>
          <a:xfrm>
            <a:off x="457200" y="1196752"/>
            <a:ext cx="8229600" cy="5445125"/>
          </a:xfrm>
        </p:spPr>
        <p:txBody>
          <a:bodyPr/>
          <a:lstStyle/>
          <a:p>
            <a:pPr eaLnBrk="1" hangingPunct="1">
              <a:buFont typeface="Wingdings" panose="05000000000000000000" pitchFamily="2" charset="2"/>
              <a:buNone/>
              <a:defRPr/>
            </a:pPr>
            <a:r>
              <a:rPr lang="en-US" dirty="0">
                <a:latin typeface="Times New Roman" pitchFamily="18" charset="0"/>
                <a:cs typeface="Times New Roman" pitchFamily="18" charset="0"/>
              </a:rPr>
              <a:t>     Stressors activate </a:t>
            </a:r>
            <a:r>
              <a:rPr lang="en-US" b="1" dirty="0">
                <a:solidFill>
                  <a:srgbClr val="000000"/>
                </a:solidFill>
                <a:effectLst>
                  <a:outerShdw blurRad="38100" dist="38100" dir="2700000" algn="tl">
                    <a:srgbClr val="FFFFFF"/>
                  </a:outerShdw>
                </a:effectLst>
                <a:latin typeface="Times New Roman" pitchFamily="18" charset="0"/>
                <a:cs typeface="Times New Roman" pitchFamily="18" charset="0"/>
              </a:rPr>
              <a:t>noradrenergic</a:t>
            </a:r>
            <a:r>
              <a:rPr lang="en-US" dirty="0">
                <a:latin typeface="Times New Roman" pitchFamily="18" charset="0"/>
                <a:cs typeface="Times New Roman" pitchFamily="18" charset="0"/>
              </a:rPr>
              <a:t> systems in the brain and cause release of catecholamines from the autonomic nervous system.</a:t>
            </a:r>
          </a:p>
          <a:p>
            <a:pPr eaLnBrk="1" hangingPunct="1">
              <a:buFont typeface="Wingdings" panose="05000000000000000000" pitchFamily="2" charset="2"/>
              <a:buNone/>
              <a:defRPr/>
            </a:pPr>
            <a:endParaRPr lang="en-US" dirty="0">
              <a:latin typeface="Times New Roman" pitchFamily="18" charset="0"/>
              <a:cs typeface="Times New Roman" pitchFamily="18" charset="0"/>
            </a:endParaRPr>
          </a:p>
          <a:p>
            <a:pPr eaLnBrk="1" hangingPunct="1">
              <a:buFont typeface="Wingdings" panose="05000000000000000000" pitchFamily="2" charset="2"/>
              <a:buNone/>
              <a:defRPr/>
            </a:pPr>
            <a:r>
              <a:rPr lang="en-US" dirty="0">
                <a:latin typeface="Times New Roman" pitchFamily="18" charset="0"/>
                <a:cs typeface="Times New Roman" pitchFamily="18" charset="0"/>
              </a:rPr>
              <a:t>     Stressors also activate </a:t>
            </a:r>
            <a:r>
              <a:rPr lang="en-US" b="1" dirty="0">
                <a:solidFill>
                  <a:srgbClr val="000000"/>
                </a:solidFill>
                <a:effectLst>
                  <a:outerShdw blurRad="38100" dist="38100" dir="2700000" algn="tl">
                    <a:srgbClr val="FFFFFF"/>
                  </a:outerShdw>
                </a:effectLst>
                <a:latin typeface="Times New Roman" pitchFamily="18" charset="0"/>
                <a:cs typeface="Times New Roman" pitchFamily="18" charset="0"/>
              </a:rPr>
              <a:t>serotonergic</a:t>
            </a:r>
            <a:r>
              <a:rPr lang="en-US" dirty="0">
                <a:latin typeface="Times New Roman" pitchFamily="18" charset="0"/>
                <a:cs typeface="Times New Roman" pitchFamily="18" charset="0"/>
              </a:rPr>
              <a:t> systems in the brain, as evidenced by increased serotonin turnover.</a:t>
            </a:r>
          </a:p>
          <a:p>
            <a:pPr eaLnBrk="1" hangingPunct="1">
              <a:buFont typeface="Wingdings" panose="05000000000000000000" pitchFamily="2" charset="2"/>
              <a:buNone/>
              <a:defRPr/>
            </a:pPr>
            <a:endParaRPr lang="en-US" dirty="0">
              <a:latin typeface="Times New Roman" pitchFamily="18" charset="0"/>
              <a:cs typeface="Times New Roman" pitchFamily="18" charset="0"/>
            </a:endParaRPr>
          </a:p>
          <a:p>
            <a:pPr eaLnBrk="1" hangingPunct="1">
              <a:buFont typeface="Wingdings" panose="05000000000000000000" pitchFamily="2" charset="2"/>
              <a:buNone/>
              <a:defRPr/>
            </a:pPr>
            <a:r>
              <a:rPr lang="en-US" dirty="0">
                <a:latin typeface="Times New Roman" pitchFamily="18" charset="0"/>
                <a:cs typeface="Times New Roman" pitchFamily="18" charset="0"/>
              </a:rPr>
              <a:t>     Stress also increases </a:t>
            </a:r>
            <a:r>
              <a:rPr lang="en-US" b="1" dirty="0">
                <a:solidFill>
                  <a:srgbClr val="000000"/>
                </a:solidFill>
                <a:effectLst>
                  <a:outerShdw blurRad="38100" dist="38100" dir="2700000" algn="tl">
                    <a:srgbClr val="FFFFFF"/>
                  </a:outerShdw>
                </a:effectLst>
                <a:latin typeface="Times New Roman" pitchFamily="18" charset="0"/>
                <a:cs typeface="Times New Roman" pitchFamily="18" charset="0"/>
              </a:rPr>
              <a:t>dopaminergic </a:t>
            </a:r>
            <a:r>
              <a:rPr lang="en-US" dirty="0">
                <a:latin typeface="Times New Roman" pitchFamily="18" charset="0"/>
                <a:cs typeface="Times New Roman" pitchFamily="18" charset="0"/>
              </a:rPr>
              <a:t>neurotransmission in </a:t>
            </a:r>
            <a:r>
              <a:rPr lang="en-US" dirty="0" err="1">
                <a:latin typeface="Times New Roman" pitchFamily="18" charset="0"/>
                <a:cs typeface="Times New Roman" pitchFamily="18" charset="0"/>
              </a:rPr>
              <a:t>mesoprefrontal</a:t>
            </a:r>
            <a:r>
              <a:rPr lang="en-US" dirty="0">
                <a:latin typeface="Times New Roman" pitchFamily="18" charset="0"/>
                <a:cs typeface="Times New Roman" pitchFamily="18" charset="0"/>
              </a:rPr>
              <a:t> pathways. </a:t>
            </a:r>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A13BE700-D49E-443B-B3F4-269864BFD8EA}" type="slidenum">
              <a:rPr lang="en-US" altLang="en-US">
                <a:latin typeface="Arial" panose="020B0604020202020204" pitchFamily="34" charset="0"/>
              </a:rPr>
              <a:pPr eaLnBrk="1" hangingPunct="1"/>
              <a:t>8</a:t>
            </a:fld>
            <a:endParaRPr lang="en-US" altLang="en-US">
              <a:latin typeface="Arial" panose="020B0604020202020204" pitchFamily="34" charset="0"/>
            </a:endParaRP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457200" y="381000"/>
            <a:ext cx="7500938" cy="755650"/>
          </a:xfrm>
        </p:spPr>
        <p:txBody>
          <a:bodyPr/>
          <a:lstStyle/>
          <a:p>
            <a:pPr eaLnBrk="1" hangingPunct="1">
              <a:defRPr/>
            </a:pPr>
            <a:r>
              <a:rPr lang="en-US" sz="4000" b="1">
                <a:solidFill>
                  <a:srgbClr val="FFFF00"/>
                </a:solidFill>
                <a:latin typeface="Times New Roman" pitchFamily="18" charset="0"/>
                <a:cs typeface="Times New Roman" pitchFamily="18" charset="0"/>
              </a:rPr>
              <a:t>Endocrine Responses to Stress</a:t>
            </a:r>
            <a:r>
              <a:rPr lang="en-US" sz="4000"/>
              <a:t> </a:t>
            </a:r>
          </a:p>
        </p:txBody>
      </p:sp>
      <p:sp>
        <p:nvSpPr>
          <p:cNvPr id="100355" name="Rectangle 3"/>
          <p:cNvSpPr>
            <a:spLocks noGrp="1" noChangeArrowheads="1"/>
          </p:cNvSpPr>
          <p:nvPr>
            <p:ph type="body" idx="1"/>
          </p:nvPr>
        </p:nvSpPr>
        <p:spPr>
          <a:xfrm>
            <a:off x="250825" y="1412875"/>
            <a:ext cx="8641655" cy="5184775"/>
          </a:xfrm>
        </p:spPr>
        <p:txBody>
          <a:bodyPr/>
          <a:lstStyle/>
          <a:p>
            <a:pPr eaLnBrk="1" hangingPunct="1">
              <a:buFont typeface="Wingdings" panose="05000000000000000000" pitchFamily="2" charset="2"/>
              <a:buNone/>
              <a:defRPr/>
            </a:pPr>
            <a:r>
              <a:rPr lang="en-US" b="1" dirty="0">
                <a:solidFill>
                  <a:srgbClr val="CC0000"/>
                </a:solidFill>
                <a:latin typeface="Times New Roman" pitchFamily="18" charset="0"/>
                <a:cs typeface="Times New Roman" pitchFamily="18" charset="0"/>
              </a:rPr>
              <a:t>CRF</a:t>
            </a:r>
            <a:r>
              <a:rPr lang="en-US" dirty="0">
                <a:latin typeface="Times New Roman" pitchFamily="18" charset="0"/>
                <a:cs typeface="Times New Roman" pitchFamily="18" charset="0"/>
              </a:rPr>
              <a:t> is secreted from the hypothalamus.</a:t>
            </a:r>
          </a:p>
          <a:p>
            <a:pPr eaLnBrk="1" hangingPunct="1">
              <a:buFont typeface="Wingdings" panose="05000000000000000000" pitchFamily="2" charset="2"/>
              <a:buNone/>
              <a:defRPr/>
            </a:pPr>
            <a:r>
              <a:rPr lang="en-US" b="1" dirty="0">
                <a:solidFill>
                  <a:srgbClr val="CC0000"/>
                </a:solidFill>
                <a:latin typeface="Times New Roman" pitchFamily="18" charset="0"/>
                <a:cs typeface="Times New Roman" pitchFamily="18" charset="0"/>
              </a:rPr>
              <a:t>CRF</a:t>
            </a:r>
            <a:r>
              <a:rPr lang="en-US" dirty="0">
                <a:latin typeface="Times New Roman" pitchFamily="18" charset="0"/>
                <a:cs typeface="Times New Roman" pitchFamily="18" charset="0"/>
              </a:rPr>
              <a:t> acts at the anterior pituitary to trigger release of </a:t>
            </a:r>
            <a:r>
              <a:rPr lang="en-US" b="1" dirty="0">
                <a:solidFill>
                  <a:srgbClr val="CC0000"/>
                </a:solidFill>
                <a:latin typeface="Times New Roman" pitchFamily="18" charset="0"/>
                <a:cs typeface="Times New Roman" pitchFamily="18" charset="0"/>
              </a:rPr>
              <a:t>ACTH.</a:t>
            </a:r>
            <a:r>
              <a:rPr lang="en-US" dirty="0">
                <a:latin typeface="Times New Roman" pitchFamily="18" charset="0"/>
                <a:cs typeface="Times New Roman" pitchFamily="18" charset="0"/>
              </a:rPr>
              <a:t> </a:t>
            </a:r>
          </a:p>
          <a:p>
            <a:pPr eaLnBrk="1" hangingPunct="1">
              <a:buFont typeface="Wingdings" panose="05000000000000000000" pitchFamily="2" charset="2"/>
              <a:buNone/>
              <a:defRPr/>
            </a:pPr>
            <a:r>
              <a:rPr lang="en-US" dirty="0">
                <a:latin typeface="Times New Roman" pitchFamily="18" charset="0"/>
                <a:cs typeface="Times New Roman" pitchFamily="18" charset="0"/>
              </a:rPr>
              <a:t>ACTH </a:t>
            </a:r>
            <a:r>
              <a:rPr lang="en-US" dirty="0" smtClean="0">
                <a:latin typeface="Times New Roman" pitchFamily="18" charset="0"/>
                <a:cs typeface="Times New Roman" pitchFamily="18" charset="0"/>
              </a:rPr>
              <a:t>acts </a:t>
            </a:r>
            <a:r>
              <a:rPr lang="en-US" dirty="0">
                <a:latin typeface="Times New Roman" pitchFamily="18" charset="0"/>
                <a:cs typeface="Times New Roman" pitchFamily="18" charset="0"/>
              </a:rPr>
              <a:t>at the adrenal cortex to stimulate the synthesis and release of </a:t>
            </a:r>
            <a:r>
              <a:rPr lang="en-US" b="1" dirty="0" smtClean="0">
                <a:solidFill>
                  <a:srgbClr val="0000CC"/>
                </a:solidFill>
                <a:latin typeface="Times New Roman" pitchFamily="18" charset="0"/>
                <a:cs typeface="Times New Roman" pitchFamily="18" charset="0"/>
              </a:rPr>
              <a:t>glucocorticoids</a:t>
            </a:r>
            <a:r>
              <a:rPr lang="en-US" b="1" dirty="0">
                <a:solidFill>
                  <a:srgbClr val="0000CC"/>
                </a:solidFill>
                <a:latin typeface="Times New Roman" pitchFamily="18" charset="0"/>
                <a:cs typeface="Times New Roman" pitchFamily="18" charset="0"/>
              </a:rPr>
              <a:t>.</a:t>
            </a:r>
            <a:endParaRPr lang="en-US" b="1" dirty="0">
              <a:solidFill>
                <a:srgbClr val="0000CC"/>
              </a:solidFill>
              <a:latin typeface="Times New Roman" pitchFamily="18" charset="0"/>
              <a:cs typeface="Times New Roman" pitchFamily="18" charset="0"/>
            </a:endParaRPr>
          </a:p>
          <a:p>
            <a:pPr eaLnBrk="1" hangingPunct="1">
              <a:buFont typeface="Wingdings" panose="05000000000000000000" pitchFamily="2" charset="2"/>
              <a:buNone/>
              <a:defRPr/>
            </a:pPr>
            <a:r>
              <a:rPr lang="en-US" dirty="0">
                <a:latin typeface="Times New Roman" pitchFamily="18" charset="0"/>
                <a:cs typeface="Times New Roman" pitchFamily="18" charset="0"/>
              </a:rPr>
              <a:t>Promote </a:t>
            </a:r>
            <a:r>
              <a:rPr lang="en-US" dirty="0">
                <a:solidFill>
                  <a:srgbClr val="0000CC"/>
                </a:solidFill>
                <a:latin typeface="Times New Roman" pitchFamily="18" charset="0"/>
                <a:cs typeface="Times New Roman" pitchFamily="18" charset="0"/>
              </a:rPr>
              <a:t>energy use</a:t>
            </a:r>
            <a:r>
              <a:rPr lang="en-US" dirty="0">
                <a:latin typeface="Times New Roman" pitchFamily="18" charset="0"/>
                <a:cs typeface="Times New Roman" pitchFamily="18" charset="0"/>
              </a:rPr>
              <a:t>, increase </a:t>
            </a:r>
            <a:r>
              <a:rPr lang="en-US" dirty="0">
                <a:solidFill>
                  <a:srgbClr val="0000CC"/>
                </a:solidFill>
                <a:latin typeface="Times New Roman" pitchFamily="18" charset="0"/>
                <a:cs typeface="Times New Roman" pitchFamily="18" charset="0"/>
              </a:rPr>
              <a:t>cardiovascular activity</a:t>
            </a:r>
            <a:r>
              <a:rPr lang="en-US" dirty="0">
                <a:latin typeface="Times New Roman" pitchFamily="18" charset="0"/>
                <a:cs typeface="Times New Roman" pitchFamily="18" charset="0"/>
              </a:rPr>
              <a:t>, and inhibit functions such as </a:t>
            </a:r>
            <a:r>
              <a:rPr lang="en-US" dirty="0">
                <a:solidFill>
                  <a:srgbClr val="0000CC"/>
                </a:solidFill>
                <a:latin typeface="Times New Roman" pitchFamily="18" charset="0"/>
                <a:cs typeface="Times New Roman" pitchFamily="18" charset="0"/>
              </a:rPr>
              <a:t>growth, </a:t>
            </a:r>
            <a:r>
              <a:rPr lang="en-US" dirty="0" smtClean="0">
                <a:solidFill>
                  <a:srgbClr val="0000CC"/>
                </a:solidFill>
                <a:latin typeface="Times New Roman" pitchFamily="18" charset="0"/>
                <a:cs typeface="Times New Roman" pitchFamily="18" charset="0"/>
              </a:rPr>
              <a:t>reproduction </a:t>
            </a:r>
            <a:r>
              <a:rPr lang="en-US" dirty="0">
                <a:solidFill>
                  <a:srgbClr val="0000CC"/>
                </a:solidFill>
                <a:latin typeface="Times New Roman" pitchFamily="18" charset="0"/>
                <a:cs typeface="Times New Roman" pitchFamily="18" charset="0"/>
              </a:rPr>
              <a:t>and immunity.</a:t>
            </a:r>
            <a:r>
              <a:rPr lang="en-US" dirty="0">
                <a:solidFill>
                  <a:srgbClr val="0000CC"/>
                </a:solidFill>
              </a:rPr>
              <a:t> </a:t>
            </a:r>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599FC7CA-D501-4638-BF93-B1AF55DDEE81}" type="slidenum">
              <a:rPr lang="en-US" altLang="en-US">
                <a:latin typeface="Arial" panose="020B0604020202020204" pitchFamily="34" charset="0"/>
              </a:rPr>
              <a:pPr eaLnBrk="1" hangingPunct="1"/>
              <a:t>9</a:t>
            </a:fld>
            <a:endParaRPr lang="en-US" altLang="en-US">
              <a:latin typeface="Arial" panose="020B0604020202020204" pitchFamily="34" charset="0"/>
            </a:endParaRP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FC6C9B01CCC5A40B66A774CFF664332" ma:contentTypeVersion="0" ma:contentTypeDescription="Create a new document." ma:contentTypeScope="" ma:versionID="71380e2f9b93fd1f981cac5edbef5adf">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7EF3928-5566-4DC4-9947-6193E1DE1301}">
  <ds:schemaRefs>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2006/metadata/properties"/>
    <ds:schemaRef ds:uri="http://www.w3.org/XML/1998/namespace"/>
    <ds:schemaRef ds:uri="http://schemas.microsoft.com/office/infopath/2007/PartnerControls"/>
  </ds:schemaRefs>
</ds:datastoreItem>
</file>

<file path=customXml/itemProps2.xml><?xml version="1.0" encoding="utf-8"?>
<ds:datastoreItem xmlns:ds="http://schemas.openxmlformats.org/officeDocument/2006/customXml" ds:itemID="{8B3A6D8F-2C92-4A0C-B99D-B94546F3A11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B2162275-42A0-43E1-98C1-A141136FF25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Textured</Template>
  <TotalTime>992</TotalTime>
  <Words>1470</Words>
  <Application>Microsoft Office PowerPoint</Application>
  <PresentationFormat>On-screen Show (4:3)</PresentationFormat>
  <Paragraphs>172</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Bodoni MT Black</vt:lpstr>
      <vt:lpstr>Tahoma</vt:lpstr>
      <vt:lpstr>Times New Roman</vt:lpstr>
      <vt:lpstr>Wingdings</vt:lpstr>
      <vt:lpstr>Textured</vt:lpstr>
      <vt:lpstr>PSYCHOSOMATIC MEDICINE</vt:lpstr>
      <vt:lpstr>PowerPoint Presentation</vt:lpstr>
      <vt:lpstr>PowerPoint Presentation</vt:lpstr>
      <vt:lpstr>PowerPoint Presentation</vt:lpstr>
      <vt:lpstr>PowerPoint Presentation</vt:lpstr>
      <vt:lpstr>Stress Theory </vt:lpstr>
      <vt:lpstr>THE STRESS MODEL</vt:lpstr>
      <vt:lpstr>Neurotransmitter Responses to Stress</vt:lpstr>
      <vt:lpstr>Endocrine Responses to Stress </vt:lpstr>
      <vt:lpstr>Immune Response to Stress </vt:lpstr>
      <vt:lpstr>PowerPoint Presentation</vt:lpstr>
      <vt:lpstr>PowerPoint Presentation</vt:lpstr>
      <vt:lpstr>DSM-IV Diagnostic Criteria for Psychological Factors Affecting Medical Condition</vt:lpstr>
      <vt:lpstr>PowerPoint Presentation</vt:lpstr>
      <vt:lpstr>PowerPoint Presentation</vt:lpstr>
      <vt:lpstr>Cardiovascular System</vt:lpstr>
      <vt:lpstr>Gastrointestinal Conditions</vt:lpstr>
      <vt:lpstr>Somatoform Disorders</vt:lpstr>
      <vt:lpstr>Somatoform Disorders</vt:lpstr>
      <vt:lpstr>SOMATIZATION DISORDER</vt:lpstr>
      <vt:lpstr>Conversion Disorder</vt:lpstr>
      <vt:lpstr>HYPOCHONDRIASIS</vt:lpstr>
      <vt:lpstr>PAIN DISORDER</vt:lpstr>
      <vt:lpstr>BODY DYSMORPHIC DISORDER</vt:lpstr>
      <vt:lpstr>MANAGEMENT</vt:lpstr>
    </vt:vector>
  </TitlesOfParts>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PSYCHOSOMATIC MEDICINE</dc:title>
  <dc:creator>yaser alhuthail</dc:creator>
  <cp:lastModifiedBy>Shabir</cp:lastModifiedBy>
  <cp:revision>26</cp:revision>
  <dcterms:created xsi:type="dcterms:W3CDTF">2004-09-12T07:09:40Z</dcterms:created>
  <dcterms:modified xsi:type="dcterms:W3CDTF">2021-07-08T18:00:41Z</dcterms:modified>
</cp:coreProperties>
</file>