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7" r:id="rId2"/>
    <p:sldId id="515" r:id="rId3"/>
    <p:sldId id="516" r:id="rId4"/>
    <p:sldId id="542" r:id="rId5"/>
    <p:sldId id="546" r:id="rId6"/>
    <p:sldId id="520" r:id="rId7"/>
    <p:sldId id="521" r:id="rId8"/>
    <p:sldId id="523" r:id="rId9"/>
    <p:sldId id="524" r:id="rId10"/>
    <p:sldId id="525" r:id="rId11"/>
    <p:sldId id="545" r:id="rId12"/>
    <p:sldId id="543" r:id="rId13"/>
    <p:sldId id="526" r:id="rId14"/>
    <p:sldId id="527" r:id="rId15"/>
    <p:sldId id="547" r:id="rId16"/>
    <p:sldId id="548" r:id="rId17"/>
    <p:sldId id="540" r:id="rId18"/>
    <p:sldId id="54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694C30-16F9-4E1D-B83B-2C540B529FB2}" type="datetimeFigureOut">
              <a:rPr lang="en-US"/>
              <a:pPr>
                <a:defRPr/>
              </a:pPr>
              <a:t>18-Apr-21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22384A-1CDB-4ECF-87BD-AFF8ECA5A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20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074ADF-ADE4-49D3-BC2E-59116CB706BB}" type="datetimeFigureOut">
              <a:rPr lang="en-US"/>
              <a:pPr>
                <a:defRPr/>
              </a:pPr>
              <a:t>18-Apr-21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4800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EFEF81-82B9-4ECD-8EE2-D93362184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98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 userDrawn="1"/>
        </p:nvGrpSpPr>
        <p:grpSpPr bwMode="auto">
          <a:xfrm>
            <a:off x="228600" y="5181600"/>
            <a:ext cx="872331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2" y="4499677"/>
              <a:ext cx="4295218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hidden">
            <a:xfrm>
              <a:off x="-308537" y="4319028"/>
              <a:ext cx="8280252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5" y="4334834"/>
              <a:ext cx="8164230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4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048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019800"/>
            <a:ext cx="8686800" cy="365125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80CFD4CD-8D4F-4AD4-8AF4-86DEBA464B69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9F37C9C6-231F-439E-8ADD-2F27CD2B1FC7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304800"/>
            <a:ext cx="9906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 descr="Fountain 17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9EC6EE6C-615C-436C-8F77-7D67B886382F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ountain 17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43800" cy="12525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9875" y="6172200"/>
            <a:ext cx="8797925" cy="365125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E6F2F79E-DD06-4DC9-8595-A80F43799098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048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172200"/>
            <a:ext cx="8493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248DB493-0110-4113-9629-FEFA4F0E7C0E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Fountain 1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72CAFCCF-B467-4D77-A483-A1F2E5DF6B9D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B8E3B3BE-847B-40E8-B360-3DE722B86751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7D80CB26-B041-48D8-8157-6933BC1D86D8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306388"/>
            <a:ext cx="9144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Fountain 17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233B0DF5-F4D2-4E32-8D55-DF904B981DE6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81000"/>
            <a:ext cx="9906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Fountain 17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93675" y="6249988"/>
            <a:ext cx="8416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CDD620B6-B608-42F0-8639-8210814320B9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05000"/>
            <a:ext cx="1143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93675" y="6249988"/>
            <a:ext cx="8569325" cy="365125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8EC08AC6-ACD8-4D84-B87D-4AA163655501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172200"/>
            <a:ext cx="849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12D1DF6C-5204-4255-B6B9-BA718B5291D6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772400" y="45720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 descr="Fountain 1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88" r:id="rId5"/>
    <p:sldLayoutId id="2147483789" r:id="rId6"/>
    <p:sldLayoutId id="2147483795" r:id="rId7"/>
    <p:sldLayoutId id="2147483796" r:id="rId8"/>
    <p:sldLayoutId id="2147483797" r:id="rId9"/>
    <p:sldLayoutId id="2147483790" r:id="rId10"/>
    <p:sldLayoutId id="214748379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47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Times New Roman" charset="0"/>
              </a:rPr>
              <a:t>BY RA OKOTH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Times New Roman" charset="0"/>
              </a:rPr>
              <a:t>DEPT OF PSYCHIATRY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charset="0"/>
              </a:rPr>
              <a:t>UON/2021</a:t>
            </a:r>
            <a:endParaRPr lang="en-US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37CD9687-556D-424A-863D-5623A1819EE6}" type="slidenum">
              <a:rPr lang="en-US"/>
              <a:pPr>
                <a:defRPr/>
              </a:pPr>
              <a:t>1</a:t>
            </a:fld>
            <a:r>
              <a:rPr lang="en-US"/>
              <a:t>	 Certified 		http://www.uonbi.ac.ke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INDIVIDUAL PSYCHOTHERAPY</a:t>
            </a:r>
            <a:br>
              <a:rPr lang="en-US" dirty="0" smtClean="0"/>
            </a:br>
            <a:r>
              <a:rPr lang="en-US" dirty="0" smtClean="0"/>
              <a:t>(BRIEF AND SUPPORTIVE)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6087F2-5BE2-7446-8367-77F9CA6CCED3}" type="slidenum">
              <a:rPr lang="en-US" altLang="zh-CN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Crisis intervention 2: methods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b="1" dirty="0" smtClean="0"/>
              <a:t>Stage Ⅰ: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b="1" dirty="0"/>
              <a:t>R</a:t>
            </a:r>
            <a:r>
              <a:rPr lang="en-US" altLang="zh-CN" b="1" dirty="0" smtClean="0"/>
              <a:t>educe arousal;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b="1" dirty="0"/>
              <a:t>F</a:t>
            </a:r>
            <a:r>
              <a:rPr lang="en-US" altLang="zh-CN" b="1" dirty="0" smtClean="0"/>
              <a:t>ocus on current problems;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b="1" dirty="0"/>
              <a:t>E</a:t>
            </a:r>
            <a:r>
              <a:rPr lang="en-US" altLang="zh-CN" b="1" dirty="0" smtClean="0"/>
              <a:t>ncourage self-help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b="1" dirty="0" smtClean="0"/>
              <a:t>Stage Ⅱ: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b="1" dirty="0"/>
              <a:t>A</a:t>
            </a:r>
            <a:r>
              <a:rPr lang="en-US" altLang="zh-CN" b="1" dirty="0" smtClean="0"/>
              <a:t>ssess problems;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b="1" dirty="0"/>
              <a:t>C</a:t>
            </a:r>
            <a:r>
              <a:rPr lang="en-US" altLang="zh-CN" b="1" dirty="0" smtClean="0"/>
              <a:t>onsider solutions;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b="1" dirty="0"/>
              <a:t>T</a:t>
            </a:r>
            <a:r>
              <a:rPr lang="en-US" altLang="zh-CN" b="1" dirty="0" smtClean="0"/>
              <a:t>est solutions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b="1" dirty="0" smtClean="0"/>
              <a:t>Stage Ⅲ: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b="1" dirty="0"/>
              <a:t>C</a:t>
            </a:r>
            <a:r>
              <a:rPr lang="en-US" altLang="zh-CN" b="1" dirty="0" smtClean="0"/>
              <a:t>onsider future coping methods</a:t>
            </a:r>
          </a:p>
        </p:txBody>
      </p:sp>
    </p:spTree>
    <p:extLst>
      <p:ext uri="{BB962C8B-B14F-4D97-AF65-F5344CB8AC3E}">
        <p14:creationId xmlns:p14="http://schemas.microsoft.com/office/powerpoint/2010/main" val="634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6087F2-5BE2-7446-8367-77F9CA6CCED3}" type="slidenum">
              <a:rPr lang="en-US" altLang="zh-CN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SUPPORTIVE PSYCHOTHERAPY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b="1" dirty="0" smtClean="0"/>
              <a:t>It is a therapeutic approach that integrates 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ü"/>
              <a:defRPr/>
            </a:pPr>
            <a:r>
              <a:rPr lang="en-US" altLang="zh-CN" b="1" dirty="0" smtClean="0"/>
              <a:t> Psychodynamic psychotherapy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ü"/>
              <a:defRPr/>
            </a:pPr>
            <a:r>
              <a:rPr lang="en-US" altLang="zh-CN" b="1" dirty="0" smtClean="0"/>
              <a:t>Cognitive – behavioral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ü"/>
              <a:defRPr/>
            </a:pPr>
            <a:r>
              <a:rPr lang="en-US" altLang="zh-CN" b="1" dirty="0" smtClean="0"/>
              <a:t>Interpersonal conceptual model technique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b="1" dirty="0" smtClean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3571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6087F2-5BE2-7446-8367-77F9CA6CCED3}" type="slidenum">
              <a:rPr lang="en-US" altLang="zh-CN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SUPPORTIVE PSYCHOTHERAPY OBJECTIVE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zh-CN" b="1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zh-CN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zh-CN" b="1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b="1" dirty="0" smtClean="0"/>
              <a:t>The therapists objective is to reinforce the patient’s healthy and adaptive patterns of thought behaviors in order to reduce the intra psychic conflicts that produce symptoms of mental disorders. 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ü"/>
              <a:defRPr/>
            </a:pPr>
            <a:endParaRPr lang="en-US" altLang="zh-CN" b="1" dirty="0" smtClean="0"/>
          </a:p>
        </p:txBody>
      </p:sp>
    </p:spTree>
    <p:extLst>
      <p:ext uri="{BB962C8B-B14F-4D97-AF65-F5344CB8AC3E}">
        <p14:creationId xmlns:p14="http://schemas.microsoft.com/office/powerpoint/2010/main" val="27968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46962BA-1F62-264C-9B84-6122FCF137BE}" type="slidenum">
              <a:rPr lang="en-US" altLang="zh-CN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Supportive psychotherapy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Table22.3</a:t>
            </a:r>
          </a:p>
          <a:p>
            <a:pPr eaLnBrk="1" hangingPunct="1">
              <a:defRPr/>
            </a:pPr>
            <a:endParaRPr lang="en-US" altLang="zh-CN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2" y="1905000"/>
            <a:ext cx="81915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9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61C701-75AA-BA44-9F9B-446F286E32E8}" type="slidenum">
              <a:rPr lang="en-US" altLang="zh-CN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AIMS OF SUPPORTIVE PSYCHOTHERAPY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543800" cy="43434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altLang="zh-CN" b="1" dirty="0" smtClean="0"/>
              <a:t>Help patient to reach and maintain their best psychological and social functioning</a:t>
            </a:r>
          </a:p>
          <a:p>
            <a:pPr marL="609600" indent="-609600" eaLnBrk="1" hangingPunct="1">
              <a:defRPr/>
            </a:pPr>
            <a:r>
              <a:rPr lang="en-US" altLang="zh-CN" b="1" dirty="0" smtClean="0"/>
              <a:t>Reduce subjective stress</a:t>
            </a:r>
          </a:p>
          <a:p>
            <a:pPr marL="609600" indent="-609600" eaLnBrk="1" hangingPunct="1">
              <a:defRPr/>
            </a:pPr>
            <a:r>
              <a:rPr lang="en-US" altLang="zh-CN" b="1" dirty="0" smtClean="0"/>
              <a:t>Reduce behavioral dysfunction</a:t>
            </a:r>
          </a:p>
          <a:p>
            <a:pPr marL="609600" indent="-609600" eaLnBrk="1" hangingPunct="1">
              <a:defRPr/>
            </a:pPr>
            <a:r>
              <a:rPr lang="en-US" altLang="zh-CN" b="1" dirty="0" smtClean="0"/>
              <a:t>Improve self esteem</a:t>
            </a:r>
          </a:p>
          <a:p>
            <a:pPr marL="609600" indent="-609600" eaLnBrk="1" hangingPunct="1">
              <a:defRPr/>
            </a:pPr>
            <a:r>
              <a:rPr lang="en-US" altLang="zh-CN" b="1" dirty="0" smtClean="0"/>
              <a:t>Minimize relapses</a:t>
            </a:r>
          </a:p>
          <a:p>
            <a:pPr marL="609600" indent="-609600" eaLnBrk="1" hangingPunct="1">
              <a:defRPr/>
            </a:pPr>
            <a:r>
              <a:rPr lang="en-US" altLang="zh-CN" b="1" dirty="0" smtClean="0"/>
              <a:t>Enhance the patients strengths and coping skills</a:t>
            </a:r>
          </a:p>
          <a:p>
            <a:pPr marL="609600" indent="-609600" eaLnBrk="1" hangingPunct="1">
              <a:defRPr/>
            </a:pPr>
            <a:r>
              <a:rPr lang="en-US" altLang="zh-CN" b="1" dirty="0" smtClean="0"/>
              <a:t>ALLOW THE PT TO ACHIEVE MAXIMUM POSSIBLE SUPPORT</a:t>
            </a:r>
            <a:r>
              <a:rPr lang="en-US" altLang="zh-CN" b="1" dirty="0"/>
              <a:t> </a:t>
            </a:r>
            <a:r>
              <a:rPr lang="en-US" altLang="zh-CN" b="1" dirty="0" smtClean="0"/>
              <a:t>FROM OTHER SOURCES</a:t>
            </a:r>
          </a:p>
        </p:txBody>
      </p:sp>
    </p:spTree>
    <p:extLst>
      <p:ext uri="{BB962C8B-B14F-4D97-AF65-F5344CB8AC3E}">
        <p14:creationId xmlns:p14="http://schemas.microsoft.com/office/powerpoint/2010/main" val="32708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Set-up very quickly</a:t>
            </a:r>
          </a:p>
          <a:p>
            <a:r>
              <a:rPr lang="en-US" dirty="0" smtClean="0"/>
              <a:t>Trained professionals to talk with individuals</a:t>
            </a:r>
          </a:p>
          <a:p>
            <a:r>
              <a:rPr lang="en-US" dirty="0" smtClean="0"/>
              <a:t>Helps to define the problem, client is facing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324600" cy="1252537"/>
          </a:xfrm>
        </p:spPr>
        <p:txBody>
          <a:bodyPr/>
          <a:lstStyle/>
          <a:p>
            <a:r>
              <a:rPr lang="en-US" dirty="0" smtClean="0"/>
              <a:t>Advantages of Individual Psychotherapy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Nairobi                                 ISO 9001:2008       </a:t>
            </a:r>
            <a:fld id="{E6F2F79E-DD06-4DC9-8595-A80F43799098}" type="slidenum">
              <a:rPr lang="en-US" smtClean="0"/>
              <a:pPr>
                <a:defRPr/>
              </a:pPr>
              <a:t>15</a:t>
            </a:fld>
            <a:r>
              <a:rPr lang="en-US" smtClean="0"/>
              <a:t>	 Certified 		http://www.uonbi.ac.ke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2590800"/>
            <a:ext cx="7408862" cy="3535363"/>
          </a:xfrm>
        </p:spPr>
        <p:txBody>
          <a:bodyPr/>
          <a:lstStyle/>
          <a:p>
            <a:r>
              <a:rPr lang="en-US" dirty="0" smtClean="0"/>
              <a:t>Client not able to make real-life changes</a:t>
            </a:r>
          </a:p>
          <a:p>
            <a:r>
              <a:rPr lang="en-US" dirty="0" smtClean="0"/>
              <a:t>There is usually no enough time and </a:t>
            </a:r>
            <a:r>
              <a:rPr lang="en-US" smtClean="0"/>
              <a:t>help from </a:t>
            </a:r>
            <a:r>
              <a:rPr lang="en-US" dirty="0" smtClean="0"/>
              <a:t>the psychotherapy to the individualist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324600" cy="1252537"/>
          </a:xfrm>
        </p:spPr>
        <p:txBody>
          <a:bodyPr/>
          <a:lstStyle/>
          <a:p>
            <a:r>
              <a:rPr lang="en-US" dirty="0" smtClean="0"/>
              <a:t>Disadvantages of Individual Psychotherapy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Nairobi                                 ISO 9001:2008       </a:t>
            </a:r>
            <a:fld id="{E6F2F79E-DD06-4DC9-8595-A80F43799098}" type="slidenum">
              <a:rPr lang="en-US" smtClean="0"/>
              <a:pPr>
                <a:defRPr/>
              </a:pPr>
              <a:t>16</a:t>
            </a:fld>
            <a:r>
              <a:rPr lang="en-US" smtClean="0"/>
              <a:t>	 Certified 		http://www.uonbi.ac.ke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78FE13-47EB-E64B-9069-B6A913D31756}" type="slidenum">
              <a:rPr lang="en-US" altLang="zh-CN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33794" name="Picture 5" descr="200887822239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991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7" descr="2007516125638693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2809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6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C8A10A-84D9-4F4B-9E27-156916FF2EB3}" type="slidenum">
              <a:rPr lang="en-US" altLang="zh-CN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34818" name="WordArt 4"/>
          <p:cNvSpPr>
            <a:spLocks noChangeArrowheads="1" noChangeShapeType="1" noTextEdit="1"/>
          </p:cNvSpPr>
          <p:nvPr/>
        </p:nvSpPr>
        <p:spPr bwMode="auto">
          <a:xfrm>
            <a:off x="457200" y="2895600"/>
            <a:ext cx="8534400" cy="7493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sv-SE" sz="44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宋体"/>
                <a:ea typeface="宋体"/>
                <a:cs typeface="宋体"/>
              </a:rPr>
              <a:t>Thank you for your attention!</a:t>
            </a:r>
            <a:endParaRPr lang="en-US" sz="44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63500" dist="38099" dir="2700000" algn="ctr" rotWithShape="0">
                  <a:srgbClr val="C0C0C0">
                    <a:alpha val="79999"/>
                  </a:srgbClr>
                </a:outerShdw>
              </a:effectLst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3410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0AC76F-9361-6245-96A9-F95549D9E105}" type="slidenum">
              <a:rPr lang="en-US" altLang="zh-CN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WHAT IS BRIEF PSYCHOTHERAPY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534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This is an umbrella term for a variety of approaches including short –term Solution therapy.</a:t>
            </a:r>
          </a:p>
          <a:p>
            <a:pPr eaLnBrk="1" hangingPunct="1">
              <a:defRPr/>
            </a:pPr>
            <a:r>
              <a:rPr lang="en-US" altLang="zh-CN" dirty="0" smtClean="0"/>
              <a:t>Highly strategic</a:t>
            </a:r>
          </a:p>
          <a:p>
            <a:pPr eaLnBrk="1" hangingPunct="1">
              <a:defRPr/>
            </a:pPr>
            <a:r>
              <a:rPr lang="en-US" altLang="zh-CN" dirty="0" smtClean="0"/>
              <a:t>Exploratory</a:t>
            </a:r>
          </a:p>
          <a:p>
            <a:pPr eaLnBrk="1" hangingPunct="1">
              <a:defRPr/>
            </a:pPr>
            <a:r>
              <a:rPr lang="en-US" altLang="zh-CN" dirty="0" smtClean="0"/>
              <a:t>Solution oriented NOT problem oriented</a:t>
            </a:r>
          </a:p>
          <a:p>
            <a:pPr eaLnBrk="1" hangingPunct="1">
              <a:defRPr/>
            </a:pPr>
            <a:r>
              <a:rPr lang="en-US" altLang="zh-CN" dirty="0" smtClean="0"/>
              <a:t>Concerned with the current factors sustaining the problem and preventing change</a:t>
            </a:r>
          </a:p>
          <a:p>
            <a:pPr marL="0" indent="0" eaLnBrk="1" hangingPunct="1">
              <a:buNone/>
              <a:defRPr/>
            </a:pPr>
            <a:endParaRPr lang="en-US" altLang="zh-CN" dirty="0" smtClean="0"/>
          </a:p>
          <a:p>
            <a:pPr eaLnBrk="1" hangingPunct="1">
              <a:defRPr/>
            </a:pPr>
            <a:endParaRPr lang="en-US" altLang="zh-CN" dirty="0" smtClean="0"/>
          </a:p>
          <a:p>
            <a:pPr eaLnBrk="1" hangingPunct="1">
              <a:defRPr/>
            </a:pPr>
            <a:endParaRPr lang="en-US" altLang="zh-CN" dirty="0" smtClean="0"/>
          </a:p>
          <a:p>
            <a:pPr eaLnBrk="1" hangingPunct="1">
              <a:defRPr/>
            </a:pPr>
            <a:endParaRPr lang="en-US" altLang="zh-CN" dirty="0" smtClean="0"/>
          </a:p>
          <a:p>
            <a:pPr eaLnBrk="1" hangingPunct="1">
              <a:defRPr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84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EC2CFB-49C4-594F-BBC6-0976B7DC8AD7}" type="slidenum">
              <a:rPr lang="en-US" altLang="zh-CN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EMPHASIS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b="1" dirty="0"/>
              <a:t>F</a:t>
            </a:r>
            <a:r>
              <a:rPr lang="en-US" altLang="zh-CN" sz="2800" b="1" dirty="0" smtClean="0"/>
              <a:t>ocus on specific problem</a:t>
            </a:r>
          </a:p>
          <a:p>
            <a:pPr eaLnBrk="1" hangingPunct="1">
              <a:defRPr/>
            </a:pPr>
            <a:endParaRPr lang="en-US" altLang="zh-CN" sz="2800" b="1" dirty="0" smtClean="0"/>
          </a:p>
          <a:p>
            <a:pPr eaLnBrk="1" hangingPunct="1">
              <a:defRPr/>
            </a:pPr>
            <a:r>
              <a:rPr lang="en-US" altLang="zh-CN" sz="2800" b="1" dirty="0" smtClean="0"/>
              <a:t>Direct intervention</a:t>
            </a:r>
          </a:p>
        </p:txBody>
      </p:sp>
    </p:spTree>
    <p:extLst>
      <p:ext uri="{BB962C8B-B14F-4D97-AF65-F5344CB8AC3E}">
        <p14:creationId xmlns:p14="http://schemas.microsoft.com/office/powerpoint/2010/main" val="154883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EC2CFB-49C4-594F-BBC6-0976B7DC8AD7}" type="slidenum">
              <a:rPr lang="en-US" altLang="zh-CN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Proponents of  </a:t>
            </a:r>
            <a:r>
              <a:rPr lang="en-US" altLang="zh-CN" dirty="0"/>
              <a:t>B</a:t>
            </a:r>
            <a:r>
              <a:rPr lang="en-US" altLang="zh-CN" dirty="0" smtClean="0"/>
              <a:t>rief Psychotherapy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endParaRPr lang="en-US" altLang="zh-CN" sz="2800" b="1" dirty="0" smtClean="0"/>
          </a:p>
          <a:p>
            <a:pPr eaLnBrk="1" hangingPunct="1">
              <a:defRPr/>
            </a:pPr>
            <a:endParaRPr lang="en-US" altLang="zh-CN" sz="2800" b="1" dirty="0" smtClean="0"/>
          </a:p>
          <a:p>
            <a:pPr eaLnBrk="1" hangingPunct="1">
              <a:defRPr/>
            </a:pPr>
            <a:r>
              <a:rPr lang="en-US" altLang="zh-CN" sz="2800" b="1" dirty="0" smtClean="0"/>
              <a:t>Milton Erickson (clinical hypnosis)</a:t>
            </a:r>
          </a:p>
          <a:p>
            <a:pPr eaLnBrk="1" hangingPunct="1">
              <a:defRPr/>
            </a:pPr>
            <a:endParaRPr lang="en-US" altLang="zh-CN" sz="2800" b="1" dirty="0"/>
          </a:p>
          <a:p>
            <a:pPr eaLnBrk="1" hangingPunct="1">
              <a:defRPr/>
            </a:pPr>
            <a:endParaRPr lang="en-US" altLang="zh-CN" sz="2800" b="1" dirty="0" smtClean="0"/>
          </a:p>
          <a:p>
            <a:pPr eaLnBrk="1" hangingPunct="1">
              <a:defRPr/>
            </a:pPr>
            <a:r>
              <a:rPr lang="en-US" altLang="zh-CN" sz="2800" b="1" dirty="0" smtClean="0"/>
              <a:t>Richard </a:t>
            </a:r>
            <a:r>
              <a:rPr lang="en-US" altLang="zh-CN" sz="2800" b="1" dirty="0" err="1" smtClean="0"/>
              <a:t>Bandler</a:t>
            </a:r>
            <a:r>
              <a:rPr lang="en-US" altLang="zh-CN" sz="2800" b="1" dirty="0"/>
              <a:t> </a:t>
            </a:r>
            <a:r>
              <a:rPr lang="en-US" altLang="zh-CN" sz="2800" b="1" dirty="0" smtClean="0"/>
              <a:t>(Neuro linguistic programing)</a:t>
            </a:r>
          </a:p>
        </p:txBody>
      </p:sp>
    </p:spTree>
    <p:extLst>
      <p:ext uri="{BB962C8B-B14F-4D97-AF65-F5344CB8AC3E}">
        <p14:creationId xmlns:p14="http://schemas.microsoft.com/office/powerpoint/2010/main" val="14353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2514600"/>
            <a:ext cx="7408862" cy="3611563"/>
          </a:xfrm>
        </p:spPr>
        <p:txBody>
          <a:bodyPr/>
          <a:lstStyle/>
          <a:p>
            <a:r>
              <a:rPr lang="en-US" dirty="0" smtClean="0"/>
              <a:t>Psychoanalytic therapy – ID, EGO &amp; SUPEREGO</a:t>
            </a:r>
          </a:p>
          <a:p>
            <a:r>
              <a:rPr lang="en-US" dirty="0" smtClean="0"/>
              <a:t>Supportive psychotherapy</a:t>
            </a:r>
          </a:p>
          <a:p>
            <a:r>
              <a:rPr lang="en-US" dirty="0" smtClean="0"/>
              <a:t>Hypnosis therapy – Absorption, dissociation</a:t>
            </a:r>
          </a:p>
          <a:p>
            <a:r>
              <a:rPr lang="en-US" dirty="0" smtClean="0"/>
              <a:t>Reality therapy – condition or operationalized the behavior</a:t>
            </a:r>
          </a:p>
          <a:p>
            <a:r>
              <a:rPr lang="en-US" dirty="0" smtClean="0"/>
              <a:t>Abreaction therapy – painful release of repressed emotions brought up into consciousness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1538" y="304800"/>
            <a:ext cx="6900862" cy="1252537"/>
          </a:xfrm>
        </p:spPr>
        <p:txBody>
          <a:bodyPr/>
          <a:lstStyle/>
          <a:p>
            <a:r>
              <a:rPr lang="en-US" dirty="0" smtClean="0"/>
              <a:t>Types of Psychotherapy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Nairobi                                 ISO 9001:2008       </a:t>
            </a:r>
            <a:fld id="{E6F2F79E-DD06-4DC9-8595-A80F43799098}" type="slidenum">
              <a:rPr lang="en-US" smtClean="0"/>
              <a:pPr>
                <a:defRPr/>
              </a:pPr>
              <a:t>5</a:t>
            </a:fld>
            <a:r>
              <a:rPr lang="en-US" smtClean="0"/>
              <a:t>	 Certified 		http://www.uonbi.ac.ke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DF602A-E81F-E744-8D21-3FC22A6984F4}" type="slidenum">
              <a:rPr lang="en-US" altLang="zh-CN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000" dirty="0" smtClean="0"/>
              <a:t>Common factors in psychotherapy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2800" indent="-812800" eaLnBrk="1" hangingPunct="1">
              <a:lnSpc>
                <a:spcPct val="90000"/>
              </a:lnSpc>
              <a:buFont typeface="Wingdings" charset="0"/>
              <a:buAutoNum type="romanUcPeriod"/>
              <a:defRPr/>
            </a:pPr>
            <a:r>
              <a:rPr lang="en-US" altLang="zh-CN" b="1" smtClean="0"/>
              <a:t>Therapeutic relationship</a:t>
            </a:r>
          </a:p>
          <a:p>
            <a:pPr marL="812800" indent="-812800" eaLnBrk="1" hangingPunct="1">
              <a:lnSpc>
                <a:spcPct val="90000"/>
              </a:lnSpc>
              <a:buFont typeface="Wingdings" charset="0"/>
              <a:buAutoNum type="romanUcPeriod"/>
              <a:defRPr/>
            </a:pPr>
            <a:r>
              <a:rPr lang="en-US" altLang="zh-CN" b="1" smtClean="0"/>
              <a:t>Listening</a:t>
            </a:r>
          </a:p>
          <a:p>
            <a:pPr marL="812800" indent="-812800" eaLnBrk="1" hangingPunct="1">
              <a:lnSpc>
                <a:spcPct val="90000"/>
              </a:lnSpc>
              <a:buFont typeface="Wingdings" charset="0"/>
              <a:buAutoNum type="romanUcPeriod"/>
              <a:defRPr/>
            </a:pPr>
            <a:r>
              <a:rPr lang="en-US" altLang="zh-CN" b="1" smtClean="0"/>
              <a:t>Release of emotion</a:t>
            </a:r>
          </a:p>
          <a:p>
            <a:pPr marL="812800" indent="-812800" eaLnBrk="1" hangingPunct="1">
              <a:lnSpc>
                <a:spcPct val="90000"/>
              </a:lnSpc>
              <a:buFont typeface="Wingdings" charset="0"/>
              <a:buAutoNum type="romanUcPeriod"/>
              <a:defRPr/>
            </a:pPr>
            <a:r>
              <a:rPr lang="en-US" altLang="zh-CN" b="1" smtClean="0"/>
              <a:t>Restoration of morale</a:t>
            </a:r>
          </a:p>
          <a:p>
            <a:pPr marL="812800" indent="-812800" eaLnBrk="1" hangingPunct="1">
              <a:lnSpc>
                <a:spcPct val="90000"/>
              </a:lnSpc>
              <a:buFont typeface="Wingdings" charset="0"/>
              <a:buAutoNum type="romanUcPeriod"/>
              <a:defRPr/>
            </a:pPr>
            <a:r>
              <a:rPr lang="en-US" altLang="zh-CN" b="1" smtClean="0"/>
              <a:t>Providing information</a:t>
            </a:r>
          </a:p>
          <a:p>
            <a:pPr marL="812800" indent="-812800" eaLnBrk="1" hangingPunct="1">
              <a:lnSpc>
                <a:spcPct val="90000"/>
              </a:lnSpc>
              <a:buFont typeface="Wingdings" charset="0"/>
              <a:buAutoNum type="romanUcPeriod"/>
              <a:defRPr/>
            </a:pPr>
            <a:r>
              <a:rPr lang="en-US" altLang="zh-CN" b="1" smtClean="0"/>
              <a:t>Providing a rationale</a:t>
            </a:r>
          </a:p>
          <a:p>
            <a:pPr marL="812800" indent="-812800" eaLnBrk="1" hangingPunct="1">
              <a:lnSpc>
                <a:spcPct val="90000"/>
              </a:lnSpc>
              <a:buFont typeface="Wingdings" charset="0"/>
              <a:buAutoNum type="romanUcPeriod"/>
              <a:defRPr/>
            </a:pPr>
            <a:r>
              <a:rPr lang="en-US" altLang="zh-CN" b="1" smtClean="0"/>
              <a:t>Advice and guidance</a:t>
            </a:r>
          </a:p>
          <a:p>
            <a:pPr marL="812800" indent="-812800" eaLnBrk="1" hangingPunct="1">
              <a:lnSpc>
                <a:spcPct val="90000"/>
              </a:lnSpc>
              <a:buFont typeface="Wingdings" charset="0"/>
              <a:buAutoNum type="romanUcPeriod"/>
              <a:defRPr/>
            </a:pPr>
            <a:r>
              <a:rPr lang="en-US" altLang="zh-CN" b="1" smtClean="0"/>
              <a:t>Suggestion</a:t>
            </a:r>
          </a:p>
        </p:txBody>
      </p:sp>
    </p:spTree>
    <p:extLst>
      <p:ext uri="{BB962C8B-B14F-4D97-AF65-F5344CB8AC3E}">
        <p14:creationId xmlns:p14="http://schemas.microsoft.com/office/powerpoint/2010/main" val="41124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6D3191-5CD9-544F-B7DC-BCB06853B5EE}" type="slidenum">
              <a:rPr lang="en-US" altLang="zh-CN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000" smtClean="0"/>
              <a:t>Counselling and crisis intervention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dirty="0" smtClean="0"/>
              <a:t>Counselling</a:t>
            </a:r>
          </a:p>
          <a:p>
            <a:pPr lvl="1" eaLnBrk="1" hangingPunct="1">
              <a:defRPr/>
            </a:pPr>
            <a:r>
              <a:rPr lang="en-US" altLang="zh-CN" b="1" dirty="0" smtClean="0"/>
              <a:t>Counselling incorporates the non-specific factors shared by all kinds of psychotherapy.</a:t>
            </a:r>
          </a:p>
          <a:p>
            <a:pPr eaLnBrk="1" hangingPunct="1">
              <a:defRPr/>
            </a:pPr>
            <a:endParaRPr lang="en-US" altLang="zh-CN" b="1" dirty="0" smtClean="0"/>
          </a:p>
          <a:p>
            <a:pPr eaLnBrk="1" hangingPunct="1">
              <a:defRPr/>
            </a:pPr>
            <a:r>
              <a:rPr lang="en-US" altLang="zh-CN" b="1" dirty="0" smtClean="0"/>
              <a:t>Crisis intervention</a:t>
            </a:r>
          </a:p>
          <a:p>
            <a:pPr lvl="1" eaLnBrk="1" hangingPunct="1">
              <a:defRPr/>
            </a:pPr>
            <a:r>
              <a:rPr lang="en-US" altLang="zh-CN" b="1" dirty="0" smtClean="0"/>
              <a:t>Helps patients cope with a crisis in their lives, and to learn effective ways of dealing with future difficulties.</a:t>
            </a:r>
          </a:p>
        </p:txBody>
      </p:sp>
    </p:spTree>
    <p:extLst>
      <p:ext uri="{BB962C8B-B14F-4D97-AF65-F5344CB8AC3E}">
        <p14:creationId xmlns:p14="http://schemas.microsoft.com/office/powerpoint/2010/main" val="41801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942030-6917-E449-AFDD-0F102C7FA602}" type="slidenum">
              <a:rPr lang="en-US" altLang="zh-CN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Counselling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smtClean="0"/>
              <a:t>Counselling for specific purposes</a:t>
            </a:r>
          </a:p>
          <a:p>
            <a:pPr lvl="1" eaLnBrk="1" hangingPunct="1">
              <a:defRPr/>
            </a:pPr>
            <a:r>
              <a:rPr lang="en-US" altLang="zh-CN" b="1" smtClean="0"/>
              <a:t>Debriefing</a:t>
            </a:r>
          </a:p>
          <a:p>
            <a:pPr lvl="1" eaLnBrk="1" hangingPunct="1">
              <a:defRPr/>
            </a:pPr>
            <a:r>
              <a:rPr lang="en-US" altLang="zh-CN" b="1" smtClean="0"/>
              <a:t>Relationship problems</a:t>
            </a:r>
          </a:p>
          <a:p>
            <a:pPr lvl="1" eaLnBrk="1" hangingPunct="1">
              <a:defRPr/>
            </a:pPr>
            <a:r>
              <a:rPr lang="en-US" altLang="zh-CN" b="1" smtClean="0"/>
              <a:t>Late effects of trauma</a:t>
            </a:r>
          </a:p>
          <a:p>
            <a:pPr lvl="1" eaLnBrk="1" hangingPunct="1">
              <a:defRPr/>
            </a:pPr>
            <a:r>
              <a:rPr lang="en-US" altLang="zh-CN" b="1" smtClean="0"/>
              <a:t>Risks</a:t>
            </a:r>
          </a:p>
          <a:p>
            <a:pPr lvl="1" eaLnBrk="1" hangingPunct="1">
              <a:defRPr/>
            </a:pPr>
            <a:r>
              <a:rPr lang="en-US" altLang="zh-CN" b="1" smtClean="0"/>
              <a:t>Students</a:t>
            </a:r>
          </a:p>
          <a:p>
            <a:pPr lvl="1" eaLnBrk="1" hangingPunct="1">
              <a:defRPr/>
            </a:pPr>
            <a:r>
              <a:rPr lang="en-US" altLang="zh-CN" b="1" smtClean="0"/>
              <a:t>In primary care</a:t>
            </a:r>
          </a:p>
          <a:p>
            <a:pPr eaLnBrk="1" hangingPunct="1">
              <a:defRPr/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9970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3BB79E-F72E-E84B-8796-842FFE8FE1F8}" type="slidenum">
              <a:rPr lang="en-US" altLang="zh-CN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Crisis intervention 1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Problems leading to crisis</a:t>
            </a:r>
          </a:p>
          <a:p>
            <a:pPr lvl="1" eaLnBrk="1" hangingPunct="1">
              <a:defRPr/>
            </a:pPr>
            <a:r>
              <a:rPr lang="en-US" altLang="zh-CN" dirty="0" smtClean="0"/>
              <a:t>Loss problems</a:t>
            </a:r>
          </a:p>
          <a:p>
            <a:pPr lvl="1" eaLnBrk="1" hangingPunct="1">
              <a:defRPr/>
            </a:pPr>
            <a:r>
              <a:rPr lang="en-US" altLang="zh-CN" dirty="0" smtClean="0"/>
              <a:t>Role changes</a:t>
            </a:r>
          </a:p>
          <a:p>
            <a:pPr lvl="1" eaLnBrk="1" hangingPunct="1">
              <a:defRPr/>
            </a:pPr>
            <a:r>
              <a:rPr lang="en-US" altLang="zh-CN" dirty="0" smtClean="0"/>
              <a:t>Relationship problems</a:t>
            </a:r>
          </a:p>
          <a:p>
            <a:pPr lvl="1" eaLnBrk="1" hangingPunct="1">
              <a:defRPr/>
            </a:pPr>
            <a:r>
              <a:rPr lang="en-US" altLang="zh-CN" dirty="0" smtClean="0"/>
              <a:t>Conflict problems</a:t>
            </a:r>
          </a:p>
          <a:p>
            <a:pPr eaLnBrk="1" hangingPunct="1">
              <a:defRPr/>
            </a:pPr>
            <a:r>
              <a:rPr lang="en-US" altLang="zh-CN" dirty="0" smtClean="0"/>
              <a:t>Indications:</a:t>
            </a:r>
          </a:p>
          <a:p>
            <a:pPr lvl="1" eaLnBrk="1" hangingPunct="1">
              <a:defRPr/>
            </a:pPr>
            <a:r>
              <a:rPr lang="en-US" altLang="zh-CN" dirty="0" smtClean="0"/>
              <a:t>Well-motivated people with </a:t>
            </a:r>
            <a:r>
              <a:rPr lang="en-US" altLang="zh-CN" dirty="0" err="1" smtClean="0"/>
              <a:t>stabel</a:t>
            </a:r>
            <a:r>
              <a:rPr lang="en-US" altLang="zh-CN" dirty="0" smtClean="0"/>
              <a:t> personalities who are facing major but transitory difficulties.</a:t>
            </a:r>
          </a:p>
        </p:txBody>
      </p:sp>
    </p:spTree>
    <p:extLst>
      <p:ext uri="{BB962C8B-B14F-4D97-AF65-F5344CB8AC3E}">
        <p14:creationId xmlns:p14="http://schemas.microsoft.com/office/powerpoint/2010/main" val="19117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8925</TotalTime>
  <Words>449</Words>
  <Application>Microsoft Office PowerPoint</Application>
  <PresentationFormat>On-screen Show (4:3)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宋体</vt:lpstr>
      <vt:lpstr>Arial</vt:lpstr>
      <vt:lpstr>Calibri</vt:lpstr>
      <vt:lpstr>Candara</vt:lpstr>
      <vt:lpstr>华文楷体</vt:lpstr>
      <vt:lpstr>华文新魏</vt:lpstr>
      <vt:lpstr>Symbol</vt:lpstr>
      <vt:lpstr>Times New Roman</vt:lpstr>
      <vt:lpstr>Wingdings</vt:lpstr>
      <vt:lpstr>Waveform</vt:lpstr>
      <vt:lpstr>INDIVIDUAL PSYCHOTHERAPY (BRIEF AND SUPPORTIVE)</vt:lpstr>
      <vt:lpstr>WHAT IS BRIEF PSYCHOTHERAPY</vt:lpstr>
      <vt:lpstr>EMPHASIS</vt:lpstr>
      <vt:lpstr>Proponents of  Brief Psychotherapy</vt:lpstr>
      <vt:lpstr>Types of Psychotherapy</vt:lpstr>
      <vt:lpstr>Common factors in psychotherapy</vt:lpstr>
      <vt:lpstr>Counselling and crisis intervention</vt:lpstr>
      <vt:lpstr>Counselling </vt:lpstr>
      <vt:lpstr>Crisis intervention 1</vt:lpstr>
      <vt:lpstr>Crisis intervention 2: methods</vt:lpstr>
      <vt:lpstr>SUPPORTIVE PSYCHOTHERAPY</vt:lpstr>
      <vt:lpstr>SUPPORTIVE PSYCHOTHERAPY OBJECTIVE</vt:lpstr>
      <vt:lpstr>Supportive psychotherapy</vt:lpstr>
      <vt:lpstr>AIMS OF SUPPORTIVE PSYCHOTHERAPY</vt:lpstr>
      <vt:lpstr>Advantages of Individual Psychotherapy</vt:lpstr>
      <vt:lpstr>Disadvantages of Individual Psychotherapy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 Communications</dc:creator>
  <cp:lastModifiedBy>Shabir</cp:lastModifiedBy>
  <cp:revision>144</cp:revision>
  <cp:lastPrinted>2016-02-17T03:03:28Z</cp:lastPrinted>
  <dcterms:created xsi:type="dcterms:W3CDTF">2012-07-02T07:54:23Z</dcterms:created>
  <dcterms:modified xsi:type="dcterms:W3CDTF">2021-04-17T22:53:20Z</dcterms:modified>
</cp:coreProperties>
</file>