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515" r:id="rId3"/>
    <p:sldId id="516" r:id="rId4"/>
    <p:sldId id="542" r:id="rId5"/>
    <p:sldId id="520" r:id="rId6"/>
    <p:sldId id="521" r:id="rId7"/>
    <p:sldId id="523" r:id="rId8"/>
    <p:sldId id="524" r:id="rId9"/>
    <p:sldId id="525" r:id="rId10"/>
    <p:sldId id="545" r:id="rId11"/>
    <p:sldId id="543" r:id="rId12"/>
    <p:sldId id="526" r:id="rId13"/>
    <p:sldId id="527" r:id="rId14"/>
    <p:sldId id="540" r:id="rId15"/>
    <p:sldId id="54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694C30-16F9-4E1D-B83B-2C540B529FB2}" type="datetimeFigureOut">
              <a:rPr lang="en-US"/>
              <a:pPr>
                <a:defRPr/>
              </a:pPr>
              <a:t>4/11/21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22384A-1CDB-4ECF-87BD-AFF8ECA5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074ADF-ADE4-49D3-BC2E-59116CB706BB}" type="datetimeFigureOut">
              <a:rPr lang="en-US"/>
              <a:pPr>
                <a:defRPr/>
              </a:pPr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EFEF81-82B9-4ECD-8EE2-D9336218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228600" y="5181600"/>
            <a:ext cx="872331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019800"/>
            <a:ext cx="86868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0CFD4CD-8D4F-4AD4-8AF4-86DEBA464B6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F37C9C6-231F-439E-8ADD-2F27CD2B1FC7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EC6EE6C-615C-436C-8F77-7D67B886382F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172200"/>
            <a:ext cx="87979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E6F2F79E-DD06-4DC9-8595-A80F4379909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172200"/>
            <a:ext cx="8493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48DB493-0110-4113-9629-FEFA4F0E7C0E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2CAFCCF-B467-4D77-A483-A1F2E5DF6B9D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B8E3B3BE-847B-40E8-B360-3DE722B8675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D80CB26-B041-48D8-8157-6933BC1D86D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06388"/>
            <a:ext cx="9144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33B0DF5-F4D2-4E32-8D55-DF904B981DE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10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416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CDD620B6-B608-42F0-8639-8210814320B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1143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5693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EC08AC6-ACD8-4D84-B87D-4AA16365550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172200"/>
            <a:ext cx="849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12D1DF6C-5204-4255-B6B9-BA718B5291D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4572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Fountain 1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88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47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BY RA OKOTH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DEPT OF PSYCHIATRY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UON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./2016</a:t>
            </a:r>
            <a:endParaRPr lang="en-US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37CD9687-556D-424A-863D-5623A1819EE6}" type="slidenum">
              <a:rPr lang="en-US"/>
              <a:pPr>
                <a:defRPr/>
              </a:pPr>
              <a:t>1</a:t>
            </a:fld>
            <a:r>
              <a:rPr lang="en-US"/>
              <a:t>	 Certified 		http://www.uonbi.ac.ke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INDIVIDUAL PSYCHOTHERAPY</a:t>
            </a:r>
            <a:br>
              <a:rPr lang="en-US" dirty="0" smtClean="0"/>
            </a:br>
            <a:r>
              <a:rPr lang="en-US" dirty="0" smtClean="0"/>
              <a:t>(BRIEF AND SUPPORTIVE)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6087F2-5BE2-7446-8367-77F9CA6CCED3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SUPPORTIVE PSYCHOTHERAPY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b="1" dirty="0" smtClean="0"/>
              <a:t>It is a therapeutic approach that </a:t>
            </a:r>
            <a:r>
              <a:rPr lang="en-US" altLang="zh-CN" b="1" dirty="0" err="1" smtClean="0"/>
              <a:t>intergrates</a:t>
            </a:r>
            <a:r>
              <a:rPr lang="en-US" altLang="zh-CN" b="1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altLang="zh-CN" b="1" dirty="0" smtClean="0"/>
              <a:t>  psychodynamic psychotherapy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altLang="zh-CN" b="1" dirty="0" smtClean="0"/>
              <a:t>Cognitive – behavioral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n-US" altLang="zh-CN" b="1" dirty="0" smtClean="0"/>
              <a:t>Interpersonal conceptual model technique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b="1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5719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6087F2-5BE2-7446-8367-77F9CA6CCED3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SUPPORTIVE PSYCHOTHERAPY OBJECTIVE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b="1" dirty="0" smtClean="0"/>
              <a:t>The therapists  objective is to  reinforce  the patient’s healthy and adaptive patterns of thought </a:t>
            </a:r>
            <a:r>
              <a:rPr lang="en-US" altLang="zh-CN" b="1" dirty="0" err="1" smtClean="0"/>
              <a:t>behaviours</a:t>
            </a:r>
            <a:r>
              <a:rPr lang="en-US" altLang="zh-CN" b="1" dirty="0" smtClean="0"/>
              <a:t> in order to reduce the intra psychic conflicts that produce symptoms of mental disorders.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279686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6962BA-1F62-264C-9B84-6122FCF137BE}" type="slidenum">
              <a:rPr lang="en-US" altLang="zh-CN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Supportive psychotherapy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Table22.3</a:t>
            </a:r>
          </a:p>
          <a:p>
            <a:pPr eaLnBrk="1" hangingPunct="1">
              <a:defRPr/>
            </a:pPr>
            <a:endParaRPr lang="en-US" altLang="zh-CN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85975"/>
            <a:ext cx="8191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61C701-75AA-BA44-9F9B-446F286E32E8}" type="slidenum">
              <a:rPr lang="en-US" altLang="zh-CN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AIMS OF SUPPORTIVE PSYCHOTHERAPY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543800" cy="4343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zh-CN" b="1" dirty="0" smtClean="0"/>
              <a:t>Help patient to reach and maintain their best psychological and social functioning</a:t>
            </a:r>
          </a:p>
          <a:p>
            <a:pPr marL="609600" indent="-609600" eaLnBrk="1" hangingPunct="1">
              <a:defRPr/>
            </a:pPr>
            <a:r>
              <a:rPr lang="en-US" altLang="zh-CN" b="1" dirty="0"/>
              <a:t> </a:t>
            </a:r>
            <a:r>
              <a:rPr lang="en-US" altLang="zh-CN" b="1" dirty="0" smtClean="0"/>
              <a:t>Reduce subjective stress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Reduce behavioral dysfunction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Improve self esteem</a:t>
            </a:r>
          </a:p>
          <a:p>
            <a:pPr marL="609600" indent="-609600" eaLnBrk="1" hangingPunct="1">
              <a:defRPr/>
            </a:pPr>
            <a:r>
              <a:rPr lang="en-US" altLang="zh-CN" b="1" dirty="0" err="1" smtClean="0"/>
              <a:t>Minimise</a:t>
            </a:r>
            <a:r>
              <a:rPr lang="en-US" altLang="zh-CN" b="1" dirty="0" smtClean="0"/>
              <a:t> relapses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Enhance the patients strengths and coping skills</a:t>
            </a:r>
          </a:p>
          <a:p>
            <a:pPr marL="609600" indent="-609600" eaLnBrk="1" hangingPunct="1">
              <a:defRPr/>
            </a:pPr>
            <a:r>
              <a:rPr lang="en-US" altLang="zh-CN" b="1" dirty="0" smtClean="0"/>
              <a:t>ALLOW THE PT TO ACHIEVE MAXIMUM POSSIBLE SUPPORT</a:t>
            </a:r>
            <a:r>
              <a:rPr lang="en-US" altLang="zh-CN" b="1" dirty="0"/>
              <a:t> </a:t>
            </a:r>
            <a:r>
              <a:rPr lang="en-US" altLang="zh-CN" b="1" dirty="0" smtClean="0"/>
              <a:t>FROM OTHER SOURCES</a:t>
            </a:r>
          </a:p>
        </p:txBody>
      </p:sp>
    </p:spTree>
    <p:extLst>
      <p:ext uri="{BB962C8B-B14F-4D97-AF65-F5344CB8AC3E}">
        <p14:creationId xmlns:p14="http://schemas.microsoft.com/office/powerpoint/2010/main" val="327086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78FE13-47EB-E64B-9069-B6A913D31756}" type="slidenum">
              <a:rPr lang="en-US" altLang="zh-CN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33794" name="Picture 5" descr="200887822239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200751612563869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4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C8A10A-84D9-4F4B-9E27-156916FF2EB3}" type="slidenum">
              <a:rPr lang="en-US" altLang="zh-CN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286750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v-SE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  <a:cs typeface="宋体"/>
              </a:rPr>
              <a:t>Thank you for your attention!</a:t>
            </a:r>
            <a:endParaRPr lang="en-US" sz="4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4198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10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0AC76F-9361-6245-96A9-F95549D9E105}" type="slidenum">
              <a:rPr lang="en-US" altLang="zh-CN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WHAT IS BRIEF PSYCHOTHERAPY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53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This is an umbrella  term for a variety of approaches including short –term  Solution  therapy.</a:t>
            </a:r>
          </a:p>
          <a:p>
            <a:pPr eaLnBrk="1" hangingPunct="1">
              <a:defRPr/>
            </a:pPr>
            <a:r>
              <a:rPr lang="en-US" altLang="zh-CN" dirty="0" smtClean="0"/>
              <a:t>Highly strategic</a:t>
            </a:r>
          </a:p>
          <a:p>
            <a:pPr eaLnBrk="1" hangingPunct="1">
              <a:defRPr/>
            </a:pPr>
            <a:r>
              <a:rPr lang="en-US" altLang="zh-CN" dirty="0" smtClean="0"/>
              <a:t>Exploratory</a:t>
            </a:r>
          </a:p>
          <a:p>
            <a:pPr eaLnBrk="1" hangingPunct="1"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Solution oriented NOT problem oriented</a:t>
            </a:r>
          </a:p>
          <a:p>
            <a:pPr eaLnBrk="1" hangingPunct="1">
              <a:defRPr/>
            </a:pPr>
            <a:r>
              <a:rPr lang="en-US" altLang="zh-CN" dirty="0" smtClean="0"/>
              <a:t>Concerned with the current factors  sustaining the problem and preventing change</a:t>
            </a:r>
          </a:p>
          <a:p>
            <a:pPr marL="0" indent="0" eaLnBrk="1" hangingPunct="1">
              <a:buNone/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846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EC2CFB-49C4-594F-BBC6-0976B7DC8AD7}" type="slidenum">
              <a:rPr lang="en-US" altLang="zh-CN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EMPHASIS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/>
              <a:t>F</a:t>
            </a:r>
            <a:r>
              <a:rPr lang="en-US" altLang="zh-CN" sz="2800" b="1" dirty="0" smtClean="0"/>
              <a:t>ocus on specific problem</a:t>
            </a:r>
          </a:p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r>
              <a:rPr lang="en-US" altLang="zh-CN" sz="2800" b="1" dirty="0" smtClean="0"/>
              <a:t>Direct intervention</a:t>
            </a:r>
          </a:p>
        </p:txBody>
      </p:sp>
    </p:spTree>
    <p:extLst>
      <p:ext uri="{BB962C8B-B14F-4D97-AF65-F5344CB8AC3E}">
        <p14:creationId xmlns:p14="http://schemas.microsoft.com/office/powerpoint/2010/main" val="154883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EC2CFB-49C4-594F-BBC6-0976B7DC8AD7}" type="slidenum">
              <a:rPr lang="en-US" altLang="zh-CN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Proponents of  </a:t>
            </a:r>
            <a:r>
              <a:rPr lang="en-US" altLang="zh-CN" dirty="0"/>
              <a:t>B</a:t>
            </a:r>
            <a:r>
              <a:rPr lang="en-US" altLang="zh-CN" dirty="0" smtClean="0"/>
              <a:t>rief psychotherapy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r>
              <a:rPr lang="en-US" altLang="zh-CN" sz="2800" b="1" dirty="0" smtClean="0"/>
              <a:t>Milton Erickson (clinical hypnosis)</a:t>
            </a:r>
          </a:p>
          <a:p>
            <a:pPr eaLnBrk="1" hangingPunct="1">
              <a:defRPr/>
            </a:pPr>
            <a:endParaRPr lang="en-US" altLang="zh-CN" sz="2800" b="1" dirty="0"/>
          </a:p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r>
              <a:rPr lang="en-US" altLang="zh-CN" sz="2800" b="1" dirty="0" smtClean="0"/>
              <a:t>Richard </a:t>
            </a:r>
            <a:r>
              <a:rPr lang="en-US" altLang="zh-CN" sz="2800" b="1" dirty="0" err="1" smtClean="0"/>
              <a:t>Bandler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(</a:t>
            </a:r>
            <a:r>
              <a:rPr lang="en-US" altLang="zh-CN" sz="2800" b="1" dirty="0" err="1" smtClean="0"/>
              <a:t>Neuoro</a:t>
            </a:r>
            <a:r>
              <a:rPr lang="en-US" altLang="zh-CN" sz="2800" b="1" dirty="0" smtClean="0"/>
              <a:t> linguistic programing)</a:t>
            </a:r>
          </a:p>
        </p:txBody>
      </p:sp>
    </p:spTree>
    <p:extLst>
      <p:ext uri="{BB962C8B-B14F-4D97-AF65-F5344CB8AC3E}">
        <p14:creationId xmlns:p14="http://schemas.microsoft.com/office/powerpoint/2010/main" val="143538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F602A-E81F-E744-8D21-3FC22A6984F4}" type="slidenum">
              <a:rPr lang="en-US" altLang="zh-CN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dirty="0" smtClean="0"/>
              <a:t>Common factors in psychotherapy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Therapeutic relationship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Listening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Release of emotion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Restoration of morale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Providing information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Providing a rationale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Advice and guidance</a:t>
            </a:r>
          </a:p>
          <a:p>
            <a:pPr marL="812800" indent="-812800" eaLnBrk="1" hangingPunct="1">
              <a:lnSpc>
                <a:spcPct val="90000"/>
              </a:lnSpc>
              <a:buFont typeface="Wingdings" charset="0"/>
              <a:buAutoNum type="romanUcPeriod"/>
              <a:defRPr/>
            </a:pPr>
            <a:r>
              <a:rPr lang="en-US" altLang="zh-CN" b="1" smtClean="0"/>
              <a:t>Suggestion</a:t>
            </a:r>
          </a:p>
        </p:txBody>
      </p:sp>
    </p:spTree>
    <p:extLst>
      <p:ext uri="{BB962C8B-B14F-4D97-AF65-F5344CB8AC3E}">
        <p14:creationId xmlns:p14="http://schemas.microsoft.com/office/powerpoint/2010/main" val="41124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6D3191-5CD9-544F-B7DC-BCB06853B5EE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smtClean="0"/>
              <a:t>Counselling and crisis intervention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smtClean="0"/>
              <a:t>Counselling</a:t>
            </a:r>
          </a:p>
          <a:p>
            <a:pPr lvl="1" eaLnBrk="1" hangingPunct="1">
              <a:defRPr/>
            </a:pPr>
            <a:r>
              <a:rPr lang="en-US" altLang="zh-CN" b="1" smtClean="0"/>
              <a:t>Counselling incorporates the non-specific factors shared by all kinds of psychotherapy</a:t>
            </a:r>
          </a:p>
          <a:p>
            <a:pPr eaLnBrk="1" hangingPunct="1">
              <a:defRPr/>
            </a:pPr>
            <a:endParaRPr lang="en-US" altLang="zh-CN" b="1" smtClean="0"/>
          </a:p>
          <a:p>
            <a:pPr eaLnBrk="1" hangingPunct="1">
              <a:defRPr/>
            </a:pPr>
            <a:r>
              <a:rPr lang="en-US" altLang="zh-CN" b="1" smtClean="0"/>
              <a:t>Crisis intervention</a:t>
            </a:r>
          </a:p>
          <a:p>
            <a:pPr lvl="1" eaLnBrk="1" hangingPunct="1">
              <a:defRPr/>
            </a:pPr>
            <a:r>
              <a:rPr lang="en-US" altLang="zh-CN" b="1" smtClean="0"/>
              <a:t>Helps patients cope with a crisis in their lives, and to learn effective ways of dealing with future difficulties.</a:t>
            </a:r>
          </a:p>
        </p:txBody>
      </p:sp>
    </p:spTree>
    <p:extLst>
      <p:ext uri="{BB962C8B-B14F-4D97-AF65-F5344CB8AC3E}">
        <p14:creationId xmlns:p14="http://schemas.microsoft.com/office/powerpoint/2010/main" val="418015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2030-6917-E449-AFDD-0F102C7FA602}" type="slidenum">
              <a:rPr lang="en-US" altLang="zh-CN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/>
              <a:t>Counselling</a:t>
            </a:r>
            <a:r>
              <a:rPr lang="en-US" altLang="zh-CN" dirty="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smtClean="0"/>
              <a:t>Counselling for specific purposes</a:t>
            </a:r>
          </a:p>
          <a:p>
            <a:pPr lvl="1" eaLnBrk="1" hangingPunct="1">
              <a:defRPr/>
            </a:pPr>
            <a:r>
              <a:rPr lang="en-US" altLang="zh-CN" b="1" smtClean="0"/>
              <a:t>Debriefing</a:t>
            </a:r>
          </a:p>
          <a:p>
            <a:pPr lvl="1" eaLnBrk="1" hangingPunct="1">
              <a:defRPr/>
            </a:pPr>
            <a:r>
              <a:rPr lang="en-US" altLang="zh-CN" b="1" smtClean="0"/>
              <a:t>Relationship problems</a:t>
            </a:r>
          </a:p>
          <a:p>
            <a:pPr lvl="1" eaLnBrk="1" hangingPunct="1">
              <a:defRPr/>
            </a:pPr>
            <a:r>
              <a:rPr lang="en-US" altLang="zh-CN" b="1" smtClean="0"/>
              <a:t>Late effects of trauma</a:t>
            </a:r>
          </a:p>
          <a:p>
            <a:pPr lvl="1" eaLnBrk="1" hangingPunct="1">
              <a:defRPr/>
            </a:pPr>
            <a:r>
              <a:rPr lang="en-US" altLang="zh-CN" b="1" smtClean="0"/>
              <a:t>Risks</a:t>
            </a:r>
          </a:p>
          <a:p>
            <a:pPr lvl="1" eaLnBrk="1" hangingPunct="1">
              <a:defRPr/>
            </a:pPr>
            <a:r>
              <a:rPr lang="en-US" altLang="zh-CN" b="1" smtClean="0"/>
              <a:t>Students</a:t>
            </a:r>
          </a:p>
          <a:p>
            <a:pPr lvl="1" eaLnBrk="1" hangingPunct="1">
              <a:defRPr/>
            </a:pPr>
            <a:r>
              <a:rPr lang="en-US" altLang="zh-CN" b="1" smtClean="0"/>
              <a:t>In primary care</a:t>
            </a:r>
          </a:p>
          <a:p>
            <a:pPr eaLnBrk="1" hangingPunct="1">
              <a:defRPr/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99703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3BB79E-F72E-E84B-8796-842FFE8FE1F8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Crisis intervention 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Problems leading to crisis</a:t>
            </a:r>
          </a:p>
          <a:p>
            <a:pPr lvl="1" eaLnBrk="1" hangingPunct="1">
              <a:defRPr/>
            </a:pPr>
            <a:r>
              <a:rPr lang="en-US" altLang="zh-CN" smtClean="0"/>
              <a:t>Loss problems</a:t>
            </a:r>
          </a:p>
          <a:p>
            <a:pPr lvl="1" eaLnBrk="1" hangingPunct="1">
              <a:defRPr/>
            </a:pPr>
            <a:r>
              <a:rPr lang="en-US" altLang="zh-CN" smtClean="0"/>
              <a:t>Role changes</a:t>
            </a:r>
          </a:p>
          <a:p>
            <a:pPr lvl="1" eaLnBrk="1" hangingPunct="1">
              <a:defRPr/>
            </a:pPr>
            <a:r>
              <a:rPr lang="en-US" altLang="zh-CN" smtClean="0"/>
              <a:t>Relationship problems</a:t>
            </a:r>
          </a:p>
          <a:p>
            <a:pPr lvl="1" eaLnBrk="1" hangingPunct="1">
              <a:defRPr/>
            </a:pPr>
            <a:r>
              <a:rPr lang="en-US" altLang="zh-CN" smtClean="0"/>
              <a:t>Conflict problems</a:t>
            </a:r>
          </a:p>
          <a:p>
            <a:pPr eaLnBrk="1" hangingPunct="1">
              <a:defRPr/>
            </a:pPr>
            <a:r>
              <a:rPr lang="en-US" altLang="zh-CN" smtClean="0"/>
              <a:t>Indications:</a:t>
            </a:r>
          </a:p>
          <a:p>
            <a:pPr lvl="1" eaLnBrk="1" hangingPunct="1">
              <a:defRPr/>
            </a:pPr>
            <a:r>
              <a:rPr lang="en-US" altLang="zh-CN" smtClean="0"/>
              <a:t>well-motivated people with stabel personalities who are facing major but transitory difficulties.</a:t>
            </a:r>
          </a:p>
        </p:txBody>
      </p:sp>
    </p:spTree>
    <p:extLst>
      <p:ext uri="{BB962C8B-B14F-4D97-AF65-F5344CB8AC3E}">
        <p14:creationId xmlns:p14="http://schemas.microsoft.com/office/powerpoint/2010/main" val="191175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6087F2-5BE2-7446-8367-77F9CA6CCED3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Crisis intervention 2: methods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b="1" smtClean="0"/>
              <a:t>Stage Ⅰ: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smtClean="0"/>
              <a:t>reduce arousal;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smtClean="0"/>
              <a:t>focus on current problems;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smtClean="0"/>
              <a:t>encourage self-help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b="1" smtClean="0"/>
              <a:t>StageⅡ: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smtClean="0"/>
              <a:t>assess problems;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smtClean="0"/>
              <a:t>consider solutions;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smtClean="0"/>
              <a:t>test solutions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b="1" smtClean="0"/>
              <a:t>StageⅢ: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b="1" smtClean="0"/>
              <a:t>consider future coping methods</a:t>
            </a:r>
          </a:p>
        </p:txBody>
      </p:sp>
    </p:spTree>
    <p:extLst>
      <p:ext uri="{BB962C8B-B14F-4D97-AF65-F5344CB8AC3E}">
        <p14:creationId xmlns:p14="http://schemas.microsoft.com/office/powerpoint/2010/main" val="6349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8867</TotalTime>
  <Words>355</Words>
  <Application>Microsoft Macintosh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INDIVIDUAL PSYCHOTHERAPY (BRIEF AND SUPPORTIVE)</vt:lpstr>
      <vt:lpstr>WHAT IS BRIEF PSYCHOTHERAPY</vt:lpstr>
      <vt:lpstr>EMPHASIS</vt:lpstr>
      <vt:lpstr>Proponents of  Brief psychotherapy</vt:lpstr>
      <vt:lpstr>Common factors in psychotherapy</vt:lpstr>
      <vt:lpstr>Counselling and crisis intervention</vt:lpstr>
      <vt:lpstr>Counselling </vt:lpstr>
      <vt:lpstr>Crisis intervention 1</vt:lpstr>
      <vt:lpstr>Crisis intervention 2: methods</vt:lpstr>
      <vt:lpstr>SUPPORTIVE PSYCHOTHERAPY</vt:lpstr>
      <vt:lpstr>SUPPORTIVE PSYCHOTHERAPY OBJECTIVE</vt:lpstr>
      <vt:lpstr>Supportive psychotherapy</vt:lpstr>
      <vt:lpstr>AIMS OF SUPPORTIVE PSYCHOTHERAPY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 Communications</dc:creator>
  <cp:lastModifiedBy>Roselyne Ogolla</cp:lastModifiedBy>
  <cp:revision>139</cp:revision>
  <cp:lastPrinted>2016-02-17T03:03:28Z</cp:lastPrinted>
  <dcterms:created xsi:type="dcterms:W3CDTF">2012-07-02T07:54:23Z</dcterms:created>
  <dcterms:modified xsi:type="dcterms:W3CDTF">2021-04-11T15:52:50Z</dcterms:modified>
</cp:coreProperties>
</file>