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sldIdLst>
    <p:sldId id="256" r:id="rId2"/>
    <p:sldId id="297" r:id="rId3"/>
    <p:sldId id="274" r:id="rId4"/>
    <p:sldId id="275" r:id="rId5"/>
    <p:sldId id="276" r:id="rId6"/>
    <p:sldId id="299" r:id="rId7"/>
    <p:sldId id="277" r:id="rId8"/>
    <p:sldId id="278" r:id="rId9"/>
    <p:sldId id="300" r:id="rId10"/>
    <p:sldId id="280" r:id="rId11"/>
    <p:sldId id="281" r:id="rId12"/>
    <p:sldId id="294" r:id="rId13"/>
    <p:sldId id="293" r:id="rId14"/>
    <p:sldId id="279" r:id="rId15"/>
    <p:sldId id="282" r:id="rId16"/>
    <p:sldId id="304" r:id="rId17"/>
    <p:sldId id="273" r:id="rId18"/>
    <p:sldId id="283" r:id="rId19"/>
    <p:sldId id="284" r:id="rId20"/>
    <p:sldId id="285" r:id="rId21"/>
    <p:sldId id="286" r:id="rId22"/>
    <p:sldId id="295" r:id="rId23"/>
    <p:sldId id="287" r:id="rId24"/>
    <p:sldId id="301" r:id="rId25"/>
    <p:sldId id="302" r:id="rId26"/>
    <p:sldId id="288" r:id="rId27"/>
    <p:sldId id="296" r:id="rId28"/>
    <p:sldId id="269" r:id="rId29"/>
    <p:sldId id="298" r:id="rId30"/>
    <p:sldId id="303" r:id="rId31"/>
    <p:sldId id="270" r:id="rId32"/>
    <p:sldId id="271" r:id="rId33"/>
    <p:sldId id="308" r:id="rId34"/>
    <p:sldId id="30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7" autoAdjust="0"/>
    <p:restoredTop sz="94660"/>
  </p:normalViewPr>
  <p:slideViewPr>
    <p:cSldViewPr>
      <p:cViewPr varScale="1">
        <p:scale>
          <a:sx n="86" d="100"/>
          <a:sy n="86" d="100"/>
        </p:scale>
        <p:origin x="91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24386-BC23-4B9E-9974-D04A6738450A}" type="datetimeFigureOut">
              <a:rPr lang="en-US" smtClean="0"/>
              <a:t>13-Jun-21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B37D0-738C-4030-81BF-585C8E630457}" type="slidenum">
              <a:rPr lang="en-US" smtClean="0"/>
              <a:t>‹#›</a:t>
            </a:fld>
            <a:endParaRPr lang="en-US"/>
          </a:p>
        </p:txBody>
      </p:sp>
    </p:spTree>
    <p:extLst>
      <p:ext uri="{BB962C8B-B14F-4D97-AF65-F5344CB8AC3E}">
        <p14:creationId xmlns:p14="http://schemas.microsoft.com/office/powerpoint/2010/main" val="256166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lm.nih.gov/exhibition/islamic_medical/islamic_12.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https://www.nlm.nih.gov/exhibition/islamic_medical/islamic_12.html</a:t>
            </a:r>
            <a:endParaRPr lang="en-US" dirty="0"/>
          </a:p>
        </p:txBody>
      </p:sp>
      <p:sp>
        <p:nvSpPr>
          <p:cNvPr id="4" name="Slide Number Placeholder 3"/>
          <p:cNvSpPr>
            <a:spLocks noGrp="1"/>
          </p:cNvSpPr>
          <p:nvPr>
            <p:ph type="sldNum" sz="quarter" idx="10"/>
          </p:nvPr>
        </p:nvSpPr>
        <p:spPr/>
        <p:txBody>
          <a:bodyPr/>
          <a:lstStyle/>
          <a:p>
            <a:fld id="{38BB37D0-738C-4030-81BF-585C8E630457}" type="slidenum">
              <a:rPr lang="en-US" smtClean="0"/>
              <a:t>14</a:t>
            </a:fld>
            <a:endParaRPr lang="en-US"/>
          </a:p>
        </p:txBody>
      </p:sp>
    </p:spTree>
    <p:extLst>
      <p:ext uri="{BB962C8B-B14F-4D97-AF65-F5344CB8AC3E}">
        <p14:creationId xmlns:p14="http://schemas.microsoft.com/office/powerpoint/2010/main" val="2277639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1FF74E77-8190-43B7-9029-E209F7D9D98E}" type="datetimeFigureOut">
              <a:rPr lang="en-US" smtClean="0"/>
              <a:pPr>
                <a:defRPr/>
              </a:pPr>
              <a:t>13-Jun-21</a:t>
            </a:fld>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FC877E85-F14D-4942-AD2F-C20A00E1DDB5}" type="slidenum">
              <a:rPr lang="en-US"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27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07441BF-89BA-4329-B236-F11C2FCF2645}" type="datetimeFigureOut">
              <a:rPr lang="en-US" smtClean="0"/>
              <a:pPr>
                <a:defRPr/>
              </a:pPr>
              <a:t>13-Jun-21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F96AE4-C6CA-4AE1-A7E4-9AF12C46C1F7}" type="slidenum">
              <a:rPr lang="en-US" smtClean="0"/>
              <a:pPr>
                <a:defRPr/>
              </a:pPr>
              <a:t>‹#›</a:t>
            </a:fld>
            <a:endParaRPr lang="en-US"/>
          </a:p>
        </p:txBody>
      </p:sp>
    </p:spTree>
    <p:extLst>
      <p:ext uri="{BB962C8B-B14F-4D97-AF65-F5344CB8AC3E}">
        <p14:creationId xmlns:p14="http://schemas.microsoft.com/office/powerpoint/2010/main" val="1257337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07441BF-89BA-4329-B236-F11C2FCF2645}"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F96AE4-C6CA-4AE1-A7E4-9AF12C46C1F7}"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1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07441BF-89BA-4329-B236-F11C2FCF2645}"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F96AE4-C6CA-4AE1-A7E4-9AF12C46C1F7}"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79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07441BF-89BA-4329-B236-F11C2FCF2645}"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F96AE4-C6CA-4AE1-A7E4-9AF12C46C1F7}" type="slidenum">
              <a:rPr lang="en-US" smtClean="0"/>
              <a:pPr>
                <a:defRPr/>
              </a:pPr>
              <a:t>‹#›</a:t>
            </a:fld>
            <a:endParaRPr lang="en-US"/>
          </a:p>
        </p:txBody>
      </p:sp>
    </p:spTree>
    <p:extLst>
      <p:ext uri="{BB962C8B-B14F-4D97-AF65-F5344CB8AC3E}">
        <p14:creationId xmlns:p14="http://schemas.microsoft.com/office/powerpoint/2010/main" val="3573420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07441BF-89BA-4329-B236-F11C2FCF2645}"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F96AE4-C6CA-4AE1-A7E4-9AF12C46C1F7}"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0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707441BF-89BA-4329-B236-F11C2FCF2645}"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F96AE4-C6CA-4AE1-A7E4-9AF12C46C1F7}"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776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EF8024A-A502-4300-B074-75E1A3B39FB6}"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1AA53E-5C34-48C6-A699-BEA00F67A7E0}" type="slidenum">
              <a:rPr lang="en-US" smtClean="0"/>
              <a:pPr>
                <a:defRPr/>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110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58E431B-1EBA-4E5E-9D8E-9F62FD33D666}"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F14C5A-EBE3-4310-96E6-B01B29AEB921}" type="slidenum">
              <a:rPr lang="en-US" smtClean="0"/>
              <a:pPr>
                <a:defRPr/>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83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97A8188-2220-4B80-A53F-6D830B21310A}"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1EEC6C-CE54-4C95-97A9-52E1A54C2352}" type="slidenum">
              <a:rPr lang="en-US" smtClean="0"/>
              <a:pPr>
                <a:defRPr/>
              </a:pPr>
              <a:t>‹#›</a:t>
            </a:fld>
            <a:endParaRPr lang="en-US"/>
          </a:p>
        </p:txBody>
      </p:sp>
    </p:spTree>
    <p:extLst>
      <p:ext uri="{BB962C8B-B14F-4D97-AF65-F5344CB8AC3E}">
        <p14:creationId xmlns:p14="http://schemas.microsoft.com/office/powerpoint/2010/main" val="282749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8AD142B-8D40-4218-B059-1480BFBC003E}" type="datetimeFigureOut">
              <a:rPr lang="en-US" smtClean="0"/>
              <a:pPr>
                <a:defRPr/>
              </a:pPr>
              <a:t>13-Jun-21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275748-779C-4E1D-8E64-620E6A894887}" type="slidenum">
              <a:rPr lang="en-US" smtClean="0"/>
              <a:pPr>
                <a:defRPr/>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98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9014B01-0628-4350-AC63-6E70BEF469E8}" type="datetimeFigureOut">
              <a:rPr lang="en-US" smtClean="0"/>
              <a:pPr>
                <a:defRPr/>
              </a:pPr>
              <a:t>13-Jun-21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A79F2E-911F-487B-BD7D-C53F8C4D7A6A}" type="slidenum">
              <a:rPr lang="en-US" smtClean="0"/>
              <a:pPr>
                <a:defRPr/>
              </a:pPr>
              <a:t>‹#›</a:t>
            </a:fld>
            <a:endParaRPr lang="en-US"/>
          </a:p>
        </p:txBody>
      </p:sp>
    </p:spTree>
    <p:extLst>
      <p:ext uri="{BB962C8B-B14F-4D97-AF65-F5344CB8AC3E}">
        <p14:creationId xmlns:p14="http://schemas.microsoft.com/office/powerpoint/2010/main" val="264806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5EE9770-574E-4CAB-A1F5-7C385ABEC12A}" type="datetimeFigureOut">
              <a:rPr lang="en-US" smtClean="0"/>
              <a:pPr>
                <a:defRPr/>
              </a:pPr>
              <a:t>13-Jun-21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A2D90FE-4B54-49C1-89DC-0172C39678A5}" type="slidenum">
              <a:rPr lang="en-US"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9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A097CD6-2003-4D69-B8A6-3F23238F1E3C}" type="datetimeFigureOut">
              <a:rPr lang="en-US" smtClean="0"/>
              <a:pPr>
                <a:defRPr/>
              </a:pPr>
              <a:t>13-Jun-21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6B1F01-9700-4CE3-BC82-8E92F6D31003}" type="slidenum">
              <a:rPr lang="en-US" smtClean="0"/>
              <a:pPr>
                <a:defRPr/>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33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4DB9C6-B13E-41C3-853C-20CEACCEF2C7}" type="datetimeFigureOut">
              <a:rPr lang="en-US" smtClean="0"/>
              <a:pPr>
                <a:defRPr/>
              </a:pPr>
              <a:t>13-Jun-21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F8BD99D-A96C-423E-8ECA-38DC73286649}" type="slidenum">
              <a:rPr lang="en-US" smtClean="0"/>
              <a:pPr>
                <a:defRPr/>
              </a:pPr>
              <a:t>‹#›</a:t>
            </a:fld>
            <a:endParaRPr lang="en-US"/>
          </a:p>
        </p:txBody>
      </p:sp>
    </p:spTree>
    <p:extLst>
      <p:ext uri="{BB962C8B-B14F-4D97-AF65-F5344CB8AC3E}">
        <p14:creationId xmlns:p14="http://schemas.microsoft.com/office/powerpoint/2010/main" val="15789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0B3E51A2-65F4-49A7-9F03-0CA1FD53749A}" type="datetimeFigureOut">
              <a:rPr lang="en-US" smtClean="0"/>
              <a:pPr>
                <a:defRPr/>
              </a:pPr>
              <a:t>13-Jun-21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0CD9D8-E97F-4F81-808C-BBAF2398D5A2}" type="slidenum">
              <a:rPr lang="en-US" smtClean="0"/>
              <a:pPr>
                <a:defRPr/>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70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FC9DC69-275F-4FBA-AB08-2C69DBBC47C5}" type="datetimeFigureOut">
              <a:rPr lang="en-US" smtClean="0"/>
              <a:pPr>
                <a:defRPr/>
              </a:pPr>
              <a:t>13-Jun-21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49ACFA5-4FB2-4465-848C-8B150CAFA275}" type="slidenum">
              <a:rPr lang="en-US" smtClean="0"/>
              <a:pPr>
                <a:defRPr/>
              </a:pPr>
              <a:t>‹#›</a:t>
            </a:fld>
            <a:endParaRPr lang="en-US"/>
          </a:p>
        </p:txBody>
      </p:sp>
    </p:spTree>
    <p:extLst>
      <p:ext uri="{BB962C8B-B14F-4D97-AF65-F5344CB8AC3E}">
        <p14:creationId xmlns:p14="http://schemas.microsoft.com/office/powerpoint/2010/main" val="127000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07441BF-89BA-4329-B236-F11C2FCF2645}" type="datetimeFigureOut">
              <a:rPr lang="en-US" smtClean="0"/>
              <a:pPr>
                <a:defRPr/>
              </a:pPr>
              <a:t>13-Jun-21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DF96AE4-C6CA-4AE1-A7E4-9AF12C46C1F7}" type="slidenum">
              <a:rPr lang="en-US" smtClean="0"/>
              <a:pPr>
                <a:defRPr/>
              </a:pPr>
              <a:t>‹#›</a:t>
            </a:fld>
            <a:endParaRPr lang="en-US"/>
          </a:p>
        </p:txBody>
      </p:sp>
    </p:spTree>
    <p:extLst>
      <p:ext uri="{BB962C8B-B14F-4D97-AF65-F5344CB8AC3E}">
        <p14:creationId xmlns:p14="http://schemas.microsoft.com/office/powerpoint/2010/main" val="22430238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dirty="0" smtClean="0"/>
              <a:t/>
            </a:r>
            <a:br>
              <a:rPr lang="en-US" dirty="0" smtClean="0"/>
            </a:br>
            <a:r>
              <a:rPr lang="en-US" dirty="0"/>
              <a:t/>
            </a:r>
            <a:br>
              <a:rPr lang="en-US" dirty="0"/>
            </a:br>
            <a:r>
              <a:rPr lang="en-US" dirty="0"/>
              <a:t>HISTORY OF </a:t>
            </a:r>
            <a:r>
              <a:rPr lang="en-US" dirty="0" smtClean="0"/>
              <a:t>PSYCHIATRY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GB" dirty="0" smtClean="0"/>
              <a:t>Level VI</a:t>
            </a:r>
          </a:p>
          <a:p>
            <a:pPr eaLnBrk="1" fontAlgn="auto" hangingPunct="1">
              <a:spcAft>
                <a:spcPts val="0"/>
              </a:spcAft>
              <a:buFont typeface="Arial" pitchFamily="34" charset="0"/>
              <a:buNone/>
              <a:defRPr/>
            </a:pPr>
            <a:r>
              <a:rPr lang="en-GB" dirty="0" smtClean="0"/>
              <a:t>Mathai June 2021</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143000"/>
            <a:ext cx="6798734" cy="1076204"/>
          </a:xfrm>
        </p:spPr>
        <p:txBody>
          <a:bodyPr/>
          <a:lstStyle/>
          <a:p>
            <a:r>
              <a:rPr lang="en-GB" dirty="0" smtClean="0"/>
              <a:t>Dark ages and the Inquisition</a:t>
            </a:r>
            <a:endParaRPr lang="en-US" dirty="0"/>
          </a:p>
        </p:txBody>
      </p:sp>
      <p:sp>
        <p:nvSpPr>
          <p:cNvPr id="3" name="Content Placeholder 2"/>
          <p:cNvSpPr>
            <a:spLocks noGrp="1"/>
          </p:cNvSpPr>
          <p:nvPr>
            <p:ph idx="1"/>
          </p:nvPr>
        </p:nvSpPr>
        <p:spPr/>
        <p:txBody>
          <a:bodyPr>
            <a:normAutofit fontScale="85000" lnSpcReduction="20000"/>
          </a:bodyPr>
          <a:lstStyle/>
          <a:p>
            <a:r>
              <a:rPr lang="en-GB" sz="2800" dirty="0" smtClean="0"/>
              <a:t>A reversal of scientific thinking characterised the times after the fall of Roman empire in </a:t>
            </a:r>
            <a:r>
              <a:rPr lang="en-GB" sz="2800" dirty="0"/>
              <a:t>Europe </a:t>
            </a:r>
            <a:r>
              <a:rPr lang="en-GB" sz="2800" dirty="0" smtClean="0"/>
              <a:t> and gave birth to the Inquisition between 1400 to 1780 </a:t>
            </a:r>
          </a:p>
          <a:p>
            <a:r>
              <a:rPr lang="en-GB" sz="2800" dirty="0" smtClean="0"/>
              <a:t>A lot of mentally ill most suffering from delusions and hallucinations were labelled possessed with demons, old medicine women as witches and these were hunted and killed following the </a:t>
            </a:r>
            <a:r>
              <a:rPr lang="en-GB" sz="2800" dirty="0" err="1" smtClean="0"/>
              <a:t>edics</a:t>
            </a:r>
            <a:r>
              <a:rPr lang="en-GB" sz="2800" dirty="0" smtClean="0"/>
              <a:t> of Heinrich Kramer a Catholic clergy.</a:t>
            </a:r>
          </a:p>
          <a:p>
            <a:r>
              <a:rPr lang="en-GB" sz="2800" dirty="0" smtClean="0"/>
              <a:t>HK wrote the infamous book- Malleus </a:t>
            </a:r>
            <a:r>
              <a:rPr lang="en-GB" sz="2800" dirty="0" err="1" smtClean="0"/>
              <a:t>Maleficarum</a:t>
            </a:r>
            <a:r>
              <a:rPr lang="en-GB" sz="2800" dirty="0" smtClean="0"/>
              <a:t> (Witches’ Hammer), </a:t>
            </a:r>
            <a:endParaRPr lang="en-US" sz="2800" dirty="0"/>
          </a:p>
        </p:txBody>
      </p:sp>
    </p:spTree>
    <p:extLst>
      <p:ext uri="{BB962C8B-B14F-4D97-AF65-F5344CB8AC3E}">
        <p14:creationId xmlns:p14="http://schemas.microsoft.com/office/powerpoint/2010/main" val="280866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219200"/>
            <a:ext cx="6798734" cy="1000004"/>
          </a:xfrm>
        </p:spPr>
        <p:txBody>
          <a:bodyPr/>
          <a:lstStyle/>
          <a:p>
            <a:r>
              <a:rPr lang="en-GB" dirty="0" smtClean="0"/>
              <a:t>The Renaissance </a:t>
            </a:r>
            <a:endParaRPr lang="en-US" dirty="0"/>
          </a:p>
        </p:txBody>
      </p:sp>
      <p:sp>
        <p:nvSpPr>
          <p:cNvPr id="3" name="Content Placeholder 2"/>
          <p:cNvSpPr>
            <a:spLocks noGrp="1"/>
          </p:cNvSpPr>
          <p:nvPr>
            <p:ph idx="1"/>
          </p:nvPr>
        </p:nvSpPr>
        <p:spPr>
          <a:xfrm>
            <a:off x="1176865" y="2490135"/>
            <a:ext cx="6798736" cy="3605865"/>
          </a:xfrm>
        </p:spPr>
        <p:txBody>
          <a:bodyPr/>
          <a:lstStyle/>
          <a:p>
            <a:r>
              <a:rPr lang="en-GB" sz="2000" dirty="0" smtClean="0"/>
              <a:t>The renaissance saw the return to reason and the </a:t>
            </a:r>
            <a:r>
              <a:rPr lang="en-GB" sz="2000" dirty="0"/>
              <a:t>G</a:t>
            </a:r>
            <a:r>
              <a:rPr lang="en-GB" sz="2000" dirty="0" smtClean="0"/>
              <a:t>reek philosophy of humanism- </a:t>
            </a:r>
            <a:r>
              <a:rPr lang="en-US" dirty="0"/>
              <a:t>15th and 16th centuries.</a:t>
            </a:r>
            <a:endParaRPr lang="en-GB" sz="2000" dirty="0" smtClean="0"/>
          </a:p>
          <a:p>
            <a:endParaRPr lang="en-GB" sz="2000" dirty="0" smtClean="0"/>
          </a:p>
          <a:p>
            <a:r>
              <a:rPr lang="en-GB" sz="2000" dirty="0" smtClean="0"/>
              <a:t>The age of reason or </a:t>
            </a:r>
            <a:r>
              <a:rPr lang="en-GB" sz="2000" dirty="0"/>
              <a:t>the Enlightenment, was an intellectual and philosophical movement that dominated the world of ideas in Europe during the 17th to 19th centuries</a:t>
            </a:r>
            <a:r>
              <a:rPr lang="en-GB" sz="2000" dirty="0" smtClean="0"/>
              <a:t>.:  </a:t>
            </a:r>
            <a:r>
              <a:rPr lang="en-GB" sz="2000" dirty="0"/>
              <a:t>'Dare to know! Have courage to use your own reason!‘- Emanuel Kant- </a:t>
            </a:r>
            <a:endParaRPr lang="en-US" sz="2000" dirty="0"/>
          </a:p>
          <a:p>
            <a:endParaRPr lang="en-GB" sz="2000" dirty="0" smtClean="0"/>
          </a:p>
          <a:p>
            <a:endParaRPr lang="en-GB" sz="2000" dirty="0"/>
          </a:p>
          <a:p>
            <a:endParaRPr lang="en-GB" sz="2000" dirty="0" smtClean="0"/>
          </a:p>
        </p:txBody>
      </p:sp>
    </p:spTree>
    <p:extLst>
      <p:ext uri="{BB962C8B-B14F-4D97-AF65-F5344CB8AC3E}">
        <p14:creationId xmlns:p14="http://schemas.microsoft.com/office/powerpoint/2010/main" val="462785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Renaissance </a:t>
            </a:r>
            <a:r>
              <a:rPr lang="en-GB" dirty="0"/>
              <a:t>and Advances in Psychiatry</a:t>
            </a:r>
            <a:endParaRPr lang="en-US" dirty="0"/>
          </a:p>
        </p:txBody>
      </p:sp>
      <p:sp>
        <p:nvSpPr>
          <p:cNvPr id="3" name="Content Placeholder 2"/>
          <p:cNvSpPr>
            <a:spLocks noGrp="1"/>
          </p:cNvSpPr>
          <p:nvPr>
            <p:ph idx="1"/>
          </p:nvPr>
        </p:nvSpPr>
        <p:spPr/>
        <p:txBody>
          <a:bodyPr>
            <a:normAutofit fontScale="85000" lnSpcReduction="20000"/>
          </a:bodyPr>
          <a:lstStyle/>
          <a:p>
            <a:r>
              <a:rPr lang="en-GB" sz="2800" dirty="0"/>
              <a:t>Johann </a:t>
            </a:r>
            <a:r>
              <a:rPr lang="en-GB" sz="2800" dirty="0" err="1"/>
              <a:t>Weyer</a:t>
            </a:r>
            <a:r>
              <a:rPr lang="en-GB" sz="2800" dirty="0"/>
              <a:t>: </a:t>
            </a:r>
            <a:r>
              <a:rPr lang="en-GB" sz="2800" dirty="0" smtClean="0"/>
              <a:t>In the Netherlands at the height of the inquisition tried to debunk the belief in witchcraft and possession and described these so called witches as “mentally ill” </a:t>
            </a:r>
            <a:r>
              <a:rPr lang="en-US" sz="2800" dirty="0" err="1"/>
              <a:t>Pseudomornachia</a:t>
            </a:r>
            <a:r>
              <a:rPr lang="en-US" sz="2800" dirty="0"/>
              <a:t> </a:t>
            </a:r>
            <a:r>
              <a:rPr lang="en-US" sz="2800" dirty="0" err="1"/>
              <a:t>Daemon_The</a:t>
            </a:r>
            <a:r>
              <a:rPr lang="en-US" sz="2800" dirty="0"/>
              <a:t> False Kingdom of the </a:t>
            </a:r>
            <a:r>
              <a:rPr lang="en-US" sz="2800" dirty="0" smtClean="0"/>
              <a:t>Demons</a:t>
            </a:r>
          </a:p>
          <a:p>
            <a:r>
              <a:rPr lang="en-GB" sz="2800" dirty="0" smtClean="0"/>
              <a:t>Said </a:t>
            </a:r>
            <a:r>
              <a:rPr lang="en-GB" sz="2800" dirty="0" smtClean="0"/>
              <a:t>to </a:t>
            </a:r>
            <a:r>
              <a:rPr lang="en-GB" sz="2800" dirty="0"/>
              <a:t>have been the first person that used the term "mentally ill" or melancholy to designate those women accused of practicing witchcraft</a:t>
            </a:r>
          </a:p>
          <a:p>
            <a:r>
              <a:rPr lang="en-GB" sz="2800" dirty="0" smtClean="0"/>
              <a:t>1563 </a:t>
            </a:r>
            <a:r>
              <a:rPr lang="en-GB" sz="2800" dirty="0"/>
              <a:t>accurately described the general behaviour of the mentally </a:t>
            </a:r>
            <a:r>
              <a:rPr lang="en-GB" sz="2800" dirty="0" smtClean="0"/>
              <a:t>ill and practiced </a:t>
            </a:r>
            <a:r>
              <a:rPr lang="en-GB" sz="2800" dirty="0"/>
              <a:t>psychotherapy. </a:t>
            </a:r>
            <a:endParaRPr lang="en-US" dirty="0"/>
          </a:p>
          <a:p>
            <a:endParaRPr lang="en-US" dirty="0"/>
          </a:p>
        </p:txBody>
      </p:sp>
    </p:spTree>
    <p:extLst>
      <p:ext uri="{BB962C8B-B14F-4D97-AF65-F5344CB8AC3E}">
        <p14:creationId xmlns:p14="http://schemas.microsoft.com/office/powerpoint/2010/main" val="2918589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err="1" smtClean="0"/>
              <a:t>Philippus</a:t>
            </a:r>
            <a:r>
              <a:rPr lang="en-GB" dirty="0" smtClean="0"/>
              <a:t> </a:t>
            </a:r>
            <a:r>
              <a:rPr lang="en-GB" dirty="0"/>
              <a:t>P</a:t>
            </a:r>
            <a:r>
              <a:rPr lang="en-GB" dirty="0" smtClean="0"/>
              <a:t>aracelsus: described the role of the imagination in disease- provided a new classification of diseases in his book “on diseases which deprive man of reason”</a:t>
            </a:r>
          </a:p>
          <a:p>
            <a:r>
              <a:rPr lang="en-GB" dirty="0" smtClean="0"/>
              <a:t>Proposed that mental disorders to be natural disease and not caused by demons. </a:t>
            </a:r>
          </a:p>
          <a:p>
            <a:endParaRPr lang="en-US" dirty="0"/>
          </a:p>
        </p:txBody>
      </p:sp>
    </p:spTree>
    <p:extLst>
      <p:ext uri="{BB962C8B-B14F-4D97-AF65-F5344CB8AC3E}">
        <p14:creationId xmlns:p14="http://schemas.microsoft.com/office/powerpoint/2010/main" val="91431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143000"/>
            <a:ext cx="6798734" cy="1076204"/>
          </a:xfrm>
        </p:spPr>
        <p:txBody>
          <a:bodyPr/>
          <a:lstStyle/>
          <a:p>
            <a:r>
              <a:rPr lang="en-GB" dirty="0" smtClean="0"/>
              <a:t>Asylums in Europe </a:t>
            </a:r>
            <a:endParaRPr lang="en-US" dirty="0"/>
          </a:p>
        </p:txBody>
      </p:sp>
      <p:sp>
        <p:nvSpPr>
          <p:cNvPr id="3" name="Content Placeholder 2"/>
          <p:cNvSpPr>
            <a:spLocks noGrp="1"/>
          </p:cNvSpPr>
          <p:nvPr>
            <p:ph idx="1"/>
          </p:nvPr>
        </p:nvSpPr>
        <p:spPr/>
        <p:txBody>
          <a:bodyPr>
            <a:normAutofit fontScale="92500"/>
          </a:bodyPr>
          <a:lstStyle/>
          <a:p>
            <a:r>
              <a:rPr lang="en-GB" dirty="0" err="1" smtClean="0"/>
              <a:t>Bethlem</a:t>
            </a:r>
            <a:r>
              <a:rPr lang="en-GB" dirty="0" smtClean="0"/>
              <a:t> hospital in London (later corrupted to Bedlam) was one of the first institutes for care of the mentally ill around 1400 AD</a:t>
            </a:r>
          </a:p>
          <a:p>
            <a:r>
              <a:rPr lang="en-GB" dirty="0" smtClean="0"/>
              <a:t>The York </a:t>
            </a:r>
            <a:r>
              <a:rPr lang="en-GB" dirty="0"/>
              <a:t>R</a:t>
            </a:r>
            <a:r>
              <a:rPr lang="en-GB" dirty="0" smtClean="0"/>
              <a:t>etreat-established in1792 in London- was a pioneer in humane and moral treatment of the insane.</a:t>
            </a:r>
          </a:p>
          <a:p>
            <a:r>
              <a:rPr lang="en-GB" dirty="0" err="1"/>
              <a:t>Salpetriere</a:t>
            </a:r>
            <a:r>
              <a:rPr lang="en-GB" dirty="0"/>
              <a:t> </a:t>
            </a:r>
            <a:r>
              <a:rPr lang="en-GB" dirty="0" smtClean="0"/>
              <a:t>Asylum- </a:t>
            </a:r>
            <a:r>
              <a:rPr lang="en-US" dirty="0" smtClean="0"/>
              <a:t>1656 established as a hospice for the poor women of Paris. It also served as a prison for prostitute, learning disabled and mentally ill patients- a place of rats vermin and chains</a:t>
            </a:r>
            <a:endParaRPr lang="en-US" dirty="0"/>
          </a:p>
        </p:txBody>
      </p:sp>
    </p:spTree>
    <p:extLst>
      <p:ext uri="{BB962C8B-B14F-4D97-AF65-F5344CB8AC3E}">
        <p14:creationId xmlns:p14="http://schemas.microsoft.com/office/powerpoint/2010/main" val="3294358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143000"/>
            <a:ext cx="6798734" cy="1076204"/>
          </a:xfrm>
        </p:spPr>
        <p:txBody>
          <a:bodyPr/>
          <a:lstStyle/>
          <a:p>
            <a:r>
              <a:rPr lang="en-GB" dirty="0" smtClean="0"/>
              <a:t>Return of reason</a:t>
            </a:r>
            <a:endParaRPr lang="en-US" dirty="0"/>
          </a:p>
        </p:txBody>
      </p:sp>
      <p:sp>
        <p:nvSpPr>
          <p:cNvPr id="3" name="Content Placeholder 2"/>
          <p:cNvSpPr>
            <a:spLocks noGrp="1"/>
          </p:cNvSpPr>
          <p:nvPr>
            <p:ph idx="1"/>
          </p:nvPr>
        </p:nvSpPr>
        <p:spPr/>
        <p:txBody>
          <a:bodyPr>
            <a:normAutofit/>
          </a:bodyPr>
          <a:lstStyle/>
          <a:p>
            <a:r>
              <a:rPr lang="fr-FR" sz="2000" dirty="0"/>
              <a:t>François </a:t>
            </a:r>
            <a:r>
              <a:rPr lang="fr-FR" sz="2000" dirty="0" err="1"/>
              <a:t>Boissier</a:t>
            </a:r>
            <a:r>
              <a:rPr lang="fr-FR" sz="2000" dirty="0"/>
              <a:t> de </a:t>
            </a:r>
            <a:r>
              <a:rPr lang="fr-FR" sz="2000" dirty="0" err="1"/>
              <a:t>Sauvages's</a:t>
            </a:r>
            <a:r>
              <a:rPr lang="fr-FR" sz="2000" dirty="0"/>
              <a:t> </a:t>
            </a:r>
            <a:r>
              <a:rPr lang="fr-FR" sz="2000" dirty="0" smtClean="0"/>
              <a:t>1772</a:t>
            </a:r>
            <a:r>
              <a:rPr lang="en-US" sz="2000" dirty="0" smtClean="0"/>
              <a:t>: </a:t>
            </a:r>
            <a:r>
              <a:rPr lang="en-GB" sz="2000" dirty="0" smtClean="0"/>
              <a:t>Divided Diseases Into Ten Classes With Class Eight Representing Mental Illnesses- </a:t>
            </a:r>
            <a:r>
              <a:rPr lang="fr-FR" sz="2000" dirty="0" smtClean="0"/>
              <a:t>Nosologie </a:t>
            </a:r>
            <a:r>
              <a:rPr lang="fr-FR" sz="2000" dirty="0"/>
              <a:t>méthodique (A </a:t>
            </a:r>
            <a:r>
              <a:rPr lang="fr-FR" sz="2000" dirty="0" err="1"/>
              <a:t>Systematic</a:t>
            </a:r>
            <a:r>
              <a:rPr lang="fr-FR" sz="2000" dirty="0"/>
              <a:t> </a:t>
            </a:r>
            <a:r>
              <a:rPr lang="fr-FR" sz="2000" dirty="0" err="1"/>
              <a:t>Nosology</a:t>
            </a:r>
            <a:r>
              <a:rPr lang="fr-FR" sz="2000" dirty="0"/>
              <a:t>) </a:t>
            </a:r>
            <a:endParaRPr lang="en-GB" sz="2000" dirty="0" smtClean="0"/>
          </a:p>
          <a:p>
            <a:r>
              <a:rPr lang="en-US" sz="2000" dirty="0" smtClean="0"/>
              <a:t>William Cullen (Scottish Physician, Lecturer) </a:t>
            </a:r>
            <a:r>
              <a:rPr lang="en-GB" sz="2000" dirty="0" smtClean="0"/>
              <a:t>Coined The Term “Neurosis” Which He Thought Was A Result Of Various Parts Of The Brain Being In Stages Of Collapse And Excitement</a:t>
            </a:r>
          </a:p>
          <a:p>
            <a:r>
              <a:rPr lang="en-GB" sz="2000" dirty="0" smtClean="0"/>
              <a:t>Franz Gall in Germany Introduced “Phrenology” And Said That The Brain Had Separate Organs That Occupied Separate Areas And Shaped The Personality And That The Organs Could Be Mapped On To The Surface </a:t>
            </a:r>
          </a:p>
        </p:txBody>
      </p:sp>
    </p:spTree>
    <p:extLst>
      <p:ext uri="{BB962C8B-B14F-4D97-AF65-F5344CB8AC3E}">
        <p14:creationId xmlns:p14="http://schemas.microsoft.com/office/powerpoint/2010/main" val="3183654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1143000"/>
            <a:ext cx="6798734" cy="1076204"/>
          </a:xfrm>
        </p:spPr>
        <p:txBody>
          <a:bodyPr/>
          <a:lstStyle/>
          <a:p>
            <a:r>
              <a:rPr lang="en-GB" dirty="0" err="1" smtClean="0"/>
              <a:t>Phillipe</a:t>
            </a:r>
            <a:r>
              <a:rPr lang="en-GB" dirty="0" smtClean="0"/>
              <a:t> </a:t>
            </a:r>
            <a:r>
              <a:rPr lang="en-GB" dirty="0" err="1" smtClean="0"/>
              <a:t>Pinel</a:t>
            </a:r>
            <a:endParaRPr lang="en-US" dirty="0"/>
          </a:p>
        </p:txBody>
      </p:sp>
      <p:sp>
        <p:nvSpPr>
          <p:cNvPr id="5" name="Content Placeholder 4"/>
          <p:cNvSpPr>
            <a:spLocks noGrp="1"/>
          </p:cNvSpPr>
          <p:nvPr>
            <p:ph sz="half" idx="1"/>
          </p:nvPr>
        </p:nvSpPr>
        <p:spPr/>
        <p:txBody>
          <a:bodyPr>
            <a:normAutofit fontScale="85000" lnSpcReduction="10000"/>
          </a:bodyPr>
          <a:lstStyle/>
          <a:p>
            <a:r>
              <a:rPr lang="en-GB" dirty="0" err="1"/>
              <a:t>Phillipe</a:t>
            </a:r>
            <a:r>
              <a:rPr lang="en-GB" dirty="0"/>
              <a:t> </a:t>
            </a:r>
            <a:r>
              <a:rPr lang="en-GB" dirty="0" err="1"/>
              <a:t>Pinel</a:t>
            </a:r>
            <a:r>
              <a:rPr lang="en-GB" dirty="0"/>
              <a:t>- In France Classified Mental Illness Into 4 Types - Mania, Melancholy, Dementia And Idiocy. He is famous for pioneering the removal of chains- At </a:t>
            </a:r>
            <a:r>
              <a:rPr lang="en-GB" dirty="0" err="1"/>
              <a:t>Bicetre</a:t>
            </a:r>
            <a:r>
              <a:rPr lang="en-GB" dirty="0"/>
              <a:t> And </a:t>
            </a:r>
            <a:r>
              <a:rPr lang="en-GB" dirty="0" err="1"/>
              <a:t>Salpetriere</a:t>
            </a:r>
            <a:r>
              <a:rPr lang="en-GB" dirty="0"/>
              <a:t> Asylums In 1793 And 1800 Respectively. He Called This “Moral Treatment Of The Insane”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14426" y="2819400"/>
            <a:ext cx="3939271" cy="2304319"/>
          </a:xfrm>
        </p:spPr>
      </p:pic>
    </p:spTree>
    <p:extLst>
      <p:ext uri="{BB962C8B-B14F-4D97-AF65-F5344CB8AC3E}">
        <p14:creationId xmlns:p14="http://schemas.microsoft.com/office/powerpoint/2010/main" val="2202968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219200"/>
            <a:ext cx="6798734" cy="1000004"/>
          </a:xfrm>
        </p:spPr>
        <p:txBody>
          <a:bodyPr/>
          <a:lstStyle/>
          <a:p>
            <a:r>
              <a:rPr lang="en-GB" dirty="0" smtClean="0"/>
              <a:t>Modern Psychiatry</a:t>
            </a:r>
            <a:endParaRPr lang="en-US" dirty="0"/>
          </a:p>
        </p:txBody>
      </p:sp>
      <p:sp>
        <p:nvSpPr>
          <p:cNvPr id="3" name="Content Placeholder 2"/>
          <p:cNvSpPr>
            <a:spLocks noGrp="1"/>
          </p:cNvSpPr>
          <p:nvPr>
            <p:ph idx="1"/>
          </p:nvPr>
        </p:nvSpPr>
        <p:spPr/>
        <p:txBody>
          <a:bodyPr/>
          <a:lstStyle/>
          <a:p>
            <a:pPr algn="just" eaLnBrk="1" hangingPunct="1"/>
            <a:r>
              <a:rPr lang="en-US" dirty="0"/>
              <a:t>Psychiatry as a medical specialty dates back to the early 1800s</a:t>
            </a:r>
          </a:p>
          <a:p>
            <a:pPr algn="just" eaLnBrk="1" hangingPunct="1"/>
            <a:r>
              <a:rPr lang="en-GB" dirty="0"/>
              <a:t>During that era- it was engaged in the handling or containing people with severe mental illness namely </a:t>
            </a:r>
            <a:r>
              <a:rPr lang="en-GB" dirty="0" smtClean="0"/>
              <a:t>psychosis- asylums </a:t>
            </a:r>
            <a:endParaRPr lang="en-GB" dirty="0"/>
          </a:p>
          <a:p>
            <a:pPr algn="just" eaLnBrk="1" hangingPunct="1"/>
            <a:r>
              <a:rPr lang="en-GB" dirty="0"/>
              <a:t>Of concern were conditions- Mania, Schizophrenia, severe depression then called Melancholia and dementia</a:t>
            </a:r>
            <a:endParaRPr lang="en-US" dirty="0"/>
          </a:p>
          <a:p>
            <a:endParaRPr lang="en-US" dirty="0"/>
          </a:p>
        </p:txBody>
      </p:sp>
    </p:spTree>
    <p:extLst>
      <p:ext uri="{BB962C8B-B14F-4D97-AF65-F5344CB8AC3E}">
        <p14:creationId xmlns:p14="http://schemas.microsoft.com/office/powerpoint/2010/main" val="1284963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lstStyle/>
          <a:p>
            <a:r>
              <a:rPr lang="en-GB" dirty="0" smtClean="0"/>
              <a:t>Ct</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smtClean="0"/>
              <a:t>Johann Christian </a:t>
            </a:r>
            <a:r>
              <a:rPr lang="en-US" b="1" dirty="0" err="1" smtClean="0"/>
              <a:t>Reil</a:t>
            </a:r>
            <a:r>
              <a:rPr lang="en-US" b="1" dirty="0" smtClean="0"/>
              <a:t> </a:t>
            </a:r>
            <a:r>
              <a:rPr lang="en-US" dirty="0" smtClean="0"/>
              <a:t>German Physician/Psychiatrist was the first to use the </a:t>
            </a:r>
            <a:r>
              <a:rPr lang="en-GB" dirty="0" smtClean="0"/>
              <a:t>‘Psychiatry’ </a:t>
            </a:r>
            <a:r>
              <a:rPr lang="en-US" i="1" dirty="0" smtClean="0"/>
              <a:t>Psychiatrie</a:t>
            </a:r>
            <a:r>
              <a:rPr lang="en-US" dirty="0"/>
              <a:t>-</a:t>
            </a:r>
            <a:r>
              <a:rPr lang="en-US" dirty="0" smtClean="0"/>
              <a:t>1808</a:t>
            </a:r>
            <a:endParaRPr lang="en-GB" dirty="0" smtClean="0"/>
          </a:p>
          <a:p>
            <a:r>
              <a:rPr lang="en-GB" dirty="0" smtClean="0"/>
              <a:t>In 1853, The British Journal Of Psychiatry Was First Published </a:t>
            </a:r>
          </a:p>
          <a:p>
            <a:r>
              <a:rPr lang="en-GB" dirty="0" smtClean="0"/>
              <a:t>In 1844 American Psychiatric Association Was Formed</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5185" y="2487613"/>
            <a:ext cx="3176604" cy="3446462"/>
          </a:xfrm>
        </p:spPr>
      </p:pic>
    </p:spTree>
    <p:extLst>
      <p:ext uri="{BB962C8B-B14F-4D97-AF65-F5344CB8AC3E}">
        <p14:creationId xmlns:p14="http://schemas.microsoft.com/office/powerpoint/2010/main" val="208131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lstStyle/>
          <a:p>
            <a:r>
              <a:rPr lang="en-GB" dirty="0" smtClean="0"/>
              <a:t>Mental Illness and </a:t>
            </a:r>
            <a:r>
              <a:rPr lang="en-GB" dirty="0"/>
              <a:t>O</a:t>
            </a:r>
            <a:r>
              <a:rPr lang="en-GB" dirty="0" smtClean="0"/>
              <a:t>rganicity </a:t>
            </a:r>
            <a:endParaRPr lang="en-US" dirty="0"/>
          </a:p>
        </p:txBody>
      </p:sp>
      <p:sp>
        <p:nvSpPr>
          <p:cNvPr id="3" name="Content Placeholder 2"/>
          <p:cNvSpPr>
            <a:spLocks noGrp="1"/>
          </p:cNvSpPr>
          <p:nvPr>
            <p:ph idx="1"/>
          </p:nvPr>
        </p:nvSpPr>
        <p:spPr/>
        <p:txBody>
          <a:bodyPr>
            <a:normAutofit fontScale="77500" lnSpcReduction="20000"/>
          </a:bodyPr>
          <a:lstStyle/>
          <a:p>
            <a:r>
              <a:rPr lang="en-US" sz="2400" dirty="0" smtClean="0"/>
              <a:t>Wilhelm </a:t>
            </a:r>
            <a:r>
              <a:rPr lang="en-US" sz="2400" dirty="0" err="1" smtClean="0"/>
              <a:t>Griesinger</a:t>
            </a:r>
            <a:r>
              <a:rPr lang="en-US" sz="2400" dirty="0" smtClean="0"/>
              <a:t> (1850)  -</a:t>
            </a:r>
            <a:r>
              <a:rPr lang="en-GB" sz="2400" dirty="0" smtClean="0"/>
              <a:t>Mental Diseases Are Brain Diseases- “so-called </a:t>
            </a:r>
            <a:r>
              <a:rPr lang="en-GB" sz="2400" dirty="0"/>
              <a:t>'mental illnesses' are really individuals with illnesses of the nerves and </a:t>
            </a:r>
            <a:r>
              <a:rPr lang="en-GB" sz="2400" dirty="0" smtClean="0"/>
              <a:t>brain”</a:t>
            </a:r>
          </a:p>
          <a:p>
            <a:r>
              <a:rPr lang="en-GB" sz="2400" dirty="0" smtClean="0"/>
              <a:t>Initiated reforms </a:t>
            </a:r>
            <a:r>
              <a:rPr lang="en-GB" sz="2400" dirty="0"/>
              <a:t>in treatment of the mentally ill </a:t>
            </a:r>
            <a:r>
              <a:rPr lang="en-GB" sz="2400" dirty="0" smtClean="0"/>
              <a:t>in </a:t>
            </a:r>
            <a:r>
              <a:rPr lang="en-GB" sz="2400" dirty="0"/>
              <a:t>"asylum </a:t>
            </a:r>
            <a:r>
              <a:rPr lang="en-GB" sz="2400" dirty="0" smtClean="0"/>
              <a:t>system“ and Integration </a:t>
            </a:r>
            <a:r>
              <a:rPr lang="en-GB" sz="2400" dirty="0"/>
              <a:t>of the mentally ill into </a:t>
            </a:r>
            <a:r>
              <a:rPr lang="en-GB" sz="2400" dirty="0" smtClean="0"/>
              <a:t>society.</a:t>
            </a:r>
          </a:p>
          <a:p>
            <a:r>
              <a:rPr lang="en-US" sz="2400" dirty="0" smtClean="0"/>
              <a:t>Henry </a:t>
            </a:r>
            <a:r>
              <a:rPr lang="en-US" sz="2400" dirty="0" err="1" smtClean="0"/>
              <a:t>Maudsley</a:t>
            </a:r>
            <a:r>
              <a:rPr lang="en-US" sz="2400" dirty="0" smtClean="0"/>
              <a:t>- </a:t>
            </a:r>
            <a:r>
              <a:rPr lang="en-GB" sz="2400" dirty="0" smtClean="0"/>
              <a:t>Believed In Organic </a:t>
            </a:r>
            <a:r>
              <a:rPr lang="en-GB" sz="2400" dirty="0" err="1" smtClean="0"/>
              <a:t>Etiology</a:t>
            </a:r>
            <a:r>
              <a:rPr lang="en-GB" sz="2400" dirty="0" smtClean="0"/>
              <a:t> Of Mental Illness</a:t>
            </a:r>
          </a:p>
          <a:p>
            <a:r>
              <a:rPr lang="en-US" sz="2400" dirty="0" smtClean="0"/>
              <a:t>Paul </a:t>
            </a:r>
            <a:r>
              <a:rPr lang="en-US" sz="2400" dirty="0" err="1" smtClean="0"/>
              <a:t>Broca</a:t>
            </a:r>
            <a:r>
              <a:rPr lang="en-US" sz="2400" dirty="0" smtClean="0"/>
              <a:t>- </a:t>
            </a:r>
            <a:r>
              <a:rPr lang="en-GB" sz="2400" dirty="0" smtClean="0"/>
              <a:t>Discovered A Speech Area In The Brain Called </a:t>
            </a:r>
            <a:r>
              <a:rPr lang="en-GB" sz="2400" dirty="0" err="1" smtClean="0"/>
              <a:t>Broca’s</a:t>
            </a:r>
            <a:r>
              <a:rPr lang="en-GB" sz="2400" dirty="0" smtClean="0"/>
              <a:t> Area By Examining The Brain Of A Patient Of Aphasia At </a:t>
            </a:r>
            <a:r>
              <a:rPr lang="en-GB" sz="2400" dirty="0" err="1" smtClean="0"/>
              <a:t>Postmortem</a:t>
            </a:r>
            <a:r>
              <a:rPr lang="en-GB" sz="2400" dirty="0" smtClean="0"/>
              <a:t>.</a:t>
            </a:r>
          </a:p>
          <a:p>
            <a:r>
              <a:rPr lang="en-US" sz="2400" dirty="0" smtClean="0"/>
              <a:t>Benedict Morel- </a:t>
            </a:r>
            <a:r>
              <a:rPr lang="en-US" sz="2400" dirty="0" err="1" smtClean="0"/>
              <a:t>Demence</a:t>
            </a:r>
            <a:r>
              <a:rPr lang="en-US" sz="2400" dirty="0" smtClean="0"/>
              <a:t> </a:t>
            </a:r>
            <a:r>
              <a:rPr lang="en-US" sz="2400" dirty="0" err="1" smtClean="0"/>
              <a:t>Precoce</a:t>
            </a:r>
            <a:r>
              <a:rPr lang="en-US" sz="2400" dirty="0" smtClean="0"/>
              <a:t>- </a:t>
            </a:r>
            <a:r>
              <a:rPr lang="en-GB" sz="2400" dirty="0" smtClean="0"/>
              <a:t>The </a:t>
            </a:r>
            <a:r>
              <a:rPr lang="en-GB" sz="2400" dirty="0"/>
              <a:t>Influence Of </a:t>
            </a:r>
            <a:r>
              <a:rPr lang="en-GB" sz="2400" dirty="0" err="1"/>
              <a:t>Alcohol,syphilis</a:t>
            </a:r>
            <a:r>
              <a:rPr lang="en-GB" sz="2400" dirty="0"/>
              <a:t> </a:t>
            </a:r>
          </a:p>
          <a:p>
            <a:endParaRPr lang="en-GB" sz="2400" dirty="0" smtClean="0"/>
          </a:p>
          <a:p>
            <a:endParaRPr lang="en-US" dirty="0"/>
          </a:p>
        </p:txBody>
      </p:sp>
    </p:spTree>
    <p:extLst>
      <p:ext uri="{BB962C8B-B14F-4D97-AF65-F5344CB8AC3E}">
        <p14:creationId xmlns:p14="http://schemas.microsoft.com/office/powerpoint/2010/main" val="22020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lstStyle/>
          <a:p>
            <a:r>
              <a:rPr lang="en-GB" dirty="0" smtClean="0"/>
              <a:t>Objectives</a:t>
            </a:r>
            <a:endParaRPr lang="en-US" dirty="0"/>
          </a:p>
        </p:txBody>
      </p:sp>
      <p:sp>
        <p:nvSpPr>
          <p:cNvPr id="3" name="Content Placeholder 2"/>
          <p:cNvSpPr>
            <a:spLocks noGrp="1"/>
          </p:cNvSpPr>
          <p:nvPr>
            <p:ph idx="1"/>
          </p:nvPr>
        </p:nvSpPr>
        <p:spPr/>
        <p:txBody>
          <a:bodyPr/>
          <a:lstStyle/>
          <a:p>
            <a:r>
              <a:rPr lang="en-GB" dirty="0" smtClean="0"/>
              <a:t>The objective of this lecture is to give the students an overview on the evolution of Psychiatry</a:t>
            </a:r>
          </a:p>
          <a:p>
            <a:r>
              <a:rPr lang="en-GB" dirty="0" smtClean="0"/>
              <a:t>This includes</a:t>
            </a:r>
          </a:p>
          <a:p>
            <a:r>
              <a:rPr lang="en-GB" dirty="0" smtClean="0"/>
              <a:t>The Different epochs in the understanding of mental illness and the corresponding treatment</a:t>
            </a:r>
          </a:p>
          <a:p>
            <a:endParaRPr lang="en-US" dirty="0"/>
          </a:p>
        </p:txBody>
      </p:sp>
    </p:spTree>
    <p:extLst>
      <p:ext uri="{BB962C8B-B14F-4D97-AF65-F5344CB8AC3E}">
        <p14:creationId xmlns:p14="http://schemas.microsoft.com/office/powerpoint/2010/main" val="953916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219200"/>
            <a:ext cx="6798734" cy="1000004"/>
          </a:xfrm>
        </p:spPr>
        <p:txBody>
          <a:bodyPr/>
          <a:lstStyle/>
          <a:p>
            <a:r>
              <a:rPr lang="en-GB" dirty="0" smtClean="0"/>
              <a:t>Ct</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Emil </a:t>
            </a:r>
            <a:r>
              <a:rPr lang="en-US" sz="2400" dirty="0" err="1" smtClean="0"/>
              <a:t>Kraeplin</a:t>
            </a:r>
            <a:r>
              <a:rPr lang="en-US" sz="2400" dirty="0" smtClean="0"/>
              <a:t>- </a:t>
            </a:r>
            <a:r>
              <a:rPr lang="en-GB" sz="2400" dirty="0" smtClean="0"/>
              <a:t>Classified Functional Psychoses into Manic Depressive Illness and Dementia Praecox </a:t>
            </a:r>
          </a:p>
          <a:p>
            <a:r>
              <a:rPr lang="en-US" sz="2400" dirty="0" smtClean="0"/>
              <a:t>Eugene </a:t>
            </a:r>
            <a:r>
              <a:rPr lang="en-US" sz="2400" dirty="0" err="1" smtClean="0"/>
              <a:t>Bleuler</a:t>
            </a:r>
            <a:r>
              <a:rPr lang="en-US" sz="2400" dirty="0" smtClean="0"/>
              <a:t>- </a:t>
            </a:r>
            <a:r>
              <a:rPr lang="en-GB" sz="2400" dirty="0" smtClean="0"/>
              <a:t>Coined the </a:t>
            </a:r>
            <a:r>
              <a:rPr lang="en-GB" sz="2400" dirty="0"/>
              <a:t>t</a:t>
            </a:r>
            <a:r>
              <a:rPr lang="en-GB" sz="2400" dirty="0" smtClean="0"/>
              <a:t>erm “Schizophrenia” For Dementia Praecox </a:t>
            </a:r>
          </a:p>
          <a:p>
            <a:r>
              <a:rPr lang="en-GB" sz="2400" dirty="0" smtClean="0"/>
              <a:t>Introduced 4 A’s of Schizophrenia:  Association, Affect, Autism, Ambivalence </a:t>
            </a:r>
          </a:p>
          <a:p>
            <a:r>
              <a:rPr lang="en-GB" sz="2400" dirty="0" smtClean="0"/>
              <a:t>Kurt Schneider </a:t>
            </a:r>
            <a:r>
              <a:rPr lang="en-GB" sz="2000" dirty="0" smtClean="0"/>
              <a:t>(</a:t>
            </a:r>
            <a:r>
              <a:rPr lang="en-US" sz="2000" dirty="0" smtClean="0"/>
              <a:t>1887-1967</a:t>
            </a:r>
            <a:r>
              <a:rPr lang="en-US" sz="2000" dirty="0"/>
              <a:t>)</a:t>
            </a:r>
            <a:r>
              <a:rPr lang="en-GB" sz="2000" dirty="0" smtClean="0"/>
              <a:t> </a:t>
            </a:r>
            <a:r>
              <a:rPr lang="en-GB" sz="2400" dirty="0" smtClean="0"/>
              <a:t>German Psychiatrist famous for defining the criteria for diagnosis of Schizophrenia- the first rank symptoms</a:t>
            </a:r>
          </a:p>
          <a:p>
            <a:r>
              <a:rPr lang="en-GB" sz="2400" dirty="0" smtClean="0"/>
              <a:t>Also coined the term endogenous depression vs reactive depression</a:t>
            </a:r>
            <a:endParaRPr lang="en-US" sz="2400" dirty="0"/>
          </a:p>
        </p:txBody>
      </p:sp>
    </p:spTree>
    <p:extLst>
      <p:ext uri="{BB962C8B-B14F-4D97-AF65-F5344CB8AC3E}">
        <p14:creationId xmlns:p14="http://schemas.microsoft.com/office/powerpoint/2010/main" val="1277832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Early treatment of Psychiatric disorders</a:t>
            </a:r>
            <a:endParaRPr lang="en-US" dirty="0"/>
          </a:p>
        </p:txBody>
      </p:sp>
      <p:sp>
        <p:nvSpPr>
          <p:cNvPr id="3" name="Content Placeholder 2"/>
          <p:cNvSpPr>
            <a:spLocks noGrp="1"/>
          </p:cNvSpPr>
          <p:nvPr>
            <p:ph idx="1"/>
          </p:nvPr>
        </p:nvSpPr>
        <p:spPr/>
        <p:txBody>
          <a:bodyPr>
            <a:normAutofit fontScale="92500"/>
          </a:bodyPr>
          <a:lstStyle/>
          <a:p>
            <a:r>
              <a:rPr lang="en-GB" sz="2400" dirty="0"/>
              <a:t>L</a:t>
            </a:r>
            <a:r>
              <a:rPr lang="en-GB" sz="2400" dirty="0" smtClean="0"/>
              <a:t>ucio Bini</a:t>
            </a:r>
            <a:r>
              <a:rPr lang="en-GB" sz="2400" dirty="0"/>
              <a:t>-</a:t>
            </a:r>
            <a:r>
              <a:rPr lang="en-GB" sz="2400" dirty="0" smtClean="0"/>
              <a:t> Italian psychiatrist and </a:t>
            </a:r>
            <a:r>
              <a:rPr lang="en-GB" sz="2400" dirty="0"/>
              <a:t>U</a:t>
            </a:r>
            <a:r>
              <a:rPr lang="en-GB" sz="2400" dirty="0" smtClean="0"/>
              <a:t>go </a:t>
            </a:r>
            <a:r>
              <a:rPr lang="en-GB" sz="2400" dirty="0" err="1"/>
              <a:t>C</a:t>
            </a:r>
            <a:r>
              <a:rPr lang="en-GB" sz="2400" dirty="0" err="1" smtClean="0"/>
              <a:t>erletti</a:t>
            </a:r>
            <a:r>
              <a:rPr lang="en-GB" sz="2400" dirty="0" smtClean="0"/>
              <a:t>, a </a:t>
            </a:r>
            <a:r>
              <a:rPr lang="en-GB" sz="2400" dirty="0" err="1" smtClean="0"/>
              <a:t>neurophychiatrist</a:t>
            </a:r>
            <a:r>
              <a:rPr lang="en-GB" sz="2400" dirty="0" smtClean="0"/>
              <a:t>- electro-shock treatment later known as electroconvulsive therapy</a:t>
            </a:r>
          </a:p>
          <a:p>
            <a:r>
              <a:rPr lang="en-US" sz="2400" dirty="0"/>
              <a:t>Camphor Induced </a:t>
            </a:r>
            <a:r>
              <a:rPr lang="en-US" sz="2400" dirty="0" smtClean="0"/>
              <a:t>Seizure</a:t>
            </a:r>
            <a:endParaRPr lang="en-GB" sz="2400" dirty="0" smtClean="0"/>
          </a:p>
          <a:p>
            <a:r>
              <a:rPr lang="en-US" sz="2400" dirty="0" smtClean="0"/>
              <a:t>Franz </a:t>
            </a:r>
            <a:r>
              <a:rPr lang="en-US" sz="2400" dirty="0" err="1" smtClean="0"/>
              <a:t>anton</a:t>
            </a:r>
            <a:r>
              <a:rPr lang="en-US" sz="2400" dirty="0" smtClean="0"/>
              <a:t> Mesmer and Jean Charcot- Hypnosis</a:t>
            </a:r>
          </a:p>
          <a:p>
            <a:r>
              <a:rPr lang="en-US" sz="2400" dirty="0" err="1"/>
              <a:t>Egaz</a:t>
            </a:r>
            <a:r>
              <a:rPr lang="en-US" sz="2400" dirty="0"/>
              <a:t> Moniz and Almeida Lima- </a:t>
            </a:r>
            <a:r>
              <a:rPr lang="en-US" sz="2400" dirty="0" smtClean="0"/>
              <a:t>Psychosurgery </a:t>
            </a:r>
            <a:r>
              <a:rPr lang="en-GB" sz="2400" dirty="0" smtClean="0"/>
              <a:t>to treat </a:t>
            </a:r>
            <a:r>
              <a:rPr lang="en-GB" sz="2400" dirty="0"/>
              <a:t>Mental Illness </a:t>
            </a:r>
            <a:r>
              <a:rPr lang="en-GB" sz="2400" dirty="0" smtClean="0"/>
              <a:t>by </a:t>
            </a:r>
            <a:r>
              <a:rPr lang="en-GB" sz="2400" dirty="0"/>
              <a:t>Prefrontal </a:t>
            </a:r>
            <a:r>
              <a:rPr lang="en-GB" sz="2400" dirty="0" smtClean="0"/>
              <a:t>Leucotomy/Lobotomy</a:t>
            </a:r>
            <a:endParaRPr lang="en-GB" sz="2400" dirty="0"/>
          </a:p>
          <a:p>
            <a:pPr marL="0" indent="0">
              <a:buNone/>
            </a:pPr>
            <a:r>
              <a:rPr lang="en-GB" sz="2400" dirty="0" smtClean="0"/>
              <a:t> </a:t>
            </a:r>
            <a:endParaRPr lang="en-US" sz="2400" dirty="0"/>
          </a:p>
        </p:txBody>
      </p:sp>
    </p:spTree>
    <p:extLst>
      <p:ext uri="{BB962C8B-B14F-4D97-AF65-F5344CB8AC3E}">
        <p14:creationId xmlns:p14="http://schemas.microsoft.com/office/powerpoint/2010/main" val="693898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lstStyle/>
          <a:p>
            <a:r>
              <a:rPr lang="en-GB" dirty="0" smtClean="0"/>
              <a:t>COMA therapies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Insulin Coma Therapy (</a:t>
            </a:r>
            <a:r>
              <a:rPr lang="en-US" sz="2400" dirty="0" err="1" smtClean="0"/>
              <a:t>Sakel</a:t>
            </a:r>
            <a:r>
              <a:rPr lang="en-US" sz="2400" dirty="0" smtClean="0"/>
              <a:t>- Vienna)-1927 introduced ICT-</a:t>
            </a:r>
            <a:r>
              <a:rPr lang="en-GB" sz="2400" dirty="0" smtClean="0"/>
              <a:t>patients diagnosed as good prognosis schizophrenia got daily injections of high doses insulin to induce a hypoglycaemic coma and convulsion which was reversed with glucose after 1 hour for up to 2 months</a:t>
            </a:r>
          </a:p>
          <a:p>
            <a:r>
              <a:rPr lang="en-GB" sz="2400" dirty="0" smtClean="0"/>
              <a:t>ICT was abandoned around 1960 in favour of </a:t>
            </a:r>
            <a:r>
              <a:rPr lang="en-GB" sz="2400" dirty="0" err="1" smtClean="0"/>
              <a:t>phenothiazines</a:t>
            </a:r>
            <a:endParaRPr lang="en-GB" sz="2400" dirty="0" smtClean="0"/>
          </a:p>
          <a:p>
            <a:r>
              <a:rPr lang="en-US" sz="2400" dirty="0" smtClean="0"/>
              <a:t>Barbiturate Coma</a:t>
            </a:r>
          </a:p>
          <a:p>
            <a:r>
              <a:rPr lang="en-GB" sz="2400" dirty="0" err="1" smtClean="0"/>
              <a:t>Narcotherapy</a:t>
            </a:r>
            <a:r>
              <a:rPr lang="en-GB" sz="2400" dirty="0" smtClean="0"/>
              <a:t>- using barbiturates in the treatment of combat stress, anxiety disorders</a:t>
            </a:r>
            <a:endParaRPr lang="en-US" sz="2400" dirty="0"/>
          </a:p>
        </p:txBody>
      </p:sp>
    </p:spTree>
    <p:extLst>
      <p:ext uri="{BB962C8B-B14F-4D97-AF65-F5344CB8AC3E}">
        <p14:creationId xmlns:p14="http://schemas.microsoft.com/office/powerpoint/2010/main" val="2057261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143000"/>
            <a:ext cx="6798734" cy="1076204"/>
          </a:xfrm>
        </p:spPr>
        <p:txBody>
          <a:bodyPr/>
          <a:lstStyle/>
          <a:p>
            <a:r>
              <a:rPr lang="en-GB" dirty="0" smtClean="0"/>
              <a:t>Psychotherapy</a:t>
            </a:r>
            <a:endParaRPr lang="en-US" dirty="0"/>
          </a:p>
        </p:txBody>
      </p:sp>
      <p:sp>
        <p:nvSpPr>
          <p:cNvPr id="3" name="Content Placeholder 2"/>
          <p:cNvSpPr>
            <a:spLocks noGrp="1"/>
          </p:cNvSpPr>
          <p:nvPr>
            <p:ph idx="1"/>
          </p:nvPr>
        </p:nvSpPr>
        <p:spPr/>
        <p:txBody>
          <a:bodyPr>
            <a:normAutofit/>
          </a:bodyPr>
          <a:lstStyle/>
          <a:p>
            <a:r>
              <a:rPr lang="en-GB" sz="2400" dirty="0" smtClean="0"/>
              <a:t>Freud an Austrian neurologist after observing JEAN </a:t>
            </a:r>
            <a:r>
              <a:rPr lang="en-GB" sz="2400" dirty="0"/>
              <a:t>MARTIN CHARCOT PERFORMING </a:t>
            </a:r>
            <a:r>
              <a:rPr lang="en-GB" sz="2400" dirty="0" smtClean="0"/>
              <a:t>HYPNOSIS, developed the psychoanalysis and is referred to as the father of modern psychotherapy</a:t>
            </a:r>
          </a:p>
        </p:txBody>
      </p:sp>
    </p:spTree>
    <p:extLst>
      <p:ext uri="{BB962C8B-B14F-4D97-AF65-F5344CB8AC3E}">
        <p14:creationId xmlns:p14="http://schemas.microsoft.com/office/powerpoint/2010/main" val="1520512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1143000"/>
            <a:ext cx="6798734" cy="1076204"/>
          </a:xfrm>
        </p:spPr>
        <p:txBody>
          <a:bodyPr/>
          <a:lstStyle/>
          <a:p>
            <a:r>
              <a:rPr lang="en-GB" dirty="0" smtClean="0"/>
              <a:t>Freud and the </a:t>
            </a:r>
            <a:r>
              <a:rPr lang="en-GB" dirty="0" smtClean="0"/>
              <a:t>Psychoanalysis</a:t>
            </a:r>
            <a:endParaRPr lang="en-US" dirty="0"/>
          </a:p>
        </p:txBody>
      </p:sp>
      <p:pic>
        <p:nvPicPr>
          <p:cNvPr id="10242" name="Picture 2" descr="Sigmund Freud | Biography, Theories, Works, &amp; Facts | Britannica"/>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538092" y="2487613"/>
            <a:ext cx="2615003" cy="34464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4576233" y="2487200"/>
            <a:ext cx="3508248" cy="3447288"/>
          </a:xfrm>
        </p:spPr>
        <p:txBody>
          <a:bodyPr>
            <a:normAutofit fontScale="85000" lnSpcReduction="20000"/>
          </a:bodyPr>
          <a:lstStyle/>
          <a:p>
            <a:pPr marL="0" indent="0">
              <a:buNone/>
            </a:pPr>
            <a:r>
              <a:rPr lang="en-GB" dirty="0"/>
              <a:t>S</a:t>
            </a:r>
            <a:r>
              <a:rPr lang="en-GB" dirty="0" smtClean="0"/>
              <a:t>ome </a:t>
            </a:r>
            <a:r>
              <a:rPr lang="en-GB" dirty="0"/>
              <a:t>of the </a:t>
            </a:r>
            <a:r>
              <a:rPr lang="en-GB" dirty="0" smtClean="0"/>
              <a:t>main contributions </a:t>
            </a:r>
            <a:r>
              <a:rPr lang="en-GB" dirty="0"/>
              <a:t>are: </a:t>
            </a:r>
            <a:endParaRPr lang="en-GB" dirty="0" smtClean="0"/>
          </a:p>
          <a:p>
            <a:pPr marL="0" indent="0">
              <a:buNone/>
            </a:pPr>
            <a:r>
              <a:rPr lang="en-GB" dirty="0" smtClean="0"/>
              <a:t>• </a:t>
            </a:r>
            <a:r>
              <a:rPr lang="en-GB" dirty="0"/>
              <a:t>Interpretation of dreams </a:t>
            </a:r>
            <a:endParaRPr lang="en-GB" dirty="0" smtClean="0"/>
          </a:p>
          <a:p>
            <a:pPr marL="0" indent="0">
              <a:buNone/>
            </a:pPr>
            <a:r>
              <a:rPr lang="en-GB" dirty="0" smtClean="0"/>
              <a:t>• </a:t>
            </a:r>
            <a:r>
              <a:rPr lang="en-GB" dirty="0"/>
              <a:t>F</a:t>
            </a:r>
            <a:r>
              <a:rPr lang="en-GB" dirty="0" smtClean="0"/>
              <a:t>ree </a:t>
            </a:r>
            <a:r>
              <a:rPr lang="en-GB" dirty="0"/>
              <a:t>association </a:t>
            </a:r>
            <a:endParaRPr lang="en-GB" dirty="0" smtClean="0"/>
          </a:p>
          <a:p>
            <a:pPr marL="0" indent="0">
              <a:buNone/>
            </a:pPr>
            <a:r>
              <a:rPr lang="en-GB" dirty="0" smtClean="0"/>
              <a:t>• </a:t>
            </a:r>
            <a:r>
              <a:rPr lang="en-GB" dirty="0"/>
              <a:t>P</a:t>
            </a:r>
            <a:r>
              <a:rPr lang="en-GB" dirty="0" smtClean="0"/>
              <a:t>sychodynamics </a:t>
            </a:r>
          </a:p>
          <a:p>
            <a:pPr marL="0" indent="0">
              <a:buNone/>
            </a:pPr>
            <a:r>
              <a:rPr lang="en-GB" dirty="0" smtClean="0"/>
              <a:t>• </a:t>
            </a:r>
            <a:r>
              <a:rPr lang="en-GB" dirty="0"/>
              <a:t>P</a:t>
            </a:r>
            <a:r>
              <a:rPr lang="en-GB" dirty="0" smtClean="0"/>
              <a:t>sychoanalysis </a:t>
            </a:r>
          </a:p>
          <a:p>
            <a:pPr marL="0" indent="0">
              <a:buNone/>
            </a:pPr>
            <a:r>
              <a:rPr lang="en-GB" dirty="0" smtClean="0"/>
              <a:t>• </a:t>
            </a:r>
            <a:r>
              <a:rPr lang="en-GB" dirty="0"/>
              <a:t>Psychosexual </a:t>
            </a:r>
            <a:r>
              <a:rPr lang="en-GB" dirty="0" smtClean="0"/>
              <a:t>development</a:t>
            </a:r>
          </a:p>
          <a:p>
            <a:pPr marL="0" indent="0">
              <a:buNone/>
            </a:pPr>
            <a:r>
              <a:rPr lang="en-GB" dirty="0" smtClean="0"/>
              <a:t>• </a:t>
            </a:r>
            <a:r>
              <a:rPr lang="en-GB" dirty="0"/>
              <a:t>Personality </a:t>
            </a:r>
            <a:r>
              <a:rPr lang="en-GB" dirty="0"/>
              <a:t>development </a:t>
            </a:r>
            <a:endParaRPr lang="en-GB" dirty="0" smtClean="0"/>
          </a:p>
          <a:p>
            <a:pPr marL="0" indent="0">
              <a:buNone/>
            </a:pPr>
            <a:r>
              <a:rPr lang="en-GB" dirty="0" smtClean="0"/>
              <a:t>• Structural </a:t>
            </a:r>
            <a:r>
              <a:rPr lang="en-GB" dirty="0"/>
              <a:t>model of mind</a:t>
            </a:r>
            <a:endParaRPr lang="en-US" dirty="0"/>
          </a:p>
          <a:p>
            <a:endParaRPr lang="en-US" dirty="0"/>
          </a:p>
        </p:txBody>
      </p:sp>
    </p:spTree>
    <p:extLst>
      <p:ext uri="{BB962C8B-B14F-4D97-AF65-F5344CB8AC3E}">
        <p14:creationId xmlns:p14="http://schemas.microsoft.com/office/powerpoint/2010/main" val="111422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96" y="1219200"/>
            <a:ext cx="6672262" cy="863600"/>
          </a:xfrm>
        </p:spPr>
        <p:txBody>
          <a:bodyPr/>
          <a:lstStyle/>
          <a:p>
            <a:r>
              <a:rPr lang="en-US" dirty="0"/>
              <a:t>Advent of Psychopharmacology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4615" y="2895600"/>
            <a:ext cx="3338512" cy="2302421"/>
          </a:xfrm>
        </p:spPr>
      </p:pic>
      <p:sp>
        <p:nvSpPr>
          <p:cNvPr id="4" name="Content Placeholder 3"/>
          <p:cNvSpPr>
            <a:spLocks noGrp="1"/>
          </p:cNvSpPr>
          <p:nvPr>
            <p:ph sz="half" idx="2"/>
          </p:nvPr>
        </p:nvSpPr>
        <p:spPr>
          <a:xfrm>
            <a:off x="4645152" y="2487168"/>
            <a:ext cx="3508248" cy="3837432"/>
          </a:xfrm>
        </p:spPr>
        <p:txBody>
          <a:bodyPr>
            <a:noAutofit/>
          </a:bodyPr>
          <a:lstStyle/>
          <a:p>
            <a:pPr>
              <a:buFont typeface="Arial" pitchFamily="34" charset="0"/>
              <a:buChar char="•"/>
              <a:defRPr/>
            </a:pPr>
            <a:r>
              <a:rPr lang="en-US" sz="1600" dirty="0"/>
              <a:t>Chloral hydrate was the first product of the organic-chemical industry to find application in psychiatry (in 1869) </a:t>
            </a:r>
            <a:endParaRPr lang="en-GB" sz="1600" dirty="0"/>
          </a:p>
          <a:p>
            <a:r>
              <a:rPr lang="en-GB" sz="1600" dirty="0"/>
              <a:t>Studied And Used Lithium To Treat Mania</a:t>
            </a:r>
          </a:p>
          <a:p>
            <a:r>
              <a:rPr lang="en-US" sz="1600" dirty="0"/>
              <a:t>Chlorpromazine ( Delay and </a:t>
            </a:r>
            <a:r>
              <a:rPr lang="en-US" sz="1600" dirty="0" err="1"/>
              <a:t>Denikar</a:t>
            </a:r>
            <a:r>
              <a:rPr lang="en-US" sz="1600" dirty="0"/>
              <a:t> (1952))- was the beginning of a great wave of phenothiazine antipsychotics. </a:t>
            </a:r>
          </a:p>
          <a:p>
            <a:r>
              <a:rPr lang="en-US" sz="1600" dirty="0" smtClean="0"/>
              <a:t>A </a:t>
            </a:r>
            <a:r>
              <a:rPr lang="en-US" sz="1600" dirty="0"/>
              <a:t>Drug that did not just calm Psychotic Patients, but also had an effect on the psychotic symptoms of delusions and hallucinations</a:t>
            </a:r>
          </a:p>
          <a:p>
            <a:endParaRPr lang="en-US" sz="1600" dirty="0"/>
          </a:p>
        </p:txBody>
      </p:sp>
    </p:spTree>
    <p:extLst>
      <p:ext uri="{BB962C8B-B14F-4D97-AF65-F5344CB8AC3E}">
        <p14:creationId xmlns:p14="http://schemas.microsoft.com/office/powerpoint/2010/main" val="3127478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1295400" y="2438400"/>
            <a:ext cx="6347714" cy="3880773"/>
          </a:xfrm>
        </p:spPr>
        <p:txBody>
          <a:bodyPr>
            <a:normAutofit/>
          </a:bodyPr>
          <a:lstStyle/>
          <a:p>
            <a:r>
              <a:rPr lang="en-US" sz="2000" dirty="0" smtClean="0"/>
              <a:t>1958 Haloperidol </a:t>
            </a:r>
          </a:p>
          <a:p>
            <a:r>
              <a:rPr lang="en-US" sz="2000" dirty="0" smtClean="0"/>
              <a:t>1959 Clozapine – abandoned and reinstated around 1970</a:t>
            </a:r>
          </a:p>
          <a:p>
            <a:r>
              <a:rPr lang="en-GB" sz="2000" dirty="0" smtClean="0"/>
              <a:t>Atypical anti psychotics/ second generation Antipsychotics – Olanzapine, Risperidone, Aripiprazole etc. </a:t>
            </a:r>
          </a:p>
          <a:p>
            <a:r>
              <a:rPr lang="en-GB" sz="2000" dirty="0" smtClean="0"/>
              <a:t>Long Acting </a:t>
            </a:r>
            <a:r>
              <a:rPr lang="en-GB" sz="2000" dirty="0" err="1" smtClean="0"/>
              <a:t>Injectables</a:t>
            </a:r>
            <a:r>
              <a:rPr lang="en-GB" sz="2000" dirty="0" smtClean="0"/>
              <a:t>- </a:t>
            </a:r>
            <a:r>
              <a:rPr lang="en-GB" sz="2000" dirty="0" err="1" smtClean="0"/>
              <a:t>modecate</a:t>
            </a:r>
            <a:endParaRPr lang="en-US" sz="2000" dirty="0" smtClean="0"/>
          </a:p>
          <a:p>
            <a:endParaRPr lang="en-US" sz="2400" dirty="0" smtClean="0"/>
          </a:p>
          <a:p>
            <a:endParaRPr lang="en-US" sz="2400" dirty="0"/>
          </a:p>
          <a:p>
            <a:endParaRPr lang="en-US" dirty="0"/>
          </a:p>
        </p:txBody>
      </p:sp>
    </p:spTree>
    <p:extLst>
      <p:ext uri="{BB962C8B-B14F-4D97-AF65-F5344CB8AC3E}">
        <p14:creationId xmlns:p14="http://schemas.microsoft.com/office/powerpoint/2010/main" val="3574186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219200"/>
            <a:ext cx="6798734" cy="1000004"/>
          </a:xfrm>
        </p:spPr>
        <p:txBody>
          <a:bodyPr/>
          <a:lstStyle/>
          <a:p>
            <a:r>
              <a:rPr lang="en-GB" dirty="0" smtClean="0"/>
              <a:t>Minerals and salts</a:t>
            </a:r>
            <a:endParaRPr lang="en-US" dirty="0"/>
          </a:p>
        </p:txBody>
      </p:sp>
      <p:sp>
        <p:nvSpPr>
          <p:cNvPr id="3" name="Content Placeholder 2"/>
          <p:cNvSpPr>
            <a:spLocks noGrp="1"/>
          </p:cNvSpPr>
          <p:nvPr>
            <p:ph idx="1"/>
          </p:nvPr>
        </p:nvSpPr>
        <p:spPr>
          <a:xfrm>
            <a:off x="1176866" y="2438400"/>
            <a:ext cx="6798734" cy="3880773"/>
          </a:xfrm>
        </p:spPr>
        <p:txBody>
          <a:bodyPr>
            <a:normAutofit fontScale="92500"/>
          </a:bodyPr>
          <a:lstStyle/>
          <a:p>
            <a:r>
              <a:rPr lang="en-GB" sz="2800" dirty="0" smtClean="0"/>
              <a:t>Lithium is thought to have been a mineral component in some the healing waters and spas around the world</a:t>
            </a:r>
          </a:p>
          <a:p>
            <a:r>
              <a:rPr lang="en-GB" sz="2800" dirty="0" smtClean="0"/>
              <a:t>Was first used for treatment of gout around 1947</a:t>
            </a:r>
          </a:p>
          <a:p>
            <a:r>
              <a:rPr lang="en-GB" sz="2800" dirty="0" smtClean="0"/>
              <a:t>First used in Psychiatry around 1871 up to 1880</a:t>
            </a:r>
          </a:p>
          <a:p>
            <a:r>
              <a:rPr lang="en-GB" sz="2800" dirty="0" smtClean="0"/>
              <a:t>Reinstated in 1949 (Cade in Australia) for the treatment of mania and later as a prophylaxis </a:t>
            </a:r>
            <a:endParaRPr lang="en-US" sz="2800" dirty="0"/>
          </a:p>
        </p:txBody>
      </p:sp>
    </p:spTree>
    <p:extLst>
      <p:ext uri="{BB962C8B-B14F-4D97-AF65-F5344CB8AC3E}">
        <p14:creationId xmlns:p14="http://schemas.microsoft.com/office/powerpoint/2010/main" val="1240168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295400"/>
            <a:ext cx="6798734" cy="923804"/>
          </a:xfrm>
        </p:spPr>
        <p:txBody>
          <a:bodyPr rtlCol="0">
            <a:normAutofit/>
          </a:bodyPr>
          <a:lstStyle/>
          <a:p>
            <a:pPr eaLnBrk="1" fontAlgn="auto" hangingPunct="1">
              <a:spcAft>
                <a:spcPts val="0"/>
              </a:spcAft>
              <a:defRPr/>
            </a:pPr>
            <a:r>
              <a:rPr lang="en-US" dirty="0" smtClean="0"/>
              <a:t>Antidepressants</a:t>
            </a:r>
          </a:p>
        </p:txBody>
      </p:sp>
      <p:sp>
        <p:nvSpPr>
          <p:cNvPr id="3" name="Content Placeholder 2"/>
          <p:cNvSpPr>
            <a:spLocks noGrp="1"/>
          </p:cNvSpPr>
          <p:nvPr>
            <p:ph idx="1"/>
          </p:nvPr>
        </p:nvSpPr>
        <p:spPr>
          <a:xfrm>
            <a:off x="1176865" y="2490135"/>
            <a:ext cx="6798736" cy="3605865"/>
          </a:xfrm>
        </p:spPr>
        <p:txBody>
          <a:bodyPr rtlCol="0">
            <a:normAutofit fontScale="70000" lnSpcReduction="20000"/>
          </a:bodyPr>
          <a:lstStyle/>
          <a:p>
            <a:pPr algn="just" eaLnBrk="1" fontAlgn="auto" hangingPunct="1">
              <a:spcAft>
                <a:spcPts val="0"/>
              </a:spcAft>
              <a:buFont typeface="Arial" pitchFamily="34" charset="0"/>
              <a:buChar char="•"/>
              <a:defRPr/>
            </a:pPr>
            <a:r>
              <a:rPr lang="en-GB" sz="2400" dirty="0" smtClean="0"/>
              <a:t>Around 1958, it was noted that an anti-</a:t>
            </a:r>
            <a:r>
              <a:rPr lang="en-GB" sz="2400" dirty="0" err="1" smtClean="0"/>
              <a:t>tb</a:t>
            </a:r>
            <a:r>
              <a:rPr lang="en-GB" sz="2400" dirty="0" smtClean="0"/>
              <a:t> drugs had antidepressant effects.</a:t>
            </a:r>
          </a:p>
          <a:p>
            <a:pPr algn="just" eaLnBrk="1" fontAlgn="auto" hangingPunct="1">
              <a:spcAft>
                <a:spcPts val="0"/>
              </a:spcAft>
              <a:buFont typeface="Arial" pitchFamily="34" charset="0"/>
              <a:buChar char="•"/>
              <a:defRPr/>
            </a:pPr>
            <a:r>
              <a:rPr lang="en-GB" sz="2400" dirty="0" err="1" smtClean="0"/>
              <a:t>Loomer</a:t>
            </a:r>
            <a:r>
              <a:rPr lang="en-GB" sz="2400" dirty="0" smtClean="0"/>
              <a:t>, Saunders and Kline - </a:t>
            </a:r>
            <a:r>
              <a:rPr lang="en-GB" sz="2400" dirty="0" err="1" smtClean="0"/>
              <a:t>iproniazid</a:t>
            </a:r>
            <a:r>
              <a:rPr lang="en-GB" sz="2400" dirty="0" smtClean="0"/>
              <a:t> </a:t>
            </a:r>
            <a:r>
              <a:rPr lang="en-GB" sz="2400" dirty="0"/>
              <a:t>became the </a:t>
            </a:r>
            <a:r>
              <a:rPr lang="en-GB" sz="2400" dirty="0" smtClean="0"/>
              <a:t>“first” </a:t>
            </a:r>
            <a:r>
              <a:rPr lang="en-GB" sz="2400" dirty="0"/>
              <a:t>successful pharmacological treatment for depression and is classified as a MAO inhibitor.</a:t>
            </a:r>
            <a:endParaRPr lang="en-US" sz="2400" dirty="0" smtClean="0"/>
          </a:p>
          <a:p>
            <a:pPr algn="just" eaLnBrk="1" fontAlgn="auto" hangingPunct="1">
              <a:spcAft>
                <a:spcPts val="0"/>
              </a:spcAft>
              <a:buFont typeface="Arial" pitchFamily="34" charset="0"/>
              <a:buChar char="•"/>
              <a:defRPr/>
            </a:pPr>
            <a:r>
              <a:rPr lang="en-US" sz="2600" dirty="0" smtClean="0"/>
              <a:t>However it is now reported that Kuhn’s had already been working on a Tricyclic”  Antidepressant Imipramine- the first tricyclic antidepressant</a:t>
            </a:r>
          </a:p>
          <a:p>
            <a:pPr algn="just" eaLnBrk="1" fontAlgn="auto" hangingPunct="1">
              <a:spcAft>
                <a:spcPts val="0"/>
              </a:spcAft>
              <a:buFont typeface="Arial" pitchFamily="34" charset="0"/>
              <a:buChar char="•"/>
              <a:defRPr/>
            </a:pPr>
            <a:r>
              <a:rPr lang="en-US" sz="2600" dirty="0" smtClean="0"/>
              <a:t>The tricyclics are giving way in time to other classes of antidepressants, Selective Serotonin Reuptake Inhibitors (SSRIs) and related in 1980s and 1990s starting with fluoxetine in 1987</a:t>
            </a:r>
          </a:p>
          <a:p>
            <a:pPr algn="just" eaLnBrk="1" fontAlgn="auto" hangingPunct="1">
              <a:spcAft>
                <a:spcPts val="0"/>
              </a:spcAft>
              <a:buFont typeface="Arial" pitchFamily="34" charset="0"/>
              <a:buChar char="•"/>
              <a:defRPr/>
            </a:pPr>
            <a:r>
              <a:rPr lang="en-GB" sz="2600" dirty="0" smtClean="0"/>
              <a:t>Selective Norepinephrine re-uptake inhibitors (SNRIs)</a:t>
            </a:r>
            <a:endParaRPr lang="en-US" sz="2600" dirty="0" smtClean="0"/>
          </a:p>
          <a:p>
            <a:pPr marL="0" indent="0" algn="just" eaLnBrk="1" fontAlgn="auto" hangingPunct="1">
              <a:spcAft>
                <a:spcPts val="0"/>
              </a:spcAft>
              <a:buNone/>
              <a:defRPr/>
            </a:pPr>
            <a:r>
              <a:rPr lang="en-GB" sz="2600" dirty="0" smtClean="0"/>
              <a:t>New drugs include:</a:t>
            </a:r>
          </a:p>
          <a:p>
            <a:pPr algn="just" eaLnBrk="1" fontAlgn="auto" hangingPunct="1">
              <a:spcAft>
                <a:spcPts val="0"/>
              </a:spcAft>
              <a:buFont typeface="Arial" pitchFamily="34" charset="0"/>
              <a:buChar char="•"/>
              <a:defRPr/>
            </a:pPr>
            <a:r>
              <a:rPr lang="en-GB" sz="2600" dirty="0" smtClean="0"/>
              <a:t>Ketamine </a:t>
            </a:r>
            <a:r>
              <a:rPr lang="en-GB" sz="2600" dirty="0" smtClean="0"/>
              <a:t>for the treatment of depression</a:t>
            </a:r>
          </a:p>
          <a:p>
            <a:pPr algn="just">
              <a:buFont typeface="Arial" pitchFamily="34" charset="0"/>
              <a:buChar char="•"/>
              <a:defRPr/>
            </a:pPr>
            <a:r>
              <a:rPr lang="en-GB" sz="2600" dirty="0" err="1" smtClean="0"/>
              <a:t>Agomelatine</a:t>
            </a:r>
            <a:r>
              <a:rPr lang="en-GB" sz="2600" dirty="0" smtClean="0"/>
              <a:t> - </a:t>
            </a:r>
            <a:r>
              <a:rPr lang="en-GB" sz="2600" dirty="0" smtClean="0"/>
              <a:t>melatonin based treatment for depression </a:t>
            </a:r>
            <a:r>
              <a:rPr lang="en-GB" sz="2600" dirty="0"/>
              <a:t> </a:t>
            </a:r>
            <a:endParaRPr lang="en-US" sz="2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1066800"/>
            <a:ext cx="6798734" cy="1152404"/>
          </a:xfrm>
        </p:spPr>
        <p:txBody>
          <a:bodyPr/>
          <a:lstStyle/>
          <a:p>
            <a:r>
              <a:rPr lang="en-GB" dirty="0" smtClean="0"/>
              <a:t>The New age of Psychiatry</a:t>
            </a:r>
            <a:endParaRPr lang="en-US" dirty="0"/>
          </a:p>
        </p:txBody>
      </p:sp>
      <p:sp>
        <p:nvSpPr>
          <p:cNvPr id="5" name="Content Placeholder 4"/>
          <p:cNvSpPr>
            <a:spLocks noGrp="1"/>
          </p:cNvSpPr>
          <p:nvPr>
            <p:ph sz="half" idx="1"/>
          </p:nvPr>
        </p:nvSpPr>
        <p:spPr/>
        <p:txBody>
          <a:bodyPr/>
          <a:lstStyle/>
          <a:p>
            <a:r>
              <a:rPr lang="en-GB" dirty="0" smtClean="0"/>
              <a:t>Eric </a:t>
            </a:r>
            <a:r>
              <a:rPr lang="en-GB" dirty="0" err="1" smtClean="0"/>
              <a:t>Kandel</a:t>
            </a:r>
            <a:r>
              <a:rPr lang="en-GB" dirty="0" smtClean="0"/>
              <a:t>- Nobel Prize for Physiology and Medicine</a:t>
            </a:r>
          </a:p>
          <a:p>
            <a:r>
              <a:rPr lang="en-GB" dirty="0" smtClean="0"/>
              <a:t>In search of Memory: The emergence of a New Science of the Mind</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10200" y="2487168"/>
            <a:ext cx="2084705" cy="2605881"/>
          </a:xfrm>
        </p:spPr>
      </p:pic>
    </p:spTree>
    <p:extLst>
      <p:ext uri="{BB962C8B-B14F-4D97-AF65-F5344CB8AC3E}">
        <p14:creationId xmlns:p14="http://schemas.microsoft.com/office/powerpoint/2010/main" val="3597549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lstStyle/>
          <a:p>
            <a:r>
              <a:rPr lang="en-GB"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The history of mental illness is as old as mankind and has been reported in all the ancient writings.</a:t>
            </a:r>
          </a:p>
          <a:p>
            <a:r>
              <a:rPr lang="en-GB" sz="2400" dirty="0" smtClean="0"/>
              <a:t>Egyptians</a:t>
            </a:r>
          </a:p>
          <a:p>
            <a:r>
              <a:rPr lang="en-GB" sz="2400" dirty="0" smtClean="0"/>
              <a:t>Greeks</a:t>
            </a:r>
          </a:p>
          <a:p>
            <a:r>
              <a:rPr lang="en-GB" sz="2400" dirty="0" smtClean="0"/>
              <a:t>Romans</a:t>
            </a:r>
          </a:p>
          <a:p>
            <a:r>
              <a:rPr lang="en-GB" sz="2400" dirty="0" smtClean="0"/>
              <a:t>Judaism and early Christianity and Koran</a:t>
            </a:r>
          </a:p>
          <a:p>
            <a:r>
              <a:rPr lang="en-GB" sz="2400" dirty="0" smtClean="0"/>
              <a:t>Arabs and Persian</a:t>
            </a:r>
          </a:p>
          <a:p>
            <a:r>
              <a:rPr lang="en-GB" sz="2400" dirty="0" smtClean="0"/>
              <a:t>The Sanskrit and </a:t>
            </a:r>
            <a:r>
              <a:rPr lang="en-GB" sz="2400" dirty="0" err="1" smtClean="0"/>
              <a:t>Ayurvedic</a:t>
            </a:r>
            <a:r>
              <a:rPr lang="en-GB" sz="2400" dirty="0" smtClean="0"/>
              <a:t> writings</a:t>
            </a:r>
            <a:endParaRPr lang="en-US" sz="2800" dirty="0"/>
          </a:p>
        </p:txBody>
      </p:sp>
    </p:spTree>
    <p:extLst>
      <p:ext uri="{BB962C8B-B14F-4D97-AF65-F5344CB8AC3E}">
        <p14:creationId xmlns:p14="http://schemas.microsoft.com/office/powerpoint/2010/main" val="3812672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799"/>
            <a:ext cx="6798734" cy="1152405"/>
          </a:xfrm>
        </p:spPr>
        <p:txBody>
          <a:bodyPr/>
          <a:lstStyle/>
          <a:p>
            <a:r>
              <a:rPr lang="en-GB" dirty="0" smtClean="0"/>
              <a:t>“Seeing” into the brain</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88545" y="2590800"/>
            <a:ext cx="3087688" cy="2315766"/>
          </a:xfrm>
        </p:spPr>
      </p:pic>
      <p:sp>
        <p:nvSpPr>
          <p:cNvPr id="4" name="Content Placeholder 3"/>
          <p:cNvSpPr>
            <a:spLocks noGrp="1"/>
          </p:cNvSpPr>
          <p:nvPr>
            <p:ph sz="half" idx="2"/>
          </p:nvPr>
        </p:nvSpPr>
        <p:spPr/>
        <p:txBody>
          <a:bodyPr/>
          <a:lstStyle/>
          <a:p>
            <a:r>
              <a:rPr lang="en-GB" dirty="0"/>
              <a:t>Wilhelm Roentgen, Professor of Physics in Wurzburg, Bavaria, discovered X-rays in </a:t>
            </a:r>
            <a:r>
              <a:rPr lang="en-GB" b="1" dirty="0"/>
              <a:t>1895</a:t>
            </a:r>
            <a:endParaRPr lang="en-US" dirty="0"/>
          </a:p>
        </p:txBody>
      </p:sp>
    </p:spTree>
    <p:extLst>
      <p:ext uri="{BB962C8B-B14F-4D97-AF65-F5344CB8AC3E}">
        <p14:creationId xmlns:p14="http://schemas.microsoft.com/office/powerpoint/2010/main" val="639035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76866" y="1295400"/>
            <a:ext cx="6798734" cy="923804"/>
          </a:xfrm>
        </p:spPr>
        <p:txBody>
          <a:bodyPr/>
          <a:lstStyle/>
          <a:p>
            <a:pPr eaLnBrk="1" hangingPunct="1"/>
            <a:r>
              <a:rPr lang="en-GB" dirty="0" smtClean="0"/>
              <a:t>Neurobiology</a:t>
            </a:r>
            <a:endParaRPr lang="en-US" dirty="0" smtClean="0"/>
          </a:p>
        </p:txBody>
      </p:sp>
      <p:sp>
        <p:nvSpPr>
          <p:cNvPr id="16387" name="Content Placeholder 2"/>
          <p:cNvSpPr>
            <a:spLocks noGrp="1"/>
          </p:cNvSpPr>
          <p:nvPr>
            <p:ph idx="1"/>
          </p:nvPr>
        </p:nvSpPr>
        <p:spPr>
          <a:xfrm>
            <a:off x="1176865" y="2490135"/>
            <a:ext cx="6798736" cy="3682065"/>
          </a:xfrm>
        </p:spPr>
        <p:txBody>
          <a:bodyPr>
            <a:normAutofit fontScale="85000" lnSpcReduction="20000"/>
          </a:bodyPr>
          <a:lstStyle/>
          <a:p>
            <a:pPr algn="just" eaLnBrk="1" hangingPunct="1"/>
            <a:r>
              <a:rPr lang="en-US" sz="2400" dirty="0" smtClean="0"/>
              <a:t>A later of advances in the study of brain structure and function</a:t>
            </a:r>
          </a:p>
          <a:p>
            <a:pPr algn="just" eaLnBrk="1" hangingPunct="1"/>
            <a:r>
              <a:rPr lang="en-GB" sz="2400" dirty="0" smtClean="0"/>
              <a:t>Investigative EEG go as far back as 1924</a:t>
            </a:r>
            <a:endParaRPr lang="en-US" sz="2400" dirty="0" smtClean="0"/>
          </a:p>
          <a:p>
            <a:pPr algn="just" eaLnBrk="1" hangingPunct="1"/>
            <a:r>
              <a:rPr lang="en-US" sz="2400" dirty="0" err="1" smtClean="0"/>
              <a:t>Spectro-photofluorimeter</a:t>
            </a:r>
            <a:r>
              <a:rPr lang="en-US" sz="2400" dirty="0" smtClean="0"/>
              <a:t> for detecting the neurotransmitters in brain tissue in the 1950s</a:t>
            </a:r>
          </a:p>
          <a:p>
            <a:pPr algn="just" eaLnBrk="1" hangingPunct="1"/>
            <a:r>
              <a:rPr lang="en-GB" sz="2400" dirty="0" smtClean="0"/>
              <a:t>We are now in the era of neuroimaging</a:t>
            </a:r>
            <a:endParaRPr lang="en-US" sz="2400" dirty="0" smtClean="0"/>
          </a:p>
          <a:p>
            <a:pPr algn="just" eaLnBrk="1" hangingPunct="1"/>
            <a:r>
              <a:rPr lang="en-GB" sz="2400" dirty="0" smtClean="0"/>
              <a:t>CT-Scan</a:t>
            </a:r>
          </a:p>
          <a:p>
            <a:pPr algn="just" eaLnBrk="1" hangingPunct="1"/>
            <a:r>
              <a:rPr lang="en-GB" sz="2400" dirty="0" smtClean="0"/>
              <a:t>MRIs and FMRI</a:t>
            </a:r>
          </a:p>
          <a:p>
            <a:pPr algn="just" eaLnBrk="1" hangingPunct="1"/>
            <a:r>
              <a:rPr lang="en-GB" sz="2400" dirty="0" smtClean="0"/>
              <a:t>Positron Emission Tomography</a:t>
            </a:r>
          </a:p>
          <a:p>
            <a:pPr algn="just" eaLnBrk="1" hangingPunct="1"/>
            <a:r>
              <a:rPr lang="en-GB" sz="2400" dirty="0" smtClean="0"/>
              <a:t>Magnetic resonance imaging</a:t>
            </a:r>
          </a:p>
          <a:p>
            <a:pPr algn="just" eaLnBrk="1" hangingPunct="1"/>
            <a:r>
              <a:rPr lang="en-GB" sz="2400" dirty="0" smtClean="0"/>
              <a:t>Single photon </a:t>
            </a:r>
            <a:r>
              <a:rPr lang="en-GB" dirty="0" smtClean="0"/>
              <a:t>emission computerized tomography</a:t>
            </a: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76866" y="1143000"/>
            <a:ext cx="6798734" cy="1076204"/>
          </a:xfrm>
        </p:spPr>
        <p:txBody>
          <a:bodyPr/>
          <a:lstStyle/>
          <a:p>
            <a:pPr eaLnBrk="1" hangingPunct="1"/>
            <a:r>
              <a:rPr lang="en-US" dirty="0" smtClean="0"/>
              <a:t>CONCLUSION-1</a:t>
            </a:r>
          </a:p>
        </p:txBody>
      </p:sp>
      <p:sp>
        <p:nvSpPr>
          <p:cNvPr id="17411" name="Content Placeholder 2"/>
          <p:cNvSpPr>
            <a:spLocks noGrp="1"/>
          </p:cNvSpPr>
          <p:nvPr>
            <p:ph idx="1"/>
          </p:nvPr>
        </p:nvSpPr>
        <p:spPr/>
        <p:txBody>
          <a:bodyPr>
            <a:normAutofit fontScale="92500" lnSpcReduction="10000"/>
          </a:bodyPr>
          <a:lstStyle/>
          <a:p>
            <a:pPr algn="just" eaLnBrk="1" hangingPunct="1"/>
            <a:r>
              <a:rPr lang="en-US" dirty="0" smtClean="0"/>
              <a:t>New </a:t>
            </a:r>
            <a:r>
              <a:rPr lang="en-US" dirty="0"/>
              <a:t>developments </a:t>
            </a:r>
            <a:r>
              <a:rPr lang="en-US" dirty="0" smtClean="0"/>
              <a:t>in the area of imaging and pharmacological treatment is moving Psychiatry away from the Psychological dominance to the biological platform and the Neuropsychiatry</a:t>
            </a:r>
          </a:p>
          <a:p>
            <a:pPr algn="just" eaLnBrk="1" hangingPunct="1"/>
            <a:r>
              <a:rPr lang="en-GB" dirty="0" smtClean="0"/>
              <a:t>The new frontier- is in genomic studies</a:t>
            </a:r>
          </a:p>
          <a:p>
            <a:pPr algn="just" eaLnBrk="1" hangingPunct="1"/>
            <a:r>
              <a:rPr lang="en-GB" dirty="0" smtClean="0"/>
              <a:t>Identifying the genes involved in different types of disorders</a:t>
            </a:r>
          </a:p>
          <a:p>
            <a:pPr algn="just" eaLnBrk="1" hangingPunct="1"/>
            <a:r>
              <a:rPr lang="en-GB" dirty="0" smtClean="0"/>
              <a:t>Developing targeted molecules for specific DNA types</a:t>
            </a:r>
          </a:p>
          <a:p>
            <a:pPr algn="just" eaLnBrk="1" hangingPunct="1"/>
            <a:r>
              <a:rPr lang="en-GB" dirty="0" smtClean="0"/>
              <a:t>And what about </a:t>
            </a:r>
            <a:r>
              <a:rPr lang="en-GB" smtClean="0"/>
              <a:t>Transcranial Magnetic </a:t>
            </a:r>
            <a:r>
              <a:rPr lang="en-GB" dirty="0" smtClean="0"/>
              <a:t>Stimulation ?</a:t>
            </a: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GB" dirty="0" smtClean="0"/>
              <a:t>Every year in Kenya a number of old people are beaten and often killed in horrific attacks under the accusation of being witches and a danger to the community. </a:t>
            </a:r>
            <a:endParaRPr lang="en-US" dirty="0" smtClean="0"/>
          </a:p>
          <a:p>
            <a:endParaRPr lang="en-US" dirty="0"/>
          </a:p>
        </p:txBody>
      </p:sp>
      <p:pic>
        <p:nvPicPr>
          <p:cNvPr id="8" name="Content Placeholder 7" descr="kenya naivasha withces.jpeg"/>
          <p:cNvPicPr>
            <a:picLocks noGrp="1" noChangeAspect="1"/>
          </p:cNvPicPr>
          <p:nvPr>
            <p:ph sz="half" idx="2"/>
          </p:nvPr>
        </p:nvPicPr>
        <p:blipFill>
          <a:blip r:embed="rId2"/>
          <a:stretch>
            <a:fillRect/>
          </a:stretch>
        </p:blipFill>
        <p:spPr>
          <a:xfrm>
            <a:off x="4646612" y="3134519"/>
            <a:ext cx="3333750" cy="2152650"/>
          </a:xfrm>
        </p:spPr>
      </p:pic>
      <p:sp>
        <p:nvSpPr>
          <p:cNvPr id="4" name="Footer Placeholder 3"/>
          <p:cNvSpPr>
            <a:spLocks noGrp="1"/>
          </p:cNvSpPr>
          <p:nvPr>
            <p:ph type="ftr" sz="quarter" idx="11"/>
          </p:nvPr>
        </p:nvSpPr>
        <p:spPr/>
        <p:txBody>
          <a:bodyPr/>
          <a:lstStyle/>
          <a:p>
            <a:pPr>
              <a:defRPr/>
            </a:pPr>
            <a:r>
              <a:rPr lang="en-US" smtClean="0"/>
              <a:t>University of Nairobi                                 ISO 9001:2008       </a:t>
            </a:r>
            <a:fld id="{7BB72B10-9427-4E54-9B39-4537E2D8AFB1}" type="slidenum">
              <a:rPr lang="en-US" smtClean="0"/>
              <a:pPr>
                <a:defRPr/>
              </a:pPr>
              <a:t>33</a:t>
            </a:fld>
            <a:r>
              <a:rPr lang="en-US" smtClean="0"/>
              <a:t>	 Certified 		http://www.uonbi.ac.ke</a:t>
            </a:r>
            <a:endParaRPr lang="en-US"/>
          </a:p>
        </p:txBody>
      </p:sp>
    </p:spTree>
    <p:extLst>
      <p:ext uri="{BB962C8B-B14F-4D97-AF65-F5344CB8AC3E}">
        <p14:creationId xmlns:p14="http://schemas.microsoft.com/office/powerpoint/2010/main" val="148840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6866" y="1143000"/>
            <a:ext cx="6798734" cy="1076204"/>
          </a:xfrm>
        </p:spPr>
        <p:txBody>
          <a:bodyPr/>
          <a:lstStyle/>
          <a:p>
            <a:r>
              <a:rPr lang="en-US" dirty="0" smtClean="0"/>
              <a:t>Burnt to death</a:t>
            </a:r>
            <a:endParaRPr lang="en-US" dirty="0"/>
          </a:p>
        </p:txBody>
      </p:sp>
      <p:sp>
        <p:nvSpPr>
          <p:cNvPr id="6" name="Content Placeholder 5"/>
          <p:cNvSpPr>
            <a:spLocks noGrp="1"/>
          </p:cNvSpPr>
          <p:nvPr>
            <p:ph sz="half" idx="1"/>
          </p:nvPr>
        </p:nvSpPr>
        <p:spPr/>
        <p:txBody>
          <a:bodyPr/>
          <a:lstStyle/>
          <a:p>
            <a:r>
              <a:rPr lang="en-GB" i="1" dirty="0" smtClean="0"/>
              <a:t>“Feb 2009- Five elderly people accused of witchcraft were burnt to death in </a:t>
            </a:r>
            <a:r>
              <a:rPr lang="en-GB" i="1" dirty="0" err="1" smtClean="0"/>
              <a:t>Kisii</a:t>
            </a:r>
            <a:r>
              <a:rPr lang="en-GB" i="1" dirty="0" smtClean="0"/>
              <a:t>. The four women and one man were accused of abducting a child and making him dumb through black magic, on Thursday”</a:t>
            </a:r>
            <a:endParaRPr lang="en-US" dirty="0" smtClean="0"/>
          </a:p>
          <a:p>
            <a:endParaRPr lang="en-US" dirty="0"/>
          </a:p>
        </p:txBody>
      </p:sp>
      <p:pic>
        <p:nvPicPr>
          <p:cNvPr id="8" name="Content Placeholder 7" descr="witch burning 2.jpg"/>
          <p:cNvPicPr>
            <a:picLocks noGrp="1" noChangeAspect="1"/>
          </p:cNvPicPr>
          <p:nvPr>
            <p:ph sz="half" idx="2"/>
          </p:nvPr>
        </p:nvPicPr>
        <p:blipFill>
          <a:blip r:embed="rId2"/>
          <a:stretch>
            <a:fillRect/>
          </a:stretch>
        </p:blipFill>
        <p:spPr>
          <a:xfrm>
            <a:off x="4645025" y="3026604"/>
            <a:ext cx="3336925" cy="2368480"/>
          </a:xfrm>
        </p:spPr>
      </p:pic>
      <p:sp>
        <p:nvSpPr>
          <p:cNvPr id="4" name="Footer Placeholder 3"/>
          <p:cNvSpPr>
            <a:spLocks noGrp="1"/>
          </p:cNvSpPr>
          <p:nvPr>
            <p:ph type="ftr" sz="quarter" idx="11"/>
          </p:nvPr>
        </p:nvSpPr>
        <p:spPr/>
        <p:txBody>
          <a:bodyPr/>
          <a:lstStyle/>
          <a:p>
            <a:pPr>
              <a:defRPr/>
            </a:pPr>
            <a:r>
              <a:rPr lang="en-US" smtClean="0"/>
              <a:t>University of Nairobi                                 ISO 9001:2008       </a:t>
            </a:r>
            <a:fld id="{7BB72B10-9427-4E54-9B39-4537E2D8AFB1}" type="slidenum">
              <a:rPr lang="en-US" smtClean="0"/>
              <a:pPr>
                <a:defRPr/>
              </a:pPr>
              <a:t>34</a:t>
            </a:fld>
            <a:r>
              <a:rPr lang="en-US" smtClean="0"/>
              <a:t>	 Certified 		http://www.uonbi.ac.ke</a:t>
            </a:r>
            <a:endParaRPr lang="en-US"/>
          </a:p>
        </p:txBody>
      </p:sp>
    </p:spTree>
    <p:extLst>
      <p:ext uri="{BB962C8B-B14F-4D97-AF65-F5344CB8AC3E}">
        <p14:creationId xmlns:p14="http://schemas.microsoft.com/office/powerpoint/2010/main" val="231556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lstStyle/>
          <a:p>
            <a:r>
              <a:rPr lang="en-GB" dirty="0" smtClean="0"/>
              <a:t>Ancient beliefs </a:t>
            </a:r>
            <a:endParaRPr lang="en-US" dirty="0"/>
          </a:p>
        </p:txBody>
      </p:sp>
      <p:sp>
        <p:nvSpPr>
          <p:cNvPr id="3" name="Content Placeholder 2"/>
          <p:cNvSpPr>
            <a:spLocks noGrp="1"/>
          </p:cNvSpPr>
          <p:nvPr>
            <p:ph idx="1"/>
          </p:nvPr>
        </p:nvSpPr>
        <p:spPr/>
        <p:txBody>
          <a:bodyPr/>
          <a:lstStyle/>
          <a:p>
            <a:r>
              <a:rPr lang="en-GB" dirty="0" smtClean="0"/>
              <a:t>In most of the ancient writings- mental illnesses was ascribed to magic and the gods</a:t>
            </a:r>
          </a:p>
          <a:p>
            <a:r>
              <a:rPr lang="en-GB" dirty="0" smtClean="0"/>
              <a:t>Beliefs in Demonic possession was common in most of the ancient writings</a:t>
            </a:r>
          </a:p>
          <a:p>
            <a:r>
              <a:rPr lang="en-GB" dirty="0" smtClean="0"/>
              <a:t>And treatment was done in the temples by the priest</a:t>
            </a:r>
          </a:p>
          <a:p>
            <a:r>
              <a:rPr lang="en-GB" dirty="0" smtClean="0"/>
              <a:t>Casting out of demons/evils spirits has continued to the present day</a:t>
            </a:r>
          </a:p>
          <a:p>
            <a:endParaRPr lang="en-US" dirty="0"/>
          </a:p>
        </p:txBody>
      </p:sp>
    </p:spTree>
    <p:extLst>
      <p:ext uri="{BB962C8B-B14F-4D97-AF65-F5344CB8AC3E}">
        <p14:creationId xmlns:p14="http://schemas.microsoft.com/office/powerpoint/2010/main" val="79756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143000"/>
            <a:ext cx="6798734" cy="1076204"/>
          </a:xfrm>
        </p:spPr>
        <p:txBody>
          <a:bodyPr/>
          <a:lstStyle/>
          <a:p>
            <a:r>
              <a:rPr lang="en-GB" dirty="0" smtClean="0"/>
              <a:t>Ancient Greek</a:t>
            </a:r>
            <a:endParaRPr lang="en-US" dirty="0"/>
          </a:p>
        </p:txBody>
      </p:sp>
      <p:sp>
        <p:nvSpPr>
          <p:cNvPr id="3" name="Content Placeholder 2"/>
          <p:cNvSpPr>
            <a:spLocks noGrp="1"/>
          </p:cNvSpPr>
          <p:nvPr>
            <p:ph idx="1"/>
          </p:nvPr>
        </p:nvSpPr>
        <p:spPr/>
        <p:txBody>
          <a:bodyPr>
            <a:normAutofit/>
          </a:bodyPr>
          <a:lstStyle/>
          <a:p>
            <a:r>
              <a:rPr lang="en-GB" sz="2000" dirty="0" smtClean="0"/>
              <a:t>Ancient Greek and Roman </a:t>
            </a:r>
            <a:r>
              <a:rPr lang="en-GB" sz="2000" dirty="0" err="1" smtClean="0"/>
              <a:t>Philosopohers</a:t>
            </a:r>
            <a:r>
              <a:rPr lang="en-GB" sz="2000" dirty="0"/>
              <a:t>,</a:t>
            </a:r>
            <a:r>
              <a:rPr lang="en-GB" sz="2000" dirty="0" smtClean="0"/>
              <a:t> considered the pioneers of Medicine viewed mental illnesses as psychological, organic or both. </a:t>
            </a:r>
          </a:p>
          <a:p>
            <a:r>
              <a:rPr lang="en-GB" sz="2000" dirty="0" smtClean="0"/>
              <a:t>Ancient Greek philosophers were probably the first to differentiate the mental illnesses they observed</a:t>
            </a:r>
          </a:p>
          <a:p>
            <a:r>
              <a:rPr lang="en-GB" sz="2000" dirty="0"/>
              <a:t>P</a:t>
            </a:r>
            <a:r>
              <a:rPr lang="en-GB" sz="2000" dirty="0" smtClean="0"/>
              <a:t>lato described 4 kinds of madness: </a:t>
            </a:r>
            <a:r>
              <a:rPr lang="en-GB" sz="2000" dirty="0"/>
              <a:t>P</a:t>
            </a:r>
            <a:r>
              <a:rPr lang="en-GB" sz="2000" dirty="0" smtClean="0"/>
              <a:t>rophetic, </a:t>
            </a:r>
            <a:r>
              <a:rPr lang="en-GB" sz="2000" dirty="0" err="1"/>
              <a:t>T</a:t>
            </a:r>
            <a:r>
              <a:rPr lang="en-GB" sz="2000" dirty="0" err="1" smtClean="0"/>
              <a:t>elestic</a:t>
            </a:r>
            <a:r>
              <a:rPr lang="en-GB" sz="2000" dirty="0" smtClean="0"/>
              <a:t>, Poetic &amp; Erotic madness</a:t>
            </a:r>
          </a:p>
        </p:txBody>
      </p:sp>
    </p:spTree>
    <p:extLst>
      <p:ext uri="{BB962C8B-B14F-4D97-AF65-F5344CB8AC3E}">
        <p14:creationId xmlns:p14="http://schemas.microsoft.com/office/powerpoint/2010/main" val="133689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990600"/>
            <a:ext cx="6798734" cy="1228604"/>
          </a:xfrm>
        </p:spPr>
        <p:txBody>
          <a:bodyPr/>
          <a:lstStyle/>
          <a:p>
            <a:r>
              <a:rPr lang="en-GB" dirty="0" smtClean="0"/>
              <a:t>Hippocrates</a:t>
            </a:r>
            <a:endParaRPr lang="en-US" dirty="0"/>
          </a:p>
        </p:txBody>
      </p:sp>
      <p:sp>
        <p:nvSpPr>
          <p:cNvPr id="5" name="Content Placeholder 4"/>
          <p:cNvSpPr>
            <a:spLocks noGrp="1"/>
          </p:cNvSpPr>
          <p:nvPr>
            <p:ph sz="half" idx="1"/>
          </p:nvPr>
        </p:nvSpPr>
        <p:spPr/>
        <p:txBody>
          <a:bodyPr>
            <a:normAutofit fontScale="70000" lnSpcReduction="20000"/>
          </a:bodyPr>
          <a:lstStyle/>
          <a:p>
            <a:r>
              <a:rPr lang="en-GB" dirty="0"/>
              <a:t>Hippocrates- Referred to as “the father of modern medicine” – described mental illness as being caused by an imbalance of the body fluids</a:t>
            </a:r>
          </a:p>
          <a:p>
            <a:r>
              <a:rPr lang="en-GB" dirty="0"/>
              <a:t>4</a:t>
            </a:r>
            <a:r>
              <a:rPr lang="en-US" dirty="0"/>
              <a:t> </a:t>
            </a:r>
            <a:r>
              <a:rPr lang="en-US" dirty="0" err="1"/>
              <a:t>humours</a:t>
            </a:r>
            <a:r>
              <a:rPr lang="en-US" dirty="0"/>
              <a:t>- phlegm, yellow bile, black bile and blood- also the basis of personality types: PHLEGMATIC • CHOLERIC • SANGUINE </a:t>
            </a:r>
          </a:p>
          <a:p>
            <a:r>
              <a:rPr lang="en-US" dirty="0"/>
              <a:t>Excess </a:t>
            </a:r>
            <a:r>
              <a:rPr lang="en-US" dirty="0" err="1"/>
              <a:t>humours</a:t>
            </a:r>
            <a:r>
              <a:rPr lang="en-US" dirty="0"/>
              <a:t> led to mental illness: Black bile to melancholia, yellow bile to manic rage and phlegm to dementia</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77811" y="3128111"/>
            <a:ext cx="1471353" cy="2165465"/>
          </a:xfrm>
        </p:spPr>
      </p:pic>
    </p:spTree>
    <p:extLst>
      <p:ext uri="{BB962C8B-B14F-4D97-AF65-F5344CB8AC3E}">
        <p14:creationId xmlns:p14="http://schemas.microsoft.com/office/powerpoint/2010/main" val="4183245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143000"/>
            <a:ext cx="6798734" cy="1076204"/>
          </a:xfrm>
        </p:spPr>
        <p:txBody>
          <a:bodyPr/>
          <a:lstStyle/>
          <a:p>
            <a:r>
              <a:rPr lang="en-GB" dirty="0" smtClean="0"/>
              <a:t>Ancient Romans</a:t>
            </a:r>
            <a:endParaRPr lang="en-US" dirty="0"/>
          </a:p>
        </p:txBody>
      </p:sp>
      <p:sp>
        <p:nvSpPr>
          <p:cNvPr id="3" name="Content Placeholder 2"/>
          <p:cNvSpPr>
            <a:spLocks noGrp="1"/>
          </p:cNvSpPr>
          <p:nvPr>
            <p:ph idx="1"/>
          </p:nvPr>
        </p:nvSpPr>
        <p:spPr/>
        <p:txBody>
          <a:bodyPr/>
          <a:lstStyle/>
          <a:p>
            <a:r>
              <a:rPr lang="en-US" dirty="0" smtClean="0"/>
              <a:t>Followed the Ancient Greeks in trying to explain the world of behavior and Mental illness</a:t>
            </a:r>
          </a:p>
          <a:p>
            <a:r>
              <a:rPr lang="en-US" dirty="0" smtClean="0"/>
              <a:t>Galen a Roman philosopher- described 6 types of insanity: </a:t>
            </a:r>
            <a:r>
              <a:rPr lang="en-US" dirty="0" err="1" smtClean="0"/>
              <a:t>Phrenitis</a:t>
            </a:r>
            <a:r>
              <a:rPr lang="en-US" dirty="0" smtClean="0"/>
              <a:t>, Melancholia, delirium, </a:t>
            </a:r>
            <a:r>
              <a:rPr lang="en-US" dirty="0" err="1"/>
              <a:t>L</a:t>
            </a:r>
            <a:r>
              <a:rPr lang="en-US" dirty="0" err="1" smtClean="0"/>
              <a:t>athargus</a:t>
            </a:r>
            <a:r>
              <a:rPr lang="en-US" dirty="0" smtClean="0"/>
              <a:t>, Epilepsy </a:t>
            </a:r>
          </a:p>
          <a:p>
            <a:r>
              <a:rPr lang="en-US" dirty="0" smtClean="0"/>
              <a:t>Recommended shock as Treatment</a:t>
            </a:r>
            <a:endParaRPr lang="en-US" dirty="0"/>
          </a:p>
        </p:txBody>
      </p:sp>
    </p:spTree>
    <p:extLst>
      <p:ext uri="{BB962C8B-B14F-4D97-AF65-F5344CB8AC3E}">
        <p14:creationId xmlns:p14="http://schemas.microsoft.com/office/powerpoint/2010/main" val="304263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219200"/>
            <a:ext cx="6798734" cy="1000004"/>
          </a:xfrm>
        </p:spPr>
        <p:txBody>
          <a:bodyPr/>
          <a:lstStyle/>
          <a:p>
            <a:r>
              <a:rPr lang="en-GB" dirty="0" smtClean="0"/>
              <a:t>Middle East</a:t>
            </a:r>
            <a:endParaRPr lang="en-US" dirty="0"/>
          </a:p>
        </p:txBody>
      </p:sp>
      <p:sp>
        <p:nvSpPr>
          <p:cNvPr id="3" name="Content Placeholder 2"/>
          <p:cNvSpPr>
            <a:spLocks noGrp="1"/>
          </p:cNvSpPr>
          <p:nvPr>
            <p:ph idx="1"/>
          </p:nvPr>
        </p:nvSpPr>
        <p:spPr/>
        <p:txBody>
          <a:bodyPr>
            <a:normAutofit fontScale="85000" lnSpcReduction="10000"/>
          </a:bodyPr>
          <a:lstStyle/>
          <a:p>
            <a:r>
              <a:rPr lang="en-GB" sz="2400" dirty="0" smtClean="0"/>
              <a:t>In the 9</a:t>
            </a:r>
            <a:r>
              <a:rPr lang="en-GB" sz="2400" baseline="30000" dirty="0" smtClean="0"/>
              <a:t>th</a:t>
            </a:r>
            <a:r>
              <a:rPr lang="en-GB" sz="2400" dirty="0" smtClean="0"/>
              <a:t> Century the Arabic world started building hospitals –</a:t>
            </a:r>
            <a:r>
              <a:rPr lang="en-GB" sz="2400" dirty="0" err="1" smtClean="0"/>
              <a:t>Bimaristans</a:t>
            </a:r>
            <a:r>
              <a:rPr lang="en-GB" sz="2400" dirty="0" smtClean="0"/>
              <a:t> (</a:t>
            </a:r>
            <a:r>
              <a:rPr lang="en-GB" sz="2400" dirty="0" err="1" smtClean="0"/>
              <a:t>Baghad</a:t>
            </a:r>
            <a:r>
              <a:rPr lang="en-GB" sz="2400" dirty="0" smtClean="0"/>
              <a:t>) which also admitted patients with Mental illness*</a:t>
            </a:r>
          </a:p>
          <a:p>
            <a:r>
              <a:rPr lang="en-GB" sz="2400" dirty="0" smtClean="0"/>
              <a:t>Persia/Iranian- Physicians </a:t>
            </a:r>
            <a:r>
              <a:rPr lang="en-US" sz="2400" dirty="0"/>
              <a:t>Abu Bakr Muhammad ibn </a:t>
            </a:r>
            <a:r>
              <a:rPr lang="en-US" sz="2400" dirty="0" err="1"/>
              <a:t>Zakariya</a:t>
            </a:r>
            <a:r>
              <a:rPr lang="en-US" sz="2400" dirty="0"/>
              <a:t> </a:t>
            </a:r>
            <a:r>
              <a:rPr lang="en-US" sz="2400" dirty="0" smtClean="0"/>
              <a:t>‘</a:t>
            </a:r>
            <a:r>
              <a:rPr lang="en-GB" sz="2400" b="1" dirty="0" smtClean="0"/>
              <a:t>Al-</a:t>
            </a:r>
            <a:r>
              <a:rPr lang="en-GB" sz="2400" b="1" dirty="0" err="1" smtClean="0"/>
              <a:t>Razi</a:t>
            </a:r>
            <a:r>
              <a:rPr lang="en-GB" sz="2400" dirty="0" smtClean="0"/>
              <a:t>’ author of the </a:t>
            </a:r>
            <a:r>
              <a:rPr lang="en-GB" sz="2400" i="1" dirty="0" smtClean="0"/>
              <a:t>Comprehensive </a:t>
            </a:r>
            <a:r>
              <a:rPr lang="en-GB" sz="2400" i="1" dirty="0"/>
              <a:t>Book on Medicine</a:t>
            </a:r>
            <a:r>
              <a:rPr lang="en-GB" sz="2400" dirty="0"/>
              <a:t> (</a:t>
            </a:r>
            <a:r>
              <a:rPr lang="en-GB" sz="2400" i="1" dirty="0" err="1"/>
              <a:t>Kitab</a:t>
            </a:r>
            <a:r>
              <a:rPr lang="en-GB" sz="2400" i="1" dirty="0"/>
              <a:t> al-</a:t>
            </a:r>
            <a:r>
              <a:rPr lang="en-GB" sz="2400" i="1" dirty="0" err="1"/>
              <a:t>Hawi</a:t>
            </a:r>
            <a:r>
              <a:rPr lang="en-GB" sz="2400" i="1" dirty="0"/>
              <a:t> fi al-</a:t>
            </a:r>
            <a:r>
              <a:rPr lang="en-GB" sz="2400" i="1" dirty="0" err="1"/>
              <a:t>tibb</a:t>
            </a:r>
            <a:r>
              <a:rPr lang="en-GB" sz="2400" dirty="0"/>
              <a:t>) </a:t>
            </a:r>
            <a:r>
              <a:rPr lang="en-GB" sz="2400" dirty="0" smtClean="0"/>
              <a:t> propagated the psychological concepts of MI</a:t>
            </a:r>
          </a:p>
          <a:p>
            <a:r>
              <a:rPr lang="en-GB" sz="2400" b="1" dirty="0" smtClean="0"/>
              <a:t>Avicenna</a:t>
            </a:r>
            <a:r>
              <a:rPr lang="en-GB" sz="2400" dirty="0" smtClean="0"/>
              <a:t>-</a:t>
            </a:r>
            <a:r>
              <a:rPr lang="en-US" sz="2400" dirty="0"/>
              <a:t>Abu Ali </a:t>
            </a:r>
            <a:r>
              <a:rPr lang="en-US" sz="2400" dirty="0" err="1"/>
              <a:t>Sina</a:t>
            </a:r>
            <a:r>
              <a:rPr lang="en-US" sz="2400" dirty="0"/>
              <a:t> </a:t>
            </a:r>
            <a:r>
              <a:rPr lang="en-US" sz="2400" dirty="0" smtClean="0"/>
              <a:t> 980-1037- Mathematician, Physician, Philosopher astronomer </a:t>
            </a:r>
          </a:p>
          <a:p>
            <a:r>
              <a:rPr lang="en-GB" sz="2400" dirty="0" smtClean="0"/>
              <a:t>Considered the father of early medicine- wrote 450 works 40 on medicine and Psychology</a:t>
            </a:r>
          </a:p>
        </p:txBody>
      </p:sp>
    </p:spTree>
    <p:extLst>
      <p:ext uri="{BB962C8B-B14F-4D97-AF65-F5344CB8AC3E}">
        <p14:creationId xmlns:p14="http://schemas.microsoft.com/office/powerpoint/2010/main" val="1320104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1066800"/>
            <a:ext cx="6798734" cy="1152404"/>
          </a:xfrm>
        </p:spPr>
        <p:txBody>
          <a:bodyPr/>
          <a:lstStyle/>
          <a:p>
            <a:r>
              <a:rPr lang="en-GB" dirty="0" smtClean="0"/>
              <a:t>The Darkest Age of Psychiatry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8433" y="2971800"/>
            <a:ext cx="2895600" cy="1914525"/>
          </a:xfrm>
        </p:spPr>
      </p:pic>
    </p:spTree>
    <p:extLst>
      <p:ext uri="{BB962C8B-B14F-4D97-AF65-F5344CB8AC3E}">
        <p14:creationId xmlns:p14="http://schemas.microsoft.com/office/powerpoint/2010/main" val="1172495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4678</TotalTime>
  <Words>1699</Words>
  <Application>Microsoft Office PowerPoint</Application>
  <PresentationFormat>On-screen Show (4:3)</PresentationFormat>
  <Paragraphs>158</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Garamond</vt:lpstr>
      <vt:lpstr>Organic</vt:lpstr>
      <vt:lpstr>  HISTORY OF PSYCHIATRY</vt:lpstr>
      <vt:lpstr>Objectives</vt:lpstr>
      <vt:lpstr>Introduction</vt:lpstr>
      <vt:lpstr>Ancient beliefs </vt:lpstr>
      <vt:lpstr>Ancient Greek</vt:lpstr>
      <vt:lpstr>Hippocrates</vt:lpstr>
      <vt:lpstr>Ancient Romans</vt:lpstr>
      <vt:lpstr>Middle East</vt:lpstr>
      <vt:lpstr>The Darkest Age of Psychiatry</vt:lpstr>
      <vt:lpstr>Dark ages and the Inquisition</vt:lpstr>
      <vt:lpstr>The Renaissance </vt:lpstr>
      <vt:lpstr>Renaissance and Advances in Psychiatry</vt:lpstr>
      <vt:lpstr>PowerPoint Presentation</vt:lpstr>
      <vt:lpstr>Asylums in Europe </vt:lpstr>
      <vt:lpstr>Return of reason</vt:lpstr>
      <vt:lpstr>Phillipe Pinel</vt:lpstr>
      <vt:lpstr>Modern Psychiatry</vt:lpstr>
      <vt:lpstr>Ct</vt:lpstr>
      <vt:lpstr>Mental Illness and Organicity </vt:lpstr>
      <vt:lpstr>Ct</vt:lpstr>
      <vt:lpstr>Early treatment of Psychiatric disorders</vt:lpstr>
      <vt:lpstr>COMA therapies</vt:lpstr>
      <vt:lpstr>Psychotherapy</vt:lpstr>
      <vt:lpstr>Freud and the Psychoanalysis</vt:lpstr>
      <vt:lpstr>Advent of Psychopharmacology</vt:lpstr>
      <vt:lpstr> </vt:lpstr>
      <vt:lpstr>Minerals and salts</vt:lpstr>
      <vt:lpstr>Antidepressants</vt:lpstr>
      <vt:lpstr>The New age of Psychiatry</vt:lpstr>
      <vt:lpstr>“Seeing” into the brain</vt:lpstr>
      <vt:lpstr>Neurobiology</vt:lpstr>
      <vt:lpstr>CONCLUSION-1</vt:lpstr>
      <vt:lpstr>PowerPoint Presentation</vt:lpstr>
      <vt:lpstr>Burnt to death</vt:lpstr>
    </vt:vector>
  </TitlesOfParts>
  <Company>Personal 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Mburu</dc:creator>
  <cp:lastModifiedBy>Shabir</cp:lastModifiedBy>
  <cp:revision>70</cp:revision>
  <dcterms:created xsi:type="dcterms:W3CDTF">2016-11-07T18:21:04Z</dcterms:created>
  <dcterms:modified xsi:type="dcterms:W3CDTF">2021-06-13T13:15:05Z</dcterms:modified>
</cp:coreProperties>
</file>