
<file path=[Content_Types].xml><?xml version="1.0" encoding="utf-8"?>
<Types xmlns="http://schemas.openxmlformats.org/package/2006/content-types">
  <Default ContentType="image/jpeg" Extension="jpg"/>
  <Default ContentType="application/vnd.openxmlformats-officedocument.vmlDrawing" Extension="vml"/>
  <Default ContentType="application/x-fontdata" Extension="fntdata"/>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 id="2147483652" r:id="rId6"/>
    <p:sldMasterId id="2147483661" r:id="rId7"/>
    <p:sldMasterId id="2147483663" r:id="rId8"/>
    <p:sldMasterId id="2147483665"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Lst>
  <p:sldSz cy="6858000" cx="9144000"/>
  <p:notesSz cx="7010400" cy="9296400"/>
  <p:embeddedFontLst>
    <p:embeddedFont>
      <p:font typeface="Corbel"/>
      <p:regular r:id="rId61"/>
      <p:bold r:id="rId62"/>
      <p:italic r:id="rId63"/>
      <p:boldItalic r:id="rId6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65" roundtripDataSignature="AMtx7mj04mYU8vF51uLlmeJ30iXpiU8H9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0.xml"/><Relationship Id="rId42" Type="http://schemas.openxmlformats.org/officeDocument/2006/relationships/slide" Target="slides/slide32.xml"/><Relationship Id="rId41" Type="http://schemas.openxmlformats.org/officeDocument/2006/relationships/slide" Target="slides/slide31.xml"/><Relationship Id="rId44" Type="http://schemas.openxmlformats.org/officeDocument/2006/relationships/slide" Target="slides/slide34.xml"/><Relationship Id="rId43" Type="http://schemas.openxmlformats.org/officeDocument/2006/relationships/slide" Target="slides/slide33.xml"/><Relationship Id="rId46" Type="http://schemas.openxmlformats.org/officeDocument/2006/relationships/slide" Target="slides/slide36.xml"/><Relationship Id="rId45" Type="http://schemas.openxmlformats.org/officeDocument/2006/relationships/slide" Target="slides/slide35.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48" Type="http://schemas.openxmlformats.org/officeDocument/2006/relationships/slide" Target="slides/slide38.xml"/><Relationship Id="rId47" Type="http://schemas.openxmlformats.org/officeDocument/2006/relationships/slide" Target="slides/slide37.xml"/><Relationship Id="rId49" Type="http://schemas.openxmlformats.org/officeDocument/2006/relationships/slide" Target="slides/slide39.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1.xml"/><Relationship Id="rId30" Type="http://schemas.openxmlformats.org/officeDocument/2006/relationships/slide" Target="slides/slide20.xml"/><Relationship Id="rId33" Type="http://schemas.openxmlformats.org/officeDocument/2006/relationships/slide" Target="slides/slide23.xml"/><Relationship Id="rId32" Type="http://schemas.openxmlformats.org/officeDocument/2006/relationships/slide" Target="slides/slide22.xml"/><Relationship Id="rId35" Type="http://schemas.openxmlformats.org/officeDocument/2006/relationships/slide" Target="slides/slide25.xml"/><Relationship Id="rId34" Type="http://schemas.openxmlformats.org/officeDocument/2006/relationships/slide" Target="slides/slide24.xml"/><Relationship Id="rId37" Type="http://schemas.openxmlformats.org/officeDocument/2006/relationships/slide" Target="slides/slide27.xml"/><Relationship Id="rId36" Type="http://schemas.openxmlformats.org/officeDocument/2006/relationships/slide" Target="slides/slide26.xml"/><Relationship Id="rId39" Type="http://schemas.openxmlformats.org/officeDocument/2006/relationships/slide" Target="slides/slide29.xml"/><Relationship Id="rId38" Type="http://schemas.openxmlformats.org/officeDocument/2006/relationships/slide" Target="slides/slide28.xml"/><Relationship Id="rId62" Type="http://schemas.openxmlformats.org/officeDocument/2006/relationships/font" Target="fonts/Corbel-bold.fntdata"/><Relationship Id="rId61" Type="http://schemas.openxmlformats.org/officeDocument/2006/relationships/font" Target="fonts/Corbel-regular.fntdata"/><Relationship Id="rId20" Type="http://schemas.openxmlformats.org/officeDocument/2006/relationships/slide" Target="slides/slide10.xml"/><Relationship Id="rId64" Type="http://schemas.openxmlformats.org/officeDocument/2006/relationships/font" Target="fonts/Corbel-boldItalic.fntdata"/><Relationship Id="rId63" Type="http://schemas.openxmlformats.org/officeDocument/2006/relationships/font" Target="fonts/Corbel-italic.fntdata"/><Relationship Id="rId22" Type="http://schemas.openxmlformats.org/officeDocument/2006/relationships/slide" Target="slides/slide12.xml"/><Relationship Id="rId21" Type="http://schemas.openxmlformats.org/officeDocument/2006/relationships/slide" Target="slides/slide11.xml"/><Relationship Id="rId65" Type="http://customschemas.google.com/relationships/presentationmetadata" Target="metadata"/><Relationship Id="rId24" Type="http://schemas.openxmlformats.org/officeDocument/2006/relationships/slide" Target="slides/slide14.xml"/><Relationship Id="rId23" Type="http://schemas.openxmlformats.org/officeDocument/2006/relationships/slide" Target="slides/slide13.xml"/><Relationship Id="rId60" Type="http://schemas.openxmlformats.org/officeDocument/2006/relationships/slide" Target="slides/slide50.xml"/><Relationship Id="rId26" Type="http://schemas.openxmlformats.org/officeDocument/2006/relationships/slide" Target="slides/slide16.xml"/><Relationship Id="rId25" Type="http://schemas.openxmlformats.org/officeDocument/2006/relationships/slide" Target="slides/slide15.xml"/><Relationship Id="rId28" Type="http://schemas.openxmlformats.org/officeDocument/2006/relationships/slide" Target="slides/slide18.xml"/><Relationship Id="rId27" Type="http://schemas.openxmlformats.org/officeDocument/2006/relationships/slide" Target="slides/slide17.xml"/><Relationship Id="rId29" Type="http://schemas.openxmlformats.org/officeDocument/2006/relationships/slide" Target="slides/slide19.xml"/><Relationship Id="rId51" Type="http://schemas.openxmlformats.org/officeDocument/2006/relationships/slide" Target="slides/slide41.xml"/><Relationship Id="rId50" Type="http://schemas.openxmlformats.org/officeDocument/2006/relationships/slide" Target="slides/slide40.xml"/><Relationship Id="rId53" Type="http://schemas.openxmlformats.org/officeDocument/2006/relationships/slide" Target="slides/slide43.xml"/><Relationship Id="rId52" Type="http://schemas.openxmlformats.org/officeDocument/2006/relationships/slide" Target="slides/slide42.xml"/><Relationship Id="rId11" Type="http://schemas.openxmlformats.org/officeDocument/2006/relationships/slide" Target="slides/slide1.xml"/><Relationship Id="rId55" Type="http://schemas.openxmlformats.org/officeDocument/2006/relationships/slide" Target="slides/slide45.xml"/><Relationship Id="rId10" Type="http://schemas.openxmlformats.org/officeDocument/2006/relationships/notesMaster" Target="notesMasters/notesMaster1.xml"/><Relationship Id="rId54" Type="http://schemas.openxmlformats.org/officeDocument/2006/relationships/slide" Target="slides/slide44.xml"/><Relationship Id="rId13" Type="http://schemas.openxmlformats.org/officeDocument/2006/relationships/slide" Target="slides/slide3.xml"/><Relationship Id="rId57" Type="http://schemas.openxmlformats.org/officeDocument/2006/relationships/slide" Target="slides/slide47.xml"/><Relationship Id="rId12" Type="http://schemas.openxmlformats.org/officeDocument/2006/relationships/slide" Target="slides/slide2.xml"/><Relationship Id="rId56" Type="http://schemas.openxmlformats.org/officeDocument/2006/relationships/slide" Target="slides/slide46.xml"/><Relationship Id="rId15" Type="http://schemas.openxmlformats.org/officeDocument/2006/relationships/slide" Target="slides/slide5.xml"/><Relationship Id="rId59" Type="http://schemas.openxmlformats.org/officeDocument/2006/relationships/slide" Target="slides/slide49.xml"/><Relationship Id="rId14" Type="http://schemas.openxmlformats.org/officeDocument/2006/relationships/slide" Target="slides/slide4.xml"/><Relationship Id="rId58" Type="http://schemas.openxmlformats.org/officeDocument/2006/relationships/slide" Target="slides/slide48.xml"/><Relationship Id="rId17" Type="http://schemas.openxmlformats.org/officeDocument/2006/relationships/slide" Target="slides/slide7.xml"/><Relationship Id="rId16" Type="http://schemas.openxmlformats.org/officeDocument/2006/relationships/slide" Target="slides/slide6.xml"/><Relationship Id="rId19" Type="http://schemas.openxmlformats.org/officeDocument/2006/relationships/slide" Target="slides/slide9.xml"/><Relationship Id="rId18"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5137"/>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970337" y="0"/>
            <a:ext cx="3038475" cy="465137"/>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701675" y="4416425"/>
            <a:ext cx="5607050" cy="4183062"/>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829675"/>
            <a:ext cx="3038475" cy="465137"/>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2" name="Google Shape;162;p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55" name="Google Shape;255;p1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61" name="Google Shape;261;p1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2: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67" name="Google Shape;267;p1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3: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73" name="Google Shape;273;p1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14: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79" name="Google Shape;279;p14:notes"/>
          <p:cNvSpPr txBox="1"/>
          <p:nvPr>
            <p:ph idx="1" type="body"/>
          </p:nvPr>
        </p:nvSpPr>
        <p:spPr>
          <a:xfrm>
            <a:off x="935037" y="4416425"/>
            <a:ext cx="5140325" cy="4183062"/>
          </a:xfrm>
          <a:prstGeom prst="rect">
            <a:avLst/>
          </a:prstGeom>
          <a:noFill/>
          <a:ln>
            <a:noFill/>
          </a:ln>
        </p:spPr>
        <p:txBody>
          <a:bodyPr anchorCtr="0" anchor="t" bIns="45275" lIns="92200" spcFirstLastPara="1" rIns="92200" wrap="square" tIns="45275">
            <a:noAutofit/>
          </a:bodyPr>
          <a:lstStyle/>
          <a:p>
            <a:pPr indent="0" lvl="0" marL="0" rtl="0" algn="l">
              <a:spcBef>
                <a:spcPts val="0"/>
              </a:spcBef>
              <a:spcAft>
                <a:spcPts val="0"/>
              </a:spcAft>
              <a:buNone/>
            </a:pPr>
            <a:r>
              <a:t/>
            </a:r>
            <a:endParaRPr/>
          </a:p>
        </p:txBody>
      </p:sp>
      <p:sp>
        <p:nvSpPr>
          <p:cNvPr id="280" name="Google Shape;280;p14:notes"/>
          <p:cNvSpPr/>
          <p:nvPr>
            <p:ph idx="2" type="sldImg"/>
          </p:nvPr>
        </p:nvSpPr>
        <p:spPr>
          <a:xfrm>
            <a:off x="1190625" y="703262"/>
            <a:ext cx="4630737" cy="3473450"/>
          </a:xfrm>
          <a:custGeom>
            <a:rect b="b" l="l" r="r" t="t"/>
            <a:pathLst>
              <a:path extrusionOk="0" h="120000" w="120000">
                <a:moveTo>
                  <a:pt x="0" y="0"/>
                </a:moveTo>
                <a:lnTo>
                  <a:pt x="120000" y="0"/>
                </a:lnTo>
                <a:lnTo>
                  <a:pt x="120000" y="120000"/>
                </a:lnTo>
                <a:lnTo>
                  <a:pt x="0" y="120000"/>
                </a:lnTo>
                <a:close/>
              </a:path>
            </a:pathLst>
          </a:custGeom>
          <a:noFill/>
          <a:ln cap="flat" cmpd="sng" w="12675">
            <a:solidFill>
              <a:srgbClr val="000000"/>
            </a:solidFill>
            <a:prstDash val="solid"/>
            <a:miter lim="800000"/>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89" name="Google Shape;289;p1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300" name="Google Shape;300;p1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17: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06" name="Google Shape;306;p1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7" name="Google Shape;307;p17: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18: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15" name="Google Shape;315;p1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6" name="Google Shape;316;p18: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19: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22" name="Google Shape;322;p1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3" name="Google Shape;323;p19: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68" name="Google Shape;168;p2:notes"/>
          <p:cNvSpPr/>
          <p:nvPr>
            <p:ph idx="2" type="sldImg"/>
          </p:nvPr>
        </p:nvSpPr>
        <p:spPr>
          <a:xfrm>
            <a:off x="1190625" y="703262"/>
            <a:ext cx="4630737" cy="3473450"/>
          </a:xfrm>
          <a:custGeom>
            <a:rect b="b" l="l" r="r" t="t"/>
            <a:pathLst>
              <a:path extrusionOk="0" h="120000" w="120000">
                <a:moveTo>
                  <a:pt x="0" y="0"/>
                </a:moveTo>
                <a:lnTo>
                  <a:pt x="120000" y="0"/>
                </a:lnTo>
                <a:lnTo>
                  <a:pt x="120000" y="120000"/>
                </a:lnTo>
                <a:lnTo>
                  <a:pt x="0" y="120000"/>
                </a:lnTo>
                <a:close/>
              </a:path>
            </a:pathLst>
          </a:custGeom>
          <a:noFill/>
          <a:ln cap="flat" cmpd="sng" w="12675">
            <a:solidFill>
              <a:srgbClr val="000000"/>
            </a:solidFill>
            <a:prstDash val="solid"/>
            <a:miter lim="800000"/>
            <a:headEnd len="sm" w="sm" type="none"/>
            <a:tailEnd len="sm" w="sm" type="none"/>
          </a:ln>
        </p:spPr>
      </p:sp>
      <p:sp>
        <p:nvSpPr>
          <p:cNvPr id="169" name="Google Shape;169;p2:notes"/>
          <p:cNvSpPr txBox="1"/>
          <p:nvPr>
            <p:ph idx="1" type="body"/>
          </p:nvPr>
        </p:nvSpPr>
        <p:spPr>
          <a:xfrm>
            <a:off x="935037" y="4416425"/>
            <a:ext cx="5140325" cy="4183062"/>
          </a:xfrm>
          <a:prstGeom prst="rect">
            <a:avLst/>
          </a:prstGeom>
          <a:noFill/>
          <a:ln>
            <a:noFill/>
          </a:ln>
        </p:spPr>
        <p:txBody>
          <a:bodyPr anchorCtr="0" anchor="t" bIns="45275" lIns="92200" spcFirstLastPara="1" rIns="92200" wrap="square" tIns="4527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2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329" name="Google Shape;329;p2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1: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35" name="Google Shape;335;p2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6" name="Google Shape;336;p21: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22: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42" name="Google Shape;342;p2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3" name="Google Shape;343;p22: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23: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49" name="Google Shape;349;p2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0" name="Google Shape;350;p23: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24: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56" name="Google Shape;356;p2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7" name="Google Shape;357;p24: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Why does stress cause less insulin and more glucose production. of deaths can be prevented through proper care.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2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364" name="Google Shape;364;p2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372" name="Google Shape;372;p2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27: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79" name="Google Shape;379;p2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0" name="Google Shape;380;p27: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Highest rates are still amongst homosexuals and intravenous drug users.</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28: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386" name="Google Shape;386;p2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29: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92" name="Google Shape;392;p2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3" name="Google Shape;393;p29: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3: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76" name="Google Shape;176;p3:notes"/>
          <p:cNvSpPr/>
          <p:nvPr>
            <p:ph idx="2" type="sldImg"/>
          </p:nvPr>
        </p:nvSpPr>
        <p:spPr>
          <a:xfrm>
            <a:off x="1190625" y="703262"/>
            <a:ext cx="4630737" cy="3473450"/>
          </a:xfrm>
          <a:custGeom>
            <a:rect b="b" l="l" r="r" t="t"/>
            <a:pathLst>
              <a:path extrusionOk="0" h="120000" w="120000">
                <a:moveTo>
                  <a:pt x="0" y="0"/>
                </a:moveTo>
                <a:lnTo>
                  <a:pt x="120000" y="0"/>
                </a:lnTo>
                <a:lnTo>
                  <a:pt x="120000" y="120000"/>
                </a:lnTo>
                <a:lnTo>
                  <a:pt x="0" y="120000"/>
                </a:lnTo>
                <a:close/>
              </a:path>
            </a:pathLst>
          </a:custGeom>
          <a:noFill/>
          <a:ln cap="flat" cmpd="sng" w="12675">
            <a:solidFill>
              <a:srgbClr val="000000"/>
            </a:solidFill>
            <a:prstDash val="solid"/>
            <a:miter lim="800000"/>
            <a:headEnd len="sm" w="sm" type="none"/>
            <a:tailEnd len="sm" w="sm" type="none"/>
          </a:ln>
        </p:spPr>
      </p:sp>
      <p:sp>
        <p:nvSpPr>
          <p:cNvPr id="177" name="Google Shape;177;p3:notes"/>
          <p:cNvSpPr txBox="1"/>
          <p:nvPr>
            <p:ph idx="1" type="body"/>
          </p:nvPr>
        </p:nvSpPr>
        <p:spPr>
          <a:xfrm>
            <a:off x="935037" y="4416425"/>
            <a:ext cx="5140325" cy="4183062"/>
          </a:xfrm>
          <a:prstGeom prst="rect">
            <a:avLst/>
          </a:prstGeom>
          <a:noFill/>
          <a:ln>
            <a:noFill/>
          </a:ln>
        </p:spPr>
        <p:txBody>
          <a:bodyPr anchorCtr="0" anchor="t" bIns="45275" lIns="92200" spcFirstLastPara="1" rIns="92200" wrap="square" tIns="4527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30: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01" name="Google Shape;401;p3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2" name="Google Shape;402;p30: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AIDS related complex – other symptoms can include weight loss, rash, etc.</a:t>
            </a:r>
            <a:endParaRPr/>
          </a:p>
          <a:p>
            <a:pPr indent="0" lvl="0" marL="0" rtl="0" algn="l">
              <a:spcBef>
                <a:spcPts val="0"/>
              </a:spcBef>
              <a:spcAft>
                <a:spcPts val="0"/>
              </a:spcAft>
              <a:buSzPts val="1800"/>
              <a:buNone/>
            </a:pPr>
            <a:r>
              <a:rPr lang="en-US"/>
              <a:t>Other sites for opportunist infections include nervous system, liver, bones, and brain.</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31: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08" name="Google Shape;408;p3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9" name="Google Shape;409;p31: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p32: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15" name="Google Shape;415;p3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6" name="Google Shape;416;p32: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33: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22" name="Google Shape;422;p3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3" name="Google Shape;423;p33: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p34: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429" name="Google Shape;429;p3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35: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35" name="Google Shape;435;p3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36" name="Google Shape;436;p35: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3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443" name="Google Shape;443;p3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37: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449" name="Google Shape;449;p3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38: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55" name="Google Shape;455;p3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6" name="Google Shape;456;p38: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39: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62" name="Google Shape;462;p3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63" name="Google Shape;463;p39:notes"/>
          <p:cNvSpPr txBox="1"/>
          <p:nvPr>
            <p:ph idx="1" type="body"/>
          </p:nvPr>
        </p:nvSpPr>
        <p:spPr>
          <a:xfrm>
            <a:off x="701675" y="4416425"/>
            <a:ext cx="5607050"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4: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4" name="Google Shape;184;p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4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469" name="Google Shape;469;p4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41: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75" name="Google Shape;475;p4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6" name="Google Shape;476;p41: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42: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83" name="Google Shape;483;p4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4" name="Google Shape;484;p42: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p43: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90" name="Google Shape;490;p4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1" name="Google Shape;491;p43: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Neurochemical, cognitive, and psychological effect can conspire to create behavioural disturbance.  For example, become forgetful, develop neurochmical effects that produce paranoia, and these conspire with psychological reactions to result in the patient thinking that someone is stealing her belongings. </a:t>
            </a:r>
            <a:endParaRPr/>
          </a:p>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44: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97" name="Google Shape;497;p4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8" name="Google Shape;498;p44: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ECT has been found to be a highly effective and safe treatment for depression in the elderly.  Fast acting.  It may temporarily worsen memory but there appear to be no long lasting effects. </a:t>
            </a:r>
            <a:endParaRPr/>
          </a:p>
          <a:p>
            <a:pPr indent="0" lvl="0" marL="0" rtl="0" algn="l">
              <a:spcBef>
                <a:spcPts val="0"/>
              </a:spcBef>
              <a:spcAft>
                <a:spcPts val="0"/>
              </a:spcAft>
              <a:buSzPts val="1800"/>
              <a:buNone/>
            </a:pPr>
            <a:r>
              <a:rPr lang="en-US"/>
              <a:t>Antipsychotics (neuroleptics) can be used to treat delusions and hallucinations but they have side-effects that need to be monitored. </a:t>
            </a:r>
            <a:endParaRPr/>
          </a:p>
          <a:p>
            <a:pPr indent="0" lvl="0" marL="0" rtl="0" algn="l">
              <a:spcBef>
                <a:spcPts val="0"/>
              </a:spcBef>
              <a:spcAft>
                <a:spcPts val="0"/>
              </a:spcAft>
              <a:buSzPts val="1800"/>
              <a:buNone/>
            </a:pPr>
            <a:r>
              <a:rPr lang="en-US"/>
              <a:t>Anti-anxiety medications are helpful in the short-term but because of problems of habituation and withdrawal, they need to monitored and withdrawn after a period of time.  </a:t>
            </a:r>
            <a:endParaRPr/>
          </a:p>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45: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504" name="Google Shape;504;p4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05" name="Google Shape;505;p45: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SzPts val="1800"/>
              <a:buNone/>
            </a:pPr>
            <a:r>
              <a:rPr lang="en-US"/>
              <a:t>Patients with AD typically survive longer than patients with vascular dementia.</a:t>
            </a:r>
            <a:endParaRPr/>
          </a:p>
          <a:p>
            <a:pPr indent="0" lvl="0" marL="0" rtl="0" algn="l">
              <a:spcBef>
                <a:spcPts val="0"/>
              </a:spcBef>
              <a:spcAft>
                <a:spcPts val="0"/>
              </a:spcAft>
              <a:buSzPts val="1800"/>
              <a:buNone/>
            </a:pPr>
            <a:r>
              <a:rPr lang="en-US"/>
              <a:t>Older age, male, degree of cognitive impairment, behavioural problems, vascular disorders, low alpha and beta power of the electroencephalogram and qualitatively assessed temporoparietal atrophy are associated with poorer survival.  </a:t>
            </a:r>
            <a:endParaRPr/>
          </a:p>
          <a:p>
            <a:pPr indent="0" lvl="0" marL="0" rtl="0" algn="l">
              <a:spcBef>
                <a:spcPts val="0"/>
              </a:spcBef>
              <a:spcAft>
                <a:spcPts val="0"/>
              </a:spcAft>
              <a:buSzPts val="1800"/>
              <a:buNone/>
            </a:pPr>
            <a:r>
              <a:rPr lang="en-US"/>
              <a:t>Patients with higher education seem to cognitively decline faster but this may be because their AD is detected at a later stage of disease.</a:t>
            </a:r>
            <a:endParaRPr/>
          </a:p>
          <a:p>
            <a:pPr indent="0" lvl="0" marL="0" rtl="0" algn="l">
              <a:spcBef>
                <a:spcPts val="0"/>
              </a:spcBef>
              <a:spcAft>
                <a:spcPts val="0"/>
              </a:spcAft>
              <a:buSzPts val="1800"/>
              <a:buNone/>
            </a:pPr>
            <a:r>
              <a:rPr lang="en-US"/>
              <a:t>Psychiatric symptoms have also been related to faster decline.</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46: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511" name="Google Shape;511;p4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12" name="Google Shape;512;p46: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47: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518" name="Google Shape;518;p4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19" name="Google Shape;519;p47:notes"/>
          <p:cNvSpPr txBox="1"/>
          <p:nvPr>
            <p:ph idx="1" type="body"/>
          </p:nvPr>
        </p:nvSpPr>
        <p:spPr>
          <a:xfrm>
            <a:off x="935037" y="4416425"/>
            <a:ext cx="5140325" cy="4183062"/>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48: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525" name="Google Shape;525;p48:notes"/>
          <p:cNvSpPr txBox="1"/>
          <p:nvPr>
            <p:ph idx="1" type="body"/>
          </p:nvPr>
        </p:nvSpPr>
        <p:spPr>
          <a:xfrm>
            <a:off x="935037" y="4416425"/>
            <a:ext cx="5140325" cy="4183062"/>
          </a:xfrm>
          <a:prstGeom prst="rect">
            <a:avLst/>
          </a:prstGeom>
          <a:noFill/>
          <a:ln>
            <a:noFill/>
          </a:ln>
        </p:spPr>
        <p:txBody>
          <a:bodyPr anchorCtr="0" anchor="t" bIns="45275" lIns="92200" spcFirstLastPara="1" rIns="92200" wrap="square" tIns="45275">
            <a:noAutofit/>
          </a:bodyPr>
          <a:lstStyle/>
          <a:p>
            <a:pPr indent="0" lvl="0" marL="0" rtl="0" algn="l">
              <a:spcBef>
                <a:spcPts val="0"/>
              </a:spcBef>
              <a:spcAft>
                <a:spcPts val="0"/>
              </a:spcAft>
              <a:buNone/>
            </a:pPr>
            <a:r>
              <a:t/>
            </a:r>
            <a:endParaRPr/>
          </a:p>
        </p:txBody>
      </p:sp>
      <p:sp>
        <p:nvSpPr>
          <p:cNvPr id="526" name="Google Shape;526;p48:notes"/>
          <p:cNvSpPr/>
          <p:nvPr>
            <p:ph idx="2" type="sldImg"/>
          </p:nvPr>
        </p:nvSpPr>
        <p:spPr>
          <a:xfrm>
            <a:off x="1190625" y="703262"/>
            <a:ext cx="4630737" cy="3473450"/>
          </a:xfrm>
          <a:custGeom>
            <a:rect b="b" l="l" r="r" t="t"/>
            <a:pathLst>
              <a:path extrusionOk="0" h="120000" w="120000">
                <a:moveTo>
                  <a:pt x="0" y="0"/>
                </a:moveTo>
                <a:lnTo>
                  <a:pt x="120000" y="0"/>
                </a:lnTo>
                <a:lnTo>
                  <a:pt x="120000" y="120000"/>
                </a:lnTo>
                <a:lnTo>
                  <a:pt x="0" y="120000"/>
                </a:lnTo>
                <a:close/>
              </a:path>
            </a:pathLst>
          </a:custGeom>
          <a:noFill/>
          <a:ln cap="flat" cmpd="sng" w="12675">
            <a:solidFill>
              <a:srgbClr val="000000"/>
            </a:solidFill>
            <a:prstDash val="solid"/>
            <a:miter lim="800000"/>
            <a:headEnd len="sm" w="sm" type="none"/>
            <a:tailEnd len="sm" w="sm"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49: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534" name="Google Shape;534;p4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0" name="Google Shape;190;p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5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540" name="Google Shape;540;p5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6:notes"/>
          <p:cNvSpPr txBox="1"/>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97" name="Google Shape;197;p6:notes"/>
          <p:cNvSpPr txBox="1"/>
          <p:nvPr>
            <p:ph idx="1" type="body"/>
          </p:nvPr>
        </p:nvSpPr>
        <p:spPr>
          <a:xfrm>
            <a:off x="935037" y="4416425"/>
            <a:ext cx="5140325" cy="4183062"/>
          </a:xfrm>
          <a:prstGeom prst="rect">
            <a:avLst/>
          </a:prstGeom>
          <a:noFill/>
          <a:ln>
            <a:noFill/>
          </a:ln>
        </p:spPr>
        <p:txBody>
          <a:bodyPr anchorCtr="0" anchor="t" bIns="45275" lIns="92200" spcFirstLastPara="1" rIns="92200" wrap="square" tIns="45275">
            <a:noAutofit/>
          </a:bodyPr>
          <a:lstStyle/>
          <a:p>
            <a:pPr indent="0" lvl="0" marL="0" rtl="0" algn="l">
              <a:spcBef>
                <a:spcPts val="0"/>
              </a:spcBef>
              <a:spcAft>
                <a:spcPts val="0"/>
              </a:spcAft>
              <a:buNone/>
            </a:pPr>
            <a:r>
              <a:t/>
            </a:r>
            <a:endParaRPr/>
          </a:p>
        </p:txBody>
      </p:sp>
      <p:sp>
        <p:nvSpPr>
          <p:cNvPr id="198" name="Google Shape;198;p6:notes"/>
          <p:cNvSpPr/>
          <p:nvPr>
            <p:ph idx="2" type="sldImg"/>
          </p:nvPr>
        </p:nvSpPr>
        <p:spPr>
          <a:xfrm>
            <a:off x="1190625" y="703262"/>
            <a:ext cx="4630737" cy="3473450"/>
          </a:xfrm>
          <a:custGeom>
            <a:rect b="b" l="l" r="r" t="t"/>
            <a:pathLst>
              <a:path extrusionOk="0" h="120000" w="120000">
                <a:moveTo>
                  <a:pt x="0" y="0"/>
                </a:moveTo>
                <a:lnTo>
                  <a:pt x="120000" y="0"/>
                </a:lnTo>
                <a:lnTo>
                  <a:pt x="120000" y="120000"/>
                </a:lnTo>
                <a:lnTo>
                  <a:pt x="0" y="120000"/>
                </a:lnTo>
                <a:close/>
              </a:path>
            </a:pathLst>
          </a:custGeom>
          <a:noFill/>
          <a:ln cap="flat" cmpd="sng" w="1267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7: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7" name="Google Shape;207;p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8: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3" name="Google Shape;213;p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9: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9" name="Google Shape;219;p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5" name="Shape 35"/>
        <p:cNvGrpSpPr/>
        <p:nvPr/>
      </p:nvGrpSpPr>
      <p:grpSpPr>
        <a:xfrm>
          <a:off x="0" y="0"/>
          <a:ext cx="0" cy="0"/>
          <a:chOff x="0" y="0"/>
          <a:chExt cx="0" cy="0"/>
        </a:xfrm>
      </p:grpSpPr>
      <p:sp>
        <p:nvSpPr>
          <p:cNvPr id="36" name="Google Shape;36;p52"/>
          <p:cNvSpPr txBox="1"/>
          <p:nvPr>
            <p:ph type="ctrTitle"/>
          </p:nvPr>
        </p:nvSpPr>
        <p:spPr>
          <a:xfrm>
            <a:off x="857224" y="4000504"/>
            <a:ext cx="7772400" cy="903534"/>
          </a:xfrm>
          <a:prstGeom prst="rect">
            <a:avLst/>
          </a:prstGeom>
          <a:noFill/>
          <a:ln>
            <a:noFill/>
          </a:ln>
        </p:spPr>
        <p:txBody>
          <a:bodyPr anchorCtr="0" anchor="t" bIns="45700" lIns="91425" spcFirstLastPara="1" rIns="91425" wrap="square" tIns="45700">
            <a:noAutofit/>
          </a:bodyPr>
          <a:lstStyle>
            <a:lvl1pPr lvl="0" marR="9144" algn="l">
              <a:spcBef>
                <a:spcPts val="0"/>
              </a:spcBef>
              <a:spcAft>
                <a:spcPts val="0"/>
              </a:spcAft>
              <a:buSzPts val="1400"/>
              <a:buNone/>
              <a:defRPr b="1" sz="3600" cap="none">
                <a:solidFill>
                  <a:srgbClr val="FFFF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2"/>
          <p:cNvSpPr txBox="1"/>
          <p:nvPr>
            <p:ph idx="1" type="subTitle"/>
          </p:nvPr>
        </p:nvSpPr>
        <p:spPr>
          <a:xfrm>
            <a:off x="857224" y="5143512"/>
            <a:ext cx="7772400" cy="651504"/>
          </a:xfrm>
          <a:prstGeom prst="rect">
            <a:avLst/>
          </a:prstGeom>
          <a:noFill/>
          <a:ln>
            <a:noFill/>
          </a:ln>
        </p:spPr>
        <p:txBody>
          <a:bodyPr anchorCtr="0" anchor="b" bIns="45700" lIns="100575" spcFirstLastPara="1" rIns="91425" wrap="square" tIns="45700">
            <a:noAutofit/>
          </a:bodyPr>
          <a:lstStyle>
            <a:lvl1pPr lvl="0" algn="l">
              <a:spcBef>
                <a:spcPts val="0"/>
              </a:spcBef>
              <a:spcAft>
                <a:spcPts val="0"/>
              </a:spcAft>
              <a:buSzPts val="1700"/>
              <a:buNone/>
              <a:defRPr sz="2000">
                <a:solidFill>
                  <a:schemeClr val="lt1"/>
                </a:solidFill>
              </a:defRPr>
            </a:lvl1pPr>
            <a:lvl2pPr lvl="1" algn="ctr">
              <a:spcBef>
                <a:spcPts val="360"/>
              </a:spcBef>
              <a:spcAft>
                <a:spcPts val="0"/>
              </a:spcAft>
              <a:buSzPts val="1440"/>
              <a:buNone/>
              <a:defRPr/>
            </a:lvl2pPr>
            <a:lvl3pPr lvl="2" algn="ctr">
              <a:spcBef>
                <a:spcPts val="360"/>
              </a:spcBef>
              <a:spcAft>
                <a:spcPts val="0"/>
              </a:spcAft>
              <a:buSzPts val="1170"/>
              <a:buNone/>
              <a:defRPr/>
            </a:lvl3pPr>
            <a:lvl4pPr lvl="3" algn="ctr">
              <a:spcBef>
                <a:spcPts val="360"/>
              </a:spcBef>
              <a:spcAft>
                <a:spcPts val="0"/>
              </a:spcAft>
              <a:buSzPts val="1800"/>
              <a:buNone/>
              <a:defRPr/>
            </a:lvl4pPr>
            <a:lvl5pPr lvl="4" algn="ctr">
              <a:spcBef>
                <a:spcPts val="360"/>
              </a:spcBef>
              <a:spcAft>
                <a:spcPts val="0"/>
              </a:spcAft>
              <a:buSzPts val="9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38" name="Google Shape;38;p52"/>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2"/>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2"/>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0" name="Shape 110"/>
        <p:cNvGrpSpPr/>
        <p:nvPr/>
      </p:nvGrpSpPr>
      <p:grpSpPr>
        <a:xfrm>
          <a:off x="0" y="0"/>
          <a:ext cx="0" cy="0"/>
          <a:chOff x="0" y="0"/>
          <a:chExt cx="0" cy="0"/>
        </a:xfrm>
      </p:grpSpPr>
      <p:sp>
        <p:nvSpPr>
          <p:cNvPr id="111" name="Google Shape;111;p63"/>
          <p:cNvSpPr txBox="1"/>
          <p:nvPr>
            <p:ph type="title"/>
          </p:nvPr>
        </p:nvSpPr>
        <p:spPr>
          <a:xfrm>
            <a:off x="685800" y="273050"/>
            <a:ext cx="2528878" cy="11620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FFFFA3"/>
              </a:buClr>
              <a:buSzPts val="2000"/>
              <a:buFont typeface="Consolas"/>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63"/>
          <p:cNvSpPr txBox="1"/>
          <p:nvPr>
            <p:ph idx="1" type="body"/>
          </p:nvPr>
        </p:nvSpPr>
        <p:spPr>
          <a:xfrm>
            <a:off x="685800" y="1435100"/>
            <a:ext cx="2528878" cy="4572000"/>
          </a:xfrm>
          <a:prstGeom prst="rect">
            <a:avLst/>
          </a:prstGeom>
          <a:noFill/>
          <a:ln>
            <a:noFill/>
          </a:ln>
        </p:spPr>
        <p:txBody>
          <a:bodyPr anchorCtr="0" anchor="t" bIns="45700" lIns="91425" spcFirstLastPara="1" rIns="91425" wrap="square" tIns="45700">
            <a:noAutofit/>
          </a:bodyPr>
          <a:lstStyle>
            <a:lvl1pPr indent="-228600" lvl="0" marL="457200" algn="l">
              <a:spcBef>
                <a:spcPts val="700"/>
              </a:spcBef>
              <a:spcAft>
                <a:spcPts val="0"/>
              </a:spcAft>
              <a:buSzPts val="1530"/>
              <a:buNone/>
              <a:defRPr sz="1800"/>
            </a:lvl1pPr>
            <a:lvl2pPr indent="-228600" lvl="1" marL="914400" algn="l">
              <a:spcBef>
                <a:spcPts val="240"/>
              </a:spcBef>
              <a:spcAft>
                <a:spcPts val="0"/>
              </a:spcAft>
              <a:buSzPts val="960"/>
              <a:buNone/>
              <a:defRPr sz="1200"/>
            </a:lvl2pPr>
            <a:lvl3pPr indent="-228600" lvl="2" marL="1371600" algn="l">
              <a:spcBef>
                <a:spcPts val="200"/>
              </a:spcBef>
              <a:spcAft>
                <a:spcPts val="0"/>
              </a:spcAft>
              <a:buSzPts val="65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450"/>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13" name="Google Shape;113;p63"/>
          <p:cNvSpPr txBox="1"/>
          <p:nvPr>
            <p:ph idx="2" type="body"/>
          </p:nvPr>
        </p:nvSpPr>
        <p:spPr>
          <a:xfrm>
            <a:off x="3429000" y="285728"/>
            <a:ext cx="5486400" cy="5721372"/>
          </a:xfrm>
          <a:prstGeom prst="rect">
            <a:avLst/>
          </a:prstGeom>
          <a:noFill/>
          <a:ln>
            <a:noFill/>
          </a:ln>
        </p:spPr>
        <p:txBody>
          <a:bodyPr anchorCtr="0" anchor="t" bIns="45700" lIns="91425" spcFirstLastPara="1" rIns="91425" wrap="square" tIns="45700">
            <a:noAutofit/>
          </a:bodyPr>
          <a:lstStyle>
            <a:lvl1pPr indent="-401320" lvl="0" marL="457200" algn="l">
              <a:spcBef>
                <a:spcPts val="700"/>
              </a:spcBef>
              <a:spcAft>
                <a:spcPts val="0"/>
              </a:spcAft>
              <a:buSzPts val="2720"/>
              <a:buChar char="🞕"/>
              <a:defRPr sz="3200"/>
            </a:lvl1pPr>
            <a:lvl2pPr indent="-370840" lvl="1" marL="914400" algn="l">
              <a:spcBef>
                <a:spcPts val="560"/>
              </a:spcBef>
              <a:spcAft>
                <a:spcPts val="0"/>
              </a:spcAft>
              <a:buSzPts val="2240"/>
              <a:buChar char="●"/>
              <a:defRPr sz="2800"/>
            </a:lvl2pPr>
            <a:lvl3pPr indent="-327660" lvl="2" marL="1371600" algn="l">
              <a:spcBef>
                <a:spcPts val="480"/>
              </a:spcBef>
              <a:spcAft>
                <a:spcPts val="0"/>
              </a:spcAft>
              <a:buSzPts val="1560"/>
              <a:buChar char="🞔"/>
              <a:defRPr sz="2400"/>
            </a:lvl3pPr>
            <a:lvl4pPr indent="-355600" lvl="3" marL="1828800" algn="l">
              <a:spcBef>
                <a:spcPts val="400"/>
              </a:spcBef>
              <a:spcAft>
                <a:spcPts val="0"/>
              </a:spcAft>
              <a:buSzPts val="2000"/>
              <a:buChar char="•"/>
              <a:defRPr sz="2000"/>
            </a:lvl4pPr>
            <a:lvl5pPr indent="-292100" lvl="4" marL="2286000" algn="l">
              <a:spcBef>
                <a:spcPts val="400"/>
              </a:spcBef>
              <a:spcAft>
                <a:spcPts val="0"/>
              </a:spcAft>
              <a:buSzPts val="1000"/>
              <a:buChar char="■"/>
              <a:defRPr sz="20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14" name="Google Shape;114;p63"/>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63"/>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63"/>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9" name="Shape 129"/>
        <p:cNvGrpSpPr/>
        <p:nvPr/>
      </p:nvGrpSpPr>
      <p:grpSpPr>
        <a:xfrm>
          <a:off x="0" y="0"/>
          <a:ext cx="0" cy="0"/>
          <a:chOff x="0" y="0"/>
          <a:chExt cx="0" cy="0"/>
        </a:xfrm>
      </p:grpSpPr>
      <p:sp>
        <p:nvSpPr>
          <p:cNvPr id="130" name="Google Shape;130;p65"/>
          <p:cNvSpPr txBox="1"/>
          <p:nvPr>
            <p:ph idx="1" type="body"/>
          </p:nvPr>
        </p:nvSpPr>
        <p:spPr>
          <a:xfrm>
            <a:off x="706902" y="4214818"/>
            <a:ext cx="5718048" cy="977486"/>
          </a:xfrm>
          <a:prstGeom prst="rect">
            <a:avLst/>
          </a:prstGeom>
          <a:noFill/>
          <a:ln>
            <a:noFill/>
          </a:ln>
        </p:spPr>
        <p:txBody>
          <a:bodyPr anchorCtr="0" anchor="t" bIns="0" lIns="82275" spcFirstLastPara="1" rIns="91425" wrap="square" tIns="45700">
            <a:noAutofit/>
          </a:bodyPr>
          <a:lstStyle>
            <a:lvl1pPr indent="-228600" lvl="0" marL="457200" algn="l">
              <a:spcBef>
                <a:spcPts val="700"/>
              </a:spcBef>
              <a:spcAft>
                <a:spcPts val="0"/>
              </a:spcAft>
              <a:buSzPts val="1700"/>
              <a:buNone/>
              <a:defRPr sz="2000">
                <a:solidFill>
                  <a:schemeClr val="lt1"/>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104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700"/>
              <a:buNone/>
              <a:defRPr sz="1400">
                <a:solidFill>
                  <a:schemeClr val="lt1"/>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31" name="Google Shape;131;p65"/>
          <p:cNvSpPr txBox="1"/>
          <p:nvPr>
            <p:ph type="title"/>
          </p:nvPr>
        </p:nvSpPr>
        <p:spPr>
          <a:xfrm>
            <a:off x="706902" y="5366404"/>
            <a:ext cx="8156448" cy="777240"/>
          </a:xfrm>
          <a:prstGeom prst="rect">
            <a:avLst/>
          </a:prstGeom>
          <a:noFill/>
          <a:ln>
            <a:noFill/>
          </a:ln>
        </p:spPr>
        <p:txBody>
          <a:bodyPr anchorCtr="0" anchor="t" bIns="45700" lIns="91425" spcFirstLastPara="1" rIns="91425" wrap="square" tIns="64000">
            <a:noAutofit/>
          </a:bodyPr>
          <a:lstStyle>
            <a:lvl1pPr lvl="0" algn="l">
              <a:spcBef>
                <a:spcPts val="0"/>
              </a:spcBef>
              <a:spcAft>
                <a:spcPts val="0"/>
              </a:spcAft>
              <a:buClr>
                <a:srgbClr val="FFFF5D"/>
              </a:buClr>
              <a:buSzPts val="3800"/>
              <a:buFont typeface="Consolas"/>
              <a:buNone/>
              <a:defRPr b="1" sz="3800" cap="none">
                <a:solidFill>
                  <a:srgbClr val="FFFF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65"/>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65"/>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65"/>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spTree>
      <p:nvGrpSpPr>
        <p:cNvPr id="141" name="Shape 141"/>
        <p:cNvGrpSpPr/>
        <p:nvPr/>
      </p:nvGrpSpPr>
      <p:grpSpPr>
        <a:xfrm>
          <a:off x="0" y="0"/>
          <a:ext cx="0" cy="0"/>
          <a:chOff x="0" y="0"/>
          <a:chExt cx="0" cy="0"/>
        </a:xfrm>
      </p:grpSpPr>
      <p:sp>
        <p:nvSpPr>
          <p:cNvPr id="142" name="Google Shape;142;p67"/>
          <p:cNvSpPr txBox="1"/>
          <p:nvPr>
            <p:ph type="title"/>
          </p:nvPr>
        </p:nvSpPr>
        <p:spPr>
          <a:xfrm>
            <a:off x="504824" y="512064"/>
            <a:ext cx="7772400" cy="914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67"/>
          <p:cNvSpPr txBox="1"/>
          <p:nvPr>
            <p:ph idx="1" type="body"/>
          </p:nvPr>
        </p:nvSpPr>
        <p:spPr>
          <a:xfrm>
            <a:off x="457200" y="1809750"/>
            <a:ext cx="4040188" cy="639762"/>
          </a:xfrm>
          <a:prstGeom prst="rect">
            <a:avLst/>
          </a:prstGeom>
          <a:noFill/>
          <a:ln>
            <a:noFill/>
          </a:ln>
        </p:spPr>
        <p:txBody>
          <a:bodyPr anchorCtr="0" anchor="ctr" bIns="45700" lIns="91425" spcFirstLastPara="1" rIns="91425" wrap="square" tIns="45700">
            <a:noAutofit/>
          </a:bodyPr>
          <a:lstStyle>
            <a:lvl1pPr indent="-228600" lvl="0" marL="457200" algn="l">
              <a:spcBef>
                <a:spcPts val="700"/>
              </a:spcBef>
              <a:spcAft>
                <a:spcPts val="0"/>
              </a:spcAft>
              <a:buSzPts val="2040"/>
              <a:buNone/>
              <a:defRPr b="1" sz="2400">
                <a:solidFill>
                  <a:schemeClr val="accent2"/>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8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4" name="Google Shape;144;p67"/>
          <p:cNvSpPr txBox="1"/>
          <p:nvPr>
            <p:ph idx="2" type="body"/>
          </p:nvPr>
        </p:nvSpPr>
        <p:spPr>
          <a:xfrm>
            <a:off x="4645025" y="1809750"/>
            <a:ext cx="4041775" cy="639762"/>
          </a:xfrm>
          <a:prstGeom prst="rect">
            <a:avLst/>
          </a:prstGeom>
          <a:noFill/>
          <a:ln>
            <a:noFill/>
          </a:ln>
        </p:spPr>
        <p:txBody>
          <a:bodyPr anchorCtr="0" anchor="ctr" bIns="45700" lIns="91425" spcFirstLastPara="1" rIns="91425" wrap="square" tIns="45700">
            <a:noAutofit/>
          </a:bodyPr>
          <a:lstStyle>
            <a:lvl1pPr indent="-228600" lvl="0" marL="457200" algn="l">
              <a:spcBef>
                <a:spcPts val="700"/>
              </a:spcBef>
              <a:spcAft>
                <a:spcPts val="0"/>
              </a:spcAft>
              <a:buSzPts val="2040"/>
              <a:buNone/>
              <a:defRPr b="1" sz="2400">
                <a:solidFill>
                  <a:schemeClr val="accent2"/>
                </a:solidFill>
              </a:defRPr>
            </a:lvl1pPr>
            <a:lvl2pPr indent="-228600" lvl="1" marL="914400" algn="l">
              <a:spcBef>
                <a:spcPts val="400"/>
              </a:spcBef>
              <a:spcAft>
                <a:spcPts val="0"/>
              </a:spcAft>
              <a:buSzPts val="16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8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5" name="Google Shape;145;p67"/>
          <p:cNvSpPr txBox="1"/>
          <p:nvPr>
            <p:ph idx="3" type="body"/>
          </p:nvPr>
        </p:nvSpPr>
        <p:spPr>
          <a:xfrm>
            <a:off x="457200" y="2459037"/>
            <a:ext cx="4040188" cy="3959352"/>
          </a:xfrm>
          <a:prstGeom prst="rect">
            <a:avLst/>
          </a:prstGeom>
          <a:noFill/>
          <a:ln>
            <a:noFill/>
          </a:ln>
        </p:spPr>
        <p:txBody>
          <a:bodyPr anchorCtr="0" anchor="t" bIns="45700" lIns="91425" spcFirstLastPara="1" rIns="91425" wrap="square" tIns="45700">
            <a:noAutofit/>
          </a:bodyPr>
          <a:lstStyle>
            <a:lvl1pPr indent="-358140" lvl="0" marL="457200" algn="l">
              <a:spcBef>
                <a:spcPts val="700"/>
              </a:spcBef>
              <a:spcAft>
                <a:spcPts val="0"/>
              </a:spcAft>
              <a:buSzPts val="2040"/>
              <a:buChar char="🞕"/>
              <a:defRPr sz="2400"/>
            </a:lvl1pPr>
            <a:lvl2pPr indent="-330200" lvl="1" marL="914400" algn="l">
              <a:spcBef>
                <a:spcPts val="400"/>
              </a:spcBef>
              <a:spcAft>
                <a:spcPts val="0"/>
              </a:spcAft>
              <a:buSzPts val="1600"/>
              <a:buChar char="●"/>
              <a:defRPr sz="2000"/>
            </a:lvl2pPr>
            <a:lvl3pPr indent="-302894" lvl="2" marL="1371600" algn="l">
              <a:spcBef>
                <a:spcPts val="360"/>
              </a:spcBef>
              <a:spcAft>
                <a:spcPts val="0"/>
              </a:spcAft>
              <a:buSzPts val="1170"/>
              <a:buChar char="🞔"/>
              <a:defRPr sz="1800"/>
            </a:lvl3pPr>
            <a:lvl4pPr indent="-330200" lvl="3" marL="1828800" algn="l">
              <a:spcBef>
                <a:spcPts val="320"/>
              </a:spcBef>
              <a:spcAft>
                <a:spcPts val="0"/>
              </a:spcAft>
              <a:buSzPts val="1600"/>
              <a:buChar char="•"/>
              <a:defRPr sz="1600"/>
            </a:lvl4pPr>
            <a:lvl5pPr indent="-279400" lvl="4" marL="2286000" algn="l">
              <a:spcBef>
                <a:spcPts val="320"/>
              </a:spcBef>
              <a:spcAft>
                <a:spcPts val="0"/>
              </a:spcAft>
              <a:buSzPts val="8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6" name="Google Shape;146;p67"/>
          <p:cNvSpPr txBox="1"/>
          <p:nvPr>
            <p:ph idx="4" type="body"/>
          </p:nvPr>
        </p:nvSpPr>
        <p:spPr>
          <a:xfrm>
            <a:off x="4645025" y="2459037"/>
            <a:ext cx="4041775" cy="3959352"/>
          </a:xfrm>
          <a:prstGeom prst="rect">
            <a:avLst/>
          </a:prstGeom>
          <a:noFill/>
          <a:ln>
            <a:noFill/>
          </a:ln>
        </p:spPr>
        <p:txBody>
          <a:bodyPr anchorCtr="0" anchor="t" bIns="45700" lIns="91425" spcFirstLastPara="1" rIns="91425" wrap="square" tIns="45700">
            <a:noAutofit/>
          </a:bodyPr>
          <a:lstStyle>
            <a:lvl1pPr indent="-358140" lvl="0" marL="457200" algn="l">
              <a:spcBef>
                <a:spcPts val="700"/>
              </a:spcBef>
              <a:spcAft>
                <a:spcPts val="0"/>
              </a:spcAft>
              <a:buSzPts val="2040"/>
              <a:buChar char="🞕"/>
              <a:defRPr sz="2400"/>
            </a:lvl1pPr>
            <a:lvl2pPr indent="-330200" lvl="1" marL="914400" algn="l">
              <a:spcBef>
                <a:spcPts val="400"/>
              </a:spcBef>
              <a:spcAft>
                <a:spcPts val="0"/>
              </a:spcAft>
              <a:buSzPts val="1600"/>
              <a:buChar char="●"/>
              <a:defRPr sz="2000"/>
            </a:lvl2pPr>
            <a:lvl3pPr indent="-302894" lvl="2" marL="1371600" algn="l">
              <a:spcBef>
                <a:spcPts val="360"/>
              </a:spcBef>
              <a:spcAft>
                <a:spcPts val="0"/>
              </a:spcAft>
              <a:buSzPts val="1170"/>
              <a:buChar char="🞔"/>
              <a:defRPr sz="1800"/>
            </a:lvl3pPr>
            <a:lvl4pPr indent="-330200" lvl="3" marL="1828800" algn="l">
              <a:spcBef>
                <a:spcPts val="320"/>
              </a:spcBef>
              <a:spcAft>
                <a:spcPts val="0"/>
              </a:spcAft>
              <a:buSzPts val="1600"/>
              <a:buChar char="•"/>
              <a:defRPr sz="1600"/>
            </a:lvl4pPr>
            <a:lvl5pPr indent="-279400" lvl="4" marL="2286000" algn="l">
              <a:spcBef>
                <a:spcPts val="320"/>
              </a:spcBef>
              <a:spcAft>
                <a:spcPts val="0"/>
              </a:spcAft>
              <a:buSzPts val="8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7" name="Google Shape;147;p67"/>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67"/>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67"/>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156" name="Shape 156"/>
        <p:cNvGrpSpPr/>
        <p:nvPr/>
      </p:nvGrpSpPr>
      <p:grpSpPr>
        <a:xfrm>
          <a:off x="0" y="0"/>
          <a:ext cx="0" cy="0"/>
          <a:chOff x="0" y="0"/>
          <a:chExt cx="0" cy="0"/>
        </a:xfrm>
      </p:grpSpPr>
      <p:sp>
        <p:nvSpPr>
          <p:cNvPr id="157" name="Google Shape;157;p69"/>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69"/>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9" name="Google Shape;159;p69"/>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7" name="Shape 47"/>
        <p:cNvGrpSpPr/>
        <p:nvPr/>
      </p:nvGrpSpPr>
      <p:grpSpPr>
        <a:xfrm>
          <a:off x="0" y="0"/>
          <a:ext cx="0" cy="0"/>
          <a:chOff x="0" y="0"/>
          <a:chExt cx="0" cy="0"/>
        </a:xfrm>
      </p:grpSpPr>
      <p:sp>
        <p:nvSpPr>
          <p:cNvPr id="48" name="Google Shape;48;p54"/>
          <p:cNvSpPr txBox="1"/>
          <p:nvPr>
            <p:ph type="title"/>
          </p:nvPr>
        </p:nvSpPr>
        <p:spPr>
          <a:xfrm>
            <a:off x="457200" y="512064"/>
            <a:ext cx="8229600" cy="914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4"/>
          <p:cNvSpPr txBox="1"/>
          <p:nvPr>
            <p:ph idx="1" type="body"/>
          </p:nvPr>
        </p:nvSpPr>
        <p:spPr>
          <a:xfrm>
            <a:off x="464344" y="1770501"/>
            <a:ext cx="4038600" cy="4525963"/>
          </a:xfrm>
          <a:prstGeom prst="rect">
            <a:avLst/>
          </a:prstGeom>
          <a:noFill/>
          <a:ln>
            <a:noFill/>
          </a:ln>
        </p:spPr>
        <p:txBody>
          <a:bodyPr anchorCtr="0" anchor="t" bIns="45700" lIns="91425" spcFirstLastPara="1" rIns="91425" wrap="square" tIns="45700">
            <a:noAutofit/>
          </a:bodyPr>
          <a:lstStyle>
            <a:lvl1pPr indent="-379730" lvl="0" marL="457200" algn="l">
              <a:spcBef>
                <a:spcPts val="700"/>
              </a:spcBef>
              <a:spcAft>
                <a:spcPts val="0"/>
              </a:spcAft>
              <a:buSzPts val="2380"/>
              <a:buChar char="🞕"/>
              <a:defRPr sz="2800"/>
            </a:lvl1pPr>
            <a:lvl2pPr indent="-350519" lvl="1" marL="914400" algn="l">
              <a:spcBef>
                <a:spcPts val="480"/>
              </a:spcBef>
              <a:spcAft>
                <a:spcPts val="0"/>
              </a:spcAft>
              <a:buSzPts val="1920"/>
              <a:buChar char="●"/>
              <a:defRPr sz="2400"/>
            </a:lvl2pPr>
            <a:lvl3pPr indent="-311150" lvl="2" marL="1371600" algn="l">
              <a:spcBef>
                <a:spcPts val="400"/>
              </a:spcBef>
              <a:spcAft>
                <a:spcPts val="0"/>
              </a:spcAft>
              <a:buSzPts val="1300"/>
              <a:buChar char="🞔"/>
              <a:defRPr sz="2000"/>
            </a:lvl3pPr>
            <a:lvl4pPr indent="-342900" lvl="3" marL="1828800" algn="l">
              <a:spcBef>
                <a:spcPts val="360"/>
              </a:spcBef>
              <a:spcAft>
                <a:spcPts val="0"/>
              </a:spcAft>
              <a:buSzPts val="1800"/>
              <a:buChar char="•"/>
              <a:defRPr sz="1800"/>
            </a:lvl4pPr>
            <a:lvl5pPr indent="-285750" lvl="4" marL="2286000" algn="l">
              <a:spcBef>
                <a:spcPts val="360"/>
              </a:spcBef>
              <a:spcAft>
                <a:spcPts val="0"/>
              </a:spcAft>
              <a:buSzPts val="9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0" name="Google Shape;50;p54"/>
          <p:cNvSpPr txBox="1"/>
          <p:nvPr>
            <p:ph idx="2" type="body"/>
          </p:nvPr>
        </p:nvSpPr>
        <p:spPr>
          <a:xfrm>
            <a:off x="4655344" y="1770501"/>
            <a:ext cx="4038600" cy="4525963"/>
          </a:xfrm>
          <a:prstGeom prst="rect">
            <a:avLst/>
          </a:prstGeom>
          <a:noFill/>
          <a:ln>
            <a:noFill/>
          </a:ln>
        </p:spPr>
        <p:txBody>
          <a:bodyPr anchorCtr="0" anchor="t" bIns="45700" lIns="91425" spcFirstLastPara="1" rIns="91425" wrap="square" tIns="45700">
            <a:noAutofit/>
          </a:bodyPr>
          <a:lstStyle>
            <a:lvl1pPr indent="-379730" lvl="0" marL="457200" algn="l">
              <a:spcBef>
                <a:spcPts val="700"/>
              </a:spcBef>
              <a:spcAft>
                <a:spcPts val="0"/>
              </a:spcAft>
              <a:buSzPts val="2380"/>
              <a:buChar char="🞕"/>
              <a:defRPr sz="2800"/>
            </a:lvl1pPr>
            <a:lvl2pPr indent="-350519" lvl="1" marL="914400" algn="l">
              <a:spcBef>
                <a:spcPts val="480"/>
              </a:spcBef>
              <a:spcAft>
                <a:spcPts val="0"/>
              </a:spcAft>
              <a:buSzPts val="1920"/>
              <a:buChar char="●"/>
              <a:defRPr sz="2400"/>
            </a:lvl2pPr>
            <a:lvl3pPr indent="-311150" lvl="2" marL="1371600" algn="l">
              <a:spcBef>
                <a:spcPts val="400"/>
              </a:spcBef>
              <a:spcAft>
                <a:spcPts val="0"/>
              </a:spcAft>
              <a:buSzPts val="1300"/>
              <a:buChar char="🞔"/>
              <a:defRPr sz="2000"/>
            </a:lvl3pPr>
            <a:lvl4pPr indent="-342900" lvl="3" marL="1828800" algn="l">
              <a:spcBef>
                <a:spcPts val="360"/>
              </a:spcBef>
              <a:spcAft>
                <a:spcPts val="0"/>
              </a:spcAft>
              <a:buSzPts val="1800"/>
              <a:buChar char="•"/>
              <a:defRPr sz="1800"/>
            </a:lvl4pPr>
            <a:lvl5pPr indent="-285750" lvl="4" marL="2286000" algn="l">
              <a:spcBef>
                <a:spcPts val="360"/>
              </a:spcBef>
              <a:spcAft>
                <a:spcPts val="0"/>
              </a:spcAft>
              <a:buSzPts val="9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54"/>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54"/>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54"/>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5" name="Shape 65"/>
        <p:cNvGrpSpPr/>
        <p:nvPr/>
      </p:nvGrpSpPr>
      <p:grpSpPr>
        <a:xfrm>
          <a:off x="0" y="0"/>
          <a:ext cx="0" cy="0"/>
          <a:chOff x="0" y="0"/>
          <a:chExt cx="0" cy="0"/>
        </a:xfrm>
      </p:grpSpPr>
      <p:sp>
        <p:nvSpPr>
          <p:cNvPr id="66" name="Google Shape;66;p56"/>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6"/>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8" name="Google Shape;68;p56"/>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56"/>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56"/>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57"/>
          <p:cNvSpPr txBox="1"/>
          <p:nvPr>
            <p:ph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7"/>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57"/>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57"/>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76" name="Shape 76"/>
        <p:cNvGrpSpPr/>
        <p:nvPr/>
      </p:nvGrpSpPr>
      <p:grpSpPr>
        <a:xfrm>
          <a:off x="0" y="0"/>
          <a:ext cx="0" cy="0"/>
          <a:chOff x="0" y="0"/>
          <a:chExt cx="0" cy="0"/>
        </a:xfrm>
      </p:grpSpPr>
      <p:sp>
        <p:nvSpPr>
          <p:cNvPr id="77" name="Google Shape;77;p58"/>
          <p:cNvSpPr txBox="1"/>
          <p:nvPr>
            <p:ph type="title"/>
          </p:nvPr>
        </p:nvSpPr>
        <p:spPr>
          <a:xfrm>
            <a:off x="685800" y="609600"/>
            <a:ext cx="7772400" cy="990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8"/>
          <p:cNvSpPr txBox="1"/>
          <p:nvPr>
            <p:ph idx="1" type="body"/>
          </p:nvPr>
        </p:nvSpPr>
        <p:spPr>
          <a:xfrm>
            <a:off x="685800" y="1752600"/>
            <a:ext cx="3810000" cy="41910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9" name="Google Shape;79;p58"/>
          <p:cNvSpPr txBox="1"/>
          <p:nvPr>
            <p:ph idx="2" type="body"/>
          </p:nvPr>
        </p:nvSpPr>
        <p:spPr>
          <a:xfrm>
            <a:off x="4648200" y="1752600"/>
            <a:ext cx="3810000" cy="41910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58"/>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58"/>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58"/>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Content" type="txAndTwoObj">
  <p:cSld name="TEXT_AND_TWO_OBJECTS">
    <p:spTree>
      <p:nvGrpSpPr>
        <p:cNvPr id="83" name="Shape 83"/>
        <p:cNvGrpSpPr/>
        <p:nvPr/>
      </p:nvGrpSpPr>
      <p:grpSpPr>
        <a:xfrm>
          <a:off x="0" y="0"/>
          <a:ext cx="0" cy="0"/>
          <a:chOff x="0" y="0"/>
          <a:chExt cx="0" cy="0"/>
        </a:xfrm>
      </p:grpSpPr>
      <p:sp>
        <p:nvSpPr>
          <p:cNvPr id="84" name="Google Shape;84;p59"/>
          <p:cNvSpPr txBox="1"/>
          <p:nvPr>
            <p:ph type="title"/>
          </p:nvPr>
        </p:nvSpPr>
        <p:spPr>
          <a:xfrm>
            <a:off x="685800" y="609600"/>
            <a:ext cx="7772400" cy="990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59"/>
          <p:cNvSpPr txBox="1"/>
          <p:nvPr>
            <p:ph idx="1" type="body"/>
          </p:nvPr>
        </p:nvSpPr>
        <p:spPr>
          <a:xfrm>
            <a:off x="685800" y="1752600"/>
            <a:ext cx="3810000" cy="41910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59"/>
          <p:cNvSpPr txBox="1"/>
          <p:nvPr>
            <p:ph idx="2" type="body"/>
          </p:nvPr>
        </p:nvSpPr>
        <p:spPr>
          <a:xfrm>
            <a:off x="4648200" y="1752600"/>
            <a:ext cx="3810000" cy="20193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7" name="Google Shape;87;p59"/>
          <p:cNvSpPr txBox="1"/>
          <p:nvPr>
            <p:ph idx="3" type="body"/>
          </p:nvPr>
        </p:nvSpPr>
        <p:spPr>
          <a:xfrm>
            <a:off x="4648200" y="3924300"/>
            <a:ext cx="3810000" cy="20193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8" name="Google Shape;88;p59"/>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59"/>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59"/>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1" name="Shape 91"/>
        <p:cNvGrpSpPr/>
        <p:nvPr/>
      </p:nvGrpSpPr>
      <p:grpSpPr>
        <a:xfrm>
          <a:off x="0" y="0"/>
          <a:ext cx="0" cy="0"/>
          <a:chOff x="0" y="0"/>
          <a:chExt cx="0" cy="0"/>
        </a:xfrm>
      </p:grpSpPr>
      <p:sp>
        <p:nvSpPr>
          <p:cNvPr id="92" name="Google Shape;92;p60"/>
          <p:cNvSpPr txBox="1"/>
          <p:nvPr>
            <p:ph type="title"/>
          </p:nvPr>
        </p:nvSpPr>
        <p:spPr>
          <a:xfrm rot="5400000">
            <a:off x="4694238" y="2209802"/>
            <a:ext cx="5851525" cy="1981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60"/>
          <p:cNvSpPr txBox="1"/>
          <p:nvPr>
            <p:ph idx="1" type="body"/>
          </p:nvPr>
        </p:nvSpPr>
        <p:spPr>
          <a:xfrm rot="5400000">
            <a:off x="617537" y="266701"/>
            <a:ext cx="5851525" cy="58674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4" name="Google Shape;94;p60"/>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60"/>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60"/>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7" name="Shape 97"/>
        <p:cNvGrpSpPr/>
        <p:nvPr/>
      </p:nvGrpSpPr>
      <p:grpSpPr>
        <a:xfrm>
          <a:off x="0" y="0"/>
          <a:ext cx="0" cy="0"/>
          <a:chOff x="0" y="0"/>
          <a:chExt cx="0" cy="0"/>
        </a:xfrm>
      </p:grpSpPr>
      <p:sp>
        <p:nvSpPr>
          <p:cNvPr id="98" name="Google Shape;98;p61"/>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61"/>
          <p:cNvSpPr txBox="1"/>
          <p:nvPr>
            <p:ph idx="1" type="body"/>
          </p:nvPr>
        </p:nvSpPr>
        <p:spPr>
          <a:xfrm rot="5400000">
            <a:off x="2408237" y="77787"/>
            <a:ext cx="4784725" cy="7772400"/>
          </a:xfrm>
          <a:prstGeom prst="rect">
            <a:avLst/>
          </a:prstGeom>
          <a:noFill/>
          <a:ln>
            <a:noFill/>
          </a:ln>
        </p:spPr>
        <p:txBody>
          <a:bodyPr anchorCtr="0" anchor="t" bIns="45700" lIns="91425" spcFirstLastPara="1" rIns="91425" wrap="square" tIns="45700">
            <a:noAutofit/>
          </a:bodyPr>
          <a:lstStyle>
            <a:lvl1pPr indent="-325755" lvl="0" marL="457200" algn="l">
              <a:spcBef>
                <a:spcPts val="700"/>
              </a:spcBef>
              <a:spcAft>
                <a:spcPts val="0"/>
              </a:spcAft>
              <a:buSzPts val="1530"/>
              <a:buChar char="🞕"/>
              <a:defRPr/>
            </a:lvl1pPr>
            <a:lvl2pPr indent="-320040" lvl="1" marL="914400" algn="l">
              <a:spcBef>
                <a:spcPts val="360"/>
              </a:spcBef>
              <a:spcAft>
                <a:spcPts val="0"/>
              </a:spcAft>
              <a:buSzPts val="1440"/>
              <a:buChar char="●"/>
              <a:defRPr/>
            </a:lvl2pPr>
            <a:lvl3pPr indent="-302894" lvl="2" marL="1371600" algn="l">
              <a:spcBef>
                <a:spcPts val="360"/>
              </a:spcBef>
              <a:spcAft>
                <a:spcPts val="0"/>
              </a:spcAft>
              <a:buSzPts val="1170"/>
              <a:buChar char="🞔"/>
              <a:defRPr/>
            </a:lvl3pPr>
            <a:lvl4pPr indent="-342900" lvl="3" marL="1828800" algn="l">
              <a:spcBef>
                <a:spcPts val="360"/>
              </a:spcBef>
              <a:spcAft>
                <a:spcPts val="0"/>
              </a:spcAft>
              <a:buSzPts val="1800"/>
              <a:buChar char="•"/>
              <a:defRPr/>
            </a:lvl4pPr>
            <a:lvl5pPr indent="-285750" lvl="4" marL="2286000" algn="l">
              <a:spcBef>
                <a:spcPts val="360"/>
              </a:spcBef>
              <a:spcAft>
                <a:spcPts val="0"/>
              </a:spcAft>
              <a:buSzPts val="9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0" name="Google Shape;100;p61"/>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61"/>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61"/>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3" name="Shape 103"/>
        <p:cNvGrpSpPr/>
        <p:nvPr/>
      </p:nvGrpSpPr>
      <p:grpSpPr>
        <a:xfrm>
          <a:off x="0" y="0"/>
          <a:ext cx="0" cy="0"/>
          <a:chOff x="0" y="0"/>
          <a:chExt cx="0" cy="0"/>
        </a:xfrm>
      </p:grpSpPr>
      <p:sp>
        <p:nvSpPr>
          <p:cNvPr id="104" name="Google Shape;104;p62"/>
          <p:cNvSpPr txBox="1"/>
          <p:nvPr>
            <p:ph type="title"/>
          </p:nvPr>
        </p:nvSpPr>
        <p:spPr>
          <a:xfrm>
            <a:off x="914400" y="4941829"/>
            <a:ext cx="6858000" cy="701749"/>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FFFFA3"/>
              </a:buClr>
              <a:buSzPts val="2100"/>
              <a:buFont typeface="Consolas"/>
              <a:buNone/>
              <a:defRPr b="0" sz="2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62"/>
          <p:cNvSpPr/>
          <p:nvPr>
            <p:ph idx="2" type="pic"/>
          </p:nvPr>
        </p:nvSpPr>
        <p:spPr>
          <a:xfrm>
            <a:off x="914400" y="357166"/>
            <a:ext cx="6858048" cy="4286280"/>
          </a:xfrm>
          <a:prstGeom prst="rect">
            <a:avLst/>
          </a:prstGeom>
          <a:noFill/>
          <a:ln>
            <a:noFill/>
          </a:ln>
        </p:spPr>
        <p:txBody>
          <a:bodyPr anchorCtr="0" anchor="t" bIns="45700" lIns="91425" spcFirstLastPara="1" rIns="91425" wrap="square" tIns="45700">
            <a:normAutofit/>
          </a:bodyPr>
          <a:lstStyle>
            <a:lvl1pPr lvl="0" marR="0" rtl="0" algn="l">
              <a:spcBef>
                <a:spcPts val="700"/>
              </a:spcBef>
              <a:spcAft>
                <a:spcPts val="0"/>
              </a:spcAft>
              <a:buClr>
                <a:srgbClr val="92406E"/>
              </a:buClr>
              <a:buSzPts val="2720"/>
              <a:buFont typeface="Noto Sans Symbols"/>
              <a:buNone/>
              <a:defRPr sz="3200">
                <a:solidFill>
                  <a:schemeClr val="lt1"/>
                </a:solidFill>
                <a:latin typeface="Corbel"/>
                <a:ea typeface="Corbel"/>
                <a:cs typeface="Corbel"/>
                <a:sym typeface="Corbel"/>
              </a:defRPr>
            </a:lvl1pPr>
            <a:lvl2pPr lvl="1"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lvl="2"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lvl="3"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lvl="4"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lvl="5"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lvl="6"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lvl="7"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lvl="8"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106" name="Google Shape;106;p62"/>
          <p:cNvSpPr txBox="1"/>
          <p:nvPr>
            <p:ph idx="1" type="body"/>
          </p:nvPr>
        </p:nvSpPr>
        <p:spPr>
          <a:xfrm>
            <a:off x="914400" y="5643578"/>
            <a:ext cx="6858000" cy="428628"/>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935"/>
              <a:buNone/>
              <a:defRPr sz="1100">
                <a:solidFill>
                  <a:srgbClr val="FFFFFF"/>
                </a:solidFill>
              </a:defRPr>
            </a:lvl1pPr>
            <a:lvl2pPr indent="-289560" lvl="1" marL="914400" algn="l">
              <a:spcBef>
                <a:spcPts val="240"/>
              </a:spcBef>
              <a:spcAft>
                <a:spcPts val="0"/>
              </a:spcAft>
              <a:buSzPts val="960"/>
              <a:buChar char="●"/>
              <a:defRPr sz="1200"/>
            </a:lvl2pPr>
            <a:lvl3pPr indent="-269875" lvl="2" marL="1371600" algn="l">
              <a:spcBef>
                <a:spcPts val="200"/>
              </a:spcBef>
              <a:spcAft>
                <a:spcPts val="0"/>
              </a:spcAft>
              <a:buSzPts val="650"/>
              <a:buChar char="🞔"/>
              <a:defRPr sz="1000"/>
            </a:lvl3pPr>
            <a:lvl4pPr indent="-285750" lvl="3" marL="1828800" algn="l">
              <a:spcBef>
                <a:spcPts val="180"/>
              </a:spcBef>
              <a:spcAft>
                <a:spcPts val="0"/>
              </a:spcAft>
              <a:buSzPts val="900"/>
              <a:buChar char="•"/>
              <a:defRPr sz="900"/>
            </a:lvl4pPr>
            <a:lvl5pPr indent="-257175" lvl="4" marL="2286000" algn="l">
              <a:spcBef>
                <a:spcPts val="180"/>
              </a:spcBef>
              <a:spcAft>
                <a:spcPts val="0"/>
              </a:spcAft>
              <a:buSzPts val="450"/>
              <a:buChar char="■"/>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7" name="Google Shape;107;p62"/>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62"/>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62"/>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4.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7.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9" Type="http://schemas.openxmlformats.org/officeDocument/2006/relationships/theme" Target="../theme/theme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1.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9" name="Shape 9"/>
        <p:cNvGrpSpPr/>
        <p:nvPr/>
      </p:nvGrpSpPr>
      <p:grpSpPr>
        <a:xfrm>
          <a:off x="0" y="0"/>
          <a:ext cx="0" cy="0"/>
          <a:chOff x="0" y="0"/>
          <a:chExt cx="0" cy="0"/>
        </a:xfrm>
      </p:grpSpPr>
      <p:sp>
        <p:nvSpPr>
          <p:cNvPr id="10" name="Google Shape;10;p51"/>
          <p:cNvSpPr txBox="1"/>
          <p:nvPr/>
        </p:nvSpPr>
        <p:spPr>
          <a:xfrm>
            <a:off x="0" y="0"/>
            <a:ext cx="214312" cy="6854825"/>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cxnSp>
        <p:nvCxnSpPr>
          <p:cNvPr id="11" name="Google Shape;11;p51"/>
          <p:cNvCxnSpPr/>
          <p:nvPr/>
        </p:nvCxnSpPr>
        <p:spPr>
          <a:xfrm rot="5400000">
            <a:off x="-3293268" y="3429793"/>
            <a:ext cx="6858000" cy="1587"/>
          </a:xfrm>
          <a:prstGeom prst="straightConnector1">
            <a:avLst/>
          </a:prstGeom>
          <a:noFill/>
          <a:ln cap="flat" cmpd="sng" w="12700">
            <a:solidFill>
              <a:srgbClr val="350F40"/>
            </a:solidFill>
            <a:prstDash val="solid"/>
            <a:miter lim="800000"/>
            <a:headEnd len="med" w="med" type="none"/>
            <a:tailEnd len="med" w="med" type="none"/>
          </a:ln>
        </p:spPr>
      </p:cxnSp>
      <p:cxnSp>
        <p:nvCxnSpPr>
          <p:cNvPr id="12" name="Google Shape;12;p51"/>
          <p:cNvCxnSpPr/>
          <p:nvPr/>
        </p:nvCxnSpPr>
        <p:spPr>
          <a:xfrm rot="5400000">
            <a:off x="-3244056" y="3428206"/>
            <a:ext cx="6858000" cy="1587"/>
          </a:xfrm>
          <a:prstGeom prst="straightConnector1">
            <a:avLst/>
          </a:prstGeom>
          <a:noFill/>
          <a:ln cap="flat" cmpd="sng" w="12700">
            <a:solidFill>
              <a:srgbClr val="350F40">
                <a:alpha val="58431"/>
              </a:srgbClr>
            </a:solidFill>
            <a:prstDash val="solid"/>
            <a:miter lim="800000"/>
            <a:headEnd len="med" w="med" type="none"/>
            <a:tailEnd len="med" w="med" type="none"/>
          </a:ln>
        </p:spPr>
      </p:cxnSp>
      <p:cxnSp>
        <p:nvCxnSpPr>
          <p:cNvPr id="13" name="Google Shape;13;p51"/>
          <p:cNvCxnSpPr/>
          <p:nvPr/>
        </p:nvCxnSpPr>
        <p:spPr>
          <a:xfrm rot="5400000">
            <a:off x="-3185318" y="3428206"/>
            <a:ext cx="6858000" cy="1587"/>
          </a:xfrm>
          <a:prstGeom prst="straightConnector1">
            <a:avLst/>
          </a:prstGeom>
          <a:noFill/>
          <a:ln cap="flat" cmpd="sng" w="9525">
            <a:solidFill>
              <a:schemeClr val="lt1">
                <a:alpha val="58431"/>
              </a:schemeClr>
            </a:solidFill>
            <a:prstDash val="solid"/>
            <a:miter lim="800000"/>
            <a:headEnd len="med" w="med" type="none"/>
            <a:tailEnd len="med" w="med" type="none"/>
          </a:ln>
        </p:spPr>
      </p:cxnSp>
      <p:cxnSp>
        <p:nvCxnSpPr>
          <p:cNvPr id="14" name="Google Shape;14;p51"/>
          <p:cNvCxnSpPr/>
          <p:nvPr/>
        </p:nvCxnSpPr>
        <p:spPr>
          <a:xfrm rot="5400000">
            <a:off x="5699918" y="3428206"/>
            <a:ext cx="6858000" cy="1587"/>
          </a:xfrm>
          <a:prstGeom prst="straightConnector1">
            <a:avLst/>
          </a:prstGeom>
          <a:noFill/>
          <a:ln cap="flat" cmpd="sng" w="28575">
            <a:solidFill>
              <a:schemeClr val="lt1">
                <a:alpha val="58431"/>
              </a:schemeClr>
            </a:solidFill>
            <a:prstDash val="solid"/>
            <a:miter lim="800000"/>
            <a:headEnd len="med" w="med" type="none"/>
            <a:tailEnd len="med" w="med" type="none"/>
          </a:ln>
        </p:spPr>
      </p:cxnSp>
      <p:sp>
        <p:nvSpPr>
          <p:cNvPr id="15" name="Google Shape;15;p51"/>
          <p:cNvSpPr txBox="1"/>
          <p:nvPr/>
        </p:nvSpPr>
        <p:spPr>
          <a:xfrm>
            <a:off x="8429625" y="3357562"/>
            <a:ext cx="214312" cy="214312"/>
          </a:xfrm>
          <a:prstGeom prst="rect">
            <a:avLst/>
          </a:prstGeom>
          <a:solidFill>
            <a:srgbClr val="AE3AD1">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6" name="Google Shape;16;p51"/>
          <p:cNvSpPr txBox="1"/>
          <p:nvPr/>
        </p:nvSpPr>
        <p:spPr>
          <a:xfrm>
            <a:off x="7286625" y="2786062"/>
            <a:ext cx="214312" cy="214312"/>
          </a:xfrm>
          <a:prstGeom prst="rect">
            <a:avLst/>
          </a:prstGeom>
          <a:solidFill>
            <a:srgbClr val="230A2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7" name="Google Shape;17;p51"/>
          <p:cNvSpPr txBox="1"/>
          <p:nvPr/>
        </p:nvSpPr>
        <p:spPr>
          <a:xfrm>
            <a:off x="7286625" y="3357562"/>
            <a:ext cx="214312" cy="214312"/>
          </a:xfrm>
          <a:prstGeom prst="rect">
            <a:avLst/>
          </a:prstGeom>
          <a:solidFill>
            <a:srgbClr val="AE3AD1">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8" name="Google Shape;18;p51"/>
          <p:cNvSpPr txBox="1"/>
          <p:nvPr/>
        </p:nvSpPr>
        <p:spPr>
          <a:xfrm>
            <a:off x="7572375" y="2786062"/>
            <a:ext cx="214312" cy="214312"/>
          </a:xfrm>
          <a:prstGeom prst="rect">
            <a:avLst/>
          </a:prstGeom>
          <a:solidFill>
            <a:srgbClr val="230A2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9" name="Google Shape;19;p51"/>
          <p:cNvSpPr txBox="1"/>
          <p:nvPr/>
        </p:nvSpPr>
        <p:spPr>
          <a:xfrm>
            <a:off x="7572375" y="3357562"/>
            <a:ext cx="214312" cy="214312"/>
          </a:xfrm>
          <a:prstGeom prst="rect">
            <a:avLst/>
          </a:prstGeom>
          <a:solidFill>
            <a:srgbClr val="AE3AD1">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0" name="Google Shape;20;p51"/>
          <p:cNvSpPr txBox="1"/>
          <p:nvPr/>
        </p:nvSpPr>
        <p:spPr>
          <a:xfrm>
            <a:off x="7858125" y="2786062"/>
            <a:ext cx="214312" cy="214312"/>
          </a:xfrm>
          <a:prstGeom prst="rect">
            <a:avLst/>
          </a:prstGeom>
          <a:solidFill>
            <a:srgbClr val="230A2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1" name="Google Shape;21;p51"/>
          <p:cNvSpPr txBox="1"/>
          <p:nvPr/>
        </p:nvSpPr>
        <p:spPr>
          <a:xfrm>
            <a:off x="7858125" y="3357562"/>
            <a:ext cx="214312" cy="214312"/>
          </a:xfrm>
          <a:prstGeom prst="rect">
            <a:avLst/>
          </a:prstGeom>
          <a:solidFill>
            <a:srgbClr val="AE3AD1">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2" name="Google Shape;22;p51"/>
          <p:cNvSpPr txBox="1"/>
          <p:nvPr/>
        </p:nvSpPr>
        <p:spPr>
          <a:xfrm>
            <a:off x="8429625" y="2786062"/>
            <a:ext cx="214312" cy="214312"/>
          </a:xfrm>
          <a:prstGeom prst="rect">
            <a:avLst/>
          </a:prstGeom>
          <a:solidFill>
            <a:srgbClr val="230A2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3" name="Google Shape;23;p51"/>
          <p:cNvSpPr txBox="1"/>
          <p:nvPr/>
        </p:nvSpPr>
        <p:spPr>
          <a:xfrm>
            <a:off x="8143875" y="3357562"/>
            <a:ext cx="214312" cy="214312"/>
          </a:xfrm>
          <a:prstGeom prst="rect">
            <a:avLst/>
          </a:prstGeom>
          <a:solidFill>
            <a:srgbClr val="AE3AD1">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4" name="Google Shape;24;p51"/>
          <p:cNvSpPr txBox="1"/>
          <p:nvPr/>
        </p:nvSpPr>
        <p:spPr>
          <a:xfrm>
            <a:off x="8143875" y="2786062"/>
            <a:ext cx="214312" cy="214312"/>
          </a:xfrm>
          <a:prstGeom prst="rect">
            <a:avLst/>
          </a:prstGeom>
          <a:solidFill>
            <a:srgbClr val="230A2A"/>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5" name="Google Shape;25;p51"/>
          <p:cNvSpPr txBox="1"/>
          <p:nvPr/>
        </p:nvSpPr>
        <p:spPr>
          <a:xfrm>
            <a:off x="7572375" y="3071812"/>
            <a:ext cx="214312" cy="214312"/>
          </a:xfrm>
          <a:prstGeom prst="rect">
            <a:avLst/>
          </a:prstGeom>
          <a:solidFill>
            <a:srgbClr val="350F40">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6" name="Google Shape;26;p51"/>
          <p:cNvSpPr txBox="1"/>
          <p:nvPr/>
        </p:nvSpPr>
        <p:spPr>
          <a:xfrm>
            <a:off x="7858125" y="3071812"/>
            <a:ext cx="214312" cy="214312"/>
          </a:xfrm>
          <a:prstGeom prst="rect">
            <a:avLst/>
          </a:prstGeom>
          <a:solidFill>
            <a:srgbClr val="350F40">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7" name="Google Shape;27;p51"/>
          <p:cNvSpPr txBox="1"/>
          <p:nvPr/>
        </p:nvSpPr>
        <p:spPr>
          <a:xfrm>
            <a:off x="8429625" y="3071812"/>
            <a:ext cx="214312" cy="214312"/>
          </a:xfrm>
          <a:prstGeom prst="rect">
            <a:avLst/>
          </a:prstGeom>
          <a:solidFill>
            <a:srgbClr val="350F40">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8" name="Google Shape;28;p51"/>
          <p:cNvSpPr txBox="1"/>
          <p:nvPr/>
        </p:nvSpPr>
        <p:spPr>
          <a:xfrm>
            <a:off x="8143875" y="3071812"/>
            <a:ext cx="214312" cy="214312"/>
          </a:xfrm>
          <a:prstGeom prst="rect">
            <a:avLst/>
          </a:prstGeom>
          <a:solidFill>
            <a:srgbClr val="350F40">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9" name="Google Shape;29;p51"/>
          <p:cNvSpPr txBox="1"/>
          <p:nvPr/>
        </p:nvSpPr>
        <p:spPr>
          <a:xfrm>
            <a:off x="7286625" y="3071812"/>
            <a:ext cx="214312" cy="214312"/>
          </a:xfrm>
          <a:prstGeom prst="rect">
            <a:avLst/>
          </a:prstGeom>
          <a:solidFill>
            <a:srgbClr val="350F40">
              <a:alpha val="40784"/>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30" name="Google Shape;30;p51"/>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31" name="Google Shape;31;p51"/>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32" name="Google Shape;32;p51"/>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3" name="Google Shape;33;p51"/>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4" name="Google Shape;34;p51"/>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41" name="Shape 41"/>
        <p:cNvGrpSpPr/>
        <p:nvPr/>
      </p:nvGrpSpPr>
      <p:grpSpPr>
        <a:xfrm>
          <a:off x="0" y="0"/>
          <a:ext cx="0" cy="0"/>
          <a:chOff x="0" y="0"/>
          <a:chExt cx="0" cy="0"/>
        </a:xfrm>
      </p:grpSpPr>
      <p:sp>
        <p:nvSpPr>
          <p:cNvPr id="42" name="Google Shape;42;p53"/>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43" name="Google Shape;43;p53"/>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44" name="Google Shape;44;p53"/>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5" name="Google Shape;45;p53"/>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6" name="Google Shape;46;p53"/>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54" name="Shape 54"/>
        <p:cNvGrpSpPr/>
        <p:nvPr/>
      </p:nvGrpSpPr>
      <p:grpSpPr>
        <a:xfrm>
          <a:off x="0" y="0"/>
          <a:ext cx="0" cy="0"/>
          <a:chOff x="0" y="0"/>
          <a:chExt cx="0" cy="0"/>
        </a:xfrm>
      </p:grpSpPr>
      <p:sp>
        <p:nvSpPr>
          <p:cNvPr id="55" name="Google Shape;55;p55"/>
          <p:cNvSpPr txBox="1"/>
          <p:nvPr/>
        </p:nvSpPr>
        <p:spPr>
          <a:xfrm>
            <a:off x="0" y="0"/>
            <a:ext cx="214312" cy="6854825"/>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56" name="Google Shape;56;p55"/>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57" name="Google Shape;57;p55"/>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58" name="Google Shape;58;p55"/>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9" name="Google Shape;59;p55"/>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0" name="Google Shape;60;p55"/>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cxnSp>
        <p:nvCxnSpPr>
          <p:cNvPr id="61" name="Google Shape;61;p55"/>
          <p:cNvCxnSpPr/>
          <p:nvPr/>
        </p:nvCxnSpPr>
        <p:spPr>
          <a:xfrm rot="5400000">
            <a:off x="-3293268" y="3429793"/>
            <a:ext cx="6858000" cy="1587"/>
          </a:xfrm>
          <a:prstGeom prst="straightConnector1">
            <a:avLst/>
          </a:prstGeom>
          <a:noFill/>
          <a:ln cap="flat" cmpd="sng" w="12700">
            <a:solidFill>
              <a:srgbClr val="350F40"/>
            </a:solidFill>
            <a:prstDash val="solid"/>
            <a:miter lim="800000"/>
            <a:headEnd len="med" w="med" type="none"/>
            <a:tailEnd len="med" w="med" type="none"/>
          </a:ln>
        </p:spPr>
      </p:cxnSp>
      <p:cxnSp>
        <p:nvCxnSpPr>
          <p:cNvPr id="62" name="Google Shape;62;p55"/>
          <p:cNvCxnSpPr/>
          <p:nvPr/>
        </p:nvCxnSpPr>
        <p:spPr>
          <a:xfrm rot="5400000">
            <a:off x="-3244056" y="3428206"/>
            <a:ext cx="6858000" cy="1587"/>
          </a:xfrm>
          <a:prstGeom prst="straightConnector1">
            <a:avLst/>
          </a:prstGeom>
          <a:noFill/>
          <a:ln cap="flat" cmpd="sng" w="12700">
            <a:solidFill>
              <a:srgbClr val="350F40">
                <a:alpha val="58431"/>
              </a:srgbClr>
            </a:solidFill>
            <a:prstDash val="solid"/>
            <a:miter lim="800000"/>
            <a:headEnd len="med" w="med" type="none"/>
            <a:tailEnd len="med" w="med" type="none"/>
          </a:ln>
        </p:spPr>
      </p:cxnSp>
      <p:cxnSp>
        <p:nvCxnSpPr>
          <p:cNvPr id="63" name="Google Shape;63;p55"/>
          <p:cNvCxnSpPr/>
          <p:nvPr/>
        </p:nvCxnSpPr>
        <p:spPr>
          <a:xfrm rot="5400000">
            <a:off x="-3185318" y="3428206"/>
            <a:ext cx="6858000" cy="1587"/>
          </a:xfrm>
          <a:prstGeom prst="straightConnector1">
            <a:avLst/>
          </a:prstGeom>
          <a:noFill/>
          <a:ln cap="flat" cmpd="sng" w="9525">
            <a:solidFill>
              <a:schemeClr val="lt1">
                <a:alpha val="58431"/>
              </a:schemeClr>
            </a:solidFill>
            <a:prstDash val="solid"/>
            <a:miter lim="800000"/>
            <a:headEnd len="med" w="med" type="none"/>
            <a:tailEnd len="med" w="med" type="none"/>
          </a:ln>
        </p:spPr>
      </p:cxnSp>
      <p:cxnSp>
        <p:nvCxnSpPr>
          <p:cNvPr id="64" name="Google Shape;64;p55"/>
          <p:cNvCxnSpPr/>
          <p:nvPr/>
        </p:nvCxnSpPr>
        <p:spPr>
          <a:xfrm rot="5400000">
            <a:off x="5699918" y="3428206"/>
            <a:ext cx="6858000" cy="1587"/>
          </a:xfrm>
          <a:prstGeom prst="straightConnector1">
            <a:avLst/>
          </a:prstGeom>
          <a:noFill/>
          <a:ln cap="flat" cmpd="sng" w="28575">
            <a:solidFill>
              <a:schemeClr val="lt1">
                <a:alpha val="58431"/>
              </a:schemeClr>
            </a:solidFill>
            <a:prstDash val="solid"/>
            <a:miter lim="800000"/>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117" name="Shape 117"/>
        <p:cNvGrpSpPr/>
        <p:nvPr/>
      </p:nvGrpSpPr>
      <p:grpSpPr>
        <a:xfrm>
          <a:off x="0" y="0"/>
          <a:ext cx="0" cy="0"/>
          <a:chOff x="0" y="0"/>
          <a:chExt cx="0" cy="0"/>
        </a:xfrm>
      </p:grpSpPr>
      <p:sp>
        <p:nvSpPr>
          <p:cNvPr id="118" name="Google Shape;118;p64"/>
          <p:cNvSpPr txBox="1"/>
          <p:nvPr/>
        </p:nvSpPr>
        <p:spPr>
          <a:xfrm>
            <a:off x="0" y="0"/>
            <a:ext cx="214312" cy="6854825"/>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cxnSp>
        <p:nvCxnSpPr>
          <p:cNvPr id="119" name="Google Shape;119;p64"/>
          <p:cNvCxnSpPr/>
          <p:nvPr/>
        </p:nvCxnSpPr>
        <p:spPr>
          <a:xfrm rot="5400000">
            <a:off x="-3293268" y="3429793"/>
            <a:ext cx="6858000" cy="1587"/>
          </a:xfrm>
          <a:prstGeom prst="straightConnector1">
            <a:avLst/>
          </a:prstGeom>
          <a:noFill/>
          <a:ln cap="flat" cmpd="sng" w="12700">
            <a:solidFill>
              <a:srgbClr val="350F40"/>
            </a:solidFill>
            <a:prstDash val="solid"/>
            <a:miter lim="800000"/>
            <a:headEnd len="med" w="med" type="none"/>
            <a:tailEnd len="med" w="med" type="none"/>
          </a:ln>
        </p:spPr>
      </p:cxnSp>
      <p:cxnSp>
        <p:nvCxnSpPr>
          <p:cNvPr id="120" name="Google Shape;120;p64"/>
          <p:cNvCxnSpPr/>
          <p:nvPr/>
        </p:nvCxnSpPr>
        <p:spPr>
          <a:xfrm rot="5400000">
            <a:off x="-3244056" y="3428206"/>
            <a:ext cx="6858000" cy="1587"/>
          </a:xfrm>
          <a:prstGeom prst="straightConnector1">
            <a:avLst/>
          </a:prstGeom>
          <a:noFill/>
          <a:ln cap="flat" cmpd="sng" w="12700">
            <a:solidFill>
              <a:srgbClr val="350F40">
                <a:alpha val="58431"/>
              </a:srgbClr>
            </a:solidFill>
            <a:prstDash val="solid"/>
            <a:miter lim="800000"/>
            <a:headEnd len="med" w="med" type="none"/>
            <a:tailEnd len="med" w="med" type="none"/>
          </a:ln>
        </p:spPr>
      </p:cxnSp>
      <p:cxnSp>
        <p:nvCxnSpPr>
          <p:cNvPr id="121" name="Google Shape;121;p64"/>
          <p:cNvCxnSpPr/>
          <p:nvPr/>
        </p:nvCxnSpPr>
        <p:spPr>
          <a:xfrm rot="5400000">
            <a:off x="-3185318" y="3428206"/>
            <a:ext cx="6858000" cy="1587"/>
          </a:xfrm>
          <a:prstGeom prst="straightConnector1">
            <a:avLst/>
          </a:prstGeom>
          <a:noFill/>
          <a:ln cap="flat" cmpd="sng" w="9525">
            <a:solidFill>
              <a:schemeClr val="lt1">
                <a:alpha val="58431"/>
              </a:schemeClr>
            </a:solidFill>
            <a:prstDash val="solid"/>
            <a:miter lim="800000"/>
            <a:headEnd len="med" w="med" type="none"/>
            <a:tailEnd len="med" w="med" type="none"/>
          </a:ln>
        </p:spPr>
      </p:cxnSp>
      <p:cxnSp>
        <p:nvCxnSpPr>
          <p:cNvPr id="122" name="Google Shape;122;p64"/>
          <p:cNvCxnSpPr/>
          <p:nvPr/>
        </p:nvCxnSpPr>
        <p:spPr>
          <a:xfrm rot="5400000">
            <a:off x="5699918" y="3428206"/>
            <a:ext cx="6858000" cy="1587"/>
          </a:xfrm>
          <a:prstGeom prst="straightConnector1">
            <a:avLst/>
          </a:prstGeom>
          <a:noFill/>
          <a:ln cap="flat" cmpd="sng" w="28575">
            <a:solidFill>
              <a:schemeClr val="lt1">
                <a:alpha val="58431"/>
              </a:schemeClr>
            </a:solidFill>
            <a:prstDash val="solid"/>
            <a:miter lim="800000"/>
            <a:headEnd len="med" w="med" type="none"/>
            <a:tailEnd len="med" w="med" type="none"/>
          </a:ln>
        </p:spPr>
      </p:cxnSp>
      <p:cxnSp>
        <p:nvCxnSpPr>
          <p:cNvPr id="123" name="Google Shape;123;p64"/>
          <p:cNvCxnSpPr/>
          <p:nvPr/>
        </p:nvCxnSpPr>
        <p:spPr>
          <a:xfrm>
            <a:off x="714375" y="5276850"/>
            <a:ext cx="7500937" cy="1587"/>
          </a:xfrm>
          <a:prstGeom prst="straightConnector1">
            <a:avLst/>
          </a:prstGeom>
          <a:noFill/>
          <a:ln cap="flat" cmpd="sng" w="9525">
            <a:solidFill>
              <a:schemeClr val="lt2"/>
            </a:solidFill>
            <a:prstDash val="solid"/>
            <a:miter lim="800000"/>
            <a:headEnd len="med" w="med" type="none"/>
            <a:tailEnd len="med" w="med" type="none"/>
          </a:ln>
        </p:spPr>
      </p:cxnSp>
      <p:sp>
        <p:nvSpPr>
          <p:cNvPr id="124" name="Google Shape;124;p64"/>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125" name="Google Shape;125;p64"/>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126" name="Google Shape;126;p64"/>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27" name="Google Shape;127;p64"/>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28" name="Google Shape;128;p64"/>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2"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135" name="Shape 135"/>
        <p:cNvGrpSpPr/>
        <p:nvPr/>
      </p:nvGrpSpPr>
      <p:grpSpPr>
        <a:xfrm>
          <a:off x="0" y="0"/>
          <a:ext cx="0" cy="0"/>
          <a:chOff x="0" y="0"/>
          <a:chExt cx="0" cy="0"/>
        </a:xfrm>
      </p:grpSpPr>
      <p:sp>
        <p:nvSpPr>
          <p:cNvPr id="136" name="Google Shape;136;p66"/>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137" name="Google Shape;137;p66"/>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138" name="Google Shape;138;p66"/>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39" name="Google Shape;139;p66"/>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40" name="Google Shape;140;p66"/>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64999">
              <a:srgbClr val="000000"/>
            </a:gs>
            <a:gs pos="100000">
              <a:srgbClr val="803FA0"/>
            </a:gs>
          </a:gsLst>
          <a:lin ang="5400000" scaled="0"/>
        </a:gradFill>
      </p:bgPr>
    </p:bg>
    <p:spTree>
      <p:nvGrpSpPr>
        <p:cNvPr id="150" name="Shape 150"/>
        <p:cNvGrpSpPr/>
        <p:nvPr/>
      </p:nvGrpSpPr>
      <p:grpSpPr>
        <a:xfrm>
          <a:off x="0" y="0"/>
          <a:ext cx="0" cy="0"/>
          <a:chOff x="0" y="0"/>
          <a:chExt cx="0" cy="0"/>
        </a:xfrm>
      </p:grpSpPr>
      <p:sp>
        <p:nvSpPr>
          <p:cNvPr id="151" name="Google Shape;151;p68"/>
          <p:cNvSpPr txBox="1"/>
          <p:nvPr>
            <p:ph type="title"/>
          </p:nvPr>
        </p:nvSpPr>
        <p:spPr>
          <a:xfrm>
            <a:off x="914400" y="512762"/>
            <a:ext cx="7772400" cy="91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rgbClr val="FFFFA3"/>
                </a:solidFill>
                <a:latin typeface="Consolas"/>
                <a:ea typeface="Consolas"/>
                <a:cs typeface="Consolas"/>
                <a:sym typeface="Consolas"/>
              </a:defRPr>
            </a:lvl1pPr>
            <a:lvl2pPr lvl="1"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2pPr>
            <a:lvl3pPr lvl="2"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3pPr>
            <a:lvl4pPr lvl="3"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4pPr>
            <a:lvl5pPr lvl="4"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5pPr>
            <a:lvl6pPr lvl="5"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6pPr>
            <a:lvl7pPr lvl="6"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7pPr>
            <a:lvl8pPr lvl="7"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8pPr>
            <a:lvl9pPr lvl="8" marR="0" rtl="0" algn="l">
              <a:spcBef>
                <a:spcPts val="0"/>
              </a:spcBef>
              <a:spcAft>
                <a:spcPts val="0"/>
              </a:spcAft>
              <a:buSzPts val="1400"/>
              <a:buNone/>
              <a:defRPr b="1" i="0" sz="4000" u="none" cap="none" strike="noStrike">
                <a:solidFill>
                  <a:schemeClr val="lt1"/>
                </a:solidFill>
                <a:latin typeface="Consolas"/>
                <a:ea typeface="Consolas"/>
                <a:cs typeface="Consolas"/>
                <a:sym typeface="Consolas"/>
              </a:defRPr>
            </a:lvl9pPr>
          </a:lstStyle>
          <a:p/>
        </p:txBody>
      </p:sp>
      <p:sp>
        <p:nvSpPr>
          <p:cNvPr id="152" name="Google Shape;152;p68"/>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lvl1pPr indent="-390525" lvl="0" marL="457200" marR="0" rtl="0" algn="l">
              <a:spcBef>
                <a:spcPts val="700"/>
              </a:spcBef>
              <a:spcAft>
                <a:spcPts val="0"/>
              </a:spcAft>
              <a:buClr>
                <a:srgbClr val="92406E"/>
              </a:buClr>
              <a:buSzPts val="2550"/>
              <a:buFont typeface="Noto Sans Symbols"/>
              <a:buChar char="🞕"/>
              <a:defRPr b="0" i="0" sz="3000" u="none" cap="none" strike="noStrike">
                <a:solidFill>
                  <a:schemeClr val="lt1"/>
                </a:solidFill>
                <a:latin typeface="Corbel"/>
                <a:ea typeface="Corbel"/>
                <a:cs typeface="Corbel"/>
                <a:sym typeface="Corbel"/>
              </a:defRPr>
            </a:lvl1pPr>
            <a:lvl2pPr indent="-360680" lvl="1" marL="914400" marR="0" rtl="0" algn="l">
              <a:spcBef>
                <a:spcPts val="520"/>
              </a:spcBef>
              <a:spcAft>
                <a:spcPts val="0"/>
              </a:spcAft>
              <a:buClr>
                <a:srgbClr val="D59FBD"/>
              </a:buClr>
              <a:buSzPts val="2080"/>
              <a:buFont typeface="Noto Sans Symbols"/>
              <a:buChar char="●"/>
              <a:defRPr b="0" i="0" sz="2600" u="none" cap="none" strike="noStrike">
                <a:solidFill>
                  <a:schemeClr val="lt1"/>
                </a:solidFill>
                <a:latin typeface="Corbel"/>
                <a:ea typeface="Corbel"/>
                <a:cs typeface="Corbel"/>
                <a:sym typeface="Corbel"/>
              </a:defRPr>
            </a:lvl2pPr>
            <a:lvl3pPr indent="-327660" lvl="2" marL="1371600" marR="0" rtl="0" algn="l">
              <a:spcBef>
                <a:spcPts val="480"/>
              </a:spcBef>
              <a:spcAft>
                <a:spcPts val="0"/>
              </a:spcAft>
              <a:buClr>
                <a:srgbClr val="E3BFD3"/>
              </a:buClr>
              <a:buSzPts val="1560"/>
              <a:buFont typeface="Noto Sans Symbols"/>
              <a:buChar char="🞔"/>
              <a:defRPr b="0" i="0" sz="2400" u="none" cap="none" strike="noStrike">
                <a:solidFill>
                  <a:schemeClr val="lt1"/>
                </a:solidFill>
                <a:latin typeface="Corbel"/>
                <a:ea typeface="Corbel"/>
                <a:cs typeface="Corbel"/>
                <a:sym typeface="Corbel"/>
              </a:defRPr>
            </a:lvl3pPr>
            <a:lvl4pPr indent="-368300" lvl="3" marL="1828800" marR="0" rtl="0" algn="l">
              <a:spcBef>
                <a:spcPts val="440"/>
              </a:spcBef>
              <a:spcAft>
                <a:spcPts val="0"/>
              </a:spcAft>
              <a:buClr>
                <a:srgbClr val="F1DFE9"/>
              </a:buClr>
              <a:buSzPts val="2200"/>
              <a:buFont typeface="Arial"/>
              <a:buChar char="•"/>
              <a:defRPr b="0" i="0" sz="2200" u="none" cap="none" strike="noStrike">
                <a:solidFill>
                  <a:schemeClr val="lt1"/>
                </a:solidFill>
                <a:latin typeface="Corbel"/>
                <a:ea typeface="Corbel"/>
                <a:cs typeface="Corbel"/>
                <a:sym typeface="Corbel"/>
              </a:defRPr>
            </a:lvl4pPr>
            <a:lvl5pPr indent="-292100" lvl="4" marL="2286000" marR="0" rtl="0" algn="l">
              <a:spcBef>
                <a:spcPts val="400"/>
              </a:spcBef>
              <a:spcAft>
                <a:spcPts val="0"/>
              </a:spcAft>
              <a:buClr>
                <a:srgbClr val="92406E"/>
              </a:buClr>
              <a:buSzPts val="1000"/>
              <a:buFont typeface="Noto Sans Symbols"/>
              <a:buChar char="■"/>
              <a:defRPr b="0" i="0" sz="2000" u="none" cap="none" strike="noStrike">
                <a:solidFill>
                  <a:schemeClr val="lt1"/>
                </a:solidFill>
                <a:latin typeface="Corbel"/>
                <a:ea typeface="Corbel"/>
                <a:cs typeface="Corbel"/>
                <a:sym typeface="Corbel"/>
              </a:defRPr>
            </a:lvl5pPr>
            <a:lvl6pPr indent="-342900" lvl="5" marL="27432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Corbel"/>
                <a:ea typeface="Corbel"/>
                <a:cs typeface="Corbel"/>
                <a:sym typeface="Corbel"/>
              </a:defRPr>
            </a:lvl6pPr>
            <a:lvl7pPr indent="-330200" lvl="6" marL="32004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7pPr>
            <a:lvl8pPr indent="-330200" lvl="7" marL="36576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8pPr>
            <a:lvl9pPr indent="-330200" lvl="8" marL="4114800" marR="0" rtl="0" algn="l">
              <a:spcBef>
                <a:spcPts val="320"/>
              </a:spcBef>
              <a:spcAft>
                <a:spcPts val="0"/>
              </a:spcAft>
              <a:buClr>
                <a:schemeClr val="accent4"/>
              </a:buClr>
              <a:buSzPts val="1600"/>
              <a:buFont typeface="Noto Sans Symbols"/>
              <a:buChar char="●"/>
              <a:defRPr b="0" i="0" sz="1600" u="none" cap="none" strike="noStrike">
                <a:solidFill>
                  <a:schemeClr val="lt1"/>
                </a:solidFill>
                <a:latin typeface="Corbel"/>
                <a:ea typeface="Corbel"/>
                <a:cs typeface="Corbel"/>
                <a:sym typeface="Corbel"/>
              </a:defRPr>
            </a:lvl9pPr>
          </a:lstStyle>
          <a:p/>
        </p:txBody>
      </p:sp>
      <p:sp>
        <p:nvSpPr>
          <p:cNvPr id="153" name="Google Shape;153;p68"/>
          <p:cNvSpPr txBox="1"/>
          <p:nvPr>
            <p:ph idx="10" type="dt"/>
          </p:nvPr>
        </p:nvSpPr>
        <p:spPr>
          <a:xfrm>
            <a:off x="6477000" y="6421437"/>
            <a:ext cx="2133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54" name="Google Shape;154;p68"/>
          <p:cNvSpPr txBox="1"/>
          <p:nvPr>
            <p:ph idx="11" type="ftr"/>
          </p:nvPr>
        </p:nvSpPr>
        <p:spPr>
          <a:xfrm>
            <a:off x="914400" y="6421437"/>
            <a:ext cx="556260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55" name="Google Shape;155;p68"/>
          <p:cNvSpPr txBox="1"/>
          <p:nvPr>
            <p:ph idx="12" type="sldNum"/>
          </p:nvPr>
        </p:nvSpPr>
        <p:spPr>
          <a:xfrm>
            <a:off x="8610600" y="6421437"/>
            <a:ext cx="457200" cy="365125"/>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chemeClr val="lt2"/>
              </a:buClr>
              <a:buSzPts val="1200"/>
              <a:buFont typeface="Times New Roman"/>
              <a:buNone/>
              <a:defRPr b="0" i="0" sz="1200" u="none">
                <a:solidFill>
                  <a:schemeClr val="lt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6"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8.png"/><Relationship Id="rId7"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1.xml"/><Relationship Id="rId3" Type="http://schemas.openxmlformats.org/officeDocument/2006/relationships/image" Target="../media/image9.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
          <p:cNvSpPr txBox="1"/>
          <p:nvPr>
            <p:ph idx="4294967295" type="ctrTitle"/>
          </p:nvPr>
        </p:nvSpPr>
        <p:spPr>
          <a:xfrm>
            <a:off x="685800" y="914400"/>
            <a:ext cx="7772400" cy="1676400"/>
          </a:xfrm>
          <a:prstGeom prst="rect">
            <a:avLst/>
          </a:prstGeom>
          <a:noFill/>
          <a:ln>
            <a:noFill/>
          </a:ln>
        </p:spPr>
        <p:txBody>
          <a:bodyPr anchorCtr="0" anchor="t" bIns="45700" lIns="91425" spcFirstLastPara="1" rIns="91425" wrap="square" tIns="45700">
            <a:noAutofit/>
          </a:bodyPr>
          <a:lstStyle/>
          <a:p>
            <a:pPr indent="0" lvl="0" marL="0" marR="9144" rtl="0" algn="ctr">
              <a:lnSpc>
                <a:spcPct val="100000"/>
              </a:lnSpc>
              <a:spcBef>
                <a:spcPts val="0"/>
              </a:spcBef>
              <a:spcAft>
                <a:spcPts val="0"/>
              </a:spcAft>
              <a:buClr>
                <a:srgbClr val="FFFF5D"/>
              </a:buClr>
              <a:buSzPts val="4000"/>
              <a:buFont typeface="Consolas"/>
              <a:buNone/>
            </a:pPr>
            <a:r>
              <a:rPr b="1" i="0" lang="en-US" sz="4000" u="none" cap="none" strike="noStrike">
                <a:solidFill>
                  <a:srgbClr val="FFFF5D"/>
                </a:solidFill>
                <a:latin typeface="Consolas"/>
                <a:ea typeface="Consolas"/>
                <a:cs typeface="Consolas"/>
                <a:sym typeface="Consolas"/>
              </a:rPr>
              <a:t>Psychotherapy for patients with Chronic Illness</a:t>
            </a:r>
            <a:endParaRPr/>
          </a:p>
        </p:txBody>
      </p:sp>
      <p:sp>
        <p:nvSpPr>
          <p:cNvPr id="165" name="Google Shape;165;p1"/>
          <p:cNvSpPr txBox="1"/>
          <p:nvPr>
            <p:ph idx="1" type="subTitle"/>
          </p:nvPr>
        </p:nvSpPr>
        <p:spPr>
          <a:xfrm>
            <a:off x="609600" y="3581400"/>
            <a:ext cx="7848600" cy="741362"/>
          </a:xfrm>
          <a:prstGeom prst="rect">
            <a:avLst/>
          </a:prstGeom>
          <a:noFill/>
          <a:ln>
            <a:noFill/>
          </a:ln>
        </p:spPr>
        <p:txBody>
          <a:bodyPr anchorCtr="0" anchor="b" bIns="45700" lIns="100575" spcFirstLastPara="1" rIns="91425" wrap="square" tIns="45700">
            <a:noAutofit/>
          </a:bodyPr>
          <a:lstStyle/>
          <a:p>
            <a:pPr indent="0" lvl="0" marL="0" rtl="0" algn="ctr">
              <a:lnSpc>
                <a:spcPct val="100000"/>
              </a:lnSpc>
              <a:spcBef>
                <a:spcPts val="0"/>
              </a:spcBef>
              <a:spcAft>
                <a:spcPts val="0"/>
              </a:spcAft>
              <a:buSzPts val="2040"/>
              <a:buNone/>
            </a:pPr>
            <a:r>
              <a:rPr b="0" i="0" lang="en-US" sz="2400" u="none">
                <a:solidFill>
                  <a:schemeClr val="lt1"/>
                </a:solidFill>
                <a:latin typeface="Corbel"/>
                <a:ea typeface="Corbel"/>
                <a:cs typeface="Corbel"/>
                <a:sym typeface="Corbel"/>
              </a:rPr>
              <a:t>Lincoln Khasakhala MD., PhD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0"/>
          <p:cNvSpPr txBox="1"/>
          <p:nvPr>
            <p:ph idx="4294967295" type="title"/>
          </p:nvPr>
        </p:nvSpPr>
        <p:spPr>
          <a:xfrm>
            <a:off x="533400" y="381000"/>
            <a:ext cx="8001000" cy="7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Contributing Factors</a:t>
            </a:r>
            <a:endParaRPr/>
          </a:p>
        </p:txBody>
      </p:sp>
      <p:sp>
        <p:nvSpPr>
          <p:cNvPr id="258" name="Google Shape;258;p10"/>
          <p:cNvSpPr txBox="1"/>
          <p:nvPr>
            <p:ph idx="1" type="body"/>
          </p:nvPr>
        </p:nvSpPr>
        <p:spPr>
          <a:xfrm>
            <a:off x="685800" y="1219200"/>
            <a:ext cx="7924800" cy="4876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Illness-Related Factors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Degree of illness acceptance</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Degree of lifestyle/functional impairment</a:t>
            </a:r>
            <a:endParaRPr b="0" i="0" sz="3200" u="none" cap="none" strike="noStrik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Background and Personal Factors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Demographic - Age, Gender, SES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Personality - Negative affectivity vs. Hardiness</a:t>
            </a:r>
            <a:endParaRPr b="0" i="0" sz="800" u="none" cap="none" strike="noStrik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Physical and Social Environment Factors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Social support – Instrumental &amp; Emotional</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In the long run emotional is better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1"/>
          <p:cNvSpPr txBox="1"/>
          <p:nvPr>
            <p:ph idx="4294967295" type="title"/>
          </p:nvPr>
        </p:nvSpPr>
        <p:spPr>
          <a:xfrm>
            <a:off x="304800" y="457200"/>
            <a:ext cx="8305800" cy="68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The Coping Process</a:t>
            </a:r>
            <a:endParaRPr/>
          </a:p>
        </p:txBody>
      </p:sp>
      <p:sp>
        <p:nvSpPr>
          <p:cNvPr id="264" name="Google Shape;264;p11"/>
          <p:cNvSpPr txBox="1"/>
          <p:nvPr>
            <p:ph idx="1" type="body"/>
          </p:nvPr>
        </p:nvSpPr>
        <p:spPr>
          <a:xfrm>
            <a:off x="685800" y="1219200"/>
            <a:ext cx="7924800" cy="5334000"/>
          </a:xfrm>
          <a:prstGeom prst="rect">
            <a:avLst/>
          </a:prstGeom>
          <a:noFill/>
          <a:ln>
            <a:noFill/>
          </a:ln>
        </p:spPr>
        <p:txBody>
          <a:bodyPr anchorCtr="0" anchor="t" bIns="45700" lIns="91425" spcFirstLastPara="1" rIns="91425" wrap="square" tIns="45700">
            <a:norm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Cognitive appraisal</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Meaning or significance of the illness</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Threat and coping ability</a:t>
            </a:r>
            <a:endParaRPr/>
          </a:p>
          <a:p>
            <a:pPr indent="-342899" lvl="0" marL="411162" marR="0" rtl="0" algn="l">
              <a:lnSpc>
                <a:spcPct val="90000"/>
              </a:lnSpc>
              <a:spcBef>
                <a:spcPts val="700"/>
              </a:spcBef>
              <a:spcAft>
                <a:spcPts val="0"/>
              </a:spcAft>
              <a:buClr>
                <a:srgbClr val="92406E"/>
              </a:buClr>
              <a:buSzPts val="680"/>
              <a:buFont typeface="Noto Sans Symbols"/>
              <a:buNone/>
            </a:pPr>
            <a:r>
              <a:t/>
            </a:r>
            <a:endParaRPr b="0" i="0" sz="800" u="non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Adaptive tasks</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Formulation of tasks to help cope with illness</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Illness-related – Impairment, treatment, hospital</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General psychosocial functioning – Self-perception, self-esteem</a:t>
            </a:r>
            <a:endParaRPr/>
          </a:p>
          <a:p>
            <a:pPr indent="-342899" lvl="0" marL="411162" marR="0" rtl="0" algn="l">
              <a:lnSpc>
                <a:spcPct val="90000"/>
              </a:lnSpc>
              <a:spcBef>
                <a:spcPts val="700"/>
              </a:spcBef>
              <a:spcAft>
                <a:spcPts val="0"/>
              </a:spcAft>
              <a:buClr>
                <a:srgbClr val="92406E"/>
              </a:buClr>
              <a:buSzPts val="680"/>
              <a:buFont typeface="Noto Sans Symbols"/>
              <a:buNone/>
            </a:pPr>
            <a:r>
              <a:t/>
            </a:r>
            <a:endParaRPr b="0" i="0" sz="800" u="non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Coping skills</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Denial, information seeking, goal setting, recruiting support, catharsis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12"/>
          <p:cNvSpPr txBox="1"/>
          <p:nvPr>
            <p:ph idx="4294967295" type="title"/>
          </p:nvPr>
        </p:nvSpPr>
        <p:spPr>
          <a:xfrm>
            <a:off x="381000" y="609600"/>
            <a:ext cx="83058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Outcome of Crisis</a:t>
            </a:r>
            <a:endParaRPr/>
          </a:p>
        </p:txBody>
      </p:sp>
      <p:sp>
        <p:nvSpPr>
          <p:cNvPr id="270" name="Google Shape;270;p12"/>
          <p:cNvSpPr txBox="1"/>
          <p:nvPr>
            <p:ph idx="1" type="body"/>
          </p:nvPr>
        </p:nvSpPr>
        <p:spPr>
          <a:xfrm>
            <a:off x="685800" y="1981200"/>
            <a:ext cx="8077200" cy="45720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Adaptation and Adjustment</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Physical, vocational, self-concept, social, emotional, compliance</a:t>
            </a:r>
            <a:endParaRPr b="0" i="0" sz="2600" u="none" cap="none" strike="noStrik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680"/>
              <a:buFont typeface="Noto Sans Symbols"/>
              <a:buNone/>
            </a:pPr>
            <a:r>
              <a:t/>
            </a:r>
            <a:endParaRPr b="0" i="0" sz="800" u="none">
              <a:solidFill>
                <a:schemeClr val="lt1"/>
              </a:solidFill>
              <a:latin typeface="Corbel"/>
              <a:ea typeface="Corbel"/>
              <a:cs typeface="Corbel"/>
              <a:sym typeface="Corbel"/>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Quality of Life</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Degree of quality people appraise their lives to contain</a:t>
            </a:r>
            <a:endParaRPr/>
          </a:p>
          <a:p>
            <a:pPr indent="-228599" lvl="2" marL="995362" marR="0" rtl="0" algn="l">
              <a:lnSpc>
                <a:spcPct val="9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Quality = fulfillment or purpose</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Health-related quality of life (physical status and functioning, psychological status, social functioning, disease or treatment-related symptomatology)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13"/>
          <p:cNvSpPr txBox="1"/>
          <p:nvPr>
            <p:ph idx="4294967295" type="title"/>
          </p:nvPr>
        </p:nvSpPr>
        <p:spPr>
          <a:xfrm>
            <a:off x="762000" y="457200"/>
            <a:ext cx="7772400" cy="68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An Example: Adjusting to MS</a:t>
            </a:r>
            <a:endParaRPr/>
          </a:p>
        </p:txBody>
      </p:sp>
      <p:sp>
        <p:nvSpPr>
          <p:cNvPr id="276" name="Google Shape;276;p13"/>
          <p:cNvSpPr txBox="1"/>
          <p:nvPr>
            <p:ph idx="1" type="body"/>
          </p:nvPr>
        </p:nvSpPr>
        <p:spPr>
          <a:xfrm>
            <a:off x="685800" y="1219200"/>
            <a:ext cx="7772400" cy="47244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40 y/o, married female, no kids diagnosed w/MS 14 months ago</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Driven individual who has always taken care of herself</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Believes that any deviation from her expected quality of work is the sign of an incompetent female</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Doesn’t like being told what to do</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How does she adjust to increase and maintain HRQL?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4"/>
          <p:cNvSpPr txBox="1"/>
          <p:nvPr/>
        </p:nvSpPr>
        <p:spPr>
          <a:xfrm>
            <a:off x="685800" y="6399212"/>
            <a:ext cx="1905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83" name="Google Shape;283;p14"/>
          <p:cNvSpPr txBox="1"/>
          <p:nvPr/>
        </p:nvSpPr>
        <p:spPr>
          <a:xfrm>
            <a:off x="3124200" y="6399212"/>
            <a:ext cx="28956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84" name="Google Shape;284;p14"/>
          <p:cNvSpPr txBox="1"/>
          <p:nvPr>
            <p:ph idx="4294967295" type="title"/>
          </p:nvPr>
        </p:nvSpPr>
        <p:spPr>
          <a:xfrm>
            <a:off x="457200" y="512064"/>
            <a:ext cx="8229600" cy="914400"/>
          </a:xfrm>
          <a:prstGeom prst="rect">
            <a:avLst/>
          </a:prstGeom>
          <a:noFill/>
          <a:ln>
            <a:noFill/>
          </a:ln>
        </p:spPr>
        <p:txBody>
          <a:bodyPr anchorCtr="0" anchor="ctr" bIns="44450" lIns="90475" spcFirstLastPara="1" rIns="90475" wrap="square" tIns="4445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The Role of the Health Worker</a:t>
            </a:r>
            <a:endParaRPr/>
          </a:p>
        </p:txBody>
      </p:sp>
      <p:sp>
        <p:nvSpPr>
          <p:cNvPr id="285" name="Google Shape;285;p14"/>
          <p:cNvSpPr txBox="1"/>
          <p:nvPr>
            <p:ph idx="1" type="body"/>
          </p:nvPr>
        </p:nvSpPr>
        <p:spPr>
          <a:xfrm>
            <a:off x="465137" y="1770062"/>
            <a:ext cx="4038600" cy="4525962"/>
          </a:xfrm>
          <a:prstGeom prst="rect">
            <a:avLst/>
          </a:prstGeom>
          <a:noFill/>
          <a:ln>
            <a:noFill/>
          </a:ln>
        </p:spPr>
        <p:txBody>
          <a:bodyPr anchorCtr="0" anchor="t" bIns="44450" lIns="90475" spcFirstLastPara="1" rIns="90475" wrap="square" tIns="44450">
            <a:noAutofit/>
          </a:bodyPr>
          <a:lstStyle/>
          <a:p>
            <a:pPr indent="-342899" lvl="0" marL="411162" marR="0" rtl="0" algn="l">
              <a:lnSpc>
                <a:spcPct val="8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Model the process of adjustment</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Study the influence of psychological and behavioral factor on illness course</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Evaluate prevention and intervention programs</a:t>
            </a:r>
            <a:endParaRPr/>
          </a:p>
        </p:txBody>
      </p:sp>
      <p:sp>
        <p:nvSpPr>
          <p:cNvPr id="286" name="Google Shape;286;p14"/>
          <p:cNvSpPr txBox="1"/>
          <p:nvPr>
            <p:ph idx="2" type="body"/>
          </p:nvPr>
        </p:nvSpPr>
        <p:spPr>
          <a:xfrm>
            <a:off x="4656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8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Strategies to improve compliance</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Creation of support groups</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Dealing with psychological and behavioral repercussions (therapy)</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Helping family members cope (therapy)</a:t>
            </a:r>
            <a:endParaRPr/>
          </a:p>
          <a:p>
            <a:pPr indent="-342899" lvl="0" marL="411162" marR="0" rtl="0" algn="l">
              <a:lnSpc>
                <a:spcPct val="8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Sustaining of personal relationships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5"/>
          <p:cNvSpPr txBox="1"/>
          <p:nvPr>
            <p:ph idx="4294967295" type="title"/>
          </p:nvPr>
        </p:nvSpPr>
        <p:spPr>
          <a:xfrm>
            <a:off x="914400" y="76201"/>
            <a:ext cx="7772400" cy="6095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Treatment planning</a:t>
            </a:r>
            <a:endParaRPr b="1" i="0" sz="4000" u="none" cap="none" strike="noStrike">
              <a:solidFill>
                <a:srgbClr val="FFFFA3"/>
              </a:solidFill>
              <a:latin typeface="Consolas"/>
              <a:ea typeface="Consolas"/>
              <a:cs typeface="Consolas"/>
              <a:sym typeface="Consolas"/>
            </a:endParaRPr>
          </a:p>
        </p:txBody>
      </p:sp>
      <p:pic>
        <p:nvPicPr>
          <p:cNvPr id="292" name="Google Shape;292;p15"/>
          <p:cNvPicPr preferRelativeResize="0"/>
          <p:nvPr>
            <p:ph idx="1" type="body"/>
          </p:nvPr>
        </p:nvPicPr>
        <p:blipFill rotWithShape="1">
          <a:blip r:embed="rId3">
            <a:alphaModFix/>
          </a:blip>
          <a:srcRect b="0" l="0" r="0" t="0"/>
          <a:stretch/>
        </p:blipFill>
        <p:spPr>
          <a:xfrm>
            <a:off x="838200" y="652462"/>
            <a:ext cx="7848600" cy="6172200"/>
          </a:xfrm>
          <a:prstGeom prst="rect">
            <a:avLst/>
          </a:prstGeom>
          <a:noFill/>
          <a:ln>
            <a:noFill/>
          </a:ln>
        </p:spPr>
      </p:pic>
      <p:sp>
        <p:nvSpPr>
          <p:cNvPr id="293" name="Google Shape;293;p15"/>
          <p:cNvSpPr txBox="1"/>
          <p:nvPr/>
        </p:nvSpPr>
        <p:spPr>
          <a:xfrm>
            <a:off x="1524000" y="1143000"/>
            <a:ext cx="2057400" cy="105092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1F41"/>
              </a:buClr>
              <a:buSzPts val="2000"/>
              <a:buFont typeface="Calibri"/>
              <a:buNone/>
            </a:pPr>
            <a:r>
              <a:rPr b="0" i="0" lang="en-US" sz="2000" u="none">
                <a:solidFill>
                  <a:srgbClr val="001F41"/>
                </a:solidFill>
                <a:latin typeface="Calibri"/>
                <a:ea typeface="Calibri"/>
                <a:cs typeface="Calibri"/>
                <a:sym typeface="Calibri"/>
              </a:rPr>
              <a:t>Reduce stress and  </a:t>
            </a:r>
            <a:endParaRPr/>
          </a:p>
          <a:p>
            <a:pPr indent="0" lvl="0" marL="0" marR="0" rtl="0" algn="l">
              <a:lnSpc>
                <a:spcPct val="140000"/>
              </a:lnSpc>
              <a:spcBef>
                <a:spcPts val="0"/>
              </a:spcBef>
              <a:spcAft>
                <a:spcPts val="0"/>
              </a:spcAft>
              <a:buClr>
                <a:srgbClr val="001F41"/>
              </a:buClr>
              <a:buSzPts val="2000"/>
              <a:buFont typeface="Calibri"/>
              <a:buNone/>
            </a:pPr>
            <a:r>
              <a:rPr b="0" i="0" lang="en-US" sz="2000" u="none">
                <a:solidFill>
                  <a:srgbClr val="001F41"/>
                </a:solidFill>
                <a:latin typeface="Calibri"/>
                <a:ea typeface="Calibri"/>
                <a:cs typeface="Calibri"/>
                <a:sym typeface="Calibri"/>
              </a:rPr>
              <a:t>strengthen social </a:t>
            </a:r>
            <a:endParaRPr/>
          </a:p>
          <a:p>
            <a:pPr indent="0" lvl="0" marL="0" marR="0" rtl="0" algn="l">
              <a:lnSpc>
                <a:spcPct val="140000"/>
              </a:lnSpc>
              <a:spcBef>
                <a:spcPts val="0"/>
              </a:spcBef>
              <a:spcAft>
                <a:spcPts val="0"/>
              </a:spcAft>
              <a:buClr>
                <a:srgbClr val="001F41"/>
              </a:buClr>
              <a:buSzPts val="2000"/>
              <a:buFont typeface="Calibri"/>
              <a:buNone/>
            </a:pPr>
            <a:r>
              <a:rPr b="0" i="0" lang="en-US" sz="2000" u="none">
                <a:solidFill>
                  <a:srgbClr val="001F41"/>
                </a:solidFill>
                <a:latin typeface="Calibri"/>
                <a:ea typeface="Calibri"/>
                <a:cs typeface="Calibri"/>
                <a:sym typeface="Calibri"/>
              </a:rPr>
              <a:t>support </a:t>
            </a:r>
            <a:endParaRPr/>
          </a:p>
        </p:txBody>
      </p:sp>
      <p:sp>
        <p:nvSpPr>
          <p:cNvPr id="294" name="Google Shape;294;p15"/>
          <p:cNvSpPr txBox="1"/>
          <p:nvPr/>
        </p:nvSpPr>
        <p:spPr>
          <a:xfrm>
            <a:off x="838200" y="3121025"/>
            <a:ext cx="2206625" cy="366712"/>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1F41"/>
              </a:buClr>
              <a:buSzPts val="2400"/>
              <a:buFont typeface="Calibri"/>
              <a:buNone/>
            </a:pPr>
            <a:r>
              <a:rPr b="0" i="0" lang="en-US" sz="2400" u="none">
                <a:solidFill>
                  <a:srgbClr val="001F41"/>
                </a:solidFill>
                <a:latin typeface="Calibri"/>
                <a:ea typeface="Calibri"/>
                <a:cs typeface="Calibri"/>
                <a:sym typeface="Calibri"/>
              </a:rPr>
              <a:t>Psychoeducation  </a:t>
            </a:r>
            <a:endParaRPr/>
          </a:p>
        </p:txBody>
      </p:sp>
      <p:sp>
        <p:nvSpPr>
          <p:cNvPr id="295" name="Google Shape;295;p15"/>
          <p:cNvSpPr txBox="1"/>
          <p:nvPr/>
        </p:nvSpPr>
        <p:spPr>
          <a:xfrm rot="-180000">
            <a:off x="2895600" y="685800"/>
            <a:ext cx="4718050" cy="36988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1F41"/>
              </a:buClr>
              <a:buSzPts val="2400"/>
              <a:buFont typeface="Calibri"/>
              <a:buNone/>
            </a:pPr>
            <a:r>
              <a:rPr b="0" i="0" lang="en-US" sz="2400" u="none">
                <a:solidFill>
                  <a:srgbClr val="001F41"/>
                </a:solidFill>
                <a:latin typeface="Calibri"/>
                <a:ea typeface="Calibri"/>
                <a:cs typeface="Calibri"/>
                <a:sym typeface="Calibri"/>
              </a:rPr>
              <a:t>Promote functioning in daily activities </a:t>
            </a:r>
            <a:endParaRPr/>
          </a:p>
        </p:txBody>
      </p:sp>
      <p:sp>
        <p:nvSpPr>
          <p:cNvPr id="296" name="Google Shape;296;p15"/>
          <p:cNvSpPr txBox="1"/>
          <p:nvPr/>
        </p:nvSpPr>
        <p:spPr>
          <a:xfrm>
            <a:off x="6019800" y="1203325"/>
            <a:ext cx="2206625" cy="36512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1F41"/>
              </a:buClr>
              <a:buSzPts val="2400"/>
              <a:buFont typeface="Calibri"/>
              <a:buNone/>
            </a:pPr>
            <a:r>
              <a:rPr b="0" i="0" lang="en-US" sz="2400" u="none">
                <a:solidFill>
                  <a:srgbClr val="001F41"/>
                </a:solidFill>
                <a:latin typeface="Calibri"/>
                <a:ea typeface="Calibri"/>
                <a:cs typeface="Calibri"/>
                <a:sym typeface="Calibri"/>
              </a:rPr>
              <a:t>Psychological Tx  </a:t>
            </a:r>
            <a:endParaRPr/>
          </a:p>
        </p:txBody>
      </p:sp>
      <p:sp>
        <p:nvSpPr>
          <p:cNvPr id="297" name="Google Shape;297;p15"/>
          <p:cNvSpPr txBox="1"/>
          <p:nvPr/>
        </p:nvSpPr>
        <p:spPr>
          <a:xfrm>
            <a:off x="6705600" y="2222500"/>
            <a:ext cx="2133600" cy="36988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1F41"/>
              </a:buClr>
              <a:buSzPts val="2400"/>
              <a:buFont typeface="Calibri"/>
              <a:buNone/>
            </a:pPr>
            <a:r>
              <a:rPr b="0" i="0" lang="en-US" sz="2400" u="none">
                <a:solidFill>
                  <a:srgbClr val="001F41"/>
                </a:solidFill>
                <a:latin typeface="Calibri"/>
                <a:ea typeface="Calibri"/>
                <a:cs typeface="Calibri"/>
                <a:sym typeface="Calibri"/>
              </a:rPr>
              <a:t>Pharmacological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6"/>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Specific Chronic Illnesses</a:t>
            </a:r>
            <a:endParaRPr/>
          </a:p>
        </p:txBody>
      </p:sp>
      <p:sp>
        <p:nvSpPr>
          <p:cNvPr id="303" name="Google Shape;303;p16"/>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Diabetes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HIV/AIDS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Alzheimer's Disease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7"/>
          <p:cNvSpPr txBox="1"/>
          <p:nvPr>
            <p:ph idx="4294967295" type="title"/>
          </p:nvPr>
        </p:nvSpPr>
        <p:spPr>
          <a:xfrm>
            <a:off x="685800" y="609600"/>
            <a:ext cx="7772400" cy="99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Diabetes Mellitus</a:t>
            </a:r>
            <a:endParaRPr b="1" i="0" sz="2800" u="none" cap="none" strike="noStrike">
              <a:solidFill>
                <a:srgbClr val="FFFFA3"/>
              </a:solidFill>
              <a:latin typeface="Consolas"/>
              <a:ea typeface="Consolas"/>
              <a:cs typeface="Consolas"/>
              <a:sym typeface="Consolas"/>
            </a:endParaRPr>
          </a:p>
        </p:txBody>
      </p:sp>
      <p:sp>
        <p:nvSpPr>
          <p:cNvPr id="310" name="Google Shape;310;p17"/>
          <p:cNvSpPr txBox="1"/>
          <p:nvPr>
            <p:ph idx="1" type="body"/>
          </p:nvPr>
        </p:nvSpPr>
        <p:spPr>
          <a:xfrm>
            <a:off x="685800" y="1752600"/>
            <a:ext cx="3810000" cy="4191000"/>
          </a:xfrm>
          <a:prstGeom prst="rect">
            <a:avLst/>
          </a:prstGeom>
          <a:noFill/>
          <a:ln>
            <a:noFill/>
          </a:ln>
        </p:spPr>
        <p:txBody>
          <a:bodyPr anchorCtr="0" anchor="t" bIns="45700" lIns="91425" spcFirstLastPara="1" rIns="91425" wrap="square" tIns="45700">
            <a:noAutofit/>
          </a:bodyPr>
          <a:lstStyle/>
          <a:p>
            <a:pPr indent="-342899" lvl="0" marL="411162" rtl="0" algn="l">
              <a:lnSpc>
                <a:spcPct val="9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Chronically high levels of blood sugar ultimately caused by the inability to metabolize sugar (glucose)</a:t>
            </a:r>
            <a:endParaRPr/>
          </a:p>
          <a:p>
            <a:pPr indent="-342899" lvl="0" marL="411162" rtl="0" algn="l">
              <a:lnSpc>
                <a:spcPct val="9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Blood glucose is controlled by insulin which is produced by the pancreas</a:t>
            </a:r>
            <a:endParaRPr/>
          </a:p>
          <a:p>
            <a:pPr indent="-285750" lvl="1" marL="739775" rtl="0" algn="l">
              <a:lnSpc>
                <a:spcPct val="90000"/>
              </a:lnSpc>
              <a:spcBef>
                <a:spcPts val="400"/>
              </a:spcBef>
              <a:spcAft>
                <a:spcPts val="0"/>
              </a:spcAft>
              <a:buClr>
                <a:srgbClr val="D59FBD"/>
              </a:buClr>
              <a:buSzPts val="1600"/>
              <a:buFont typeface="Noto Sans Symbols"/>
              <a:buChar char="●"/>
            </a:pPr>
            <a:r>
              <a:rPr b="0" i="0" lang="en-US" sz="2000" u="none">
                <a:solidFill>
                  <a:schemeClr val="lt1"/>
                </a:solidFill>
                <a:latin typeface="Corbel"/>
                <a:ea typeface="Corbel"/>
                <a:cs typeface="Corbel"/>
                <a:sym typeface="Corbel"/>
              </a:rPr>
              <a:t>Insulin “opens” cell membranes to glucose</a:t>
            </a:r>
            <a:endParaRPr/>
          </a:p>
        </p:txBody>
      </p:sp>
      <p:sp>
        <p:nvSpPr>
          <p:cNvPr id="311" name="Google Shape;311;p17"/>
          <p:cNvSpPr txBox="1"/>
          <p:nvPr>
            <p:ph idx="1" type="body"/>
          </p:nvPr>
        </p:nvSpPr>
        <p:spPr>
          <a:xfrm>
            <a:off x="4648200" y="1752600"/>
            <a:ext cx="3810000" cy="4191000"/>
          </a:xfrm>
          <a:prstGeom prst="rect">
            <a:avLst/>
          </a:prstGeom>
          <a:noFill/>
          <a:ln>
            <a:noFill/>
          </a:ln>
        </p:spPr>
        <p:txBody>
          <a:bodyPr anchorCtr="0" anchor="t" bIns="45700" lIns="91425" spcFirstLastPara="1" rIns="91425" wrap="square" tIns="45700">
            <a:noAutofit/>
          </a:bodyPr>
          <a:lstStyle/>
          <a:p>
            <a:pPr indent="-180974" lvl="0" marL="411163" marR="0" rtl="0" algn="l">
              <a:spcBef>
                <a:spcPts val="0"/>
              </a:spcBef>
              <a:spcAft>
                <a:spcPts val="0"/>
              </a:spcAft>
              <a:buClr>
                <a:srgbClr val="92406E"/>
              </a:buClr>
              <a:buSzPts val="2550"/>
              <a:buFont typeface="Noto Sans Symbols"/>
              <a:buNone/>
            </a:pPr>
            <a:r>
              <a:t/>
            </a:r>
            <a:endParaRPr sz="3000">
              <a:solidFill>
                <a:schemeClr val="lt1"/>
              </a:solidFill>
              <a:latin typeface="Corbel"/>
              <a:ea typeface="Corbel"/>
              <a:cs typeface="Corbel"/>
              <a:sym typeface="Corbel"/>
            </a:endParaRPr>
          </a:p>
        </p:txBody>
      </p:sp>
      <p:pic>
        <p:nvPicPr>
          <p:cNvPr descr="The Role of Insulin: picture of keys representing insulin are opening a door to allow glucose to get into a red blood cell" id="312" name="Google Shape;312;p17"/>
          <p:cNvPicPr preferRelativeResize="0"/>
          <p:nvPr/>
        </p:nvPicPr>
        <p:blipFill rotWithShape="1">
          <a:blip r:embed="rId3">
            <a:alphaModFix/>
          </a:blip>
          <a:srcRect b="0" l="0" r="0" t="0"/>
          <a:stretch/>
        </p:blipFill>
        <p:spPr>
          <a:xfrm>
            <a:off x="4191000" y="1524000"/>
            <a:ext cx="4594225" cy="48990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18"/>
          <p:cNvSpPr txBox="1"/>
          <p:nvPr>
            <p:ph idx="4294967295" type="title"/>
          </p:nvPr>
        </p:nvSpPr>
        <p:spPr>
          <a:xfrm>
            <a:off x="685800" y="381000"/>
            <a:ext cx="7772400" cy="838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Types of Diabetes</a:t>
            </a:r>
            <a:endParaRPr b="1" i="0" sz="4000" u="none" cap="none" strike="noStrike">
              <a:solidFill>
                <a:srgbClr val="FFFFA3"/>
              </a:solidFill>
              <a:latin typeface="Consolas"/>
              <a:ea typeface="Consolas"/>
              <a:cs typeface="Consolas"/>
              <a:sym typeface="Consolas"/>
            </a:endParaRPr>
          </a:p>
        </p:txBody>
      </p:sp>
      <p:sp>
        <p:nvSpPr>
          <p:cNvPr id="319" name="Google Shape;319;p18"/>
          <p:cNvSpPr txBox="1"/>
          <p:nvPr>
            <p:ph idx="1" type="body"/>
          </p:nvPr>
        </p:nvSpPr>
        <p:spPr>
          <a:xfrm>
            <a:off x="533400" y="1676400"/>
            <a:ext cx="8421687" cy="4456112"/>
          </a:xfrm>
          <a:prstGeom prst="rect">
            <a:avLst/>
          </a:prstGeom>
          <a:noFill/>
          <a:ln>
            <a:noFill/>
          </a:ln>
        </p:spPr>
        <p:txBody>
          <a:bodyPr anchorCtr="0" anchor="t" bIns="45700" lIns="91425" spcFirstLastPara="1" rIns="91425" wrap="square" tIns="45700">
            <a:noAutofit/>
          </a:bodyPr>
          <a:lstStyle/>
          <a:p>
            <a:pPr indent="-342899" lvl="0" marL="411162" marR="0" rtl="0" algn="l">
              <a:lnSpc>
                <a:spcPct val="8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Type I – 5-10% of all cases </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Insulin dependent diabetes mellitus (IDDM).</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Autoimmune disorder</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Insulin producing cells destroyed</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Insulin injections &amp; lifestyle changes</a:t>
            </a:r>
            <a:endParaRPr/>
          </a:p>
          <a:p>
            <a:pPr indent="-342899" lvl="0" marL="411162" marR="0" rtl="0" algn="l">
              <a:lnSpc>
                <a:spcPct val="8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Type II - &gt;90% of cases </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Lifestyle Induced </a:t>
            </a:r>
            <a:endParaRPr/>
          </a:p>
          <a:p>
            <a:pPr indent="-228599" lvl="2" marL="995362" marR="0" rtl="0" algn="l">
              <a:lnSpc>
                <a:spcPct val="8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75% are lifestyle induced</a:t>
            </a:r>
            <a:endParaRPr/>
          </a:p>
          <a:p>
            <a:pPr indent="-228599" lvl="2" marL="995362" marR="0" rtl="0" algn="l">
              <a:lnSpc>
                <a:spcPct val="8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25% viral/genetic?</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Usually results from insulin resistance </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Controlled by diet &amp; exercise --- medication</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If uncontrolled my need injections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19"/>
          <p:cNvSpPr txBox="1"/>
          <p:nvPr>
            <p:ph idx="4294967295" type="title"/>
          </p:nvPr>
        </p:nvSpPr>
        <p:spPr>
          <a:xfrm>
            <a:off x="685800" y="381000"/>
            <a:ext cx="7772400" cy="7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Type 1/Type 2 Differences</a:t>
            </a:r>
            <a:endParaRPr/>
          </a:p>
        </p:txBody>
      </p:sp>
      <p:pic>
        <p:nvPicPr>
          <p:cNvPr id="326" name="Google Shape;326;p19"/>
          <p:cNvPicPr preferRelativeResize="0"/>
          <p:nvPr>
            <p:ph idx="1" type="body"/>
          </p:nvPr>
        </p:nvPicPr>
        <p:blipFill rotWithShape="1">
          <a:blip r:embed="rId3">
            <a:alphaModFix/>
          </a:blip>
          <a:srcRect b="0" l="0" r="0" t="0"/>
          <a:stretch/>
        </p:blipFill>
        <p:spPr>
          <a:xfrm>
            <a:off x="457200" y="1219200"/>
            <a:ext cx="8229600" cy="5181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
          <p:cNvSpPr txBox="1"/>
          <p:nvPr>
            <p:ph idx="4294967295" type="title"/>
          </p:nvPr>
        </p:nvSpPr>
        <p:spPr>
          <a:xfrm>
            <a:off x="457200" y="512064"/>
            <a:ext cx="8229600" cy="914400"/>
          </a:xfrm>
          <a:prstGeom prst="rect">
            <a:avLst/>
          </a:prstGeom>
          <a:noFill/>
          <a:ln>
            <a:noFill/>
          </a:ln>
        </p:spPr>
        <p:txBody>
          <a:bodyPr anchorCtr="0" anchor="ctr" bIns="44450" lIns="90475" spcFirstLastPara="1" rIns="90475" wrap="square" tIns="4445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Chronic Illness</a:t>
            </a:r>
            <a:endParaRPr/>
          </a:p>
        </p:txBody>
      </p:sp>
      <p:sp>
        <p:nvSpPr>
          <p:cNvPr id="172" name="Google Shape;172;p2"/>
          <p:cNvSpPr txBox="1"/>
          <p:nvPr>
            <p:ph idx="1" type="body"/>
          </p:nvPr>
        </p:nvSpPr>
        <p:spPr>
          <a:xfrm>
            <a:off x="465137" y="1770062"/>
            <a:ext cx="4038600" cy="4525962"/>
          </a:xfrm>
          <a:prstGeom prst="rect">
            <a:avLst/>
          </a:prstGeom>
          <a:noFill/>
          <a:ln>
            <a:noFill/>
          </a:ln>
        </p:spPr>
        <p:txBody>
          <a:bodyPr anchorCtr="0" anchor="t" bIns="44450" lIns="90475" spcFirstLastPara="1" rIns="90475" wrap="square" tIns="4445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A disorder that persists for a </a:t>
            </a:r>
            <a:r>
              <a:rPr b="1" i="0" lang="en-US" sz="2800" u="none" cap="none" strike="noStrike">
                <a:solidFill>
                  <a:schemeClr val="lt1"/>
                </a:solidFill>
                <a:latin typeface="Corbel"/>
                <a:ea typeface="Corbel"/>
                <a:cs typeface="Corbel"/>
                <a:sym typeface="Corbel"/>
              </a:rPr>
              <a:t>long time</a:t>
            </a:r>
            <a:r>
              <a:rPr b="0" i="0" lang="en-US" sz="2800" u="none" cap="none" strike="noStrike">
                <a:solidFill>
                  <a:schemeClr val="lt1"/>
                </a:solidFill>
                <a:latin typeface="Corbel"/>
                <a:ea typeface="Corbel"/>
                <a:cs typeface="Corbel"/>
                <a:sym typeface="Corbel"/>
              </a:rPr>
              <a:t> and is either incurable and/or results in pathological changes that limit normal functioning. </a:t>
            </a:r>
            <a:endParaRPr/>
          </a:p>
          <a:p>
            <a:pPr indent="-191769" lvl="0" marL="411163" marR="0" rtl="0" algn="l">
              <a:spcBef>
                <a:spcPts val="70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p:txBody>
      </p:sp>
      <p:sp>
        <p:nvSpPr>
          <p:cNvPr id="173" name="Google Shape;173;p2"/>
          <p:cNvSpPr txBox="1"/>
          <p:nvPr>
            <p:ph idx="2" type="body"/>
          </p:nvPr>
        </p:nvSpPr>
        <p:spPr>
          <a:xfrm>
            <a:off x="4656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Virtually everyone will eventually develop some type of chronic condition. </a:t>
            </a:r>
            <a:endParaRPr/>
          </a:p>
          <a:p>
            <a:pPr indent="-191769" lvl="0" marL="411163" marR="0" rtl="0" algn="l">
              <a:spcBef>
                <a:spcPts val="70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0"/>
          <p:cNvSpPr txBox="1"/>
          <p:nvPr>
            <p:ph idx="4294967295" type="title"/>
          </p:nvPr>
        </p:nvSpPr>
        <p:spPr>
          <a:xfrm rot="455531">
            <a:off x="919050" y="546343"/>
            <a:ext cx="7816382" cy="93594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Diabetes Markers/Physiological Abnormalities</a:t>
            </a:r>
            <a:endParaRPr b="1" i="0" sz="3200" u="none" cap="none" strike="noStrike">
              <a:solidFill>
                <a:srgbClr val="FFFFA3"/>
              </a:solidFill>
              <a:latin typeface="Consolas"/>
              <a:ea typeface="Consolas"/>
              <a:cs typeface="Consolas"/>
              <a:sym typeface="Consolas"/>
            </a:endParaRPr>
          </a:p>
        </p:txBody>
      </p:sp>
      <p:sp>
        <p:nvSpPr>
          <p:cNvPr id="332" name="Google Shape;332;p20"/>
          <p:cNvSpPr txBox="1"/>
          <p:nvPr>
            <p:ph idx="1" type="body"/>
          </p:nvPr>
        </p:nvSpPr>
        <p:spPr>
          <a:xfrm>
            <a:off x="914400" y="2743200"/>
            <a:ext cx="7772400" cy="361315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Intermediate Clinical Outcomes</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Elevated glycated hemoglobin (HbA</a:t>
            </a:r>
            <a:r>
              <a:rPr b="0" baseline="-25000" i="0" lang="en-US" sz="2600" u="none" cap="none" strike="noStrike">
                <a:solidFill>
                  <a:schemeClr val="lt1"/>
                </a:solidFill>
                <a:latin typeface="Corbel"/>
                <a:ea typeface="Corbel"/>
                <a:cs typeface="Corbel"/>
                <a:sym typeface="Corbel"/>
              </a:rPr>
              <a:t>1c</a:t>
            </a:r>
            <a:r>
              <a:rPr b="0" i="0" lang="en-US" sz="2600" u="none" cap="none" strike="noStrike">
                <a:solidFill>
                  <a:schemeClr val="lt1"/>
                </a:solidFill>
                <a:latin typeface="Corbel"/>
                <a:ea typeface="Corbel"/>
                <a:cs typeface="Corbel"/>
                <a:sym typeface="Corbel"/>
              </a:rPr>
              <a:t>)</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Elevated systolic blood pressure</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Elevated LDL</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Poor management of these outcomes leads to numerous complications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1"/>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Health Complications of Diabetes Mellitus (I or II)</a:t>
            </a:r>
            <a:endParaRPr b="1" i="0" sz="4000" u="none" cap="none" strike="noStrike">
              <a:solidFill>
                <a:srgbClr val="FFFFA3"/>
              </a:solidFill>
              <a:latin typeface="Consolas"/>
              <a:ea typeface="Consolas"/>
              <a:cs typeface="Consolas"/>
              <a:sym typeface="Consolas"/>
            </a:endParaRPr>
          </a:p>
        </p:txBody>
      </p:sp>
      <p:sp>
        <p:nvSpPr>
          <p:cNvPr id="339" name="Google Shape;339;p21"/>
          <p:cNvSpPr txBox="1"/>
          <p:nvPr>
            <p:ph idx="1" type="body"/>
          </p:nvPr>
        </p:nvSpPr>
        <p:spPr>
          <a:xfrm>
            <a:off x="457200" y="1981200"/>
            <a:ext cx="8421687" cy="47244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Neuropathy</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Death of peripheral neurons.  Tingling burning pain.</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Blindness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Kidney disease</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Heart disease/Stroke</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High glucose levels leads to thickening of the arterial wall. </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Peripheral vascular disease</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Gangrene</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Overall, 1/3 of deaths can be prevented through proper care.</a:t>
            </a:r>
            <a:endParaRPr/>
          </a:p>
          <a:p>
            <a:pPr indent="-191769" lvl="0" marL="411163" marR="0" rtl="0" algn="l">
              <a:spcBef>
                <a:spcPts val="70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22"/>
          <p:cNvSpPr txBox="1"/>
          <p:nvPr>
            <p:ph idx="4294967295" type="title"/>
          </p:nvPr>
        </p:nvSpPr>
        <p:spPr>
          <a:xfrm>
            <a:off x="685800" y="457200"/>
            <a:ext cx="7772400" cy="68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Management of Diabetes Mellitus</a:t>
            </a:r>
            <a:endParaRPr b="1" i="0" sz="3200" u="none" cap="none" strike="noStrike">
              <a:solidFill>
                <a:srgbClr val="FFFFA3"/>
              </a:solidFill>
              <a:latin typeface="Consolas"/>
              <a:ea typeface="Consolas"/>
              <a:cs typeface="Consolas"/>
              <a:sym typeface="Consolas"/>
            </a:endParaRPr>
          </a:p>
        </p:txBody>
      </p:sp>
      <p:sp>
        <p:nvSpPr>
          <p:cNvPr id="346" name="Google Shape;346;p22"/>
          <p:cNvSpPr txBox="1"/>
          <p:nvPr>
            <p:ph idx="1" type="body"/>
          </p:nvPr>
        </p:nvSpPr>
        <p:spPr>
          <a:xfrm>
            <a:off x="533400" y="1066800"/>
            <a:ext cx="7772400" cy="54864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Diet</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Medication</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Insulin injections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Meds to control glucose in other ways</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Compliance ranges from 67% to 85%</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Hypertension</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30% to 90% do not take as prescribed</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Cholesterol control</a:t>
            </a:r>
            <a:endParaRPr/>
          </a:p>
          <a:p>
            <a:pPr indent="-228598" lvl="2" marL="995362" marR="0" rtl="0" algn="l">
              <a:lnSpc>
                <a:spcPct val="9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50% stop taking after 6 months</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Exercise</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Stress management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23"/>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Adherence to Diabetic Regimen</a:t>
            </a:r>
            <a:endParaRPr b="1" i="0" sz="3200" u="none" cap="none" strike="noStrike">
              <a:solidFill>
                <a:srgbClr val="FFFFA3"/>
              </a:solidFill>
              <a:latin typeface="Consolas"/>
              <a:ea typeface="Consolas"/>
              <a:cs typeface="Consolas"/>
              <a:sym typeface="Consolas"/>
            </a:endParaRPr>
          </a:p>
        </p:txBody>
      </p:sp>
      <p:sp>
        <p:nvSpPr>
          <p:cNvPr id="353" name="Google Shape;353;p23"/>
          <p:cNvSpPr txBox="1"/>
          <p:nvPr>
            <p:ph idx="1" type="body"/>
          </p:nvPr>
        </p:nvSpPr>
        <p:spPr>
          <a:xfrm>
            <a:off x="762000" y="2017712"/>
            <a:ext cx="8193087"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80% of patients administer insulin in an unhygienic manner.</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58% administer the wrong dose of insulin.</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77% test or interpret the glucose levels incorrectly.</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75% don’t eat the prescribed foods.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75% don’t eat with sufficient regularity.</a:t>
            </a:r>
            <a:endParaRPr/>
          </a:p>
          <a:p>
            <a:pPr indent="-180974" lvl="0" marL="411163" marR="0" rtl="0" algn="l">
              <a:spcBef>
                <a:spcPts val="700"/>
              </a:spcBef>
              <a:spcAft>
                <a:spcPts val="0"/>
              </a:spcAft>
              <a:buClr>
                <a:srgbClr val="92406E"/>
              </a:buClr>
              <a:buSzPts val="2550"/>
              <a:buFont typeface="Noto Sans Symbols"/>
              <a:buNone/>
            </a:pPr>
            <a:r>
              <a:t/>
            </a:r>
            <a:endParaRPr b="0" i="0" sz="3000" u="none">
              <a:solidFill>
                <a:schemeClr val="lt1"/>
              </a:solidFill>
              <a:latin typeface="Corbel"/>
              <a:ea typeface="Corbel"/>
              <a:cs typeface="Corbel"/>
              <a:sym typeface="Corbe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24"/>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Psychosocial Factors</a:t>
            </a:r>
            <a:endParaRPr b="1" i="0" sz="4000" u="none" cap="none" strike="noStrike">
              <a:solidFill>
                <a:srgbClr val="FFFFA3"/>
              </a:solidFill>
              <a:latin typeface="Consolas"/>
              <a:ea typeface="Consolas"/>
              <a:cs typeface="Consolas"/>
              <a:sym typeface="Consolas"/>
            </a:endParaRPr>
          </a:p>
        </p:txBody>
      </p:sp>
      <p:sp>
        <p:nvSpPr>
          <p:cNvPr id="360" name="Google Shape;360;p24"/>
          <p:cNvSpPr txBox="1"/>
          <p:nvPr>
            <p:ph idx="1" type="body"/>
          </p:nvPr>
        </p:nvSpPr>
        <p:spPr>
          <a:xfrm>
            <a:off x="457200" y="1600200"/>
            <a:ext cx="8193087"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Social support</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Increases adherence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Self-efficacy </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Increases self-management and optimism</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Self-image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Adolescents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Stress </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Causes less insulin and more glucose production</a:t>
            </a:r>
            <a:endParaRPr/>
          </a:p>
        </p:txBody>
      </p:sp>
      <p:cxnSp>
        <p:nvCxnSpPr>
          <p:cNvPr id="361" name="Google Shape;361;p24"/>
          <p:cNvCxnSpPr/>
          <p:nvPr/>
        </p:nvCxnSpPr>
        <p:spPr>
          <a:xfrm rot="10800000">
            <a:off x="6477000" y="2133600"/>
            <a:ext cx="0" cy="304800"/>
          </a:xfrm>
          <a:prstGeom prst="straightConnector1">
            <a:avLst/>
          </a:prstGeom>
          <a:noFill/>
          <a:ln cap="flat" cmpd="sng" w="38100">
            <a:solidFill>
              <a:schemeClr val="hlink"/>
            </a:solidFill>
            <a:prstDash val="solid"/>
            <a:miter lim="800000"/>
            <a:headEnd len="med" w="med" type="none"/>
            <a:tailEnd len="med" w="med" type="triangle"/>
          </a:ln>
        </p:spPr>
      </p:cxn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25"/>
          <p:cNvSpPr txBox="1"/>
          <p:nvPr>
            <p:ph idx="4294967295" type="title"/>
          </p:nvPr>
        </p:nvSpPr>
        <p:spPr>
          <a:xfrm>
            <a:off x="685800" y="457200"/>
            <a:ext cx="7772400" cy="68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Diabetes and </a:t>
            </a:r>
            <a:br>
              <a:rPr b="1" i="0" lang="en-US" sz="4000" u="none" cap="none" strike="noStrike">
                <a:solidFill>
                  <a:srgbClr val="FFFFA3"/>
                </a:solidFill>
                <a:latin typeface="Consolas"/>
                <a:ea typeface="Consolas"/>
                <a:cs typeface="Consolas"/>
                <a:sym typeface="Consolas"/>
              </a:rPr>
            </a:br>
            <a:r>
              <a:rPr b="1" i="0" lang="en-US" sz="4000" u="none" cap="none" strike="noStrike">
                <a:solidFill>
                  <a:srgbClr val="FFFFA3"/>
                </a:solidFill>
                <a:latin typeface="Consolas"/>
                <a:ea typeface="Consolas"/>
                <a:cs typeface="Consolas"/>
                <a:sym typeface="Consolas"/>
              </a:rPr>
              <a:t>Adolescence </a:t>
            </a:r>
            <a:endParaRPr b="1" i="0" sz="4000" u="none" cap="none" strike="noStrike">
              <a:solidFill>
                <a:srgbClr val="FFFFA3"/>
              </a:solidFill>
              <a:latin typeface="Consolas"/>
              <a:ea typeface="Consolas"/>
              <a:cs typeface="Consolas"/>
              <a:sym typeface="Consolas"/>
            </a:endParaRPr>
          </a:p>
        </p:txBody>
      </p:sp>
      <p:sp>
        <p:nvSpPr>
          <p:cNvPr id="367" name="Google Shape;367;p25"/>
          <p:cNvSpPr txBox="1"/>
          <p:nvPr>
            <p:ph idx="1" type="body"/>
          </p:nvPr>
        </p:nvSpPr>
        <p:spPr>
          <a:xfrm>
            <a:off x="457200" y="1981200"/>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Adherence reduced, poorer metabolic control, and greater  distress relative to diabetes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Benefit Finding – Identifying positive outcomes in the face of adversity (Tran, et al. 2011)</a:t>
            </a:r>
            <a:endParaRPr/>
          </a:p>
        </p:txBody>
      </p:sp>
      <p:pic>
        <p:nvPicPr>
          <p:cNvPr id="368" name="Google Shape;368;p25"/>
          <p:cNvPicPr preferRelativeResize="0"/>
          <p:nvPr>
            <p:ph idx="2" type="body"/>
          </p:nvPr>
        </p:nvPicPr>
        <p:blipFill rotWithShape="1">
          <a:blip r:embed="rId3">
            <a:alphaModFix/>
          </a:blip>
          <a:srcRect b="0" l="0" r="0" t="0"/>
          <a:stretch/>
        </p:blipFill>
        <p:spPr>
          <a:xfrm>
            <a:off x="4953000" y="457200"/>
            <a:ext cx="3776662" cy="3108325"/>
          </a:xfrm>
          <a:prstGeom prst="rect">
            <a:avLst/>
          </a:prstGeom>
          <a:noFill/>
          <a:ln>
            <a:noFill/>
          </a:ln>
        </p:spPr>
      </p:pic>
      <p:pic>
        <p:nvPicPr>
          <p:cNvPr id="369" name="Google Shape;369;p25"/>
          <p:cNvPicPr preferRelativeResize="0"/>
          <p:nvPr/>
        </p:nvPicPr>
        <p:blipFill rotWithShape="1">
          <a:blip r:embed="rId4">
            <a:alphaModFix/>
          </a:blip>
          <a:srcRect b="0" l="0" r="0" t="0"/>
          <a:stretch/>
        </p:blipFill>
        <p:spPr>
          <a:xfrm>
            <a:off x="4953000" y="3505200"/>
            <a:ext cx="3810000" cy="28956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6"/>
          <p:cNvSpPr txBox="1"/>
          <p:nvPr>
            <p:ph idx="4294967295" type="title"/>
          </p:nvPr>
        </p:nvSpPr>
        <p:spPr>
          <a:xfrm>
            <a:off x="457200" y="512064"/>
            <a:ext cx="82296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The Role of Health worker</a:t>
            </a:r>
            <a:endParaRPr/>
          </a:p>
        </p:txBody>
      </p:sp>
      <p:sp>
        <p:nvSpPr>
          <p:cNvPr id="375" name="Google Shape;375;p26"/>
          <p:cNvSpPr txBox="1"/>
          <p:nvPr>
            <p:ph idx="1" type="body"/>
          </p:nvPr>
        </p:nvSpPr>
        <p:spPr>
          <a:xfrm>
            <a:off x="465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Research</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Illness conceptualization</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Adherence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Family dynamics</a:t>
            </a:r>
            <a:endParaRPr/>
          </a:p>
        </p:txBody>
      </p:sp>
      <p:sp>
        <p:nvSpPr>
          <p:cNvPr id="376" name="Google Shape;376;p26"/>
          <p:cNvSpPr txBox="1"/>
          <p:nvPr>
            <p:ph idx="2" type="body"/>
          </p:nvPr>
        </p:nvSpPr>
        <p:spPr>
          <a:xfrm>
            <a:off x="4656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Intervention</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Increases adherence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Stress management</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Support work</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27"/>
          <p:cNvSpPr txBox="1"/>
          <p:nvPr>
            <p:ph idx="4294967295" type="title"/>
          </p:nvPr>
        </p:nvSpPr>
        <p:spPr>
          <a:xfrm>
            <a:off x="685800" y="457200"/>
            <a:ext cx="7772400" cy="68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HIV/AIDS</a:t>
            </a:r>
            <a:endParaRPr b="1" i="0" sz="4000" u="none" cap="none" strike="noStrike">
              <a:solidFill>
                <a:srgbClr val="FFFFA3"/>
              </a:solidFill>
              <a:latin typeface="Consolas"/>
              <a:ea typeface="Consolas"/>
              <a:cs typeface="Consolas"/>
              <a:sym typeface="Consolas"/>
            </a:endParaRPr>
          </a:p>
        </p:txBody>
      </p:sp>
      <p:sp>
        <p:nvSpPr>
          <p:cNvPr id="383" name="Google Shape;383;p27"/>
          <p:cNvSpPr txBox="1"/>
          <p:nvPr>
            <p:ph idx="1" type="body"/>
          </p:nvPr>
        </p:nvSpPr>
        <p:spPr>
          <a:xfrm>
            <a:off x="685800" y="1219200"/>
            <a:ext cx="7772400" cy="47244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HIV is a virus (a retrovirus)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HIV-1 – Primarily in US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HIV-2 – Primarily in Africa &amp; Asia</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AIDS is a disease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Virus attacks immune system</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Utilizes  CD4 T-cell to reproduce its genome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T-cells die leading to increased vulnerability to rare opportunistic diseases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Complications and death result from these diseases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28"/>
          <p:cNvSpPr txBox="1"/>
          <p:nvPr>
            <p:ph idx="4294967295" type="title"/>
          </p:nvPr>
        </p:nvSpPr>
        <p:spPr>
          <a:xfrm>
            <a:off x="685800" y="609600"/>
            <a:ext cx="7772400" cy="609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Gender, Ethnicity and Risk Type</a:t>
            </a:r>
            <a:endParaRPr/>
          </a:p>
        </p:txBody>
      </p:sp>
      <p:pic>
        <p:nvPicPr>
          <p:cNvPr id="389" name="Google Shape;389;p28"/>
          <p:cNvPicPr preferRelativeResize="0"/>
          <p:nvPr>
            <p:ph idx="1" type="body"/>
          </p:nvPr>
        </p:nvPicPr>
        <p:blipFill rotWithShape="1">
          <a:blip r:embed="rId3">
            <a:alphaModFix/>
          </a:blip>
          <a:srcRect b="0" l="0" r="0" t="0"/>
          <a:stretch/>
        </p:blipFill>
        <p:spPr>
          <a:xfrm>
            <a:off x="381000" y="1295400"/>
            <a:ext cx="8305800" cy="51054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29"/>
          <p:cNvSpPr txBox="1"/>
          <p:nvPr>
            <p:ph idx="4294967295" type="title"/>
          </p:nvPr>
        </p:nvSpPr>
        <p:spPr>
          <a:xfrm>
            <a:off x="533400" y="381000"/>
            <a:ext cx="7772400" cy="68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Routes of Infection</a:t>
            </a:r>
            <a:endParaRPr b="1" i="0" sz="3200" u="none" cap="none" strike="noStrike">
              <a:solidFill>
                <a:srgbClr val="FFFFA3"/>
              </a:solidFill>
              <a:latin typeface="Consolas"/>
              <a:ea typeface="Consolas"/>
              <a:cs typeface="Consolas"/>
              <a:sym typeface="Consolas"/>
            </a:endParaRPr>
          </a:p>
        </p:txBody>
      </p:sp>
      <p:sp>
        <p:nvSpPr>
          <p:cNvPr id="396" name="Google Shape;396;p29"/>
          <p:cNvSpPr txBox="1"/>
          <p:nvPr>
            <p:ph idx="1" type="body"/>
          </p:nvPr>
        </p:nvSpPr>
        <p:spPr>
          <a:xfrm>
            <a:off x="685800" y="1752600"/>
            <a:ext cx="3810000" cy="4191000"/>
          </a:xfrm>
          <a:prstGeom prst="rect">
            <a:avLst/>
          </a:prstGeom>
          <a:noFill/>
          <a:ln>
            <a:noFill/>
          </a:ln>
        </p:spPr>
        <p:txBody>
          <a:bodyPr anchorCtr="0" anchor="t" bIns="45700" lIns="91425" spcFirstLastPara="1" rIns="91425" wrap="square" tIns="45700">
            <a:noAutofit/>
          </a:bodyPr>
          <a:lstStyle/>
          <a:p>
            <a:pPr indent="-342899" lvl="0" marL="411162" rtl="0" algn="l">
              <a:lnSpc>
                <a:spcPct val="10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Sexual activity involving the exchange of body fluids.</a:t>
            </a:r>
            <a:endParaRPr/>
          </a:p>
          <a:p>
            <a:pPr indent="-342899" lvl="0" marL="411162" rtl="0" algn="l">
              <a:lnSpc>
                <a:spcPct val="10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Sharing contaminated needles.</a:t>
            </a:r>
            <a:endParaRPr/>
          </a:p>
          <a:p>
            <a:pPr indent="-342899" lvl="0" marL="411162" rtl="0" algn="l">
              <a:lnSpc>
                <a:spcPct val="10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Birth by infected mother.</a:t>
            </a:r>
            <a:endParaRPr/>
          </a:p>
        </p:txBody>
      </p:sp>
      <p:graphicFrame>
        <p:nvGraphicFramePr>
          <p:cNvPr id="397" name="Google Shape;397;p29"/>
          <p:cNvGraphicFramePr/>
          <p:nvPr/>
        </p:nvGraphicFramePr>
        <p:xfrm>
          <a:off x="5797550" y="1765300"/>
          <a:ext cx="1511300" cy="1992312"/>
        </p:xfrm>
        <a:graphic>
          <a:graphicData uri="http://schemas.openxmlformats.org/presentationml/2006/ole">
            <mc:AlternateContent>
              <mc:Choice Requires="v">
                <p:oleObj r:id="rId4" imgH="1992312" imgW="1511300" progId="MS_ClipArt_Gallery.2" spid="_x0000_s1">
                  <p:embed/>
                </p:oleObj>
              </mc:Choice>
              <mc:Fallback>
                <p:oleObj r:id="rId5" imgH="1992312" imgW="1511300" progId="MS_ClipArt_Gallery.2">
                  <p:embed/>
                  <p:pic>
                    <p:nvPicPr>
                      <p:cNvPr id="397" name="Google Shape;397;p29"/>
                      <p:cNvPicPr preferRelativeResize="0"/>
                      <p:nvPr>
                        <p:ph idx="1" type="body"/>
                      </p:nvPr>
                    </p:nvPicPr>
                    <p:blipFill rotWithShape="1">
                      <a:blip r:embed="rId6">
                        <a:alphaModFix/>
                      </a:blip>
                      <a:srcRect b="0" l="0" r="0" t="0"/>
                      <a:stretch/>
                    </p:blipFill>
                    <p:spPr>
                      <a:xfrm>
                        <a:off x="5797550" y="1765300"/>
                        <a:ext cx="1511300" cy="1992312"/>
                      </a:xfrm>
                      <a:prstGeom prst="rect">
                        <a:avLst/>
                      </a:prstGeom>
                      <a:noFill/>
                      <a:ln>
                        <a:noFill/>
                      </a:ln>
                    </p:spPr>
                  </p:pic>
                </p:oleObj>
              </mc:Fallback>
            </mc:AlternateContent>
          </a:graphicData>
        </a:graphic>
      </p:graphicFrame>
      <p:pic>
        <p:nvPicPr>
          <p:cNvPr id="398" name="Google Shape;398;p29"/>
          <p:cNvPicPr preferRelativeResize="0"/>
          <p:nvPr>
            <p:ph idx="2" type="body"/>
          </p:nvPr>
        </p:nvPicPr>
        <p:blipFill rotWithShape="1">
          <a:blip r:embed="rId7">
            <a:alphaModFix/>
          </a:blip>
          <a:srcRect b="0" l="0" r="0" t="0"/>
          <a:stretch/>
        </p:blipFill>
        <p:spPr>
          <a:xfrm>
            <a:off x="4419600" y="1600200"/>
            <a:ext cx="4267200" cy="4572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
          <p:cNvSpPr txBox="1"/>
          <p:nvPr>
            <p:ph idx="4294967295" type="title"/>
          </p:nvPr>
        </p:nvSpPr>
        <p:spPr>
          <a:xfrm>
            <a:off x="457200" y="512064"/>
            <a:ext cx="8229600" cy="914400"/>
          </a:xfrm>
          <a:prstGeom prst="rect">
            <a:avLst/>
          </a:prstGeom>
          <a:noFill/>
          <a:ln>
            <a:noFill/>
          </a:ln>
        </p:spPr>
        <p:txBody>
          <a:bodyPr anchorCtr="0" anchor="ctr" bIns="44450" lIns="90475" spcFirstLastPara="1" rIns="90475" wrap="square" tIns="4445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Examples of Chronic Illnesses</a:t>
            </a:r>
            <a:endParaRPr/>
          </a:p>
        </p:txBody>
      </p:sp>
      <p:sp>
        <p:nvSpPr>
          <p:cNvPr id="180" name="Google Shape;180;p3"/>
          <p:cNvSpPr txBox="1"/>
          <p:nvPr>
            <p:ph idx="1" type="body"/>
          </p:nvPr>
        </p:nvSpPr>
        <p:spPr>
          <a:xfrm>
            <a:off x="465137" y="1770062"/>
            <a:ext cx="4038600" cy="4525962"/>
          </a:xfrm>
          <a:prstGeom prst="rect">
            <a:avLst/>
          </a:prstGeom>
          <a:noFill/>
          <a:ln>
            <a:noFill/>
          </a:ln>
        </p:spPr>
        <p:txBody>
          <a:bodyPr anchorCtr="0" anchor="t" bIns="44450" lIns="90475" spcFirstLastPara="1" rIns="90475" wrap="square" tIns="4445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Cancer</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Arthritis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ALS –Lou Gherig’s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Asthma</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Chronic obstructive pulmonary disease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Multiple sclerosis</a:t>
            </a:r>
            <a:endParaRPr/>
          </a:p>
        </p:txBody>
      </p:sp>
      <p:sp>
        <p:nvSpPr>
          <p:cNvPr id="181" name="Google Shape;181;p3"/>
          <p:cNvSpPr txBox="1"/>
          <p:nvPr>
            <p:ph idx="2" type="body"/>
          </p:nvPr>
        </p:nvSpPr>
        <p:spPr>
          <a:xfrm>
            <a:off x="4656137" y="1770062"/>
            <a:ext cx="4038600" cy="4525962"/>
          </a:xfrm>
          <a:prstGeom prst="rect">
            <a:avLst/>
          </a:prstGeom>
          <a:noFill/>
          <a:ln>
            <a:noFill/>
          </a:ln>
        </p:spPr>
        <p:txBody>
          <a:bodyPr anchorCtr="0" anchor="t" bIns="44450" lIns="90475" spcFirstLastPara="1" rIns="90475" wrap="square" tIns="4445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Parkinson’s disease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Muscular dystrophy</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Sickle cell anemia</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Diabetes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HIV</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Alzheimer’s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CVD</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30"/>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From HIV Infection to AIDS:</a:t>
            </a:r>
            <a:br>
              <a:rPr b="1" i="0" lang="en-US" sz="4000" u="none" cap="none" strike="noStrike">
                <a:solidFill>
                  <a:srgbClr val="FFFFA3"/>
                </a:solidFill>
                <a:latin typeface="Consolas"/>
                <a:ea typeface="Consolas"/>
                <a:cs typeface="Consolas"/>
                <a:sym typeface="Consolas"/>
              </a:rPr>
            </a:br>
            <a:r>
              <a:rPr b="1" i="0" lang="en-US" sz="4000" u="none" cap="none" strike="noStrike">
                <a:solidFill>
                  <a:srgbClr val="FFFFA3"/>
                </a:solidFill>
                <a:latin typeface="Consolas"/>
                <a:ea typeface="Consolas"/>
                <a:cs typeface="Consolas"/>
                <a:sym typeface="Consolas"/>
              </a:rPr>
              <a:t>Four Stages of Progression</a:t>
            </a:r>
            <a:endParaRPr b="1" i="0" sz="4000" u="none" cap="none" strike="noStrike">
              <a:solidFill>
                <a:srgbClr val="FFFFA3"/>
              </a:solidFill>
              <a:latin typeface="Consolas"/>
              <a:ea typeface="Consolas"/>
              <a:cs typeface="Consolas"/>
              <a:sym typeface="Consolas"/>
            </a:endParaRPr>
          </a:p>
        </p:txBody>
      </p:sp>
      <p:sp>
        <p:nvSpPr>
          <p:cNvPr id="405" name="Google Shape;405;p30"/>
          <p:cNvSpPr txBox="1"/>
          <p:nvPr>
            <p:ph idx="1" type="body"/>
          </p:nvPr>
        </p:nvSpPr>
        <p:spPr>
          <a:xfrm>
            <a:off x="457200" y="2017712"/>
            <a:ext cx="8497887"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Mild symptoms like those of other diseases (e.g., soar throat, fever, rash, headache). Lasts 1-8 weeks.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Latent period for as long as 10 years with no or few symptoms.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AIDS related complex – cluster of symptoms (e.g., swollen glands, loss of appetite, fever, fatigue, night sweats, persistent diarrhea).</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Severe immune impairment – multiple opportunist infections (e.g., lungs, gastrointestinal tract).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31"/>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AIDS Diagnosis</a:t>
            </a:r>
            <a:endParaRPr b="1" i="0" sz="4000" u="none" cap="none" strike="noStrike">
              <a:solidFill>
                <a:srgbClr val="FFFFA3"/>
              </a:solidFill>
              <a:latin typeface="Consolas"/>
              <a:ea typeface="Consolas"/>
              <a:cs typeface="Consolas"/>
              <a:sym typeface="Consolas"/>
            </a:endParaRPr>
          </a:p>
        </p:txBody>
      </p:sp>
      <p:sp>
        <p:nvSpPr>
          <p:cNvPr id="412" name="Google Shape;412;p31"/>
          <p:cNvSpPr txBox="1"/>
          <p:nvPr>
            <p:ph idx="1" type="body"/>
          </p:nvPr>
        </p:nvSpPr>
        <p:spPr>
          <a:xfrm>
            <a:off x="381000" y="2017712"/>
            <a:ext cx="8574087" cy="4306887"/>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“AIDS” diagnosis after development of:</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Pneumocystis carinii pneumonia</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Kaposi’s sarcoma</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CD4 levels &lt; 200/microleter.</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Viral load test: determines level of HIV in body.</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32"/>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AIDS Treatment Options</a:t>
            </a:r>
            <a:endParaRPr b="1" i="0" sz="4000" u="none" cap="none" strike="noStrike">
              <a:solidFill>
                <a:srgbClr val="FFFFA3"/>
              </a:solidFill>
              <a:latin typeface="Consolas"/>
              <a:ea typeface="Consolas"/>
              <a:cs typeface="Consolas"/>
              <a:sym typeface="Consolas"/>
            </a:endParaRPr>
          </a:p>
        </p:txBody>
      </p:sp>
      <p:sp>
        <p:nvSpPr>
          <p:cNvPr id="419" name="Google Shape;419;p32"/>
          <p:cNvSpPr txBox="1"/>
          <p:nvPr>
            <p:ph idx="1" type="body"/>
          </p:nvPr>
        </p:nvSpPr>
        <p:spPr>
          <a:xfrm>
            <a:off x="533400" y="2017712"/>
            <a:ext cx="8421687" cy="4535487"/>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Hope for eventual vaccine</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Protease inhibitors – New class of drugs that interfere with maturity of HIV cells and slows progression of disease.</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Don’t know the long term effects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They have troubling side-effects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Are expensive</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Typically have to be taken in very tight schedule.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33"/>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AIDS Treatment Options</a:t>
            </a:r>
            <a:endParaRPr b="1" i="0" sz="4000" u="none" cap="none" strike="noStrike">
              <a:solidFill>
                <a:srgbClr val="FFFFA3"/>
              </a:solidFill>
              <a:latin typeface="Consolas"/>
              <a:ea typeface="Consolas"/>
              <a:cs typeface="Consolas"/>
              <a:sym typeface="Consolas"/>
            </a:endParaRPr>
          </a:p>
        </p:txBody>
      </p:sp>
      <p:sp>
        <p:nvSpPr>
          <p:cNvPr id="426" name="Google Shape;426;p33"/>
          <p:cNvSpPr txBox="1"/>
          <p:nvPr>
            <p:ph idx="1" type="body"/>
          </p:nvPr>
        </p:nvSpPr>
        <p:spPr>
          <a:xfrm>
            <a:off x="685800" y="1600200"/>
            <a:ext cx="8116887"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Important to keep up strength but tend to loose appetite and have persistent diarrhea.</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Wasting syndrome</a:t>
            </a:r>
            <a:endParaRPr/>
          </a:p>
          <a:p>
            <a:pPr indent="-228599" lvl="2" marL="995362" marR="0" rtl="0" algn="l">
              <a:lnSpc>
                <a:spcPct val="10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Extreme weight loss, muscle loss as well as fat.</a:t>
            </a:r>
            <a:endParaRPr/>
          </a:p>
          <a:p>
            <a:pPr indent="-191769" lvl="0" marL="411162" marR="0" rtl="0" algn="l">
              <a:lnSpc>
                <a:spcPct val="100000"/>
              </a:lnSpc>
              <a:spcBef>
                <a:spcPts val="70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Marijuana/THC ??????</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Appetite stimulant – Duh!!!</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Antiemetic – Decreases nausea/vomitting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34"/>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Role of Psychology</a:t>
            </a:r>
            <a:endParaRPr/>
          </a:p>
        </p:txBody>
      </p:sp>
      <p:sp>
        <p:nvSpPr>
          <p:cNvPr id="432" name="Google Shape;432;p34"/>
          <p:cNvSpPr txBox="1"/>
          <p:nvPr>
            <p:ph idx="1" type="body"/>
          </p:nvPr>
        </p:nvSpPr>
        <p:spPr>
          <a:xfrm>
            <a:off x="685800" y="1981200"/>
            <a:ext cx="8077200" cy="4495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Helping people with HIV</a:t>
            </a:r>
            <a:endParaRPr b="0" i="0" sz="900" u="none">
              <a:solidFill>
                <a:schemeClr val="lt1"/>
              </a:solidFill>
              <a:latin typeface="Corbel"/>
              <a:ea typeface="Corbel"/>
              <a:cs typeface="Corbel"/>
              <a:sym typeface="Corbel"/>
            </a:endParaRPr>
          </a:p>
          <a:p>
            <a:pPr indent="-285750" lvl="1" marL="739775" marR="0" rtl="0" algn="l">
              <a:lnSpc>
                <a:spcPct val="90000"/>
              </a:lnSpc>
              <a:spcBef>
                <a:spcPts val="160"/>
              </a:spcBef>
              <a:spcAft>
                <a:spcPts val="0"/>
              </a:spcAft>
              <a:buClr>
                <a:srgbClr val="D59FBD"/>
              </a:buClr>
              <a:buSzPts val="640"/>
              <a:buFont typeface="Noto Sans Symbols"/>
              <a:buNone/>
            </a:pPr>
            <a:r>
              <a:t/>
            </a:r>
            <a:endParaRPr b="0" i="0" sz="800" u="none" cap="none" strike="noStrike">
              <a:solidFill>
                <a:schemeClr val="lt1"/>
              </a:solidFill>
              <a:latin typeface="Corbel"/>
              <a:ea typeface="Corbel"/>
              <a:cs typeface="Corbel"/>
              <a:sym typeface="Corbel"/>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Psychological impact of HIV </a:t>
            </a:r>
            <a:endParaRPr/>
          </a:p>
          <a:p>
            <a:pPr indent="-285750" lvl="1" marL="739775" marR="0" rtl="0" algn="l">
              <a:lnSpc>
                <a:spcPct val="90000"/>
              </a:lnSpc>
              <a:spcBef>
                <a:spcPts val="160"/>
              </a:spcBef>
              <a:spcAft>
                <a:spcPts val="0"/>
              </a:spcAft>
              <a:buClr>
                <a:srgbClr val="D59FBD"/>
              </a:buClr>
              <a:buSzPts val="640"/>
              <a:buFont typeface="Noto Sans Symbols"/>
              <a:buNone/>
            </a:pPr>
            <a:r>
              <a:t/>
            </a:r>
            <a:endParaRPr b="0" i="0" sz="800" u="none" cap="none" strike="noStrike">
              <a:solidFill>
                <a:schemeClr val="lt1"/>
              </a:solidFill>
              <a:latin typeface="Corbel"/>
              <a:ea typeface="Corbel"/>
              <a:cs typeface="Corbel"/>
              <a:sym typeface="Corbel"/>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Compliance with medical regimes</a:t>
            </a:r>
            <a:endParaRPr/>
          </a:p>
          <a:p>
            <a:pPr indent="-285750" lvl="1" marL="739775" marR="0" rtl="0" algn="l">
              <a:lnSpc>
                <a:spcPct val="90000"/>
              </a:lnSpc>
              <a:spcBef>
                <a:spcPts val="160"/>
              </a:spcBef>
              <a:spcAft>
                <a:spcPts val="0"/>
              </a:spcAft>
              <a:buClr>
                <a:srgbClr val="D59FBD"/>
              </a:buClr>
              <a:buSzPts val="640"/>
              <a:buFont typeface="Noto Sans Symbols"/>
              <a:buNone/>
            </a:pPr>
            <a:r>
              <a:t/>
            </a:r>
            <a:endParaRPr b="0" i="0" sz="800" u="none" cap="none" strike="noStrike">
              <a:solidFill>
                <a:schemeClr val="lt1"/>
              </a:solidFill>
              <a:latin typeface="Corbel"/>
              <a:ea typeface="Corbel"/>
              <a:cs typeface="Corbel"/>
              <a:sym typeface="Corbel"/>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Palliative care</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Increasing family support</a:t>
            </a:r>
            <a:endParaRPr/>
          </a:p>
          <a:p>
            <a:pPr indent="-342899" lvl="0" marL="411162" marR="0" rtl="0" algn="l">
              <a:lnSpc>
                <a:spcPct val="9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Prevention</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Behavioral Measures</a:t>
            </a:r>
            <a:endParaRPr/>
          </a:p>
          <a:p>
            <a:pPr indent="-285750" lvl="1" marL="739775" marR="0" rtl="0" algn="l">
              <a:lnSpc>
                <a:spcPct val="9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Personality/Coping</a:t>
            </a:r>
            <a:endParaRPr/>
          </a:p>
          <a:p>
            <a:pPr indent="-153669" lvl="1" marL="739775" marR="0" rtl="0" algn="l">
              <a:lnSpc>
                <a:spcPct val="90000"/>
              </a:lnSpc>
              <a:spcBef>
                <a:spcPts val="520"/>
              </a:spcBef>
              <a:spcAft>
                <a:spcPts val="0"/>
              </a:spcAft>
              <a:buClr>
                <a:srgbClr val="D59FBD"/>
              </a:buClr>
              <a:buSzPts val="2080"/>
              <a:buFont typeface="Noto Sans Symbols"/>
              <a:buNone/>
            </a:pPr>
            <a:r>
              <a:t/>
            </a:r>
            <a:endParaRPr b="0" i="0" sz="2600" u="none" cap="none" strike="noStrike">
              <a:solidFill>
                <a:schemeClr val="lt1"/>
              </a:solidFill>
              <a:latin typeface="Corbel"/>
              <a:ea typeface="Corbel"/>
              <a:cs typeface="Corbel"/>
              <a:sym typeface="Corbel"/>
            </a:endParaRPr>
          </a:p>
          <a:p>
            <a:pPr indent="-202564" lvl="0" marL="411163" marR="0" rtl="0" algn="l">
              <a:spcBef>
                <a:spcPts val="700"/>
              </a:spcBef>
              <a:spcAft>
                <a:spcPts val="0"/>
              </a:spcAft>
              <a:buClr>
                <a:srgbClr val="92406E"/>
              </a:buClr>
              <a:buSzPts val="2210"/>
              <a:buFont typeface="Noto Sans Symbols"/>
              <a:buNone/>
            </a:pPr>
            <a:r>
              <a:t/>
            </a:r>
            <a:endParaRPr b="0" i="0" sz="2600" u="none" cap="none" strike="noStrike">
              <a:solidFill>
                <a:schemeClr val="lt1"/>
              </a:solidFill>
              <a:latin typeface="Corbel"/>
              <a:ea typeface="Corbel"/>
              <a:cs typeface="Corbel"/>
              <a:sym typeface="Corbe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35"/>
          <p:cNvSpPr txBox="1"/>
          <p:nvPr>
            <p:ph idx="4294967295" type="title"/>
          </p:nvPr>
        </p:nvSpPr>
        <p:spPr>
          <a:xfrm>
            <a:off x="457200" y="512064"/>
            <a:ext cx="82296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Psychosocial Impact</a:t>
            </a:r>
            <a:endParaRPr b="1" i="0" sz="4000" u="none" cap="none" strike="noStrike">
              <a:solidFill>
                <a:srgbClr val="FFFFA3"/>
              </a:solidFill>
              <a:latin typeface="Consolas"/>
              <a:ea typeface="Consolas"/>
              <a:cs typeface="Consolas"/>
              <a:sym typeface="Consolas"/>
            </a:endParaRPr>
          </a:p>
        </p:txBody>
      </p:sp>
      <p:sp>
        <p:nvSpPr>
          <p:cNvPr id="439" name="Google Shape;439;p35"/>
          <p:cNvSpPr txBox="1"/>
          <p:nvPr>
            <p:ph idx="1" type="body"/>
          </p:nvPr>
        </p:nvSpPr>
        <p:spPr>
          <a:xfrm>
            <a:off x="685800" y="1676400"/>
            <a:ext cx="3810000" cy="4876800"/>
          </a:xfrm>
          <a:prstGeom prst="rect">
            <a:avLst/>
          </a:prstGeom>
          <a:noFill/>
          <a:ln>
            <a:noFill/>
          </a:ln>
        </p:spPr>
        <p:txBody>
          <a:bodyPr anchorCtr="0" anchor="t" bIns="45700" lIns="91425" spcFirstLastPara="1" rIns="91425" wrap="square" tIns="45700">
            <a:noAutofit/>
          </a:bodyPr>
          <a:lstStyle/>
          <a:p>
            <a:pPr indent="-191769" lvl="0" marL="411162" marR="0" rtl="0" algn="l">
              <a:lnSpc>
                <a:spcPct val="100000"/>
              </a:lnSpc>
              <a:spcBef>
                <a:spcPts val="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Stigma - Fear, blame &amp; rejection from others.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Concerned about who in their social network they can tell.</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Increased anxiety, depression and coping problems</a:t>
            </a:r>
            <a:endParaRPr/>
          </a:p>
        </p:txBody>
      </p:sp>
      <p:sp>
        <p:nvSpPr>
          <p:cNvPr id="440" name="Google Shape;440;p35"/>
          <p:cNvSpPr txBox="1"/>
          <p:nvPr>
            <p:ph idx="2" type="body"/>
          </p:nvPr>
        </p:nvSpPr>
        <p:spPr>
          <a:xfrm>
            <a:off x="4648200" y="1752600"/>
            <a:ext cx="4114800" cy="41910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Cole, Kemeny, Taylor, Visscher, &amp; Fahey (1996)</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Studied AIDS progression in closeted and noncloseted</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Greater degree of “closetedness” led to 1.5 to 2 year faster progression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36"/>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Adverse Psychosocial Factors and AIDS Progression	</a:t>
            </a:r>
            <a:endParaRPr/>
          </a:p>
        </p:txBody>
      </p:sp>
      <p:sp>
        <p:nvSpPr>
          <p:cNvPr id="446" name="Google Shape;446;p36"/>
          <p:cNvSpPr txBox="1"/>
          <p:nvPr>
            <p:ph idx="1" type="body"/>
          </p:nvPr>
        </p:nvSpPr>
        <p:spPr>
          <a:xfrm>
            <a:off x="838200" y="2819400"/>
            <a:ext cx="7772400" cy="3810000"/>
          </a:xfrm>
          <a:prstGeom prst="rect">
            <a:avLst/>
          </a:prstGeom>
          <a:noFill/>
          <a:ln>
            <a:noFill/>
          </a:ln>
        </p:spPr>
        <p:txBody>
          <a:bodyPr anchorCtr="0" anchor="t" bIns="45700" lIns="91425" spcFirstLastPara="1" rIns="91425" wrap="square" tIns="45700">
            <a:noAutofit/>
          </a:bodyPr>
          <a:lstStyle/>
          <a:p>
            <a:pPr indent="-285750" lvl="1" marL="739775" marR="0" rtl="0" algn="l">
              <a:lnSpc>
                <a:spcPct val="100000"/>
              </a:lnSpc>
              <a:spcBef>
                <a:spcPts val="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Meta-analysis examining psychosocial factors on immunological and clinical indicators of disease progression</a:t>
            </a:r>
            <a:endParaRPr/>
          </a:p>
          <a:p>
            <a:pPr indent="-228598" lvl="2" marL="995362" marR="0" rtl="0" algn="l">
              <a:lnSpc>
                <a:spcPct val="10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Social isolation, life events, depression, anger, distress, neuroticism, lifetime traumas, avoidant coping</a:t>
            </a:r>
            <a:endParaRPr/>
          </a:p>
          <a:p>
            <a:pPr indent="-228598" lvl="2" marL="995362" marR="0" rtl="0" algn="l">
              <a:lnSpc>
                <a:spcPct val="100000"/>
              </a:lnSpc>
              <a:spcBef>
                <a:spcPts val="480"/>
              </a:spcBef>
              <a:spcAft>
                <a:spcPts val="0"/>
              </a:spcAft>
              <a:buClr>
                <a:srgbClr val="E3BFD3"/>
              </a:buClr>
              <a:buSzPts val="1560"/>
              <a:buFont typeface="Noto Sans Symbols"/>
              <a:buChar char="🞔"/>
            </a:pPr>
            <a:r>
              <a:rPr b="0" i="0" lang="en-US" sz="2400" u="none" cap="none" strike="noStrike">
                <a:solidFill>
                  <a:schemeClr val="lt1"/>
                </a:solidFill>
                <a:latin typeface="Corbel"/>
                <a:ea typeface="Corbel"/>
                <a:cs typeface="Corbel"/>
                <a:sym typeface="Corbel"/>
              </a:rPr>
              <a:t>Mortality, symptoms, CD4 decline, AIDS stage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37"/>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Medication Adherence</a:t>
            </a:r>
            <a:endParaRPr/>
          </a:p>
        </p:txBody>
      </p:sp>
      <p:sp>
        <p:nvSpPr>
          <p:cNvPr id="452" name="Google Shape;452;p37"/>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Johnson, et al. (2009)</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Complaince is older adults related to negative affect, adaptive coping, and social support.</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Dietz, et al. (2010)</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Marijuana use was only variable among many psychosocial variables to predict appointment keeping in young HIV+ females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38"/>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AIDS Prevention</a:t>
            </a:r>
            <a:endParaRPr b="1" i="0" sz="4000" u="none" cap="none" strike="noStrike">
              <a:solidFill>
                <a:srgbClr val="FFFFA3"/>
              </a:solidFill>
              <a:latin typeface="Consolas"/>
              <a:ea typeface="Consolas"/>
              <a:cs typeface="Consolas"/>
              <a:sym typeface="Consolas"/>
            </a:endParaRPr>
          </a:p>
        </p:txBody>
      </p:sp>
      <p:sp>
        <p:nvSpPr>
          <p:cNvPr id="459" name="Google Shape;459;p38"/>
          <p:cNvSpPr txBox="1"/>
          <p:nvPr>
            <p:ph idx="1" type="body"/>
          </p:nvPr>
        </p:nvSpPr>
        <p:spPr>
          <a:xfrm>
            <a:off x="685800" y="2017712"/>
            <a:ext cx="8269287" cy="4383087"/>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Education is not enough – continue high levels of risk behaviors.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Abstinence is not enough</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Need new intervention strategies.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Condom use</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Needle Exchange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Risk may be linked to certain personality characteristics.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39"/>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Prevention &amp; Personality Trobst et al.</a:t>
            </a:r>
            <a:endParaRPr b="1" i="0" sz="4000" u="none" cap="none" strike="noStrike">
              <a:solidFill>
                <a:srgbClr val="FFFFA3"/>
              </a:solidFill>
              <a:latin typeface="Consolas"/>
              <a:ea typeface="Consolas"/>
              <a:cs typeface="Consolas"/>
              <a:sym typeface="Consolas"/>
            </a:endParaRPr>
          </a:p>
        </p:txBody>
      </p:sp>
      <p:sp>
        <p:nvSpPr>
          <p:cNvPr id="466" name="Google Shape;466;p39"/>
          <p:cNvSpPr txBox="1"/>
          <p:nvPr>
            <p:ph idx="1" type="body"/>
          </p:nvPr>
        </p:nvSpPr>
        <p:spPr>
          <a:xfrm>
            <a:off x="457200" y="1600200"/>
            <a:ext cx="8497887" cy="49530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Examined personality factors contributing to risk behaviors in high risk groups.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Five-Factor Model of personality assessing:</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Neuroticism			</a:t>
            </a:r>
            <a:r>
              <a:rPr b="0" i="0" lang="en-US" sz="2600" u="none" cap="none" strike="noStrike">
                <a:solidFill>
                  <a:schemeClr val="hlink"/>
                </a:solidFill>
                <a:latin typeface="Corbel"/>
                <a:ea typeface="Corbel"/>
                <a:cs typeface="Corbel"/>
                <a:sym typeface="Corbel"/>
              </a:rPr>
              <a:t></a:t>
            </a:r>
            <a:r>
              <a:rPr b="0" i="0" lang="en-US" sz="2600" u="none" cap="none" strike="noStrike">
                <a:solidFill>
                  <a:schemeClr val="lt1"/>
                </a:solidFill>
                <a:latin typeface="Corbel"/>
                <a:ea typeface="Corbel"/>
                <a:cs typeface="Corbel"/>
                <a:sym typeface="Corbel"/>
              </a:rPr>
              <a:t>  Agreeableness</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Extraversion			</a:t>
            </a:r>
            <a:r>
              <a:rPr b="0" i="0" lang="en-US" sz="2600" u="none" cap="none" strike="noStrike">
                <a:solidFill>
                  <a:schemeClr val="hlink"/>
                </a:solidFill>
                <a:latin typeface="Corbel"/>
                <a:ea typeface="Corbel"/>
                <a:cs typeface="Corbel"/>
                <a:sym typeface="Corbel"/>
              </a:rPr>
              <a:t>  </a:t>
            </a:r>
            <a:r>
              <a:rPr b="0" i="0" lang="en-US" sz="2600" u="none" cap="none" strike="noStrike">
                <a:solidFill>
                  <a:schemeClr val="lt1"/>
                </a:solidFill>
                <a:latin typeface="Corbel"/>
                <a:ea typeface="Corbel"/>
                <a:cs typeface="Corbel"/>
                <a:sym typeface="Corbel"/>
              </a:rPr>
              <a:t>Conscientiousness</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Openness to new experience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High neuroticism and low conscientiousness appear to act as predisposing risk factors leading to engagement in risky behaviors and enhanced risk for contracting HIV</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4"/>
          <p:cNvSpPr txBox="1"/>
          <p:nvPr>
            <p:ph idx="4294967295" type="title"/>
          </p:nvPr>
        </p:nvSpPr>
        <p:spPr>
          <a:xfrm>
            <a:off x="304800" y="533400"/>
            <a:ext cx="8534400" cy="838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Differences Between Acute &amp; Chronic Illness</a:t>
            </a:r>
            <a:endParaRPr/>
          </a:p>
        </p:txBody>
      </p:sp>
      <p:sp>
        <p:nvSpPr>
          <p:cNvPr id="187" name="Google Shape;187;p4"/>
          <p:cNvSpPr txBox="1"/>
          <p:nvPr>
            <p:ph idx="1" type="body"/>
          </p:nvPr>
        </p:nvSpPr>
        <p:spPr>
          <a:xfrm>
            <a:off x="381000" y="1371600"/>
            <a:ext cx="8458200" cy="49530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				</a:t>
            </a:r>
            <a:r>
              <a:rPr b="1" i="0" lang="en-US" sz="2400" u="sng" cap="none" strike="noStrike">
                <a:solidFill>
                  <a:schemeClr val="lt1"/>
                </a:solidFill>
                <a:latin typeface="Corbel"/>
                <a:ea typeface="Corbel"/>
                <a:cs typeface="Corbel"/>
                <a:sym typeface="Corbel"/>
              </a:rPr>
              <a:t>Acute			Chronic</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Onset			abrupt			usually graduated</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Duration		limited			lengthy, indefinite</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Cause			single			multiple, changes </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Diagnosis		usually accurate	often uncertain</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Prognosis		usually accurate	often uncertain</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Intervention		usually effective	often indecisive</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Outcome		cure			no cure</a:t>
            </a:r>
            <a:endParaRPr/>
          </a:p>
          <a:p>
            <a:pPr indent="-342899" lvl="0" marL="411162" marR="0" rtl="0" algn="l">
              <a:lnSpc>
                <a:spcPct val="100000"/>
              </a:lnSpc>
              <a:spcBef>
                <a:spcPts val="700"/>
              </a:spcBef>
              <a:spcAft>
                <a:spcPts val="0"/>
              </a:spcAft>
              <a:buClr>
                <a:srgbClr val="92406E"/>
              </a:buClr>
              <a:buSzPts val="2040"/>
              <a:buFont typeface="Noto Sans Symbols"/>
              <a:buNone/>
            </a:pPr>
            <a:r>
              <a:rPr b="0" i="0" lang="en-US" sz="2400" u="none" cap="none" strike="noStrike">
                <a:solidFill>
                  <a:schemeClr val="lt1"/>
                </a:solidFill>
                <a:latin typeface="Corbel"/>
                <a:ea typeface="Corbel"/>
                <a:cs typeface="Corbel"/>
                <a:sym typeface="Corbel"/>
              </a:rPr>
              <a:t>Uncertainty		minimal		pervasive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40"/>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Prevention – Stress &amp; Coping</a:t>
            </a:r>
            <a:endParaRPr/>
          </a:p>
        </p:txBody>
      </p:sp>
      <p:sp>
        <p:nvSpPr>
          <p:cNvPr id="472" name="Google Shape;472;p40"/>
          <p:cNvSpPr txBox="1"/>
          <p:nvPr>
            <p:ph idx="1" type="body"/>
          </p:nvPr>
        </p:nvSpPr>
        <p:spPr>
          <a:xfrm>
            <a:off x="914400" y="1828800"/>
            <a:ext cx="7772400" cy="4784725"/>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Kelly, et al. (2009).</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HIV+ MSM who reported unprotected sex reported greater stigma, gay-related stress, self-blame coping, and substance use coping</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Also reported more drug use and sex under the influence.</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41"/>
          <p:cNvSpPr txBox="1"/>
          <p:nvPr>
            <p:ph idx="4294967295" type="title"/>
          </p:nvPr>
        </p:nvSpPr>
        <p:spPr>
          <a:xfrm>
            <a:off x="685800" y="609600"/>
            <a:ext cx="7772400" cy="99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Alzheimer’s Disease</a:t>
            </a:r>
            <a:endParaRPr b="1" i="0" sz="4000" u="none" cap="none" strike="noStrike">
              <a:solidFill>
                <a:srgbClr val="FFFFA3"/>
              </a:solidFill>
              <a:latin typeface="Consolas"/>
              <a:ea typeface="Consolas"/>
              <a:cs typeface="Consolas"/>
              <a:sym typeface="Consolas"/>
            </a:endParaRPr>
          </a:p>
        </p:txBody>
      </p:sp>
      <p:sp>
        <p:nvSpPr>
          <p:cNvPr id="479" name="Google Shape;479;p41"/>
          <p:cNvSpPr txBox="1"/>
          <p:nvPr>
            <p:ph idx="1" type="body"/>
          </p:nvPr>
        </p:nvSpPr>
        <p:spPr>
          <a:xfrm>
            <a:off x="685800" y="1752600"/>
            <a:ext cx="3814762" cy="4191000"/>
          </a:xfrm>
          <a:prstGeom prst="rect">
            <a:avLst/>
          </a:prstGeom>
          <a:noFill/>
          <a:ln>
            <a:noFill/>
          </a:ln>
        </p:spPr>
        <p:txBody>
          <a:bodyPr anchorCtr="0" anchor="t" bIns="45700" lIns="91425" spcFirstLastPara="1" rIns="91425" wrap="square" tIns="45700">
            <a:normAutofit/>
          </a:bodyPr>
          <a:lstStyle/>
          <a:p>
            <a:pPr indent="-342899" lvl="0" marL="411162" rtl="0" algn="l">
              <a:lnSpc>
                <a:spcPct val="7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Dementia – progressive loss of cognitive functions.</a:t>
            </a:r>
            <a:endParaRPr/>
          </a:p>
          <a:p>
            <a:pPr indent="-342899" lvl="0" marL="411162" rtl="0" algn="l">
              <a:lnSpc>
                <a:spcPct val="7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Alzheimer’s disease is the most common dementia.</a:t>
            </a:r>
            <a:endParaRPr/>
          </a:p>
          <a:p>
            <a:pPr indent="-342899" lvl="0" marL="411162" rtl="0" algn="l">
              <a:lnSpc>
                <a:spcPct val="7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Characterized by deterioration of attention, memory, and personality.</a:t>
            </a:r>
            <a:endParaRPr/>
          </a:p>
          <a:p>
            <a:pPr indent="-342899" lvl="0" marL="411162" rtl="0" algn="l">
              <a:lnSpc>
                <a:spcPct val="7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Prevalence increases with age.</a:t>
            </a:r>
            <a:endParaRPr/>
          </a:p>
          <a:p>
            <a:pPr indent="-342899" lvl="0" marL="411162" rtl="0" algn="l">
              <a:lnSpc>
                <a:spcPct val="7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Gradual deterioration beginning with attention and memory.</a:t>
            </a:r>
            <a:endParaRPr/>
          </a:p>
        </p:txBody>
      </p:sp>
      <p:pic>
        <p:nvPicPr>
          <p:cNvPr descr="bd06872_" id="480" name="Google Shape;480;p41"/>
          <p:cNvPicPr preferRelativeResize="0"/>
          <p:nvPr>
            <p:ph idx="1" type="body"/>
          </p:nvPr>
        </p:nvPicPr>
        <p:blipFill rotWithShape="1">
          <a:blip r:embed="rId3">
            <a:alphaModFix/>
          </a:blip>
          <a:srcRect b="0" l="0" r="0" t="0"/>
          <a:stretch/>
        </p:blipFill>
        <p:spPr>
          <a:xfrm>
            <a:off x="4876800" y="1828800"/>
            <a:ext cx="4267200" cy="3886200"/>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42"/>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Alzheimer’s Disease</a:t>
            </a:r>
            <a:endParaRPr b="1" i="0" sz="4000" u="none" cap="none" strike="noStrike">
              <a:solidFill>
                <a:srgbClr val="FFFFA3"/>
              </a:solidFill>
              <a:latin typeface="Consolas"/>
              <a:ea typeface="Consolas"/>
              <a:cs typeface="Consolas"/>
              <a:sym typeface="Consolas"/>
            </a:endParaRPr>
          </a:p>
        </p:txBody>
      </p:sp>
      <p:sp>
        <p:nvSpPr>
          <p:cNvPr id="487" name="Google Shape;487;p42"/>
          <p:cNvSpPr txBox="1"/>
          <p:nvPr>
            <p:ph idx="1" type="body"/>
          </p:nvPr>
        </p:nvSpPr>
        <p:spPr>
          <a:xfrm>
            <a:off x="914400" y="1571625"/>
            <a:ext cx="7772400" cy="4784725"/>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Self-care deteriorates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Becomes disorientated</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Decline more rapid in presence of other neurological disorders or alcohol abuse history.</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43"/>
          <p:cNvSpPr txBox="1"/>
          <p:nvPr>
            <p:ph idx="4294967295" type="title"/>
          </p:nvPr>
        </p:nvSpPr>
        <p:spPr>
          <a:xfrm>
            <a:off x="990600" y="533400"/>
            <a:ext cx="77724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Alzheimer’s Disease - Behavioral Disturbances</a:t>
            </a:r>
            <a:endParaRPr/>
          </a:p>
        </p:txBody>
      </p:sp>
      <p:sp>
        <p:nvSpPr>
          <p:cNvPr id="494" name="Google Shape;494;p43"/>
          <p:cNvSpPr txBox="1"/>
          <p:nvPr>
            <p:ph idx="1" type="body"/>
          </p:nvPr>
        </p:nvSpPr>
        <p:spPr>
          <a:xfrm>
            <a:off x="609600" y="2133600"/>
            <a:ext cx="8153400" cy="44196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Paranoid and delusional symptoms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Hallucinatory disturbances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Activity disturbances</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Aggressivity</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Diurnal rhythm (sleep) disturbance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Affective disturbance</a:t>
            </a:r>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Anxieties and phobias</a:t>
            </a:r>
            <a:endParaRPr/>
          </a:p>
          <a:p>
            <a:pPr indent="-163830" lvl="1" marL="739775" marR="0" rtl="0" algn="l">
              <a:lnSpc>
                <a:spcPct val="100000"/>
              </a:lnSpc>
              <a:spcBef>
                <a:spcPts val="480"/>
              </a:spcBef>
              <a:spcAft>
                <a:spcPts val="0"/>
              </a:spcAft>
              <a:buClr>
                <a:srgbClr val="D59FBD"/>
              </a:buClr>
              <a:buSzPts val="1920"/>
              <a:buFont typeface="Noto Sans Symbols"/>
              <a:buNone/>
            </a:pPr>
            <a:r>
              <a:t/>
            </a:r>
            <a:endParaRPr b="0" i="0" sz="2400" u="none" cap="none" strike="noStrike">
              <a:solidFill>
                <a:schemeClr val="lt1"/>
              </a:solidFill>
              <a:latin typeface="Corbel"/>
              <a:ea typeface="Corbel"/>
              <a:cs typeface="Corbel"/>
              <a:sym typeface="Corbel"/>
            </a:endParaRPr>
          </a:p>
          <a:p>
            <a:pPr indent="-153669" lvl="1" marL="739775" marR="0" rtl="0" algn="l">
              <a:lnSpc>
                <a:spcPct val="100000"/>
              </a:lnSpc>
              <a:spcBef>
                <a:spcPts val="520"/>
              </a:spcBef>
              <a:spcAft>
                <a:spcPts val="0"/>
              </a:spcAft>
              <a:buClr>
                <a:srgbClr val="D59FBD"/>
              </a:buClr>
              <a:buSzPts val="2080"/>
              <a:buFont typeface="Noto Sans Symbols"/>
              <a:buNone/>
            </a:pPr>
            <a:r>
              <a:t/>
            </a:r>
            <a:endParaRPr b="0" i="0" sz="2600" u="none" cap="none" strike="noStrike">
              <a:solidFill>
                <a:schemeClr val="lt1"/>
              </a:solidFill>
              <a:latin typeface="Corbel"/>
              <a:ea typeface="Corbel"/>
              <a:cs typeface="Corbel"/>
              <a:sym typeface="Corbel"/>
            </a:endParaRPr>
          </a:p>
          <a:p>
            <a:pPr indent="-202564" lvl="0" marL="411163" marR="0" rtl="0" algn="l">
              <a:spcBef>
                <a:spcPts val="700"/>
              </a:spcBef>
              <a:spcAft>
                <a:spcPts val="0"/>
              </a:spcAft>
              <a:buClr>
                <a:srgbClr val="92406E"/>
              </a:buClr>
              <a:buSzPts val="2210"/>
              <a:buFont typeface="Noto Sans Symbols"/>
              <a:buNone/>
            </a:pPr>
            <a:r>
              <a:t/>
            </a:r>
            <a:endParaRPr b="0" i="0" sz="2600" u="none" cap="none" strike="noStrike">
              <a:solidFill>
                <a:schemeClr val="lt1"/>
              </a:solidFill>
              <a:latin typeface="Corbel"/>
              <a:ea typeface="Corbel"/>
              <a:cs typeface="Corbel"/>
              <a:sym typeface="Corbe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9" name="Shape 499"/>
        <p:cNvGrpSpPr/>
        <p:nvPr/>
      </p:nvGrpSpPr>
      <p:grpSpPr>
        <a:xfrm>
          <a:off x="0" y="0"/>
          <a:ext cx="0" cy="0"/>
          <a:chOff x="0" y="0"/>
          <a:chExt cx="0" cy="0"/>
        </a:xfrm>
      </p:grpSpPr>
      <p:sp>
        <p:nvSpPr>
          <p:cNvPr id="500" name="Google Shape;500;p44"/>
          <p:cNvSpPr txBox="1"/>
          <p:nvPr>
            <p:ph idx="4294967295" type="title"/>
          </p:nvPr>
        </p:nvSpPr>
        <p:spPr>
          <a:xfrm>
            <a:off x="838200" y="533400"/>
            <a:ext cx="77724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2800"/>
              <a:buFont typeface="Consolas"/>
              <a:buNone/>
            </a:pPr>
            <a:r>
              <a:rPr b="1" i="0" lang="en-US" sz="2800" u="none" cap="none" strike="noStrike">
                <a:solidFill>
                  <a:srgbClr val="FFFFA3"/>
                </a:solidFill>
                <a:latin typeface="Consolas"/>
                <a:ea typeface="Consolas"/>
                <a:cs typeface="Consolas"/>
                <a:sym typeface="Consolas"/>
              </a:rPr>
              <a:t>Alzheimer’s Disease - Psychological and Psychiatric Treatments</a:t>
            </a:r>
            <a:endParaRPr/>
          </a:p>
        </p:txBody>
      </p:sp>
      <p:sp>
        <p:nvSpPr>
          <p:cNvPr id="501" name="Google Shape;501;p44"/>
          <p:cNvSpPr txBox="1"/>
          <p:nvPr>
            <p:ph idx="1" type="body"/>
          </p:nvPr>
        </p:nvSpPr>
        <p:spPr>
          <a:xfrm>
            <a:off x="381000" y="1905000"/>
            <a:ext cx="8382000" cy="46482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Depression</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If capable of insight then cognitive behavioral, supportive.</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If cognitively impaired then more behavioral strategies (e.g., pleasant activities; reinforcement; maintain familiar/secure surroundings; predictable routine; regular exercise; good diet; problem solving strategies for the care-giver)</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Pharmacologic - helpful if know which neurotransmitters (e.g., serotonin, dopamine) is effected but otherwise, trial and error or based on family history of treatment response</a:t>
            </a:r>
            <a:endParaRPr/>
          </a:p>
          <a:p>
            <a:pPr indent="-163830" lvl="1" marL="739775" marR="0" rtl="0" algn="l">
              <a:lnSpc>
                <a:spcPct val="90000"/>
              </a:lnSpc>
              <a:spcBef>
                <a:spcPts val="480"/>
              </a:spcBef>
              <a:spcAft>
                <a:spcPts val="0"/>
              </a:spcAft>
              <a:buClr>
                <a:srgbClr val="D59FBD"/>
              </a:buClr>
              <a:buSzPts val="1920"/>
              <a:buFont typeface="Noto Sans Symbols"/>
              <a:buNone/>
            </a:pPr>
            <a:r>
              <a:t/>
            </a:r>
            <a:endParaRPr b="0" i="0" sz="2400" u="none" cap="none" strike="noStrike">
              <a:solidFill>
                <a:schemeClr val="lt1"/>
              </a:solidFill>
              <a:latin typeface="Corbel"/>
              <a:ea typeface="Corbel"/>
              <a:cs typeface="Corbel"/>
              <a:sym typeface="Corbel"/>
            </a:endParaRPr>
          </a:p>
          <a:p>
            <a:pPr indent="-153669" lvl="1" marL="739775" marR="0" rtl="0" algn="l">
              <a:lnSpc>
                <a:spcPct val="90000"/>
              </a:lnSpc>
              <a:spcBef>
                <a:spcPts val="520"/>
              </a:spcBef>
              <a:spcAft>
                <a:spcPts val="0"/>
              </a:spcAft>
              <a:buClr>
                <a:srgbClr val="D59FBD"/>
              </a:buClr>
              <a:buSzPts val="2080"/>
              <a:buFont typeface="Noto Sans Symbols"/>
              <a:buNone/>
            </a:pPr>
            <a:r>
              <a:t/>
            </a:r>
            <a:endParaRPr b="0" i="0" sz="2600" u="none" cap="none" strike="noStrike">
              <a:solidFill>
                <a:schemeClr val="lt1"/>
              </a:solidFill>
              <a:latin typeface="Corbel"/>
              <a:ea typeface="Corbel"/>
              <a:cs typeface="Corbel"/>
              <a:sym typeface="Corbel"/>
            </a:endParaRPr>
          </a:p>
          <a:p>
            <a:pPr indent="-202564" lvl="0" marL="411163" marR="0" rtl="0" algn="l">
              <a:spcBef>
                <a:spcPts val="700"/>
              </a:spcBef>
              <a:spcAft>
                <a:spcPts val="0"/>
              </a:spcAft>
              <a:buClr>
                <a:srgbClr val="92406E"/>
              </a:buClr>
              <a:buSzPts val="2210"/>
              <a:buFont typeface="Noto Sans Symbols"/>
              <a:buNone/>
            </a:pPr>
            <a:r>
              <a:t/>
            </a:r>
            <a:endParaRPr b="0" i="0" sz="2600" u="none" cap="none" strike="noStrike">
              <a:solidFill>
                <a:schemeClr val="lt1"/>
              </a:solidFill>
              <a:latin typeface="Corbel"/>
              <a:ea typeface="Corbel"/>
              <a:cs typeface="Corbel"/>
              <a:sym typeface="Corbe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45"/>
          <p:cNvSpPr txBox="1"/>
          <p:nvPr>
            <p:ph idx="4294967295" type="title"/>
          </p:nvPr>
        </p:nvSpPr>
        <p:spPr>
          <a:xfrm>
            <a:off x="990600" y="457200"/>
            <a:ext cx="7772400" cy="114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Alzheimer’s Disease - Prognosis</a:t>
            </a:r>
            <a:endParaRPr/>
          </a:p>
        </p:txBody>
      </p:sp>
      <p:sp>
        <p:nvSpPr>
          <p:cNvPr id="508" name="Google Shape;508;p45"/>
          <p:cNvSpPr txBox="1"/>
          <p:nvPr>
            <p:ph idx="1" type="body"/>
          </p:nvPr>
        </p:nvSpPr>
        <p:spPr>
          <a:xfrm>
            <a:off x="533400" y="1981200"/>
            <a:ext cx="8153400" cy="44196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Average survival time of about 10.3 years, range a few months to 21 years.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Cognitive decline is patchy, different functions declining at different rates.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Unclear if younger age of onset is associated with a faster decline in cognitive abilities or not.</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Education unclear since AD may be detected earlier in less educated individuals.</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Aggressive behavior and wandering and falling predict a faster rate of decline.</a:t>
            </a:r>
            <a:endParaRPr/>
          </a:p>
          <a:p>
            <a:pPr indent="-163830" lvl="1" marL="739775" marR="0" rtl="0" algn="l">
              <a:lnSpc>
                <a:spcPct val="90000"/>
              </a:lnSpc>
              <a:spcBef>
                <a:spcPts val="480"/>
              </a:spcBef>
              <a:spcAft>
                <a:spcPts val="0"/>
              </a:spcAft>
              <a:buClr>
                <a:srgbClr val="D59FBD"/>
              </a:buClr>
              <a:buSzPts val="1920"/>
              <a:buFont typeface="Noto Sans Symbols"/>
              <a:buNone/>
            </a:pPr>
            <a:r>
              <a:t/>
            </a:r>
            <a:endParaRPr b="0" i="0" sz="2400" u="none" cap="none" strike="noStrike">
              <a:solidFill>
                <a:schemeClr val="lt1"/>
              </a:solidFill>
              <a:latin typeface="Corbel"/>
              <a:ea typeface="Corbel"/>
              <a:cs typeface="Corbel"/>
              <a:sym typeface="Corbel"/>
            </a:endParaRPr>
          </a:p>
          <a:p>
            <a:pPr indent="-153669" lvl="1" marL="739775" marR="0" rtl="0" algn="l">
              <a:lnSpc>
                <a:spcPct val="90000"/>
              </a:lnSpc>
              <a:spcBef>
                <a:spcPts val="520"/>
              </a:spcBef>
              <a:spcAft>
                <a:spcPts val="0"/>
              </a:spcAft>
              <a:buClr>
                <a:srgbClr val="D59FBD"/>
              </a:buClr>
              <a:buSzPts val="2080"/>
              <a:buFont typeface="Noto Sans Symbols"/>
              <a:buNone/>
            </a:pPr>
            <a:r>
              <a:t/>
            </a:r>
            <a:endParaRPr b="0" i="0" sz="2600" u="none" cap="none" strike="noStrike">
              <a:solidFill>
                <a:schemeClr val="lt1"/>
              </a:solidFill>
              <a:latin typeface="Corbel"/>
              <a:ea typeface="Corbel"/>
              <a:cs typeface="Corbel"/>
              <a:sym typeface="Corbel"/>
            </a:endParaRPr>
          </a:p>
          <a:p>
            <a:pPr indent="-202564" lvl="0" marL="411163" marR="0" rtl="0" algn="l">
              <a:spcBef>
                <a:spcPts val="700"/>
              </a:spcBef>
              <a:spcAft>
                <a:spcPts val="0"/>
              </a:spcAft>
              <a:buClr>
                <a:srgbClr val="92406E"/>
              </a:buClr>
              <a:buSzPts val="2210"/>
              <a:buFont typeface="Noto Sans Symbols"/>
              <a:buNone/>
            </a:pPr>
            <a:r>
              <a:t/>
            </a:r>
            <a:endParaRPr b="0" i="0" sz="2600" u="none" cap="none" strike="noStrike">
              <a:solidFill>
                <a:schemeClr val="lt1"/>
              </a:solidFill>
              <a:latin typeface="Corbel"/>
              <a:ea typeface="Corbel"/>
              <a:cs typeface="Corbel"/>
              <a:sym typeface="Corbe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46"/>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Alzheimer’s Disease - Causes</a:t>
            </a:r>
            <a:endParaRPr b="1" i="0" sz="4000" u="none" cap="none" strike="noStrike">
              <a:solidFill>
                <a:srgbClr val="FFFFA3"/>
              </a:solidFill>
              <a:latin typeface="Consolas"/>
              <a:ea typeface="Consolas"/>
              <a:cs typeface="Consolas"/>
              <a:sym typeface="Consolas"/>
            </a:endParaRPr>
          </a:p>
        </p:txBody>
      </p:sp>
      <p:sp>
        <p:nvSpPr>
          <p:cNvPr id="515" name="Google Shape;515;p46"/>
          <p:cNvSpPr txBox="1"/>
          <p:nvPr>
            <p:ph idx="1" type="body"/>
          </p:nvPr>
        </p:nvSpPr>
        <p:spPr>
          <a:xfrm>
            <a:off x="762000" y="2017712"/>
            <a:ext cx="8193087"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Lesions of tangled nerve fibers and a protein substance called beta-amyliod.</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Genetic component (appears to be linked to certain chromosomes)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Toxic derivatives (aluminum)??</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Traumatic (head injuries)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Infectious (e.g., viral)</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sp>
        <p:nvSpPr>
          <p:cNvPr id="521" name="Google Shape;521;p47"/>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Psychosocial Factors</a:t>
            </a:r>
            <a:endParaRPr b="1" i="0" sz="4000" u="none" cap="none" strike="noStrike">
              <a:solidFill>
                <a:srgbClr val="FFFFA3"/>
              </a:solidFill>
              <a:latin typeface="Consolas"/>
              <a:ea typeface="Consolas"/>
              <a:cs typeface="Consolas"/>
              <a:sym typeface="Consolas"/>
            </a:endParaRPr>
          </a:p>
        </p:txBody>
      </p:sp>
      <p:sp>
        <p:nvSpPr>
          <p:cNvPr id="522" name="Google Shape;522;p47"/>
          <p:cNvSpPr txBox="1"/>
          <p:nvPr>
            <p:ph idx="1" type="body"/>
          </p:nvPr>
        </p:nvSpPr>
        <p:spPr>
          <a:xfrm>
            <a:off x="533400" y="2017712"/>
            <a:ext cx="8421687" cy="4306887"/>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Some studies looking at importance of measuring quality of life in patients directly.</a:t>
            </a:r>
            <a:endParaRPr/>
          </a:p>
          <a:p>
            <a:pPr indent="-342899" lvl="0" marL="411162" marR="0" rtl="0" algn="l">
              <a:lnSpc>
                <a:spcPct val="100000"/>
              </a:lnSpc>
              <a:spcBef>
                <a:spcPts val="700"/>
              </a:spcBef>
              <a:spcAft>
                <a:spcPts val="0"/>
              </a:spcAft>
              <a:buClr>
                <a:srgbClr val="92406E"/>
              </a:buClr>
              <a:buSzPts val="2550"/>
              <a:buFont typeface="Noto Sans Symbols"/>
              <a:buNone/>
            </a:pPr>
            <a:r>
              <a:t/>
            </a:r>
            <a:endParaRPr b="0" i="0" sz="3000" u="none">
              <a:solidFill>
                <a:schemeClr val="lt1"/>
              </a:solidFill>
              <a:latin typeface="Corbel"/>
              <a:ea typeface="Corbel"/>
              <a:cs typeface="Corbel"/>
              <a:sym typeface="Corbel"/>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Primary focus of research on caregiver stress</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48"/>
          <p:cNvSpPr txBox="1"/>
          <p:nvPr/>
        </p:nvSpPr>
        <p:spPr>
          <a:xfrm>
            <a:off x="685800" y="6399212"/>
            <a:ext cx="1905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529" name="Google Shape;529;p48"/>
          <p:cNvSpPr txBox="1"/>
          <p:nvPr/>
        </p:nvSpPr>
        <p:spPr>
          <a:xfrm>
            <a:off x="3124200" y="6399212"/>
            <a:ext cx="28956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530" name="Google Shape;530;p48"/>
          <p:cNvSpPr txBox="1"/>
          <p:nvPr>
            <p:ph idx="4294967295" type="title"/>
          </p:nvPr>
        </p:nvSpPr>
        <p:spPr>
          <a:xfrm>
            <a:off x="914400" y="512064"/>
            <a:ext cx="7772400" cy="914400"/>
          </a:xfrm>
          <a:prstGeom prst="rect">
            <a:avLst/>
          </a:prstGeom>
          <a:noFill/>
          <a:ln>
            <a:noFill/>
          </a:ln>
        </p:spPr>
        <p:txBody>
          <a:bodyPr anchorCtr="0" anchor="ctr" bIns="44450" lIns="90475" spcFirstLastPara="1" rIns="90475" wrap="square" tIns="4445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Alzheimer’s and the Family</a:t>
            </a:r>
            <a:endParaRPr/>
          </a:p>
        </p:txBody>
      </p:sp>
      <p:sp>
        <p:nvSpPr>
          <p:cNvPr id="531" name="Google Shape;531;p48"/>
          <p:cNvSpPr txBox="1"/>
          <p:nvPr>
            <p:ph idx="1" type="body"/>
          </p:nvPr>
        </p:nvSpPr>
        <p:spPr>
          <a:xfrm>
            <a:off x="914400" y="1571625"/>
            <a:ext cx="7772400" cy="4784725"/>
          </a:xfrm>
          <a:prstGeom prst="rect">
            <a:avLst/>
          </a:prstGeom>
          <a:noFill/>
          <a:ln>
            <a:noFill/>
          </a:ln>
        </p:spPr>
        <p:txBody>
          <a:bodyPr anchorCtr="0" anchor="t" bIns="44450" lIns="90475" spcFirstLastPara="1" rIns="90475" wrap="square" tIns="44450">
            <a:noAutofit/>
          </a:bodyPr>
          <a:lstStyle/>
          <a:p>
            <a:pPr indent="-342899" lvl="0" marL="411162" marR="0" rtl="0" algn="l">
              <a:lnSpc>
                <a:spcPct val="9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Enormous cost to the family and society</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Financial and emotional resources often exhausted</a:t>
            </a:r>
            <a:endParaRPr/>
          </a:p>
          <a:p>
            <a:pPr indent="-342899" lvl="0" marL="411162" marR="0" rtl="0" algn="l">
              <a:lnSpc>
                <a:spcPct val="90000"/>
              </a:lnSpc>
              <a:spcBef>
                <a:spcPts val="70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Chronic stress of providing care for Alzheimer’s patients lowers immune system functioning and increases vulnerability to illness.</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Dose-response relationship between impairment of patient level of distress and immune impairment</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Females more affected than males</a:t>
            </a:r>
            <a:endParaRPr/>
          </a:p>
          <a:p>
            <a:pPr indent="-285750" lvl="1" marL="739775" marR="0" rtl="0" algn="l">
              <a:lnSpc>
                <a:spcPct val="9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Distress does not end when caregiving does</a:t>
            </a:r>
            <a:endParaRPr/>
          </a:p>
          <a:p>
            <a:pPr indent="-213359" lvl="0" marL="411163" marR="0" rtl="0" algn="l">
              <a:spcBef>
                <a:spcPts val="700"/>
              </a:spcBef>
              <a:spcAft>
                <a:spcPts val="0"/>
              </a:spcAft>
              <a:buClr>
                <a:srgbClr val="92406E"/>
              </a:buClr>
              <a:buSzPts val="2040"/>
              <a:buFont typeface="Noto Sans Symbols"/>
              <a:buNone/>
            </a:pPr>
            <a:r>
              <a:t/>
            </a:r>
            <a:endParaRPr b="0" i="0" sz="2400" u="none" cap="none" strike="noStrike">
              <a:solidFill>
                <a:schemeClr val="lt1"/>
              </a:solidFill>
              <a:latin typeface="Corbel"/>
              <a:ea typeface="Corbel"/>
              <a:cs typeface="Corbel"/>
              <a:sym typeface="Corbe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49"/>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AD Caregiver Immune Function &amp; Stress</a:t>
            </a:r>
            <a:endParaRPr/>
          </a:p>
        </p:txBody>
      </p:sp>
      <p:sp>
        <p:nvSpPr>
          <p:cNvPr id="537" name="Google Shape;537;p49"/>
          <p:cNvSpPr txBox="1"/>
          <p:nvPr>
            <p:ph idx="1" type="body"/>
          </p:nvPr>
        </p:nvSpPr>
        <p:spPr>
          <a:xfrm>
            <a:off x="838200" y="1905000"/>
            <a:ext cx="7772400" cy="4784725"/>
          </a:xfrm>
          <a:prstGeom prst="rect">
            <a:avLst/>
          </a:prstGeom>
          <a:noFill/>
          <a:ln>
            <a:noFill/>
          </a:ln>
        </p:spPr>
        <p:txBody>
          <a:bodyPr anchorCtr="0" anchor="t" bIns="45700" lIns="91425" spcFirstLastPara="1" rIns="91425" wrap="square" tIns="45700">
            <a:normAutofit/>
          </a:bodyPr>
          <a:lstStyle/>
          <a:p>
            <a:pPr indent="-342899" lvl="0" marL="411162" marR="0" rtl="0" algn="l">
              <a:lnSpc>
                <a:spcPct val="90000"/>
              </a:lnSpc>
              <a:spcBef>
                <a:spcPts val="0"/>
              </a:spcBef>
              <a:spcAft>
                <a:spcPts val="0"/>
              </a:spcAft>
              <a:buClr>
                <a:srgbClr val="92406E"/>
              </a:buClr>
              <a:buSzPts val="2210"/>
              <a:buFont typeface="Noto Sans Symbols"/>
              <a:buChar char="🞕"/>
            </a:pPr>
            <a:r>
              <a:rPr b="0" i="0" lang="en-US" sz="2600" u="none">
                <a:solidFill>
                  <a:schemeClr val="lt1"/>
                </a:solidFill>
                <a:latin typeface="Corbel"/>
                <a:ea typeface="Corbel"/>
                <a:cs typeface="Corbel"/>
                <a:sym typeface="Corbel"/>
              </a:rPr>
              <a:t>Mills et. al (2004)</a:t>
            </a:r>
            <a:endParaRPr/>
          </a:p>
          <a:p>
            <a:pPr indent="-285750" lvl="1" marL="739775" marR="0" rtl="0" algn="l">
              <a:lnSpc>
                <a:spcPct val="90000"/>
              </a:lnSpc>
              <a:spcBef>
                <a:spcPts val="440"/>
              </a:spcBef>
              <a:spcAft>
                <a:spcPts val="0"/>
              </a:spcAft>
              <a:buClr>
                <a:srgbClr val="D59FBD"/>
              </a:buClr>
              <a:buSzPts val="1760"/>
              <a:buFont typeface="Noto Sans Symbols"/>
              <a:buChar char="●"/>
            </a:pPr>
            <a:r>
              <a:rPr b="0" i="0" lang="en-US" sz="2200" u="none" cap="none" strike="noStrike">
                <a:solidFill>
                  <a:schemeClr val="lt1"/>
                </a:solidFill>
                <a:latin typeface="Corbel"/>
                <a:ea typeface="Corbel"/>
                <a:cs typeface="Corbel"/>
                <a:sym typeface="Corbel"/>
              </a:rPr>
              <a:t>Study of spousal caregivers and immune function</a:t>
            </a:r>
            <a:endParaRPr/>
          </a:p>
          <a:p>
            <a:pPr indent="-228599" lvl="2" marL="995362" marR="0" rtl="0" algn="l">
              <a:lnSpc>
                <a:spcPct val="9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Beta-sub-2 adrenergic receptor density</a:t>
            </a:r>
            <a:endParaRPr/>
          </a:p>
          <a:p>
            <a:pPr indent="-285750" lvl="1" marL="739775" marR="0" rtl="0" algn="l">
              <a:lnSpc>
                <a:spcPct val="90000"/>
              </a:lnSpc>
              <a:spcBef>
                <a:spcPts val="440"/>
              </a:spcBef>
              <a:spcAft>
                <a:spcPts val="0"/>
              </a:spcAft>
              <a:buClr>
                <a:srgbClr val="D59FBD"/>
              </a:buClr>
              <a:buSzPts val="1760"/>
              <a:buFont typeface="Noto Sans Symbols"/>
              <a:buChar char="●"/>
            </a:pPr>
            <a:r>
              <a:rPr b="0" i="0" lang="en-US" sz="2200" u="none" cap="none" strike="noStrike">
                <a:solidFill>
                  <a:schemeClr val="lt1"/>
                </a:solidFill>
                <a:latin typeface="Corbel"/>
                <a:ea typeface="Corbel"/>
                <a:cs typeface="Corbel"/>
                <a:sym typeface="Corbel"/>
              </a:rPr>
              <a:t>Vulnerable caregiver vs. caregiver vs. control</a:t>
            </a:r>
            <a:endParaRPr/>
          </a:p>
          <a:p>
            <a:pPr indent="-228599" lvl="2" marL="995362" marR="0" rtl="0" algn="l">
              <a:lnSpc>
                <a:spcPct val="9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VC showed reduced receptor density and sensitivity compared to BOTH of the other groups </a:t>
            </a:r>
            <a:endParaRPr/>
          </a:p>
          <a:p>
            <a:pPr indent="-342899" lvl="0" marL="411162" marR="0" rtl="0" algn="l">
              <a:lnSpc>
                <a:spcPct val="90000"/>
              </a:lnSpc>
              <a:spcBef>
                <a:spcPts val="700"/>
              </a:spcBef>
              <a:spcAft>
                <a:spcPts val="0"/>
              </a:spcAft>
              <a:buClr>
                <a:srgbClr val="92406E"/>
              </a:buClr>
              <a:buSzPts val="2210"/>
              <a:buFont typeface="Noto Sans Symbols"/>
              <a:buChar char="🞕"/>
            </a:pPr>
            <a:r>
              <a:rPr b="0" i="0" lang="en-US" sz="2600" u="none">
                <a:solidFill>
                  <a:schemeClr val="lt1"/>
                </a:solidFill>
                <a:latin typeface="Corbel"/>
                <a:ea typeface="Corbel"/>
                <a:cs typeface="Corbel"/>
                <a:sym typeface="Corbel"/>
              </a:rPr>
              <a:t>Roepke, et. al (2008)</a:t>
            </a:r>
            <a:endParaRPr/>
          </a:p>
          <a:p>
            <a:pPr indent="-285750" lvl="1" marL="739775" marR="0" rtl="0" algn="l">
              <a:lnSpc>
                <a:spcPct val="90000"/>
              </a:lnSpc>
              <a:spcBef>
                <a:spcPts val="440"/>
              </a:spcBef>
              <a:spcAft>
                <a:spcPts val="0"/>
              </a:spcAft>
              <a:buClr>
                <a:srgbClr val="D59FBD"/>
              </a:buClr>
              <a:buSzPts val="1760"/>
              <a:buFont typeface="Noto Sans Symbols"/>
              <a:buChar char="●"/>
            </a:pPr>
            <a:r>
              <a:rPr b="0" i="0" lang="en-US" sz="2200" u="none" cap="none" strike="noStrike">
                <a:solidFill>
                  <a:schemeClr val="lt1"/>
                </a:solidFill>
                <a:latin typeface="Corbel"/>
                <a:ea typeface="Corbel"/>
                <a:cs typeface="Corbel"/>
                <a:sym typeface="Corbel"/>
              </a:rPr>
              <a:t>Study of relationship between mastery and stress response in spousal caregivers (mean age = 72.8)</a:t>
            </a:r>
            <a:endParaRPr/>
          </a:p>
          <a:p>
            <a:pPr indent="-228599" lvl="2" marL="995362" marR="0" rtl="0" algn="l">
              <a:lnSpc>
                <a:spcPct val="9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Mastery – belief one can manage life’s obstacles</a:t>
            </a:r>
            <a:endParaRPr/>
          </a:p>
          <a:p>
            <a:pPr indent="-228599" lvl="2" marL="995362" marR="0" rtl="0" algn="l">
              <a:lnSpc>
                <a:spcPct val="90000"/>
              </a:lnSpc>
              <a:spcBef>
                <a:spcPts val="400"/>
              </a:spcBef>
              <a:spcAft>
                <a:spcPts val="0"/>
              </a:spcAft>
              <a:buClr>
                <a:srgbClr val="E3BFD3"/>
              </a:buClr>
              <a:buSzPts val="1300"/>
              <a:buFont typeface="Noto Sans Symbols"/>
              <a:buChar char="🞔"/>
            </a:pPr>
            <a:r>
              <a:rPr b="0" i="0" lang="en-US" sz="2000" u="none" cap="none" strike="noStrike">
                <a:solidFill>
                  <a:schemeClr val="lt1"/>
                </a:solidFill>
                <a:latin typeface="Corbel"/>
                <a:ea typeface="Corbel"/>
                <a:cs typeface="Corbel"/>
                <a:sym typeface="Corbel"/>
              </a:rPr>
              <a:t>Stress Response – norepinephrine levels after speech task </a:t>
            </a:r>
            <a:endParaRPr/>
          </a:p>
          <a:p>
            <a:pPr indent="-285750" lvl="1" marL="739775" marR="0" rtl="0" algn="l">
              <a:lnSpc>
                <a:spcPct val="90000"/>
              </a:lnSpc>
              <a:spcBef>
                <a:spcPts val="440"/>
              </a:spcBef>
              <a:spcAft>
                <a:spcPts val="0"/>
              </a:spcAft>
              <a:buClr>
                <a:srgbClr val="D59FBD"/>
              </a:buClr>
              <a:buSzPts val="1760"/>
              <a:buFont typeface="Noto Sans Symbols"/>
              <a:buChar char="●"/>
            </a:pPr>
            <a:r>
              <a:rPr b="0" i="0" lang="en-US" sz="2200" u="none" cap="none" strike="noStrike">
                <a:solidFill>
                  <a:schemeClr val="lt1"/>
                </a:solidFill>
                <a:latin typeface="Corbel"/>
                <a:ea typeface="Corbel"/>
                <a:cs typeface="Corbel"/>
                <a:sym typeface="Corbel"/>
              </a:rPr>
              <a:t>Mastery significantly negatively related to NE levels independent of other factors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5"/>
          <p:cNvSpPr txBox="1"/>
          <p:nvPr>
            <p:ph idx="4294967295" type="title"/>
          </p:nvPr>
        </p:nvSpPr>
        <p:spPr>
          <a:xfrm>
            <a:off x="457200" y="512064"/>
            <a:ext cx="8229600" cy="914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The Impact of Chronic Illness – The Individual</a:t>
            </a:r>
            <a:endParaRPr/>
          </a:p>
        </p:txBody>
      </p:sp>
      <p:sp>
        <p:nvSpPr>
          <p:cNvPr id="193" name="Google Shape;193;p5"/>
          <p:cNvSpPr txBox="1"/>
          <p:nvPr>
            <p:ph idx="1" type="body"/>
          </p:nvPr>
        </p:nvSpPr>
        <p:spPr>
          <a:xfrm>
            <a:off x="465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Initial Impact</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Shock</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Denial</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Loss and grief</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Anxiety and depression</a:t>
            </a:r>
            <a:endParaRPr/>
          </a:p>
          <a:p>
            <a:pPr indent="-228599" lvl="2" marL="995362" marR="0" rtl="0" algn="l">
              <a:lnSpc>
                <a:spcPct val="100000"/>
              </a:lnSpc>
              <a:spcBef>
                <a:spcPts val="360"/>
              </a:spcBef>
              <a:spcAft>
                <a:spcPts val="0"/>
              </a:spcAft>
              <a:buClr>
                <a:srgbClr val="E3BFD3"/>
              </a:buClr>
              <a:buSzPts val="1170"/>
              <a:buFont typeface="Noto Sans Symbols"/>
              <a:buChar char="🞔"/>
            </a:pPr>
            <a:r>
              <a:rPr b="0" i="0" lang="en-US" sz="1800" u="none" cap="none" strike="noStrike">
                <a:solidFill>
                  <a:schemeClr val="lt1"/>
                </a:solidFill>
                <a:latin typeface="Corbel"/>
                <a:ea typeface="Corbel"/>
                <a:cs typeface="Corbel"/>
                <a:sym typeface="Corbel"/>
              </a:rPr>
              <a:t>20-25% experience psychological symptoms</a:t>
            </a:r>
            <a:endParaRPr/>
          </a:p>
          <a:p>
            <a:pPr indent="-342899" lvl="0" marL="411162" marR="0" rtl="0" algn="l">
              <a:lnSpc>
                <a:spcPct val="100000"/>
              </a:lnSpc>
              <a:spcBef>
                <a:spcPts val="70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If these reactions last too long, they can have an negative effect on the illness</a:t>
            </a:r>
            <a:endParaRPr/>
          </a:p>
        </p:txBody>
      </p:sp>
      <p:sp>
        <p:nvSpPr>
          <p:cNvPr id="194" name="Google Shape;194;p5"/>
          <p:cNvSpPr txBox="1"/>
          <p:nvPr>
            <p:ph idx="2" type="body"/>
          </p:nvPr>
        </p:nvSpPr>
        <p:spPr>
          <a:xfrm>
            <a:off x="4656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040"/>
              <a:buFont typeface="Noto Sans Symbols"/>
              <a:buChar char="🞕"/>
            </a:pPr>
            <a:r>
              <a:rPr b="0" i="0" lang="en-US" sz="2400" u="none">
                <a:solidFill>
                  <a:schemeClr val="lt1"/>
                </a:solidFill>
                <a:latin typeface="Corbel"/>
                <a:ea typeface="Corbel"/>
                <a:cs typeface="Corbel"/>
                <a:sym typeface="Corbel"/>
              </a:rPr>
              <a:t>Must adjust to:</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Symptoms of the disease</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Stress of Treatment</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Feelings of vulnerability</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Loss of Control</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Threat to self-esteem</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Financial Concerns</a:t>
            </a:r>
            <a:endParaRPr/>
          </a:p>
          <a:p>
            <a:pPr indent="-285750" lvl="1" marL="739775" marR="0" rtl="0" algn="l">
              <a:lnSpc>
                <a:spcPct val="100000"/>
              </a:lnSpc>
              <a:spcBef>
                <a:spcPts val="400"/>
              </a:spcBef>
              <a:spcAft>
                <a:spcPts val="0"/>
              </a:spcAft>
              <a:buClr>
                <a:srgbClr val="D59FBD"/>
              </a:buClr>
              <a:buSzPts val="1600"/>
              <a:buFont typeface="Noto Sans Symbols"/>
              <a:buChar char="●"/>
            </a:pPr>
            <a:r>
              <a:rPr b="0" i="0" lang="en-US" sz="2000" u="none" cap="none" strike="noStrike">
                <a:solidFill>
                  <a:schemeClr val="lt1"/>
                </a:solidFill>
                <a:latin typeface="Corbel"/>
                <a:ea typeface="Corbel"/>
                <a:cs typeface="Corbel"/>
                <a:sym typeface="Corbel"/>
              </a:rPr>
              <a:t>Changes in family structure</a:t>
            </a:r>
            <a:endParaRPr/>
          </a:p>
          <a:p>
            <a:pPr indent="-234949" lvl="0" marL="411163" marR="0" rtl="0" algn="l">
              <a:spcBef>
                <a:spcPts val="700"/>
              </a:spcBef>
              <a:spcAft>
                <a:spcPts val="0"/>
              </a:spcAft>
              <a:buClr>
                <a:srgbClr val="92406E"/>
              </a:buClr>
              <a:buSzPts val="1700"/>
              <a:buFont typeface="Noto Sans Symbols"/>
              <a:buNone/>
            </a:pPr>
            <a:r>
              <a:t/>
            </a:r>
            <a:endParaRPr b="0" i="0" sz="2000" u="none" cap="none" strike="noStrike">
              <a:solidFill>
                <a:schemeClr val="lt1"/>
              </a:solidFill>
              <a:latin typeface="Corbel"/>
              <a:ea typeface="Corbel"/>
              <a:cs typeface="Corbel"/>
              <a:sym typeface="Corbe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50"/>
          <p:cNvSpPr txBox="1"/>
          <p:nvPr>
            <p:ph idx="4294967295" type="title"/>
          </p:nvPr>
        </p:nvSpPr>
        <p:spPr>
          <a:xfrm>
            <a:off x="914400" y="512064"/>
            <a:ext cx="7772400" cy="914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Intervening with Family Members</a:t>
            </a:r>
            <a:endParaRPr/>
          </a:p>
        </p:txBody>
      </p:sp>
      <p:sp>
        <p:nvSpPr>
          <p:cNvPr id="543" name="Google Shape;543;p50"/>
          <p:cNvSpPr txBox="1"/>
          <p:nvPr>
            <p:ph idx="1" type="body"/>
          </p:nvPr>
        </p:nvSpPr>
        <p:spPr>
          <a:xfrm>
            <a:off x="990600" y="1752600"/>
            <a:ext cx="7772400" cy="4784725"/>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Social Support</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Emotional support key</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Support Groups</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Information sharing, social support and catharsis</a:t>
            </a:r>
            <a:endParaRPr/>
          </a:p>
          <a:p>
            <a:pPr indent="-342899" lvl="0" marL="411162" marR="0" rtl="0" algn="l">
              <a:lnSpc>
                <a:spcPct val="100000"/>
              </a:lnSpc>
              <a:spcBef>
                <a:spcPts val="700"/>
              </a:spcBef>
              <a:spcAft>
                <a:spcPts val="0"/>
              </a:spcAft>
              <a:buClr>
                <a:srgbClr val="92406E"/>
              </a:buClr>
              <a:buSzPts val="2550"/>
              <a:buFont typeface="Noto Sans Symbols"/>
              <a:buChar char="🞕"/>
            </a:pPr>
            <a:r>
              <a:rPr b="0" i="0" lang="en-US" sz="3000" u="none">
                <a:solidFill>
                  <a:schemeClr val="lt1"/>
                </a:solidFill>
                <a:latin typeface="Corbel"/>
                <a:ea typeface="Corbel"/>
                <a:cs typeface="Corbel"/>
                <a:sym typeface="Corbel"/>
              </a:rPr>
              <a:t> CBT</a:t>
            </a:r>
            <a:endParaRPr/>
          </a:p>
          <a:p>
            <a:pPr indent="-285750" lvl="1" marL="739775" marR="0" rtl="0" algn="l">
              <a:lnSpc>
                <a:spcPct val="100000"/>
              </a:lnSpc>
              <a:spcBef>
                <a:spcPts val="520"/>
              </a:spcBef>
              <a:spcAft>
                <a:spcPts val="0"/>
              </a:spcAft>
              <a:buClr>
                <a:srgbClr val="D59FBD"/>
              </a:buClr>
              <a:buSzPts val="2080"/>
              <a:buFont typeface="Noto Sans Symbols"/>
              <a:buChar char="●"/>
            </a:pPr>
            <a:r>
              <a:rPr b="0" i="0" lang="en-US" sz="2600" u="none" cap="none" strike="noStrike">
                <a:solidFill>
                  <a:schemeClr val="lt1"/>
                </a:solidFill>
                <a:latin typeface="Corbel"/>
                <a:ea typeface="Corbel"/>
                <a:cs typeface="Corbel"/>
                <a:sym typeface="Corbel"/>
              </a:rPr>
              <a:t>Shown to improve caregiver function</a:t>
            </a:r>
            <a:endParaRPr/>
          </a:p>
          <a:p>
            <a:pPr indent="-202564" lvl="0" marL="411163" marR="0" rtl="0" algn="l">
              <a:spcBef>
                <a:spcPts val="700"/>
              </a:spcBef>
              <a:spcAft>
                <a:spcPts val="0"/>
              </a:spcAft>
              <a:buClr>
                <a:srgbClr val="92406E"/>
              </a:buClr>
              <a:buSzPts val="2210"/>
              <a:buFont typeface="Noto Sans Symbols"/>
              <a:buNone/>
            </a:pPr>
            <a:r>
              <a:t/>
            </a:r>
            <a:endParaRPr b="0" i="0" sz="2600" u="none" cap="none" strike="noStrike">
              <a:solidFill>
                <a:schemeClr val="lt1"/>
              </a:solidFill>
              <a:latin typeface="Corbel"/>
              <a:ea typeface="Corbel"/>
              <a:cs typeface="Corbel"/>
              <a:sym typeface="Corbe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6"/>
          <p:cNvSpPr txBox="1"/>
          <p:nvPr/>
        </p:nvSpPr>
        <p:spPr>
          <a:xfrm>
            <a:off x="685800" y="6399212"/>
            <a:ext cx="1905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01" name="Google Shape;201;p6"/>
          <p:cNvSpPr txBox="1"/>
          <p:nvPr/>
        </p:nvSpPr>
        <p:spPr>
          <a:xfrm>
            <a:off x="3124200" y="6399212"/>
            <a:ext cx="28956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02" name="Google Shape;202;p6"/>
          <p:cNvSpPr txBox="1"/>
          <p:nvPr>
            <p:ph idx="4294967295" type="title"/>
          </p:nvPr>
        </p:nvSpPr>
        <p:spPr>
          <a:xfrm>
            <a:off x="457200" y="512064"/>
            <a:ext cx="8229600" cy="914400"/>
          </a:xfrm>
          <a:prstGeom prst="rect">
            <a:avLst/>
          </a:prstGeom>
          <a:noFill/>
          <a:ln>
            <a:noFill/>
          </a:ln>
        </p:spPr>
        <p:txBody>
          <a:bodyPr anchorCtr="0" anchor="ctr" bIns="44450" lIns="90475" spcFirstLastPara="1" rIns="90475" wrap="square" tIns="4445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The Impact of Chronic Illness - The Family</a:t>
            </a:r>
            <a:endParaRPr/>
          </a:p>
        </p:txBody>
      </p:sp>
      <p:sp>
        <p:nvSpPr>
          <p:cNvPr id="203" name="Google Shape;203;p6"/>
          <p:cNvSpPr txBox="1"/>
          <p:nvPr>
            <p:ph idx="1" type="body"/>
          </p:nvPr>
        </p:nvSpPr>
        <p:spPr>
          <a:xfrm>
            <a:off x="465137" y="1770062"/>
            <a:ext cx="4038600" cy="4525962"/>
          </a:xfrm>
          <a:prstGeom prst="rect">
            <a:avLst/>
          </a:prstGeom>
          <a:noFill/>
          <a:ln>
            <a:noFill/>
          </a:ln>
        </p:spPr>
        <p:txBody>
          <a:bodyPr anchorCtr="0" anchor="t" bIns="44450" lIns="90475" spcFirstLastPara="1" rIns="90475" wrap="square" tIns="4445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Must adjust to:</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Increased stress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Change in the nature of the relationship</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Change in family structure/roles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Lost income all have impact</a:t>
            </a:r>
            <a:endParaRPr/>
          </a:p>
        </p:txBody>
      </p:sp>
      <p:sp>
        <p:nvSpPr>
          <p:cNvPr id="204" name="Google Shape;204;p6"/>
          <p:cNvSpPr txBox="1"/>
          <p:nvPr>
            <p:ph idx="2" type="body"/>
          </p:nvPr>
        </p:nvSpPr>
        <p:spPr>
          <a:xfrm>
            <a:off x="4656137" y="1770062"/>
            <a:ext cx="4038600" cy="4525962"/>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a:solidFill>
                  <a:schemeClr val="lt1"/>
                </a:solidFill>
                <a:latin typeface="Corbel"/>
                <a:ea typeface="Corbel"/>
                <a:cs typeface="Corbel"/>
                <a:sym typeface="Corbel"/>
              </a:rPr>
              <a:t>Different issues for different relationships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Adult children of ill parents</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Spouse of ill person</a:t>
            </a:r>
            <a:endParaRPr/>
          </a:p>
          <a:p>
            <a:pPr indent="-285750" lvl="1" marL="739775" marR="0" rtl="0" algn="l">
              <a:lnSpc>
                <a:spcPct val="10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Parents of ill children</a:t>
            </a:r>
            <a:endParaRPr/>
          </a:p>
          <a:p>
            <a:pPr indent="-213359" lvl="0" marL="411163" marR="0" rtl="0" algn="l">
              <a:spcBef>
                <a:spcPts val="700"/>
              </a:spcBef>
              <a:spcAft>
                <a:spcPts val="0"/>
              </a:spcAft>
              <a:buClr>
                <a:srgbClr val="92406E"/>
              </a:buClr>
              <a:buSzPts val="2040"/>
              <a:buFont typeface="Noto Sans Symbols"/>
              <a:buNone/>
            </a:pPr>
            <a:r>
              <a:t/>
            </a:r>
            <a:endParaRPr b="0" i="0" sz="2400" u="none" cap="none" strike="noStrike">
              <a:solidFill>
                <a:schemeClr val="lt1"/>
              </a:solidFill>
              <a:latin typeface="Corbel"/>
              <a:ea typeface="Corbel"/>
              <a:cs typeface="Corbel"/>
              <a:sym typeface="Corbe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7"/>
          <p:cNvSpPr txBox="1"/>
          <p:nvPr>
            <p:ph idx="4294967295" type="title"/>
          </p:nvPr>
        </p:nvSpPr>
        <p:spPr>
          <a:xfrm>
            <a:off x="609600" y="533400"/>
            <a:ext cx="8001000" cy="7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4000"/>
              <a:buFont typeface="Consolas"/>
              <a:buNone/>
            </a:pPr>
            <a:r>
              <a:rPr b="1" i="0" lang="en-US" sz="4000" u="none" cap="none" strike="noStrike">
                <a:solidFill>
                  <a:srgbClr val="FFFFA3"/>
                </a:solidFill>
                <a:latin typeface="Consolas"/>
                <a:ea typeface="Consolas"/>
                <a:cs typeface="Consolas"/>
                <a:sym typeface="Consolas"/>
              </a:rPr>
              <a:t>Chronic Illness as a Crisis</a:t>
            </a:r>
            <a:endParaRPr/>
          </a:p>
        </p:txBody>
      </p:sp>
      <p:sp>
        <p:nvSpPr>
          <p:cNvPr id="210" name="Google Shape;210;p7"/>
          <p:cNvSpPr txBox="1"/>
          <p:nvPr>
            <p:ph idx="1" type="body"/>
          </p:nvPr>
        </p:nvSpPr>
        <p:spPr>
          <a:xfrm>
            <a:off x="838200" y="1447800"/>
            <a:ext cx="7924800" cy="4114800"/>
          </a:xfrm>
          <a:prstGeom prst="rect">
            <a:avLst/>
          </a:prstGeom>
          <a:noFill/>
          <a:ln>
            <a:noFill/>
          </a:ln>
        </p:spPr>
        <p:txBody>
          <a:bodyPr anchorCtr="0" anchor="t" bIns="45700" lIns="91425" spcFirstLastPara="1" rIns="91425" wrap="square" tIns="45700">
            <a:noAutofit/>
          </a:bodyPr>
          <a:lstStyle/>
          <a:p>
            <a:pPr indent="-342899" lvl="0" marL="411162" marR="0" rtl="0" algn="l">
              <a:lnSpc>
                <a:spcPct val="100000"/>
              </a:lnSpc>
              <a:spcBef>
                <a:spcPts val="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Illness is a crisis because it is a turning point in an individual’s life.</a:t>
            </a:r>
            <a:endParaRPr b="0" i="0" sz="3000" u="none" cap="none" strike="noStrike">
              <a:solidFill>
                <a:schemeClr val="lt1"/>
              </a:solidFill>
              <a:highlight>
                <a:srgbClr val="FF9900"/>
              </a:highlight>
              <a:latin typeface="Corbel"/>
              <a:ea typeface="Corbel"/>
              <a:cs typeface="Corbel"/>
              <a:sym typeface="Corbel"/>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Disruption to established patterns of</a:t>
            </a:r>
            <a:r>
              <a:rPr b="0" i="0" lang="en-US" sz="2800" u="none" cap="none" strike="noStrike">
                <a:solidFill>
                  <a:schemeClr val="lt1"/>
                </a:solidFill>
                <a:highlight>
                  <a:srgbClr val="FF9900"/>
                </a:highlight>
                <a:latin typeface="Corbel"/>
                <a:ea typeface="Corbel"/>
                <a:cs typeface="Corbel"/>
                <a:sym typeface="Corbel"/>
              </a:rPr>
              <a:t> personal and social functioning produces a state of psychological, social, and physical disequilibrium</a:t>
            </a:r>
            <a:endParaRPr>
              <a:highlight>
                <a:srgbClr val="FF9900"/>
              </a:highlight>
            </a:endParaRPr>
          </a:p>
          <a:p>
            <a:pPr indent="-342899" lvl="0" marL="411162" marR="0" rtl="0" algn="l">
              <a:lnSpc>
                <a:spcPct val="100000"/>
              </a:lnSpc>
              <a:spcBef>
                <a:spcPts val="70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Adaptation = finding new ways of coping with drastically altered circumstances. Restore equilibrium.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8"/>
          <p:cNvSpPr txBox="1"/>
          <p:nvPr>
            <p:ph idx="4294967295" type="title"/>
          </p:nvPr>
        </p:nvSpPr>
        <p:spPr>
          <a:xfrm>
            <a:off x="609600" y="609600"/>
            <a:ext cx="80010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Crisis Theory </a:t>
            </a:r>
            <a:br>
              <a:rPr b="1" i="0" lang="en-US" sz="3200" u="none" cap="none" strike="noStrike">
                <a:solidFill>
                  <a:srgbClr val="FFFFA3"/>
                </a:solidFill>
                <a:latin typeface="Consolas"/>
                <a:ea typeface="Consolas"/>
                <a:cs typeface="Consolas"/>
                <a:sym typeface="Consolas"/>
              </a:rPr>
            </a:br>
            <a:r>
              <a:rPr b="1" i="0" lang="en-US" sz="3200" u="none" cap="none" strike="noStrike">
                <a:solidFill>
                  <a:srgbClr val="FFFFA3"/>
                </a:solidFill>
                <a:latin typeface="Consolas"/>
                <a:ea typeface="Consolas"/>
                <a:cs typeface="Consolas"/>
                <a:sym typeface="Consolas"/>
              </a:rPr>
              <a:t>(Moos, 1982)</a:t>
            </a:r>
            <a:endParaRPr/>
          </a:p>
        </p:txBody>
      </p:sp>
      <p:sp>
        <p:nvSpPr>
          <p:cNvPr id="216" name="Google Shape;216;p8"/>
          <p:cNvSpPr txBox="1"/>
          <p:nvPr>
            <p:ph idx="1" type="body"/>
          </p:nvPr>
        </p:nvSpPr>
        <p:spPr>
          <a:xfrm>
            <a:off x="685800" y="1981200"/>
            <a:ext cx="7924800" cy="4114800"/>
          </a:xfrm>
          <a:prstGeom prst="rect">
            <a:avLst/>
          </a:prstGeom>
          <a:noFill/>
          <a:ln>
            <a:noFill/>
          </a:ln>
        </p:spPr>
        <p:txBody>
          <a:bodyPr anchorCtr="0" anchor="t" bIns="45700" lIns="91425" spcFirstLastPara="1" rIns="91425" wrap="square" tIns="45700">
            <a:normAutofit/>
          </a:bodyPr>
          <a:lstStyle/>
          <a:p>
            <a:pPr indent="-342899" lvl="0" marL="411162" marR="0" rtl="0" algn="l">
              <a:lnSpc>
                <a:spcPct val="80000"/>
              </a:lnSpc>
              <a:spcBef>
                <a:spcPts val="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A model describing the factors that affect people’s adjustment to having serious illness.</a:t>
            </a:r>
            <a:endParaRPr b="0" i="0" sz="3000" u="none" cap="none" strike="noStrike">
              <a:solidFill>
                <a:schemeClr val="lt1"/>
              </a:solidFill>
              <a:latin typeface="Corbel"/>
              <a:ea typeface="Corbel"/>
              <a:cs typeface="Corbel"/>
              <a:sym typeface="Corbel"/>
            </a:endParaRPr>
          </a:p>
          <a:p>
            <a:pPr indent="-342899" lvl="0" marL="411162" marR="0" rtl="0" algn="l">
              <a:lnSpc>
                <a:spcPct val="80000"/>
              </a:lnSpc>
              <a:spcBef>
                <a:spcPts val="700"/>
              </a:spcBef>
              <a:spcAft>
                <a:spcPts val="0"/>
              </a:spcAft>
              <a:buClr>
                <a:srgbClr val="92406E"/>
              </a:buClr>
              <a:buSzPts val="680"/>
              <a:buFont typeface="Noto Sans Symbols"/>
              <a:buNone/>
            </a:pPr>
            <a:r>
              <a:t/>
            </a:r>
            <a:endParaRPr b="0" i="0" sz="800" u="none" cap="none" strike="noStrike">
              <a:solidFill>
                <a:schemeClr val="lt1"/>
              </a:solidFill>
              <a:latin typeface="Corbel"/>
              <a:ea typeface="Corbel"/>
              <a:cs typeface="Corbel"/>
              <a:sym typeface="Corbel"/>
            </a:endParaRPr>
          </a:p>
          <a:p>
            <a:pPr indent="-342899" lvl="0" marL="411162" marR="0" rtl="0" algn="l">
              <a:lnSpc>
                <a:spcPct val="80000"/>
              </a:lnSpc>
              <a:spcBef>
                <a:spcPts val="700"/>
              </a:spcBef>
              <a:spcAft>
                <a:spcPts val="0"/>
              </a:spcAft>
              <a:buClr>
                <a:srgbClr val="92406E"/>
              </a:buClr>
              <a:buSzPts val="680"/>
              <a:buFont typeface="Noto Sans Symbols"/>
              <a:buNone/>
            </a:pPr>
            <a:r>
              <a:t/>
            </a:r>
            <a:endParaRPr b="0" i="0" sz="800" u="none" cap="none" strike="noStrike">
              <a:solidFill>
                <a:schemeClr val="lt1"/>
              </a:solidFill>
              <a:latin typeface="Corbel"/>
              <a:ea typeface="Corbel"/>
              <a:cs typeface="Corbel"/>
              <a:sym typeface="Corbel"/>
            </a:endParaRPr>
          </a:p>
          <a:p>
            <a:pPr indent="-342899" lvl="0" marL="411162" marR="0" rtl="0" algn="l">
              <a:lnSpc>
                <a:spcPct val="80000"/>
              </a:lnSpc>
              <a:spcBef>
                <a:spcPts val="70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Coping process (3 stages) is influenced by 3 factors</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Illness-Related Factors</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Background and personal Factors</a:t>
            </a:r>
            <a:endParaRPr/>
          </a:p>
          <a:p>
            <a:pPr indent="-285750" lvl="1" marL="739775" marR="0" rtl="0" algn="l">
              <a:lnSpc>
                <a:spcPct val="80000"/>
              </a:lnSpc>
              <a:spcBef>
                <a:spcPts val="480"/>
              </a:spcBef>
              <a:spcAft>
                <a:spcPts val="0"/>
              </a:spcAft>
              <a:buClr>
                <a:srgbClr val="D59FBD"/>
              </a:buClr>
              <a:buSzPts val="1920"/>
              <a:buFont typeface="Noto Sans Symbols"/>
              <a:buChar char="●"/>
            </a:pPr>
            <a:r>
              <a:rPr b="0" i="0" lang="en-US" sz="2400" u="none" cap="none" strike="noStrike">
                <a:solidFill>
                  <a:schemeClr val="lt1"/>
                </a:solidFill>
                <a:latin typeface="Corbel"/>
                <a:ea typeface="Corbel"/>
                <a:cs typeface="Corbel"/>
                <a:sym typeface="Corbel"/>
              </a:rPr>
              <a:t>Physical and Social Environment Factors</a:t>
            </a:r>
            <a:endParaRPr/>
          </a:p>
          <a:p>
            <a:pPr indent="-342899" lvl="0" marL="411162" marR="0" rtl="0" algn="l">
              <a:lnSpc>
                <a:spcPct val="80000"/>
              </a:lnSpc>
              <a:spcBef>
                <a:spcPts val="700"/>
              </a:spcBef>
              <a:spcAft>
                <a:spcPts val="0"/>
              </a:spcAft>
              <a:buClr>
                <a:srgbClr val="92406E"/>
              </a:buClr>
              <a:buSzPts val="765"/>
              <a:buFont typeface="Noto Sans Symbols"/>
              <a:buNone/>
            </a:pPr>
            <a:r>
              <a:t/>
            </a:r>
            <a:endParaRPr b="0" i="0" sz="900" u="none" cap="none" strike="noStrike">
              <a:solidFill>
                <a:schemeClr val="lt1"/>
              </a:solidFill>
              <a:latin typeface="Corbel"/>
              <a:ea typeface="Corbel"/>
              <a:cs typeface="Corbel"/>
              <a:sym typeface="Corbel"/>
            </a:endParaRPr>
          </a:p>
          <a:p>
            <a:pPr indent="-342899" lvl="0" marL="411162" marR="0" rtl="0" algn="l">
              <a:lnSpc>
                <a:spcPct val="80000"/>
              </a:lnSpc>
              <a:spcBef>
                <a:spcPts val="700"/>
              </a:spcBef>
              <a:spcAft>
                <a:spcPts val="0"/>
              </a:spcAft>
              <a:buClr>
                <a:srgbClr val="92406E"/>
              </a:buClr>
              <a:buSzPts val="765"/>
              <a:buFont typeface="Noto Sans Symbols"/>
              <a:buNone/>
            </a:pPr>
            <a:r>
              <a:t/>
            </a:r>
            <a:endParaRPr b="0" i="0" sz="900" u="none" cap="none" strike="noStrike">
              <a:solidFill>
                <a:schemeClr val="lt1"/>
              </a:solidFill>
              <a:latin typeface="Corbel"/>
              <a:ea typeface="Corbel"/>
              <a:cs typeface="Corbel"/>
              <a:sym typeface="Corbel"/>
            </a:endParaRPr>
          </a:p>
          <a:p>
            <a:pPr indent="-342899" lvl="0" marL="411162" marR="0" rtl="0" algn="l">
              <a:lnSpc>
                <a:spcPct val="80000"/>
              </a:lnSpc>
              <a:spcBef>
                <a:spcPts val="700"/>
              </a:spcBef>
              <a:spcAft>
                <a:spcPts val="0"/>
              </a:spcAft>
              <a:buClr>
                <a:srgbClr val="92406E"/>
              </a:buClr>
              <a:buSzPts val="2380"/>
              <a:buFont typeface="Noto Sans Symbols"/>
              <a:buChar char="🞕"/>
            </a:pPr>
            <a:r>
              <a:rPr b="0" i="0" lang="en-US" sz="2800" u="none" cap="none" strike="noStrike">
                <a:solidFill>
                  <a:schemeClr val="lt1"/>
                </a:solidFill>
                <a:latin typeface="Corbel"/>
                <a:ea typeface="Corbel"/>
                <a:cs typeface="Corbel"/>
                <a:sym typeface="Corbel"/>
              </a:rPr>
              <a:t>Coping process influences outcome of crisis</a:t>
            </a:r>
            <a:endParaRPr/>
          </a:p>
          <a:p>
            <a:pPr indent="-191769" lvl="0" marL="411163" marR="0" rtl="0" algn="l">
              <a:spcBef>
                <a:spcPts val="700"/>
              </a:spcBef>
              <a:spcAft>
                <a:spcPts val="0"/>
              </a:spcAft>
              <a:buClr>
                <a:srgbClr val="92406E"/>
              </a:buClr>
              <a:buSzPts val="2380"/>
              <a:buFont typeface="Noto Sans Symbols"/>
              <a:buNone/>
            </a:pPr>
            <a:r>
              <a:t/>
            </a:r>
            <a:endParaRPr b="0" i="0" sz="2800" u="none">
              <a:solidFill>
                <a:schemeClr val="lt1"/>
              </a:solidFill>
              <a:latin typeface="Corbel"/>
              <a:ea typeface="Corbel"/>
              <a:cs typeface="Corbel"/>
              <a:sym typeface="Corbe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9"/>
          <p:cNvSpPr txBox="1"/>
          <p:nvPr/>
        </p:nvSpPr>
        <p:spPr>
          <a:xfrm>
            <a:off x="234950" y="5035550"/>
            <a:ext cx="2578100" cy="1282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22" name="Google Shape;222;p9"/>
          <p:cNvSpPr txBox="1"/>
          <p:nvPr/>
        </p:nvSpPr>
        <p:spPr>
          <a:xfrm>
            <a:off x="234950" y="3435350"/>
            <a:ext cx="20447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23" name="Google Shape;223;p9"/>
          <p:cNvSpPr txBox="1"/>
          <p:nvPr/>
        </p:nvSpPr>
        <p:spPr>
          <a:xfrm>
            <a:off x="158750" y="1987550"/>
            <a:ext cx="2349500" cy="8255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24" name="Google Shape;224;p9"/>
          <p:cNvSpPr txBox="1"/>
          <p:nvPr>
            <p:ph idx="4294967295" type="title"/>
          </p:nvPr>
        </p:nvSpPr>
        <p:spPr>
          <a:xfrm>
            <a:off x="914400" y="512064"/>
            <a:ext cx="7772400" cy="914400"/>
          </a:xfrm>
          <a:prstGeom prst="rect">
            <a:avLst/>
          </a:prstGeom>
          <a:noFill/>
          <a:ln>
            <a:noFill/>
          </a:ln>
        </p:spPr>
        <p:txBody>
          <a:bodyPr anchorCtr="0" anchor="t" bIns="46025" lIns="92075" spcFirstLastPara="1" rIns="92075" wrap="square" tIns="46025">
            <a:noAutofit/>
          </a:bodyPr>
          <a:lstStyle/>
          <a:p>
            <a:pPr indent="0" lvl="0" marL="0" marR="0" rtl="0" algn="l">
              <a:lnSpc>
                <a:spcPct val="100000"/>
              </a:lnSpc>
              <a:spcBef>
                <a:spcPts val="0"/>
              </a:spcBef>
              <a:spcAft>
                <a:spcPts val="0"/>
              </a:spcAft>
              <a:buClr>
                <a:srgbClr val="FFFFA3"/>
              </a:buClr>
              <a:buSzPts val="3200"/>
              <a:buFont typeface="Consolas"/>
              <a:buNone/>
            </a:pPr>
            <a:r>
              <a:rPr b="1" i="0" lang="en-US" sz="3200" u="none" cap="none" strike="noStrike">
                <a:solidFill>
                  <a:srgbClr val="FFFFA3"/>
                </a:solidFill>
                <a:latin typeface="Consolas"/>
                <a:ea typeface="Consolas"/>
                <a:cs typeface="Consolas"/>
                <a:sym typeface="Consolas"/>
              </a:rPr>
              <a:t>Crisis Theory of Chronic Illness – A Model</a:t>
            </a:r>
            <a:endParaRPr/>
          </a:p>
        </p:txBody>
      </p:sp>
      <p:sp>
        <p:nvSpPr>
          <p:cNvPr id="225" name="Google Shape;225;p9"/>
          <p:cNvSpPr txBox="1"/>
          <p:nvPr/>
        </p:nvSpPr>
        <p:spPr>
          <a:xfrm>
            <a:off x="212725" y="1989137"/>
            <a:ext cx="2193925"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Background and</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Personal Factors</a:t>
            </a:r>
            <a:endParaRPr/>
          </a:p>
        </p:txBody>
      </p:sp>
      <p:sp>
        <p:nvSpPr>
          <p:cNvPr id="226" name="Google Shape;226;p9"/>
          <p:cNvSpPr txBox="1"/>
          <p:nvPr/>
        </p:nvSpPr>
        <p:spPr>
          <a:xfrm>
            <a:off x="288925" y="3513137"/>
            <a:ext cx="1876425"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Illness-related</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Factors</a:t>
            </a:r>
            <a:endParaRPr/>
          </a:p>
        </p:txBody>
      </p:sp>
      <p:sp>
        <p:nvSpPr>
          <p:cNvPr id="227" name="Google Shape;227;p9"/>
          <p:cNvSpPr txBox="1"/>
          <p:nvPr/>
        </p:nvSpPr>
        <p:spPr>
          <a:xfrm>
            <a:off x="288925" y="5113337"/>
            <a:ext cx="2481262" cy="1096962"/>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Physical and Social</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Environmental</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Factors</a:t>
            </a:r>
            <a:endParaRPr/>
          </a:p>
        </p:txBody>
      </p:sp>
      <p:sp>
        <p:nvSpPr>
          <p:cNvPr id="228" name="Google Shape;228;p9"/>
          <p:cNvSpPr txBox="1"/>
          <p:nvPr/>
        </p:nvSpPr>
        <p:spPr>
          <a:xfrm>
            <a:off x="7854950" y="3435350"/>
            <a:ext cx="12065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29" name="Google Shape;229;p9"/>
          <p:cNvSpPr txBox="1"/>
          <p:nvPr/>
        </p:nvSpPr>
        <p:spPr>
          <a:xfrm>
            <a:off x="6254750" y="3435350"/>
            <a:ext cx="10541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30" name="Google Shape;230;p9"/>
          <p:cNvSpPr txBox="1"/>
          <p:nvPr/>
        </p:nvSpPr>
        <p:spPr>
          <a:xfrm>
            <a:off x="4578350" y="3435350"/>
            <a:ext cx="13589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31" name="Google Shape;231;p9"/>
          <p:cNvSpPr txBox="1"/>
          <p:nvPr/>
        </p:nvSpPr>
        <p:spPr>
          <a:xfrm>
            <a:off x="2825750" y="3435350"/>
            <a:ext cx="14351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232" name="Google Shape;232;p9"/>
          <p:cNvSpPr txBox="1"/>
          <p:nvPr/>
        </p:nvSpPr>
        <p:spPr>
          <a:xfrm>
            <a:off x="2879725" y="3513137"/>
            <a:ext cx="1363662"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Cognitive</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Appraisal</a:t>
            </a:r>
            <a:endParaRPr/>
          </a:p>
        </p:txBody>
      </p:sp>
      <p:sp>
        <p:nvSpPr>
          <p:cNvPr id="233" name="Google Shape;233;p9"/>
          <p:cNvSpPr txBox="1"/>
          <p:nvPr/>
        </p:nvSpPr>
        <p:spPr>
          <a:xfrm>
            <a:off x="4632325" y="3513137"/>
            <a:ext cx="1270000"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Adaptive</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Tasks</a:t>
            </a:r>
            <a:endParaRPr/>
          </a:p>
        </p:txBody>
      </p:sp>
      <p:sp>
        <p:nvSpPr>
          <p:cNvPr id="234" name="Google Shape;234;p9"/>
          <p:cNvSpPr txBox="1"/>
          <p:nvPr/>
        </p:nvSpPr>
        <p:spPr>
          <a:xfrm>
            <a:off x="6232525" y="3513137"/>
            <a:ext cx="1054100"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Coping</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Skills</a:t>
            </a:r>
            <a:endParaRPr/>
          </a:p>
        </p:txBody>
      </p:sp>
      <p:sp>
        <p:nvSpPr>
          <p:cNvPr id="235" name="Google Shape;235;p9"/>
          <p:cNvSpPr txBox="1"/>
          <p:nvPr/>
        </p:nvSpPr>
        <p:spPr>
          <a:xfrm>
            <a:off x="7874000" y="3505200"/>
            <a:ext cx="1270000" cy="7620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Outcome</a:t>
            </a:r>
            <a:endParaRPr/>
          </a:p>
          <a:p>
            <a:pPr indent="0" lvl="0" marL="0" marR="0" rtl="0" algn="l">
              <a:lnSpc>
                <a:spcPct val="100000"/>
              </a:lnSpc>
              <a:spcBef>
                <a:spcPts val="0"/>
              </a:spcBef>
              <a:spcAft>
                <a:spcPts val="0"/>
              </a:spcAft>
              <a:buClr>
                <a:schemeClr val="lt1"/>
              </a:buClr>
              <a:buSzPts val="2200"/>
              <a:buFont typeface="Times New Roman"/>
              <a:buNone/>
            </a:pPr>
            <a:r>
              <a:rPr b="1" i="0" lang="en-US" sz="2200" u="none">
                <a:solidFill>
                  <a:schemeClr val="lt1"/>
                </a:solidFill>
                <a:latin typeface="Times New Roman"/>
                <a:ea typeface="Times New Roman"/>
                <a:cs typeface="Times New Roman"/>
                <a:sym typeface="Times New Roman"/>
              </a:rPr>
              <a:t>of Illness</a:t>
            </a:r>
            <a:endParaRPr/>
          </a:p>
        </p:txBody>
      </p:sp>
      <p:cxnSp>
        <p:nvCxnSpPr>
          <p:cNvPr id="236" name="Google Shape;236;p9"/>
          <p:cNvCxnSpPr/>
          <p:nvPr/>
        </p:nvCxnSpPr>
        <p:spPr>
          <a:xfrm>
            <a:off x="1295400" y="2819400"/>
            <a:ext cx="0" cy="609600"/>
          </a:xfrm>
          <a:prstGeom prst="straightConnector1">
            <a:avLst/>
          </a:prstGeom>
          <a:noFill/>
          <a:ln cap="flat" cmpd="sng" w="25400">
            <a:solidFill>
              <a:schemeClr val="lt1"/>
            </a:solidFill>
            <a:prstDash val="solid"/>
            <a:miter lim="800000"/>
            <a:headEnd len="med" w="med" type="stealth"/>
            <a:tailEnd len="med" w="med" type="stealth"/>
          </a:ln>
        </p:spPr>
      </p:cxnSp>
      <p:cxnSp>
        <p:nvCxnSpPr>
          <p:cNvPr id="237" name="Google Shape;237;p9"/>
          <p:cNvCxnSpPr/>
          <p:nvPr/>
        </p:nvCxnSpPr>
        <p:spPr>
          <a:xfrm>
            <a:off x="1295400" y="4343400"/>
            <a:ext cx="0" cy="685800"/>
          </a:xfrm>
          <a:prstGeom prst="straightConnector1">
            <a:avLst/>
          </a:prstGeom>
          <a:noFill/>
          <a:ln cap="flat" cmpd="sng" w="25400">
            <a:solidFill>
              <a:schemeClr val="lt1"/>
            </a:solidFill>
            <a:prstDash val="solid"/>
            <a:miter lim="800000"/>
            <a:headEnd len="med" w="med" type="stealth"/>
            <a:tailEnd len="med" w="med" type="stealth"/>
          </a:ln>
        </p:spPr>
      </p:cxnSp>
      <p:sp>
        <p:nvSpPr>
          <p:cNvPr id="238" name="Google Shape;238;p9"/>
          <p:cNvSpPr txBox="1"/>
          <p:nvPr/>
        </p:nvSpPr>
        <p:spPr>
          <a:xfrm>
            <a:off x="2603500" y="3136900"/>
            <a:ext cx="4927600" cy="1498600"/>
          </a:xfrm>
          <a:prstGeom prst="rect">
            <a:avLst/>
          </a:prstGeom>
          <a:noFill/>
          <a:ln cap="flat"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cxnSp>
        <p:nvCxnSpPr>
          <p:cNvPr id="239" name="Google Shape;239;p9"/>
          <p:cNvCxnSpPr/>
          <p:nvPr/>
        </p:nvCxnSpPr>
        <p:spPr>
          <a:xfrm>
            <a:off x="2286000" y="3962400"/>
            <a:ext cx="304800" cy="0"/>
          </a:xfrm>
          <a:prstGeom prst="straightConnector1">
            <a:avLst/>
          </a:prstGeom>
          <a:noFill/>
          <a:ln cap="flat" cmpd="sng" w="25400">
            <a:solidFill>
              <a:schemeClr val="lt1"/>
            </a:solidFill>
            <a:prstDash val="solid"/>
            <a:miter lim="800000"/>
            <a:headEnd len="med" w="med" type="none"/>
            <a:tailEnd len="med" w="med" type="stealth"/>
          </a:ln>
        </p:spPr>
      </p:cxnSp>
      <p:cxnSp>
        <p:nvCxnSpPr>
          <p:cNvPr id="240" name="Google Shape;240;p9"/>
          <p:cNvCxnSpPr/>
          <p:nvPr/>
        </p:nvCxnSpPr>
        <p:spPr>
          <a:xfrm>
            <a:off x="2133600" y="2819400"/>
            <a:ext cx="457200" cy="304800"/>
          </a:xfrm>
          <a:prstGeom prst="straightConnector1">
            <a:avLst/>
          </a:prstGeom>
          <a:noFill/>
          <a:ln cap="flat" cmpd="sng" w="25400">
            <a:solidFill>
              <a:schemeClr val="lt1"/>
            </a:solidFill>
            <a:prstDash val="solid"/>
            <a:miter lim="800000"/>
            <a:headEnd len="med" w="med" type="none"/>
            <a:tailEnd len="med" w="med" type="stealth"/>
          </a:ln>
        </p:spPr>
      </p:cxnSp>
      <p:cxnSp>
        <p:nvCxnSpPr>
          <p:cNvPr id="241" name="Google Shape;241;p9"/>
          <p:cNvCxnSpPr/>
          <p:nvPr/>
        </p:nvCxnSpPr>
        <p:spPr>
          <a:xfrm flipH="1" rot="10800000">
            <a:off x="2209800" y="4648200"/>
            <a:ext cx="609600" cy="381000"/>
          </a:xfrm>
          <a:prstGeom prst="straightConnector1">
            <a:avLst/>
          </a:prstGeom>
          <a:noFill/>
          <a:ln cap="flat" cmpd="sng" w="25400">
            <a:solidFill>
              <a:schemeClr val="lt1"/>
            </a:solidFill>
            <a:prstDash val="solid"/>
            <a:miter lim="800000"/>
            <a:headEnd len="med" w="med" type="none"/>
            <a:tailEnd len="med" w="med" type="stealth"/>
          </a:ln>
        </p:spPr>
      </p:cxnSp>
      <p:cxnSp>
        <p:nvCxnSpPr>
          <p:cNvPr id="242" name="Google Shape;242;p9"/>
          <p:cNvCxnSpPr/>
          <p:nvPr/>
        </p:nvCxnSpPr>
        <p:spPr>
          <a:xfrm>
            <a:off x="7543800" y="3886200"/>
            <a:ext cx="304800" cy="0"/>
          </a:xfrm>
          <a:prstGeom prst="straightConnector1">
            <a:avLst/>
          </a:prstGeom>
          <a:noFill/>
          <a:ln cap="flat" cmpd="sng" w="25400">
            <a:solidFill>
              <a:schemeClr val="lt1"/>
            </a:solidFill>
            <a:prstDash val="solid"/>
            <a:miter lim="800000"/>
            <a:headEnd len="med" w="med" type="none"/>
            <a:tailEnd len="med" w="med" type="stealth"/>
          </a:ln>
        </p:spPr>
      </p:cxnSp>
      <p:cxnSp>
        <p:nvCxnSpPr>
          <p:cNvPr id="243" name="Google Shape;243;p9"/>
          <p:cNvCxnSpPr/>
          <p:nvPr/>
        </p:nvCxnSpPr>
        <p:spPr>
          <a:xfrm>
            <a:off x="4267200" y="3886200"/>
            <a:ext cx="304800" cy="0"/>
          </a:xfrm>
          <a:prstGeom prst="straightConnector1">
            <a:avLst/>
          </a:prstGeom>
          <a:noFill/>
          <a:ln cap="flat" cmpd="sng" w="25400">
            <a:solidFill>
              <a:schemeClr val="lt1"/>
            </a:solidFill>
            <a:prstDash val="solid"/>
            <a:miter lim="800000"/>
            <a:headEnd len="med" w="med" type="none"/>
            <a:tailEnd len="med" w="med" type="stealth"/>
          </a:ln>
        </p:spPr>
      </p:cxnSp>
      <p:cxnSp>
        <p:nvCxnSpPr>
          <p:cNvPr id="244" name="Google Shape;244;p9"/>
          <p:cNvCxnSpPr/>
          <p:nvPr/>
        </p:nvCxnSpPr>
        <p:spPr>
          <a:xfrm>
            <a:off x="5943600" y="3886200"/>
            <a:ext cx="304800" cy="0"/>
          </a:xfrm>
          <a:prstGeom prst="straightConnector1">
            <a:avLst/>
          </a:prstGeom>
          <a:noFill/>
          <a:ln cap="flat" cmpd="sng" w="25400">
            <a:solidFill>
              <a:schemeClr val="lt1"/>
            </a:solidFill>
            <a:prstDash val="solid"/>
            <a:miter lim="800000"/>
            <a:headEnd len="med" w="med" type="none"/>
            <a:tailEnd len="med" w="med" type="stealth"/>
          </a:ln>
        </p:spPr>
      </p:cxnSp>
      <p:cxnSp>
        <p:nvCxnSpPr>
          <p:cNvPr id="245" name="Google Shape;245;p9"/>
          <p:cNvCxnSpPr/>
          <p:nvPr/>
        </p:nvCxnSpPr>
        <p:spPr>
          <a:xfrm>
            <a:off x="3581400" y="4343400"/>
            <a:ext cx="0" cy="152400"/>
          </a:xfrm>
          <a:prstGeom prst="straightConnector1">
            <a:avLst/>
          </a:prstGeom>
          <a:noFill/>
          <a:ln cap="flat" cmpd="sng" w="25400">
            <a:solidFill>
              <a:schemeClr val="lt1"/>
            </a:solidFill>
            <a:prstDash val="solid"/>
            <a:miter lim="800000"/>
            <a:headEnd len="med" w="med" type="none"/>
            <a:tailEnd len="med" w="med" type="none"/>
          </a:ln>
        </p:spPr>
      </p:cxnSp>
      <p:cxnSp>
        <p:nvCxnSpPr>
          <p:cNvPr id="246" name="Google Shape;246;p9"/>
          <p:cNvCxnSpPr/>
          <p:nvPr/>
        </p:nvCxnSpPr>
        <p:spPr>
          <a:xfrm>
            <a:off x="3581400" y="4495800"/>
            <a:ext cx="3200400" cy="0"/>
          </a:xfrm>
          <a:prstGeom prst="straightConnector1">
            <a:avLst/>
          </a:prstGeom>
          <a:noFill/>
          <a:ln cap="flat" cmpd="sng" w="25400">
            <a:solidFill>
              <a:schemeClr val="lt1"/>
            </a:solidFill>
            <a:prstDash val="solid"/>
            <a:miter lim="800000"/>
            <a:headEnd len="med" w="med" type="none"/>
            <a:tailEnd len="med" w="med" type="none"/>
          </a:ln>
        </p:spPr>
      </p:cxnSp>
      <p:cxnSp>
        <p:nvCxnSpPr>
          <p:cNvPr id="247" name="Google Shape;247;p9"/>
          <p:cNvCxnSpPr/>
          <p:nvPr/>
        </p:nvCxnSpPr>
        <p:spPr>
          <a:xfrm rot="10800000">
            <a:off x="6781800" y="4343400"/>
            <a:ext cx="0" cy="152400"/>
          </a:xfrm>
          <a:prstGeom prst="straightConnector1">
            <a:avLst/>
          </a:prstGeom>
          <a:noFill/>
          <a:ln cap="flat" cmpd="sng" w="25400">
            <a:solidFill>
              <a:schemeClr val="lt1"/>
            </a:solidFill>
            <a:prstDash val="solid"/>
            <a:miter lim="800000"/>
            <a:headEnd len="med" w="med" type="none"/>
            <a:tailEnd len="med" w="med" type="stealth"/>
          </a:ln>
        </p:spPr>
      </p:cxnSp>
      <p:sp>
        <p:nvSpPr>
          <p:cNvPr id="248" name="Google Shape;248;p9"/>
          <p:cNvSpPr txBox="1"/>
          <p:nvPr/>
        </p:nvSpPr>
        <p:spPr>
          <a:xfrm>
            <a:off x="136525" y="6499225"/>
            <a:ext cx="2046287" cy="304800"/>
          </a:xfrm>
          <a:prstGeom prst="rect">
            <a:avLst/>
          </a:prstGeom>
          <a:noFill/>
          <a:ln>
            <a:noFill/>
          </a:ln>
        </p:spPr>
        <p:txBody>
          <a:bodyPr anchorCtr="0" anchor="t" bIns="46025" lIns="92075" spcFirstLastPara="1" rIns="92075" wrap="square" tIns="46025">
            <a:spAutoFit/>
          </a:bodyPr>
          <a:lstStyle/>
          <a:p>
            <a:pPr indent="0" lvl="0" marL="0" marR="0" rtl="0" algn="l">
              <a:lnSpc>
                <a:spcPct val="100000"/>
              </a:lnSpc>
              <a:spcBef>
                <a:spcPts val="0"/>
              </a:spcBef>
              <a:spcAft>
                <a:spcPts val="0"/>
              </a:spcAft>
              <a:buClr>
                <a:schemeClr val="lt1"/>
              </a:buClr>
              <a:buSzPts val="1400"/>
              <a:buFont typeface="Times New Roman"/>
              <a:buNone/>
            </a:pPr>
            <a:r>
              <a:rPr b="1" i="0" lang="en-US" sz="1400" u="none">
                <a:solidFill>
                  <a:schemeClr val="lt1"/>
                </a:solidFill>
                <a:latin typeface="Times New Roman"/>
                <a:ea typeface="Times New Roman"/>
                <a:cs typeface="Times New Roman"/>
                <a:sym typeface="Times New Roman"/>
              </a:rPr>
              <a:t>Note: From Moos (1982)</a:t>
            </a:r>
            <a:endParaRPr/>
          </a:p>
        </p:txBody>
      </p:sp>
      <p:sp>
        <p:nvSpPr>
          <p:cNvPr id="249" name="Google Shape;249;p9"/>
          <p:cNvSpPr txBox="1"/>
          <p:nvPr/>
        </p:nvSpPr>
        <p:spPr>
          <a:xfrm>
            <a:off x="5638800" y="5181600"/>
            <a:ext cx="1371600" cy="901700"/>
          </a:xfrm>
          <a:prstGeom prst="rect">
            <a:avLst/>
          </a:prstGeom>
          <a:solidFill>
            <a:schemeClr val="accen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Adherence</a:t>
            </a:r>
            <a:endParaRPr/>
          </a:p>
        </p:txBody>
      </p:sp>
      <p:cxnSp>
        <p:nvCxnSpPr>
          <p:cNvPr id="250" name="Google Shape;250;p9"/>
          <p:cNvCxnSpPr/>
          <p:nvPr/>
        </p:nvCxnSpPr>
        <p:spPr>
          <a:xfrm>
            <a:off x="2819400" y="5562600"/>
            <a:ext cx="2743200" cy="0"/>
          </a:xfrm>
          <a:prstGeom prst="straightConnector1">
            <a:avLst/>
          </a:prstGeom>
          <a:noFill/>
          <a:ln cap="flat" cmpd="sng" w="9525">
            <a:solidFill>
              <a:schemeClr val="lt1"/>
            </a:solidFill>
            <a:prstDash val="solid"/>
            <a:miter lim="800000"/>
            <a:headEnd len="med" w="med" type="none"/>
            <a:tailEnd len="med" w="med" type="triangle"/>
          </a:ln>
        </p:spPr>
      </p:cxnSp>
      <p:cxnSp>
        <p:nvCxnSpPr>
          <p:cNvPr id="251" name="Google Shape;251;p9"/>
          <p:cNvCxnSpPr/>
          <p:nvPr/>
        </p:nvCxnSpPr>
        <p:spPr>
          <a:xfrm flipH="1" rot="10800000">
            <a:off x="7010400" y="4419600"/>
            <a:ext cx="1066800" cy="1143000"/>
          </a:xfrm>
          <a:prstGeom prst="straightConnector1">
            <a:avLst/>
          </a:prstGeom>
          <a:noFill/>
          <a:ln cap="flat" cmpd="sng" w="9525">
            <a:solidFill>
              <a:schemeClr val="lt1"/>
            </a:solidFill>
            <a:prstDash val="solid"/>
            <a:miter lim="800000"/>
            <a:headEnd len="med" w="med" type="none"/>
            <a:tailEnd len="med" w="med" type="triangle"/>
          </a:ln>
        </p:spPr>
      </p:cxnSp>
      <p:cxnSp>
        <p:nvCxnSpPr>
          <p:cNvPr id="252" name="Google Shape;252;p9"/>
          <p:cNvCxnSpPr/>
          <p:nvPr/>
        </p:nvCxnSpPr>
        <p:spPr>
          <a:xfrm>
            <a:off x="6934200" y="4343400"/>
            <a:ext cx="0" cy="762000"/>
          </a:xfrm>
          <a:prstGeom prst="straightConnector1">
            <a:avLst/>
          </a:prstGeom>
          <a:noFill/>
          <a:ln cap="flat" cmpd="sng" w="9525">
            <a:solidFill>
              <a:schemeClr val="lt1"/>
            </a:solidFill>
            <a:prstDash val="solid"/>
            <a:miter lim="800000"/>
            <a:headEnd len="med" w="med" type="none"/>
            <a:tailEnd len="med" w="med" type="triangle"/>
          </a:ln>
        </p:spPr>
      </p:cxnSp>
    </p:spTree>
  </p:cSld>
  <p:clrMapOvr>
    <a:masterClrMapping/>
  </p:clrMapOvr>
  <p:transition spd="slow">
    <p:push dir="r"/>
  </p:transition>
</p:sld>
</file>

<file path=ppt/theme/theme1.xml><?xml version="1.0" encoding="utf-8"?>
<a:theme xmlns:a="http://schemas.openxmlformats.org/drawingml/2006/main" xmlns:r="http://schemas.openxmlformats.org/officeDocument/2006/relationships" name="2_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5_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3_Twilight">
  <a:themeElements>
    <a:clrScheme name="Twilight">
      <a:dk1>
        <a:srgbClr val="000000"/>
      </a:dk1>
      <a:lt1>
        <a:srgbClr val="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2003-06-02T17:24:51Z</dcterms:created>
  <dc:creator>Ithaca College</dc:creator>
</cp:coreProperties>
</file>