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4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3672B-CF24-4D3B-91B3-5EAA22CCBE3F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09755-CF55-4BF9-9538-147A97CCF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26FC6F-C8D2-40D0-845E-49643B4458C1}" type="slidenum">
              <a:rPr lang="hu-HU"/>
              <a:pPr/>
              <a:t>2</a:t>
            </a:fld>
            <a:endParaRPr lang="hu-HU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B077ED-CB16-4D07-A63E-264F991A5DF8}" type="slidenum">
              <a:rPr lang="hu-HU"/>
              <a:pPr/>
              <a:t>14</a:t>
            </a:fld>
            <a:endParaRPr lang="hu-HU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303801-8C4D-40A9-9C11-883048C668D7}" type="slidenum">
              <a:rPr lang="hu-HU"/>
              <a:pPr/>
              <a:t>15</a:t>
            </a:fld>
            <a:endParaRPr lang="hu-HU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778ACB-F1C7-41B8-A5A1-C815B144DBC2}" type="slidenum">
              <a:rPr lang="hu-HU"/>
              <a:pPr/>
              <a:t>3</a:t>
            </a:fld>
            <a:endParaRPr lang="hu-HU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8B3EE2-D7D4-4FC0-BC65-9F740C42349A}" type="slidenum">
              <a:rPr lang="hu-HU"/>
              <a:pPr/>
              <a:t>5</a:t>
            </a:fld>
            <a:endParaRPr lang="hu-HU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4ED527-A001-4344-9EC9-49CC318A40B0}" type="slidenum">
              <a:rPr lang="hu-HU"/>
              <a:pPr/>
              <a:t>6</a:t>
            </a:fld>
            <a:endParaRPr lang="hu-HU"/>
          </a:p>
        </p:txBody>
      </p:sp>
      <p:sp>
        <p:nvSpPr>
          <p:cNvPr id="15257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25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4ADA23-C872-426D-BDF7-4F0D2FC44635}" type="slidenum">
              <a:rPr lang="hu-HU"/>
              <a:pPr/>
              <a:t>7</a:t>
            </a:fld>
            <a:endParaRPr lang="hu-HU"/>
          </a:p>
        </p:txBody>
      </p:sp>
      <p:sp>
        <p:nvSpPr>
          <p:cNvPr id="1546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46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6D1E24-108F-41EC-BCBC-9EE5425D2ADE}" type="slidenum">
              <a:rPr lang="hu-HU"/>
              <a:pPr/>
              <a:t>8</a:t>
            </a:fld>
            <a:endParaRPr lang="hu-HU"/>
          </a:p>
        </p:txBody>
      </p:sp>
      <p:sp>
        <p:nvSpPr>
          <p:cNvPr id="1628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28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C86687-B8B9-4804-AD49-4C28B0B0BEDD}" type="slidenum">
              <a:rPr lang="hu-HU"/>
              <a:pPr/>
              <a:t>9</a:t>
            </a:fld>
            <a:endParaRPr lang="hu-HU"/>
          </a:p>
        </p:txBody>
      </p:sp>
      <p:sp>
        <p:nvSpPr>
          <p:cNvPr id="1751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51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67CE4-BBC2-4D3F-AB60-6E86AC947036}" type="slidenum">
              <a:rPr lang="hu-HU"/>
              <a:pPr/>
              <a:t>10</a:t>
            </a:fld>
            <a:endParaRPr lang="hu-HU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32AECD-A9D4-447B-A8A3-E8A65C3580BB}" type="slidenum">
              <a:rPr lang="hu-HU"/>
              <a:pPr/>
              <a:t>12</a:t>
            </a:fld>
            <a:endParaRPr lang="hu-HU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27A0-822E-4B53-A9B9-B6C61CD451D6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A6B7-22BD-42B2-8685-44C0F8CC24A2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C363F-70AF-4BFE-AB3D-E255AED2A574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1FB8B1E-A922-4A24-835F-F71219214541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2D30DC6-93F4-4A08-94E3-37DD27C593E4}" type="datetime1">
              <a:rPr lang="en-US" smtClean="0"/>
              <a:pPr/>
              <a:t>4/22/2020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A1CE9B1-E29B-4BCA-A29A-FB57D3B4AA01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CEC304F-0A07-48D6-89F5-9EE5587563CA}" type="datetime1">
              <a:rPr lang="en-US" smtClean="0"/>
              <a:pPr/>
              <a:t>4/22/2020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0689-9487-43A5-A279-2BB889859BA3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446D-616A-49BD-BDEA-CCFB0D126D44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1EE9-7662-41DB-918A-E198AD14D31D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99F-2414-482C-A43E-83E5A129399B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1007-BDE0-4C0E-86BD-534C2E7278C5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C0A8-F501-4496-B535-CA2262919F7B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4F49-AD44-4B2D-BF25-026AB7F66209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10FC0-A787-471E-AECF-FEDA7A09C087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D202-F9AC-4714-9AED-CFA45D0B3AF2}" type="datetime1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4C63-1064-424F-8A0A-F75165DEE5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Consultation liaison psychiatry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PIUS KIGAMWA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000" tIns="46800" rIns="90000" bIns="46800" anchorCtr="0"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Characteristics of effective psychiatric consultant (Goldman, Lee, Rudd, 1983)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30725"/>
          </a:xfrm>
          <a:ln/>
        </p:spPr>
        <p:txBody>
          <a:bodyPr lIns="90000" tIns="46800" rIns="90000" bIns="46800"/>
          <a:lstStyle/>
          <a:p>
            <a:pPr marL="609600" indent="-609600">
              <a:buClr>
                <a:srgbClr val="FFCC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609600" indent="-609600">
              <a:buClrTx/>
              <a:buSzTx/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Talks with the referring physician, nursing and other staff before and after consultation. Clarifying the reason for the consultation is the initial goal</a:t>
            </a:r>
            <a:endParaRPr lang="hu-HU" sz="2800" dirty="0"/>
          </a:p>
          <a:p>
            <a:r>
              <a:rPr lang="en-US" sz="2800" dirty="0"/>
              <a:t>2. Establishes the level of urgency. </a:t>
            </a:r>
          </a:p>
          <a:p>
            <a:r>
              <a:rPr lang="en-US" sz="2800" dirty="0"/>
              <a:t>3. Reviews the chart and the data thoroughly.</a:t>
            </a:r>
          </a:p>
          <a:p>
            <a:r>
              <a:rPr lang="en-US" sz="2800" dirty="0"/>
              <a:t>4. Performs a complete mental status exam and relevant portions of a history and physical exam.</a:t>
            </a:r>
          </a:p>
          <a:p>
            <a:pPr marL="609600" indent="-609600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609600" indent="-609600">
              <a:buClrTx/>
              <a:buSzTx/>
              <a:buFontTx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609600" indent="-609600">
              <a:buClrTx/>
              <a:buSzTx/>
              <a:buFontTx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9906000" y="4592637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FB8B1E-A922-4A24-835F-F71219214541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Characteristics of effective psychiatric consultant (Goldman, Lee, Rudd, 1983):</a:t>
            </a:r>
            <a:endParaRPr lang="hu-HU" sz="3200" b="1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31257"/>
            <a:ext cx="8516938" cy="4776788"/>
          </a:xfrm>
        </p:spPr>
        <p:txBody>
          <a:bodyPr/>
          <a:lstStyle/>
          <a:p>
            <a:r>
              <a:rPr lang="en-US" sz="2800" dirty="0"/>
              <a:t>5. Obtains medical history from family members or friends as indicated.</a:t>
            </a:r>
          </a:p>
          <a:p>
            <a:r>
              <a:rPr lang="en-US" sz="2800" dirty="0"/>
              <a:t>6. Makes notes as brief as appropriate.</a:t>
            </a:r>
          </a:p>
          <a:p>
            <a:r>
              <a:rPr lang="en-US" sz="2800" dirty="0"/>
              <a:t>7. Arrives at a tentative diagnosis.</a:t>
            </a:r>
          </a:p>
          <a:p>
            <a:r>
              <a:rPr lang="en-US" sz="2800" dirty="0"/>
              <a:t>8. Formulates a differential diagnosis.</a:t>
            </a:r>
          </a:p>
          <a:p>
            <a:r>
              <a:rPr lang="en-US" sz="2800" dirty="0"/>
              <a:t>9. Recommends diagnostic tests.</a:t>
            </a:r>
          </a:p>
          <a:p>
            <a:endParaRPr lang="hu-H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-38100"/>
            <a:ext cx="8418512" cy="1306513"/>
          </a:xfrm>
          <a:ln/>
        </p:spPr>
        <p:txBody>
          <a:bodyPr lIns="90000" tIns="46800" rIns="90000" bIns="46800" anchorCtr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dirty="0"/>
              <a:t>Characteristics of effective psychiatric consultant (Goldman, Lee, Rudd, 1983):</a:t>
            </a:r>
            <a:endParaRPr lang="en-GB" sz="3400" b="1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76787"/>
          </a:xfrm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10. Has the knowledge to prescribe psychotropic drugs and be aware of their interactions</a:t>
            </a:r>
            <a:r>
              <a:rPr lang="hu-HU" sz="2800" dirty="0"/>
              <a:t> (with somatic therapies)</a:t>
            </a:r>
            <a:r>
              <a:rPr lang="en-US" sz="2800" dirty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11. Makes specific recommendations that are brief, goal oriented and free of psychiatric jargon and </a:t>
            </a:r>
            <a:r>
              <a:rPr lang="en-US" sz="2800" b="1" dirty="0"/>
              <a:t>discusses findings</a:t>
            </a:r>
            <a:r>
              <a:rPr lang="en-US" sz="2800" dirty="0"/>
              <a:t> and recommendation with consultee – </a:t>
            </a:r>
            <a:r>
              <a:rPr lang="en-US" sz="2800" b="1" dirty="0"/>
              <a:t>In person</a:t>
            </a:r>
            <a:r>
              <a:rPr lang="en-US" sz="2800" dirty="0"/>
              <a:t> whenever possible.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12. Respects patient’s rights to know that the identified “customer” is the consulting physician. </a:t>
            </a:r>
            <a:r>
              <a:rPr lang="hu-HU" sz="2800" dirty="0"/>
              <a:t>(</a:t>
            </a:r>
            <a:r>
              <a:rPr lang="en-US" sz="2800" dirty="0"/>
              <a:t>maintaining absolute Doctor-Patient confidentiality is not possible for a psychiatric consultant</a:t>
            </a:r>
            <a:r>
              <a:rPr lang="hu-HU" sz="2800" dirty="0"/>
              <a:t>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Characteristics of effective psychiatric consultant (Goldman, Lee, Rudd, 1983):</a:t>
            </a:r>
            <a:endParaRPr lang="hu-HU" sz="34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sz="2800" dirty="0"/>
              <a:t>13. </a:t>
            </a:r>
            <a:r>
              <a:rPr lang="hu-HU" sz="2800" dirty="0"/>
              <a:t>F</a:t>
            </a:r>
            <a:r>
              <a:rPr lang="en-US" sz="2800" dirty="0" err="1"/>
              <a:t>ollows</a:t>
            </a:r>
            <a:r>
              <a:rPr lang="en-US" sz="2800" dirty="0"/>
              <a:t> up patient until they are discharged from the hospital or clinic or until the goals of the consultation are achieved and arranges out-patient care</a:t>
            </a:r>
            <a:r>
              <a:rPr lang="hu-HU" sz="2800" dirty="0"/>
              <a:t>-if necessary.</a:t>
            </a:r>
          </a:p>
          <a:p>
            <a:pPr>
              <a:spcBef>
                <a:spcPts val="700"/>
              </a:spcBef>
            </a:pPr>
            <a:r>
              <a:rPr lang="en-US" sz="2800" dirty="0"/>
              <a:t>14. Does not take over the aspects of the patient’s medical care unless asked to do so.</a:t>
            </a:r>
          </a:p>
          <a:p>
            <a:pPr>
              <a:spcBef>
                <a:spcPts val="700"/>
              </a:spcBef>
            </a:pPr>
            <a:r>
              <a:rPr lang="en-US" sz="2800" dirty="0"/>
              <a:t>15. Follows advances in the other medical fields and is not isolated from the rest of the medical community.</a:t>
            </a:r>
          </a:p>
          <a:p>
            <a:endParaRPr lang="hu-H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717550"/>
          </a:xfrm>
          <a:ln/>
        </p:spPr>
        <p:txBody>
          <a:bodyPr lIns="90000" tIns="46800" rIns="90000" bIns="46800" anchorCtr="0"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effectLst/>
              </a:rPr>
              <a:t>Follow-Up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820150" cy="5661025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en-US" sz="2800" b="1">
              <a:effectLst/>
            </a:endParaRP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effectLst/>
              </a:rPr>
              <a:t>At least daily follow-up should be considered for several types of patients: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effectLst/>
              </a:rPr>
              <a:t>Those in</a:t>
            </a:r>
            <a:r>
              <a:rPr lang="en-US" sz="2800" b="1">
                <a:solidFill>
                  <a:srgbClr val="FFFF00"/>
                </a:solidFill>
                <a:effectLst/>
              </a:rPr>
              <a:t> </a:t>
            </a:r>
            <a:r>
              <a:rPr lang="en-US" sz="2800" b="1">
                <a:solidFill>
                  <a:srgbClr val="FF0000"/>
                </a:solidFill>
                <a:effectLst/>
              </a:rPr>
              <a:t>restraints 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solidFill>
                  <a:srgbClr val="FF0000"/>
                </a:solidFill>
                <a:effectLst/>
              </a:rPr>
              <a:t>Agitated, potentially violent, or suicidal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solidFill>
                  <a:srgbClr val="FF0000"/>
                </a:solidFill>
                <a:effectLst/>
              </a:rPr>
              <a:t>Delirium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solidFill>
                  <a:srgbClr val="FF0000"/>
                </a:solidFill>
                <a:effectLst/>
              </a:rPr>
              <a:t>Psychotic or psychiatrically unstable.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en-US" sz="2800" b="1">
                <a:effectLst/>
              </a:rPr>
              <a:t> Acutely ill patients started on psychoactive medications should be seen daily until they have been stabilized.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en-US" sz="2800" b="1">
              <a:effectLst/>
            </a:endParaRP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en-US" sz="2800" b="1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1054100"/>
          </a:xfrm>
          <a:ln/>
        </p:spPr>
        <p:txBody>
          <a:bodyPr lIns="90000" tIns="46800" rIns="90000" bIns="46800" anchorCtr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900" dirty="0"/>
              <a:t>I</a:t>
            </a:r>
            <a:r>
              <a:rPr lang="hu-HU" sz="2900" dirty="0"/>
              <a:t>mportant fields of C-L activity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31188" cy="4143375"/>
          </a:xfrm>
          <a:ln/>
        </p:spPr>
        <p:txBody>
          <a:bodyPr lIns="90000" tIns="46800" rIns="90000" bIns="46800">
            <a:normAutofit fontScale="85000" lnSpcReduction="20000"/>
          </a:bodyPr>
          <a:lstStyle/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 compliance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Delirium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Dementia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dirty="0"/>
              <a:t>Transplantation medicine (Bone marrow, heart and lung, liver, kidney, living donations)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dirty="0"/>
              <a:t>Oncology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dirty="0"/>
              <a:t>Legal issues (competency)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dirty="0"/>
              <a:t>HCV, HIV, AIDS</a:t>
            </a:r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dirty="0"/>
              <a:t>Addictions</a:t>
            </a:r>
            <a:endParaRPr lang="en-US" dirty="0"/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Perinatal mental health</a:t>
            </a:r>
            <a:endParaRPr lang="hu-HU" dirty="0"/>
          </a:p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1054100"/>
          </a:xfrm>
          <a:ln/>
        </p:spPr>
        <p:txBody>
          <a:bodyPr lIns="90000" tIns="46800" rIns="90000" bIns="46800" anchorCtr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Definition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32313"/>
          </a:xfrm>
          <a:ln/>
        </p:spPr>
        <p:txBody>
          <a:bodyPr lIns="90000" tIns="46800" rIns="90000" bIns="46800"/>
          <a:lstStyle/>
          <a:p>
            <a:pPr marL="341313" indent="-341313"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Consultation-Liaison Psychiatry is a sub-specialty of psychiatry that incorporates clinical service, teaching, and research at the borderland of psychiatry and medicine.</a:t>
            </a:r>
          </a:p>
          <a:p>
            <a:pPr marL="341313" indent="-341313">
              <a:buClrTx/>
              <a:buSzTx/>
              <a:buFontTx/>
              <a:buChar char=" 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  (Lipowski, 1983)</a:t>
            </a:r>
          </a:p>
          <a:p>
            <a:pPr marL="341313" indent="-341313">
              <a:buClrTx/>
              <a:buSzTx/>
              <a:buFontTx/>
              <a:buChar char="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ClrTx/>
              <a:buSzTx/>
              <a:buFontTx/>
              <a:buChar char="흀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1054100"/>
          </a:xfrm>
          <a:ln/>
        </p:spPr>
        <p:txBody>
          <a:bodyPr lIns="90000" tIns="46800" rIns="90000" bIns="46800" anchorCtr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800"/>
              <a:t>What is consultation-liaison psychiatry?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ln/>
        </p:spPr>
        <p:txBody>
          <a:bodyPr lIns="90000" tIns="46800" rIns="90000" bIns="46800">
            <a:normAutofit/>
          </a:bodyPr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 b="1" dirty="0"/>
              <a:t>Liaison psychiatry</a:t>
            </a:r>
            <a:r>
              <a:rPr lang="hu-HU" sz="2800" dirty="0"/>
              <a:t>, also known as </a:t>
            </a:r>
            <a:r>
              <a:rPr lang="hu-HU" sz="2800" b="1" dirty="0"/>
              <a:t>consultative psychiatry</a:t>
            </a:r>
            <a:r>
              <a:rPr lang="hu-HU" sz="2800" dirty="0"/>
              <a:t> or </a:t>
            </a:r>
            <a:r>
              <a:rPr lang="hu-HU" sz="2800" b="1" dirty="0"/>
              <a:t>consultation-liaison psychiatry</a:t>
            </a:r>
            <a:r>
              <a:rPr lang="hu-HU" sz="2800" dirty="0"/>
              <a:t> (also, </a:t>
            </a:r>
            <a:r>
              <a:rPr lang="hu-HU" sz="2800" b="1" dirty="0"/>
              <a:t>psychosomatic medicine</a:t>
            </a:r>
            <a:r>
              <a:rPr lang="hu-HU" sz="2800" dirty="0"/>
              <a:t>) is the branch of psychiatry that </a:t>
            </a:r>
            <a:r>
              <a:rPr lang="hu-HU" sz="2800" b="1" dirty="0"/>
              <a:t>specialises in the interface between other medical specialties and psychiatry</a:t>
            </a:r>
            <a:r>
              <a:rPr lang="hu-HU" sz="2800" dirty="0"/>
              <a:t>, usually taking place in a </a:t>
            </a:r>
            <a:r>
              <a:rPr lang="hu-HU" sz="2800" b="1" dirty="0"/>
              <a:t>hospital or medical setting</a:t>
            </a:r>
            <a:r>
              <a:rPr lang="hu-HU" sz="2800" dirty="0"/>
              <a:t>.</a:t>
            </a:r>
            <a:endParaRPr lang="en-US" sz="2800" dirty="0"/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 dirty="0"/>
              <a:t> "Consults" are called when the primary care team has questions about a patient's mental health, or how that </a:t>
            </a:r>
            <a:r>
              <a:rPr lang="hu-HU" sz="2800" b="1" dirty="0"/>
              <a:t>patient's mental health is affecting his or her care and treatment</a:t>
            </a:r>
            <a:r>
              <a:rPr lang="hu-HU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90600"/>
            <a:ext cx="6324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dirty="0"/>
              <a:t>The psychiatric team works as a "liaison" between the medical team and the patient. 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hu-HU" sz="2800" b="1" dirty="0"/>
              <a:t>Issues that arise</a:t>
            </a:r>
            <a:r>
              <a:rPr lang="hu-HU" sz="2800" dirty="0"/>
              <a:t> include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hu-HU" sz="2800" dirty="0"/>
              <a:t> capacity to consent to treatment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hu-HU" sz="2800" dirty="0"/>
              <a:t>conflicts with the primary care team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hu-HU" sz="2800" dirty="0"/>
              <a:t>intersection of problems in both physical and mental health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hu-HU" sz="2800" dirty="0"/>
              <a:t>patients who may report physical symptoms as a result of a mental disorder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1054100"/>
          </a:xfrm>
          <a:ln/>
        </p:spPr>
        <p:txBody>
          <a:bodyPr lIns="90000" tIns="46800" rIns="90000" bIns="46800" anchorCtr="0"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z="3800" b="1" dirty="0"/>
              <a:t>What is consultation-liaison psychiatry’s present position?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752975"/>
          </a:xfrm>
          <a:ln/>
        </p:spPr>
        <p:txBody>
          <a:bodyPr lIns="90000" tIns="46800" rIns="90000" bIns="46800"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AR" sz="2800" dirty="0"/>
              <a:t>The American </a:t>
            </a:r>
            <a:r>
              <a:rPr lang="es-AR" sz="2800" dirty="0" err="1"/>
              <a:t>Board</a:t>
            </a:r>
            <a:r>
              <a:rPr lang="es-AR" sz="2800" dirty="0"/>
              <a:t> of Psychiatry and </a:t>
            </a:r>
            <a:r>
              <a:rPr lang="es-AR" sz="2800" dirty="0" err="1"/>
              <a:t>Neurology</a:t>
            </a:r>
            <a:r>
              <a:rPr lang="es-AR" sz="2800" dirty="0"/>
              <a:t>: </a:t>
            </a:r>
            <a:r>
              <a:rPr lang="es-AR" sz="2800" dirty="0" err="1"/>
              <a:t>recommended</a:t>
            </a:r>
            <a:r>
              <a:rPr lang="es-AR" sz="2800" dirty="0"/>
              <a:t> </a:t>
            </a:r>
            <a:r>
              <a:rPr lang="es-AR" sz="2800" dirty="0" err="1"/>
              <a:t>subspecialty</a:t>
            </a:r>
            <a:r>
              <a:rPr lang="es-AR" sz="2800" dirty="0"/>
              <a:t> </a:t>
            </a:r>
            <a:r>
              <a:rPr lang="es-AR" sz="2800" dirty="0" err="1"/>
              <a:t>for</a:t>
            </a:r>
            <a:r>
              <a:rPr lang="es-AR" sz="2800" dirty="0"/>
              <a:t> </a:t>
            </a:r>
            <a:r>
              <a:rPr lang="es-AR" sz="2800" dirty="0" err="1"/>
              <a:t>Consultation</a:t>
            </a:r>
            <a:r>
              <a:rPr lang="es-AR" sz="2800" dirty="0"/>
              <a:t>-Liaison Psychiatry </a:t>
            </a:r>
            <a:r>
              <a:rPr lang="es-AR" sz="2800" dirty="0" err="1"/>
              <a:t>renaming</a:t>
            </a:r>
            <a:r>
              <a:rPr lang="es-AR" sz="2800" dirty="0"/>
              <a:t>  </a:t>
            </a:r>
            <a:r>
              <a:rPr lang="es-AR" sz="2800" dirty="0" err="1"/>
              <a:t>it</a:t>
            </a:r>
            <a:r>
              <a:rPr lang="es-AR" sz="2800" dirty="0"/>
              <a:t> </a:t>
            </a:r>
            <a:r>
              <a:rPr lang="es-AR" sz="2800" dirty="0" err="1"/>
              <a:t>Psychosomatic</a:t>
            </a:r>
            <a:r>
              <a:rPr lang="es-AR" sz="2800" dirty="0"/>
              <a:t> Medicine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AR" sz="2800" dirty="0"/>
              <a:t>June 2001: American </a:t>
            </a:r>
            <a:r>
              <a:rPr lang="es-AR" sz="2800" dirty="0" err="1"/>
              <a:t>Psychiatric</a:t>
            </a:r>
            <a:r>
              <a:rPr lang="es-AR" sz="2800" dirty="0"/>
              <a:t> </a:t>
            </a:r>
            <a:r>
              <a:rPr lang="es-AR" sz="2800" dirty="0" err="1"/>
              <a:t>Association</a:t>
            </a:r>
            <a:r>
              <a:rPr lang="es-AR" sz="2800" dirty="0"/>
              <a:t> </a:t>
            </a:r>
            <a:r>
              <a:rPr lang="es-AR" sz="2800" dirty="0" err="1"/>
              <a:t>Board</a:t>
            </a:r>
            <a:r>
              <a:rPr lang="es-AR" sz="2800" dirty="0"/>
              <a:t> of </a:t>
            </a:r>
            <a:r>
              <a:rPr lang="es-AR" sz="2800" dirty="0" err="1"/>
              <a:t>Trustees</a:t>
            </a:r>
            <a:r>
              <a:rPr lang="es-AR" sz="2800" dirty="0"/>
              <a:t> </a:t>
            </a:r>
            <a:r>
              <a:rPr lang="es-AR" sz="2800" dirty="0" err="1"/>
              <a:t>supported</a:t>
            </a:r>
            <a:r>
              <a:rPr lang="es-AR" sz="2800" dirty="0"/>
              <a:t> </a:t>
            </a:r>
            <a:r>
              <a:rPr lang="es-AR" sz="2800" dirty="0" err="1"/>
              <a:t>application</a:t>
            </a:r>
            <a:endParaRPr lang="es-AR" sz="2800" dirty="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AR" sz="2800" dirty="0"/>
              <a:t>2003: American </a:t>
            </a:r>
            <a:r>
              <a:rPr lang="es-AR" sz="2800" dirty="0" err="1"/>
              <a:t>Board</a:t>
            </a:r>
            <a:r>
              <a:rPr lang="es-AR" sz="2800" dirty="0"/>
              <a:t> of Medical </a:t>
            </a:r>
            <a:r>
              <a:rPr lang="es-AR" sz="2800" dirty="0" err="1"/>
              <a:t>Specialties</a:t>
            </a:r>
            <a:r>
              <a:rPr lang="es-AR" sz="2800" dirty="0"/>
              <a:t> </a:t>
            </a:r>
            <a:r>
              <a:rPr lang="es-AR" sz="2800" dirty="0" err="1"/>
              <a:t>approved</a:t>
            </a:r>
            <a:r>
              <a:rPr lang="es-AR" sz="2800" dirty="0"/>
              <a:t> the </a:t>
            </a:r>
            <a:r>
              <a:rPr lang="es-AR" sz="2800" dirty="0" err="1"/>
              <a:t>recommendation</a:t>
            </a:r>
            <a:endParaRPr lang="es-AR" sz="2800" dirty="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AR" sz="2800" dirty="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AR" sz="2800" i="1" dirty="0" err="1"/>
              <a:t>Psychosomatic</a:t>
            </a:r>
            <a:r>
              <a:rPr lang="es-AR" sz="2800" i="1" dirty="0"/>
              <a:t> Medicine </a:t>
            </a:r>
            <a:r>
              <a:rPr lang="es-AR" sz="2800" i="1" dirty="0" err="1"/>
              <a:t>became</a:t>
            </a:r>
            <a:r>
              <a:rPr lang="es-AR" sz="2800" i="1" dirty="0"/>
              <a:t> the 7th </a:t>
            </a:r>
            <a:r>
              <a:rPr lang="es-AR" sz="2800" i="1" dirty="0" err="1"/>
              <a:t>subspecialty</a:t>
            </a:r>
            <a:r>
              <a:rPr lang="es-AR" sz="2800" i="1" dirty="0"/>
              <a:t> in Psychiatry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42900"/>
            <a:ext cx="8229600" cy="1555750"/>
          </a:xfrm>
          <a:ln/>
        </p:spPr>
        <p:txBody>
          <a:bodyPr lIns="90000" tIns="46800" rIns="90000" bIns="46800" anchorCtr="0"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600" b="1" dirty="0"/>
              <a:t>ASSESSMENT</a:t>
            </a:r>
            <a:br>
              <a:rPr lang="en-US" sz="4600" b="1" dirty="0"/>
            </a:br>
            <a:r>
              <a:rPr lang="hu-HU" sz="3600" b="1" dirty="0"/>
              <a:t>Requests for psychiatric consultation</a:t>
            </a:r>
            <a:br>
              <a:rPr lang="en-US" sz="4600" dirty="0">
                <a:solidFill>
                  <a:srgbClr val="00FFFF"/>
                </a:solidFill>
              </a:rPr>
            </a:br>
            <a:endParaRPr lang="en-US" sz="4600" dirty="0">
              <a:solidFill>
                <a:srgbClr val="00FFFF"/>
              </a:solidFill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86800" cy="4525963"/>
          </a:xfrm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spcBef>
                <a:spcPts val="6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</a:t>
            </a:r>
            <a:r>
              <a:rPr lang="en-US" sz="2600" dirty="0"/>
              <a:t>The consultant should establish the URGENCY of the consultation (i.e., emergency or routine—within 24 hours).</a:t>
            </a:r>
          </a:p>
          <a:p>
            <a:pPr>
              <a:spcBef>
                <a:spcPts val="6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dirty="0"/>
              <a:t>	Commonly, requests for psychiatric consultation fall into several general categories:</a:t>
            </a:r>
          </a:p>
          <a:p>
            <a:pPr>
              <a:spcBef>
                <a:spcPts val="6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dirty="0"/>
              <a:t>1. Evaluation of suspected psychiatric disorder</a:t>
            </a:r>
          </a:p>
          <a:p>
            <a:pPr>
              <a:spcBef>
                <a:spcPts val="6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dirty="0"/>
              <a:t>psychiatric history</a:t>
            </a:r>
          </a:p>
          <a:p>
            <a:pPr>
              <a:spcBef>
                <a:spcPts val="6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dirty="0"/>
              <a:t>use of</a:t>
            </a:r>
            <a:r>
              <a:rPr lang="hu-HU" sz="2600" dirty="0"/>
              <a:t> p</a:t>
            </a:r>
            <a:r>
              <a:rPr lang="en-US" sz="2600" dirty="0"/>
              <a:t>sycho-tropic medications</a:t>
            </a:r>
          </a:p>
          <a:p>
            <a:pPr>
              <a:spcBef>
                <a:spcPts val="6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600" dirty="0"/>
              <a:t>2. Evaluation of a patient who is acutely agitated.</a:t>
            </a:r>
            <a:r>
              <a:rPr lang="en-US" sz="2400" dirty="0"/>
              <a:t> </a:t>
            </a:r>
          </a:p>
          <a:p>
            <a:pPr>
              <a:spcBef>
                <a:spcPts val="65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3. Evaluation of a patient who expresses suicidal or homicidal ideation.</a:t>
            </a:r>
          </a:p>
          <a:p>
            <a:pPr>
              <a:spcBef>
                <a:spcPts val="6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b="1" dirty="0"/>
          </a:p>
          <a:p>
            <a:pPr>
              <a:spcBef>
                <a:spcPts val="6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6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510588" cy="703263"/>
          </a:xfrm>
          <a:noFill/>
          <a:ln/>
        </p:spPr>
        <p:txBody>
          <a:bodyPr lIns="90000" tIns="46800" rIns="90000" bIns="46800" anchorCtr="0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hu-HU" sz="3200" b="1" dirty="0"/>
              <a:t>Requests for psychiatric consultation</a:t>
            </a:r>
            <a:endParaRPr lang="en-US" sz="3200" b="1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2829" y="1436687"/>
            <a:ext cx="8229600" cy="5102225"/>
          </a:xfrm>
          <a:ln/>
        </p:spPr>
        <p:txBody>
          <a:bodyPr lIns="90000" tIns="46800" rIns="90000" bIns="46800"/>
          <a:lstStyle/>
          <a:p>
            <a:pPr marL="341313" indent="-341313">
              <a:spcBef>
                <a:spcPts val="7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4. Evaluation of a patient who is at high risk for psychiatric problems by virtue of serious medical illness.</a:t>
            </a:r>
          </a:p>
          <a:p>
            <a:pPr marL="341313" indent="-341313">
              <a:spcBef>
                <a:spcPts val="7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5. Evaluation of a patient who requests to see a psychiatrist.</a:t>
            </a:r>
          </a:p>
          <a:p>
            <a:pPr marL="341313" indent="-341313">
              <a:spcBef>
                <a:spcPts val="7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6. Evaluation of a patient with a medico-legal situation</a:t>
            </a:r>
            <a:r>
              <a:rPr lang="hu-HU" sz="2800" dirty="0"/>
              <a:t> (capacity to consent)</a:t>
            </a:r>
            <a:endParaRPr lang="en-US" sz="2800" dirty="0"/>
          </a:p>
          <a:p>
            <a:pPr marL="341313" indent="-341313">
              <a:spcBef>
                <a:spcPts val="9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7. Evaluation of a patient with known or suspected substance abuse</a:t>
            </a:r>
            <a:r>
              <a:rPr lang="en-US" sz="3600" dirty="0"/>
              <a:t>.</a:t>
            </a:r>
          </a:p>
          <a:p>
            <a:pPr marL="341313" indent="-341313">
              <a:spcBef>
                <a:spcPts val="9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 Breaking of news</a:t>
            </a:r>
          </a:p>
          <a:p>
            <a:pPr marL="341313" indent="-341313">
              <a:spcBef>
                <a:spcPts val="9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3600" b="1" dirty="0">
              <a:solidFill>
                <a:srgbClr val="FFFF99"/>
              </a:solidFill>
            </a:endParaRPr>
          </a:p>
          <a:p>
            <a:pPr marL="341313" indent="-341313">
              <a:spcBef>
                <a:spcPts val="900"/>
              </a:spcBef>
              <a:buClrTx/>
              <a:buSzTx/>
              <a:buFontTx/>
              <a:buChar char="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3600" dirty="0"/>
          </a:p>
          <a:p>
            <a:pPr marL="341313" indent="-341313">
              <a:spcBef>
                <a:spcPts val="700"/>
              </a:spcBef>
              <a:buClrTx/>
              <a:buSzTx/>
              <a:buFontTx/>
              <a:buChar char=" 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/>
          </a:p>
          <a:p>
            <a:pPr marL="341313" indent="-341313">
              <a:spcBef>
                <a:spcPts val="700"/>
              </a:spcBef>
              <a:buClrTx/>
              <a:buSzTx/>
              <a:buFontTx/>
              <a:buChar char="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/>
          </a:p>
          <a:p>
            <a:pPr marL="341313" indent="-341313">
              <a:spcBef>
                <a:spcPts val="700"/>
              </a:spcBef>
              <a:buClrTx/>
              <a:buSzTx/>
              <a:buFontTx/>
              <a:buChar char="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/>
          </a:p>
          <a:p>
            <a:pPr marL="341313" indent="-341313">
              <a:spcBef>
                <a:spcPts val="700"/>
              </a:spcBef>
              <a:buClrTx/>
              <a:buSzTx/>
              <a:buFontTx/>
              <a:buChar char="셰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1054100"/>
          </a:xfrm>
          <a:ln/>
        </p:spPr>
        <p:txBody>
          <a:bodyPr lIns="90000" tIns="46800" rIns="90000" bIns="46800" anchorCtr="0"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800" b="1" dirty="0"/>
              <a:t>Common psychiatric symptoms as reasons for consultation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5013" y="1773238"/>
            <a:ext cx="6683375" cy="4359275"/>
          </a:xfrm>
          <a:ln/>
        </p:spPr>
        <p:txBody>
          <a:bodyPr lIns="90000" tIns="46800" rIns="90000" bIns="46800"/>
          <a:lstStyle/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Depressed mood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Agitation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Disorientation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Hallucinations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Anxiety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Sleep disorder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Suicide attempt or threat</a:t>
            </a:r>
          </a:p>
          <a:p>
            <a:pPr marL="341313" indent="-341313">
              <a:spcBef>
                <a:spcPts val="700"/>
              </a:spcBef>
              <a:buClr>
                <a:srgbClr val="FFCC00"/>
              </a:buClr>
              <a:buFont typeface="Wingdings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u-HU" sz="2800"/>
              <a:t>Behavioural disturbance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4C63-1064-424F-8A0A-F75165DEE5C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31188" cy="782638"/>
          </a:xfrm>
          <a:ln/>
        </p:spPr>
        <p:txBody>
          <a:bodyPr lIns="90000" tIns="46800" rIns="90000" bIns="46800" anchorCtr="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Functional somatic syndromes</a:t>
            </a:r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539750" y="1700213"/>
            <a:ext cx="8064500" cy="432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5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Gastroenterology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Irritable Bowel Syndrome</a:t>
            </a:r>
          </a:p>
          <a:p>
            <a:pPr eaLnBrk="0" hangingPunct="0"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Functional dyspepsia</a:t>
            </a:r>
          </a:p>
          <a:p>
            <a:pPr eaLnBrk="0" hangingPunct="0">
              <a:spcBef>
                <a:spcPts val="9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Cardiology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Atypical chest pain</a:t>
            </a:r>
          </a:p>
          <a:p>
            <a:pPr eaLnBrk="0" hangingPunct="0">
              <a:spcBef>
                <a:spcPts val="9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Neurology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Common Headache</a:t>
            </a:r>
          </a:p>
          <a:p>
            <a:pPr eaLnBrk="0" hangingPunct="0"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Chronic fatigue syndrome</a:t>
            </a:r>
          </a:p>
          <a:p>
            <a:pPr eaLnBrk="0" hangingPunct="0">
              <a:spcBef>
                <a:spcPts val="9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Rheumatology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Fibromyalgia</a:t>
            </a:r>
          </a:p>
          <a:p>
            <a:pPr eaLnBrk="0" hangingPunct="0"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Complex regional pain syndromes</a:t>
            </a:r>
          </a:p>
          <a:p>
            <a:pPr eaLnBrk="0" hangingPunct="0"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(Reflex sympathetic dystrophy)</a:t>
            </a:r>
          </a:p>
          <a:p>
            <a:pPr eaLnBrk="0" hangingPunct="0">
              <a:spcBef>
                <a:spcPts val="9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Gynaecology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Chronic pelvic pain</a:t>
            </a:r>
          </a:p>
          <a:p>
            <a:pPr eaLnBrk="0" hangingPunct="0">
              <a:spcBef>
                <a:spcPts val="900"/>
              </a:spcBef>
              <a:tabLst>
                <a:tab pos="0" algn="l"/>
                <a:tab pos="3049588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Orthopaedics</a:t>
            </a:r>
            <a:r>
              <a:rPr lang="en-GB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Chronic back pain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CE9B1-E29B-4BCA-A29A-FB57D3B4AA01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877</Words>
  <Application>Microsoft Office PowerPoint</Application>
  <PresentationFormat>On-screen Show (4:3)</PresentationFormat>
  <Paragraphs>123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Consultation liaison psychiatry </vt:lpstr>
      <vt:lpstr>Definition</vt:lpstr>
      <vt:lpstr>What is consultation-liaison psychiatry?</vt:lpstr>
      <vt:lpstr>PowerPoint Presentation</vt:lpstr>
      <vt:lpstr>What is consultation-liaison psychiatry’s present position?</vt:lpstr>
      <vt:lpstr>ASSESSMENT Requests for psychiatric consultation </vt:lpstr>
      <vt:lpstr>Requests for psychiatric consultation</vt:lpstr>
      <vt:lpstr>Common psychiatric symptoms as reasons for consultation</vt:lpstr>
      <vt:lpstr>Functional somatic syndromes</vt:lpstr>
      <vt:lpstr>Characteristics of effective psychiatric consultant (Goldman, Lee, Rudd, 1983)</vt:lpstr>
      <vt:lpstr>Characteristics of effective psychiatric consultant (Goldman, Lee, Rudd, 1983):</vt:lpstr>
      <vt:lpstr>Characteristics of effective psychiatric consultant (Goldman, Lee, Rudd, 1983):</vt:lpstr>
      <vt:lpstr>Characteristics of effective psychiatric consultant (Goldman, Lee, Rudd, 1983):</vt:lpstr>
      <vt:lpstr>Follow-Up</vt:lpstr>
      <vt:lpstr>Important fields of C-L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Consultation and liaison psychiatry</dc:title>
  <dc:creator>DR PIUS AKIVAGA KIGAMWA</dc:creator>
  <cp:lastModifiedBy>admin</cp:lastModifiedBy>
  <cp:revision>7</cp:revision>
  <dcterms:created xsi:type="dcterms:W3CDTF">2014-03-27T05:31:27Z</dcterms:created>
  <dcterms:modified xsi:type="dcterms:W3CDTF">2020-04-22T04:09:15Z</dcterms:modified>
</cp:coreProperties>
</file>