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1" r:id="rId3"/>
    <p:sldId id="257" r:id="rId4"/>
    <p:sldId id="260" r:id="rId5"/>
    <p:sldId id="261" r:id="rId6"/>
    <p:sldId id="262" r:id="rId7"/>
    <p:sldId id="263" r:id="rId8"/>
    <p:sldId id="264" r:id="rId9"/>
    <p:sldId id="266" r:id="rId10"/>
    <p:sldId id="267" r:id="rId11"/>
    <p:sldId id="268" r:id="rId12"/>
    <p:sldId id="283" r:id="rId13"/>
    <p:sldId id="284" r:id="rId14"/>
    <p:sldId id="269" r:id="rId15"/>
    <p:sldId id="270" r:id="rId16"/>
    <p:sldId id="271" r:id="rId17"/>
    <p:sldId id="285" r:id="rId18"/>
    <p:sldId id="286" r:id="rId19"/>
    <p:sldId id="273" r:id="rId20"/>
    <p:sldId id="287" r:id="rId21"/>
    <p:sldId id="288" r:id="rId22"/>
    <p:sldId id="274" r:id="rId23"/>
    <p:sldId id="293" r:id="rId24"/>
    <p:sldId id="294" r:id="rId25"/>
    <p:sldId id="295" r:id="rId26"/>
    <p:sldId id="296" r:id="rId27"/>
    <p:sldId id="297" r:id="rId28"/>
    <p:sldId id="299" r:id="rId29"/>
    <p:sldId id="298" r:id="rId30"/>
    <p:sldId id="300" r:id="rId31"/>
    <p:sldId id="301" r:id="rId32"/>
    <p:sldId id="302" r:id="rId33"/>
    <p:sldId id="303" r:id="rId34"/>
    <p:sldId id="304" r:id="rId35"/>
    <p:sldId id="305" r:id="rId36"/>
    <p:sldId id="306" r:id="rId37"/>
    <p:sldId id="307" r:id="rId38"/>
    <p:sldId id="308" r:id="rId39"/>
    <p:sldId id="309" r:id="rId40"/>
    <p:sldId id="310" r:id="rId41"/>
    <p:sldId id="289" r:id="rId42"/>
    <p:sldId id="290" r:id="rId43"/>
    <p:sldId id="291" r:id="rId44"/>
    <p:sldId id="278" r:id="rId45"/>
    <p:sldId id="279" r:id="rId46"/>
    <p:sldId id="280" r:id="rId47"/>
    <p:sldId id="281"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615" autoAdjust="0"/>
    <p:restoredTop sz="86441" autoAdjust="0"/>
  </p:normalViewPr>
  <p:slideViewPr>
    <p:cSldViewPr>
      <p:cViewPr varScale="1">
        <p:scale>
          <a:sx n="66" d="100"/>
          <a:sy n="66" d="100"/>
        </p:scale>
        <p:origin x="-1002" y="-114"/>
      </p:cViewPr>
      <p:guideLst>
        <p:guide orient="horz" pos="2160"/>
        <p:guide pos="2880"/>
      </p:guideLst>
    </p:cSldViewPr>
  </p:slideViewPr>
  <p:outlineViewPr>
    <p:cViewPr>
      <p:scale>
        <a:sx n="33" d="100"/>
        <a:sy n="33" d="100"/>
      </p:scale>
      <p:origin x="0" y="2775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DC07EB-0BBD-4CC1-B31A-182A458117BF}"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C07EB-0BBD-4CC1-B31A-182A458117BF}"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C07EB-0BBD-4CC1-B31A-182A458117BF}"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C07EB-0BBD-4CC1-B31A-182A458117BF}"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DC07EB-0BBD-4CC1-B31A-182A458117BF}"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DC07EB-0BBD-4CC1-B31A-182A458117BF}" type="datetimeFigureOut">
              <a:rPr lang="en-US" smtClean="0"/>
              <a:pPr/>
              <a:t>3/14/2012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DC07EB-0BBD-4CC1-B31A-182A458117BF}" type="datetimeFigureOut">
              <a:rPr lang="en-US" smtClean="0"/>
              <a:pPr/>
              <a:t>3/14/2012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DC07EB-0BBD-4CC1-B31A-182A458117BF}" type="datetimeFigureOut">
              <a:rPr lang="en-US" smtClean="0"/>
              <a:pPr/>
              <a:t>3/14/2012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C07EB-0BBD-4CC1-B31A-182A458117BF}" type="datetimeFigureOut">
              <a:rPr lang="en-US" smtClean="0"/>
              <a:pPr/>
              <a:t>3/14/2012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C07EB-0BBD-4CC1-B31A-182A458117BF}" type="datetimeFigureOut">
              <a:rPr lang="en-US" smtClean="0"/>
              <a:pPr/>
              <a:t>3/14/2012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C07EB-0BBD-4CC1-B31A-182A458117BF}" type="datetimeFigureOut">
              <a:rPr lang="en-US" smtClean="0"/>
              <a:pPr/>
              <a:t>3/14/2012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29440-3352-43A6-AA07-4009CC7120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C07EB-0BBD-4CC1-B31A-182A458117BF}" type="datetimeFigureOut">
              <a:rPr lang="en-US" smtClean="0"/>
              <a:pPr/>
              <a:t>3/14/2012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29440-3352-43A6-AA07-4009CC71203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400" b="1" kern="1200" dirty="0" smtClean="0">
                <a:solidFill>
                  <a:schemeClr val="tx1"/>
                </a:solidFill>
                <a:latin typeface="+mj-lt"/>
                <a:ea typeface="+mj-ea"/>
                <a:cs typeface="+mj-cs"/>
              </a:rPr>
              <a:t>Dementia</a:t>
            </a:r>
            <a:r>
              <a:rPr lang="en-US" sz="4400" kern="1200" dirty="0" smtClean="0">
                <a:solidFill>
                  <a:schemeClr val="tx1"/>
                </a:solidFill>
                <a:latin typeface="+mj-lt"/>
                <a:ea typeface="+mj-ea"/>
                <a:cs typeface="+mj-cs"/>
              </a:rPr>
              <a:t> (from </a:t>
            </a:r>
            <a:r>
              <a:rPr lang="en-US" sz="4400" u="none" strike="noStrike" kern="1200" dirty="0" smtClean="0">
                <a:solidFill>
                  <a:schemeClr val="tx1"/>
                </a:solidFill>
                <a:latin typeface="+mj-lt"/>
                <a:ea typeface="+mj-ea"/>
                <a:cs typeface="+mj-cs"/>
              </a:rPr>
              <a:t>Latin</a:t>
            </a:r>
            <a:r>
              <a:rPr lang="en-US" sz="4400" kern="1200" dirty="0" smtClean="0">
                <a:solidFill>
                  <a:schemeClr val="tx1"/>
                </a:solidFill>
                <a:latin typeface="+mj-lt"/>
                <a:ea typeface="+mj-ea"/>
                <a:cs typeface="+mj-cs"/>
              </a:rPr>
              <a:t> </a:t>
            </a:r>
            <a:r>
              <a:rPr lang="en-US" sz="4400" i="1" kern="1200" dirty="0" smtClean="0">
                <a:solidFill>
                  <a:schemeClr val="tx1"/>
                </a:solidFill>
                <a:latin typeface="+mj-lt"/>
                <a:ea typeface="+mj-ea"/>
                <a:cs typeface="+mj-cs"/>
              </a:rPr>
              <a:t>de-</a:t>
            </a:r>
            <a:r>
              <a:rPr lang="en-US" sz="4400" kern="1200" dirty="0" smtClean="0">
                <a:solidFill>
                  <a:schemeClr val="tx1"/>
                </a:solidFill>
                <a:latin typeface="+mj-lt"/>
                <a:ea typeface="+mj-ea"/>
                <a:cs typeface="+mj-cs"/>
              </a:rPr>
              <a:t> "apart, away" + </a:t>
            </a:r>
            <a:r>
              <a:rPr lang="en-US" sz="4400" i="1" u="none" strike="noStrike" kern="1200" dirty="0" err="1" smtClean="0">
                <a:solidFill>
                  <a:schemeClr val="tx1"/>
                </a:solidFill>
                <a:latin typeface="+mj-lt"/>
                <a:ea typeface="+mj-ea"/>
                <a:cs typeface="+mj-cs"/>
              </a:rPr>
              <a:t>mens</a:t>
            </a:r>
            <a:r>
              <a:rPr lang="en-US" sz="4400" kern="1200" dirty="0" smtClean="0">
                <a:solidFill>
                  <a:schemeClr val="tx1"/>
                </a:solidFill>
                <a:latin typeface="+mj-lt"/>
                <a:ea typeface="+mj-ea"/>
                <a:cs typeface="+mj-cs"/>
              </a:rPr>
              <a:t> "mind") is the progressive decline in </a:t>
            </a:r>
            <a:r>
              <a:rPr lang="en-US" sz="4400" u="none" strike="noStrike" kern="1200" dirty="0" smtClean="0">
                <a:solidFill>
                  <a:schemeClr val="tx1"/>
                </a:solidFill>
                <a:latin typeface="+mj-lt"/>
                <a:ea typeface="+mj-ea"/>
                <a:cs typeface="+mj-cs"/>
              </a:rPr>
              <a:t>cognitive function</a:t>
            </a:r>
            <a:r>
              <a:rPr lang="en-US" sz="4400" kern="1200" dirty="0" smtClean="0">
                <a:solidFill>
                  <a:schemeClr val="tx1"/>
                </a:solidFill>
                <a:latin typeface="+mj-lt"/>
                <a:ea typeface="+mj-ea"/>
                <a:cs typeface="+mj-cs"/>
              </a:rPr>
              <a:t> due to damage or </a:t>
            </a:r>
            <a:r>
              <a:rPr lang="en-US" sz="4400" u="none" strike="noStrike" kern="1200" dirty="0" smtClean="0">
                <a:solidFill>
                  <a:schemeClr val="tx1"/>
                </a:solidFill>
                <a:latin typeface="+mj-lt"/>
                <a:ea typeface="+mj-ea"/>
                <a:cs typeface="+mj-cs"/>
              </a:rPr>
              <a:t>disease</a:t>
            </a:r>
            <a:r>
              <a:rPr lang="en-US" sz="4400" kern="1200" dirty="0" smtClean="0">
                <a:solidFill>
                  <a:schemeClr val="tx1"/>
                </a:solidFill>
                <a:latin typeface="+mj-lt"/>
                <a:ea typeface="+mj-ea"/>
                <a:cs typeface="+mj-cs"/>
              </a:rPr>
              <a:t> in the body beyond what might be expected from normal </a:t>
            </a:r>
            <a:r>
              <a:rPr lang="en-US" sz="4400" u="none" strike="noStrike" kern="1200" dirty="0" smtClean="0">
                <a:solidFill>
                  <a:schemeClr val="tx1"/>
                </a:solidFill>
                <a:latin typeface="+mj-lt"/>
                <a:ea typeface="+mj-ea"/>
                <a:cs typeface="+mj-cs"/>
              </a:rPr>
              <a:t>aging</a:t>
            </a:r>
            <a:r>
              <a:rPr lang="en-US" sz="4400" kern="1200" dirty="0" smtClean="0">
                <a:solidFill>
                  <a:schemeClr val="tx1"/>
                </a:solidFill>
                <a:latin typeface="+mj-lt"/>
                <a:ea typeface="+mj-ea"/>
                <a:cs typeface="+mj-cs"/>
              </a:rPr>
              <a: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Examples of such tests include the </a:t>
            </a:r>
            <a:r>
              <a:rPr lang="en-US" sz="4400" u="none" strike="noStrike" kern="1200" dirty="0" smtClean="0">
                <a:solidFill>
                  <a:schemeClr val="tx1"/>
                </a:solidFill>
                <a:latin typeface="+mj-lt"/>
                <a:ea typeface="+mj-ea"/>
                <a:cs typeface="+mj-cs"/>
              </a:rPr>
              <a:t>abbreviated mental test score</a:t>
            </a:r>
            <a:r>
              <a:rPr lang="en-US" sz="4400" kern="1200" dirty="0" smtClean="0">
                <a:solidFill>
                  <a:schemeClr val="tx1"/>
                </a:solidFill>
                <a:latin typeface="+mj-lt"/>
                <a:ea typeface="+mj-ea"/>
                <a:cs typeface="+mj-cs"/>
              </a:rPr>
              <a:t> (AMTS), the </a:t>
            </a:r>
            <a:r>
              <a:rPr lang="en-US" sz="4400" u="none" strike="noStrike" kern="1200" dirty="0" smtClean="0">
                <a:solidFill>
                  <a:schemeClr val="tx1"/>
                </a:solidFill>
                <a:latin typeface="+mj-lt"/>
                <a:ea typeface="+mj-ea"/>
                <a:cs typeface="+mj-cs"/>
              </a:rPr>
              <a:t>mini mental state examination</a:t>
            </a:r>
            <a:r>
              <a:rPr lang="en-US" sz="4400" kern="1200" dirty="0" smtClean="0">
                <a:solidFill>
                  <a:schemeClr val="tx1"/>
                </a:solidFill>
                <a:latin typeface="+mj-lt"/>
                <a:ea typeface="+mj-ea"/>
                <a:cs typeface="+mj-cs"/>
              </a:rPr>
              <a:t> (MMSE), Modified Mini-Mental State Examination (3MS),</a:t>
            </a:r>
            <a:r>
              <a:rPr lang="en-US" sz="4400" u="sng" strike="noStrike" kern="1200" baseline="30000" dirty="0" smtClean="0">
                <a:solidFill>
                  <a:schemeClr val="tx1"/>
                </a:solidFill>
                <a:latin typeface="+mj-lt"/>
                <a:ea typeface="+mj-ea"/>
                <a:cs typeface="+mj-cs"/>
              </a:rPr>
              <a:t>[2]</a:t>
            </a:r>
            <a:r>
              <a:rPr lang="en-US" sz="4400" kern="1200" dirty="0" smtClean="0">
                <a:solidFill>
                  <a:schemeClr val="tx1"/>
                </a:solidFill>
                <a:latin typeface="+mj-lt"/>
                <a:ea typeface="+mj-ea"/>
                <a:cs typeface="+mj-cs"/>
              </a:rPr>
              <a:t> the Cognitive Abilities Screening Instrument (CASI),</a:t>
            </a:r>
            <a:r>
              <a:rPr lang="en-US" sz="4400" u="sng" strike="noStrike" kern="1200" baseline="30000" dirty="0" smtClean="0">
                <a:solidFill>
                  <a:schemeClr val="tx1"/>
                </a:solidFill>
                <a:latin typeface="+mj-lt"/>
                <a:ea typeface="+mj-ea"/>
                <a:cs typeface="+mj-cs"/>
              </a:rPr>
              <a:t>[3]</a:t>
            </a:r>
            <a:r>
              <a:rPr lang="en-US" sz="4400" kern="1200" dirty="0" smtClean="0">
                <a:solidFill>
                  <a:schemeClr val="tx1"/>
                </a:solidFill>
                <a:latin typeface="+mj-lt"/>
                <a:ea typeface="+mj-ea"/>
                <a:cs typeface="+mj-cs"/>
              </a:rPr>
              <a:t> and the clock drawing test.</a:t>
            </a:r>
            <a:r>
              <a:rPr lang="en-US" sz="4400" u="sng" strike="noStrike" kern="1200" baseline="30000" dirty="0" smtClean="0">
                <a:solidFill>
                  <a:schemeClr val="tx1"/>
                </a:solidFill>
                <a:latin typeface="+mj-lt"/>
                <a:ea typeface="+mj-ea"/>
                <a:cs typeface="+mj-cs"/>
              </a:rPr>
              <a:t>[4]</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 An AMTS score of less than six (out of a possible score of ten) and an MMSE score under 24 (out of a possible score of 30) suggests a need for further evaluation.</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 Scores must be interpreted in the context of the person's educational and other background, and the particular circumstances; for example, a person highly depressed or in great pain will not be expected to do well on many tests of mental ability.</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The </a:t>
            </a:r>
            <a:r>
              <a:rPr lang="en-US" sz="4400" u="none" strike="noStrike" kern="1200" dirty="0" smtClean="0">
                <a:solidFill>
                  <a:schemeClr val="tx1"/>
                </a:solidFill>
                <a:latin typeface="+mj-lt"/>
                <a:ea typeface="+mj-ea"/>
                <a:cs typeface="+mj-cs"/>
              </a:rPr>
              <a:t>U.S. Preventive Services Task Force (USPSTF)</a:t>
            </a:r>
            <a:r>
              <a:rPr lang="en-US" sz="4400" kern="1200" dirty="0" smtClean="0">
                <a:solidFill>
                  <a:schemeClr val="tx1"/>
                </a:solidFill>
                <a:latin typeface="+mj-lt"/>
                <a:ea typeface="+mj-ea"/>
                <a:cs typeface="+mj-cs"/>
              </a:rPr>
              <a:t> reviewed tests for cognitive impairment and concluded:</a:t>
            </a:r>
            <a:r>
              <a:rPr lang="en-US" sz="4400" u="sng" strike="noStrike" kern="1200" baseline="30000" dirty="0" smtClean="0">
                <a:solidFill>
                  <a:schemeClr val="tx1"/>
                </a:solidFill>
                <a:latin typeface="+mj-lt"/>
                <a:ea typeface="+mj-ea"/>
                <a:cs typeface="+mj-cs"/>
              </a:rPr>
              <a:t>[5]</a:t>
            </a:r>
            <a:endParaRPr lang="en-US" sz="4400" kern="1200" dirty="0" smtClean="0">
              <a:solidFill>
                <a:schemeClr val="tx1"/>
              </a:solidFill>
              <a:latin typeface="+mj-lt"/>
              <a:ea typeface="+mj-ea"/>
              <a:cs typeface="+mj-cs"/>
            </a:endParaRPr>
          </a:p>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MMSE </a:t>
            </a:r>
          </a:p>
          <a:p>
            <a:r>
              <a:rPr lang="en-US" sz="4400" u="none" strike="noStrike" kern="1200" dirty="0" smtClean="0">
                <a:solidFill>
                  <a:schemeClr val="tx1"/>
                </a:solidFill>
                <a:latin typeface="+mj-lt"/>
                <a:ea typeface="+mj-ea"/>
                <a:cs typeface="+mj-cs"/>
              </a:rPr>
              <a:t>sensitivity</a:t>
            </a:r>
            <a:r>
              <a:rPr lang="en-US" sz="4400" kern="1200" dirty="0" smtClean="0">
                <a:solidFill>
                  <a:schemeClr val="tx1"/>
                </a:solidFill>
                <a:latin typeface="+mj-lt"/>
                <a:ea typeface="+mj-ea"/>
                <a:cs typeface="+mj-cs"/>
              </a:rPr>
              <a:t> 71% to 92% </a:t>
            </a:r>
          </a:p>
          <a:p>
            <a:r>
              <a:rPr lang="en-US" sz="4400" u="none" strike="noStrike" kern="1200" dirty="0" smtClean="0">
                <a:solidFill>
                  <a:schemeClr val="tx1"/>
                </a:solidFill>
                <a:latin typeface="+mj-lt"/>
                <a:ea typeface="+mj-ea"/>
                <a:cs typeface="+mj-cs"/>
              </a:rPr>
              <a:t>specificity</a:t>
            </a:r>
            <a:r>
              <a:rPr lang="en-US" sz="4400" kern="1200" dirty="0" smtClean="0">
                <a:solidFill>
                  <a:schemeClr val="tx1"/>
                </a:solidFill>
                <a:latin typeface="+mj-lt"/>
                <a:ea typeface="+mj-ea"/>
                <a:cs typeface="+mj-cs"/>
              </a:rPr>
              <a:t> 56% to 96% </a:t>
            </a:r>
          </a:p>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dirty="0" smtClean="0">
                <a:solidFill>
                  <a:schemeClr val="tx1"/>
                </a:solidFill>
                <a:latin typeface="+mj-lt"/>
                <a:ea typeface="+mj-ea"/>
                <a:cs typeface="+mj-cs"/>
              </a:rPr>
              <a:t/>
            </a:r>
            <a:br>
              <a:rPr lang="en-US" sz="4400" b="1" kern="1200" dirty="0" smtClean="0">
                <a:solidFill>
                  <a:schemeClr val="tx1"/>
                </a:solidFill>
                <a:latin typeface="+mj-lt"/>
                <a:ea typeface="+mj-ea"/>
                <a:cs typeface="+mj-cs"/>
              </a:rPr>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sz="4400" b="1" kern="1200" dirty="0" smtClean="0">
                <a:solidFill>
                  <a:schemeClr val="tx1"/>
                </a:solidFill>
                <a:latin typeface="+mj-lt"/>
                <a:ea typeface="+mj-ea"/>
                <a:cs typeface="+mj-cs"/>
              </a:rPr>
              <a:t> Modified Mini-Mental State examination (3MS)</a:t>
            </a:r>
          </a:p>
          <a:p>
            <a:r>
              <a:rPr lang="en-US" sz="4400" kern="1200" dirty="0" smtClean="0">
                <a:solidFill>
                  <a:schemeClr val="tx1"/>
                </a:solidFill>
                <a:latin typeface="+mj-lt"/>
                <a:ea typeface="+mj-ea"/>
                <a:cs typeface="+mj-cs"/>
              </a:rPr>
              <a:t>sensitivity 83% to 93.5% </a:t>
            </a:r>
          </a:p>
          <a:p>
            <a:r>
              <a:rPr lang="en-US" sz="4400" kern="1200" dirty="0" smtClean="0">
                <a:solidFill>
                  <a:schemeClr val="tx1"/>
                </a:solidFill>
                <a:latin typeface="+mj-lt"/>
                <a:ea typeface="+mj-ea"/>
                <a:cs typeface="+mj-cs"/>
              </a:rPr>
              <a:t>specificity 85% to 90% </a:t>
            </a:r>
          </a:p>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dirty="0" smtClean="0">
                <a:solidFill>
                  <a:schemeClr val="tx1"/>
                </a:solidFill>
                <a:latin typeface="+mj-lt"/>
                <a:ea typeface="+mj-ea"/>
                <a:cs typeface="+mj-cs"/>
              </a:rPr>
              <a:t/>
            </a:r>
            <a:br>
              <a:rPr lang="en-US" sz="4400" b="1" kern="1200" dirty="0" smtClean="0">
                <a:solidFill>
                  <a:schemeClr val="tx1"/>
                </a:solidFill>
                <a:latin typeface="+mj-lt"/>
                <a:ea typeface="+mj-ea"/>
                <a:cs typeface="+mj-cs"/>
              </a:rPr>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sz="4400" b="1" kern="1200" dirty="0" smtClean="0">
                <a:solidFill>
                  <a:schemeClr val="tx1"/>
                </a:solidFill>
                <a:latin typeface="+mj-lt"/>
                <a:ea typeface="+mj-ea"/>
                <a:cs typeface="+mj-cs"/>
              </a:rPr>
              <a:t>Abbreviated mental test score</a:t>
            </a:r>
          </a:p>
          <a:p>
            <a:r>
              <a:rPr lang="en-US" sz="4400" kern="1200" dirty="0" smtClean="0">
                <a:solidFill>
                  <a:schemeClr val="tx1"/>
                </a:solidFill>
                <a:latin typeface="+mj-lt"/>
                <a:ea typeface="+mj-ea"/>
                <a:cs typeface="+mj-cs"/>
              </a:rPr>
              <a:t>sensitivity 73% to 100% </a:t>
            </a:r>
          </a:p>
          <a:p>
            <a:r>
              <a:rPr lang="en-US" sz="4400" kern="1200" dirty="0" smtClean="0">
                <a:solidFill>
                  <a:schemeClr val="tx1"/>
                </a:solidFill>
                <a:latin typeface="+mj-lt"/>
                <a:ea typeface="+mj-ea"/>
                <a:cs typeface="+mj-cs"/>
              </a:rPr>
              <a:t>specificity 71% to 100%</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b="1" kern="1200" dirty="0" smtClean="0">
                <a:solidFill>
                  <a:schemeClr val="tx1"/>
                </a:solidFill>
                <a:latin typeface="+mj-lt"/>
                <a:ea typeface="+mj-ea"/>
                <a:cs typeface="+mj-cs"/>
              </a:rPr>
              <a:t> Other examinations</a:t>
            </a:r>
          </a:p>
          <a:p>
            <a:r>
              <a:rPr lang="en-US" sz="4400" kern="1200" dirty="0" smtClean="0">
                <a:solidFill>
                  <a:schemeClr val="tx1"/>
                </a:solidFill>
                <a:latin typeface="+mj-lt"/>
                <a:ea typeface="+mj-ea"/>
                <a:cs typeface="+mj-cs"/>
              </a:rPr>
              <a:t>Many other tests have been studied including the clock-drawing test. </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Although some may emerge as better alternatives to the MMSE, presently the MMSE is the best studied. However, access to the MMSE is now limited by enforcement of its copyright.</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Another approach to screening for dementia is to ask an informant (relative or other supporter) to fill out a questionnaire about the person's everyday cognitive functioning.</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0" kern="1200" dirty="0" smtClean="0">
                <a:solidFill>
                  <a:schemeClr val="tx1"/>
                </a:solidFill>
                <a:latin typeface="+mj-lt"/>
                <a:ea typeface="+mj-ea"/>
                <a:cs typeface="+mj-cs"/>
              </a:rPr>
              <a:t> Worlds</a:t>
            </a:r>
            <a:r>
              <a:rPr lang="en-US" sz="4400" b="0" kern="1200" baseline="0" dirty="0" smtClean="0">
                <a:solidFill>
                  <a:schemeClr val="tx1"/>
                </a:solidFill>
                <a:latin typeface="+mj-lt"/>
                <a:ea typeface="+mj-ea"/>
                <a:cs typeface="+mj-cs"/>
              </a:rPr>
              <a:t> population is aging. Western population &gt; 65yrs 15%</a:t>
            </a:r>
            <a:endParaRPr lang="en-US" b="0" dirty="0"/>
          </a:p>
        </p:txBody>
      </p:sp>
      <p:sp>
        <p:nvSpPr>
          <p:cNvPr id="3" name="Content Placeholder 2"/>
          <p:cNvSpPr>
            <a:spLocks noGrp="1"/>
          </p:cNvSpPr>
          <p:nvPr>
            <p:ph idx="1"/>
          </p:nvPr>
        </p:nvSpPr>
        <p:spPr/>
        <p:txBody>
          <a:bodyPr/>
          <a:lstStyle/>
          <a:p>
            <a:r>
              <a:rPr lang="en-US" b="0" dirty="0" smtClean="0"/>
              <a:t>&gt;5%  have severe dementia.</a:t>
            </a:r>
          </a:p>
          <a:p>
            <a:r>
              <a:rPr lang="en-US" b="0" dirty="0" smtClean="0"/>
              <a:t>Another 10-15%</a:t>
            </a:r>
          </a:p>
          <a:p>
            <a:r>
              <a:rPr lang="en-US" b="0" dirty="0" smtClean="0"/>
              <a:t>Those over 80 yrs 25% have severe dementia</a:t>
            </a:r>
          </a:p>
          <a:p>
            <a:r>
              <a:rPr lang="en-US" b="0" dirty="0" smtClean="0"/>
              <a:t>The 4</a:t>
            </a:r>
            <a:r>
              <a:rPr lang="en-US" b="0" baseline="30000" dirty="0" smtClean="0"/>
              <a:t>th</a:t>
            </a:r>
            <a:r>
              <a:rPr lang="en-US" b="0" dirty="0" smtClean="0"/>
              <a:t> cause of death in the US </a:t>
            </a:r>
            <a:endParaRPr lang="en-US"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 Informant questionnaires provide complementary information to brief cognitive tests. </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Probably the best known questionnaire of this sort is the </a:t>
            </a:r>
            <a:r>
              <a:rPr lang="en-US" sz="4400" u="none" strike="noStrike" kern="1200" dirty="0" smtClean="0">
                <a:solidFill>
                  <a:schemeClr val="tx1"/>
                </a:solidFill>
                <a:latin typeface="+mj-lt"/>
                <a:ea typeface="+mj-ea"/>
                <a:cs typeface="+mj-cs"/>
              </a:rPr>
              <a:t>Informant Questionnaire on Cognitive Decline in the Elderly (IQCODE)</a:t>
            </a:r>
            <a:r>
              <a:rPr lang="en-US" sz="4400" kern="1200" dirty="0" smtClean="0">
                <a:solidFill>
                  <a:schemeClr val="tx1"/>
                </a:solidFill>
                <a:latin typeface="+mj-lt"/>
                <a:ea typeface="+mj-ea"/>
                <a:cs typeface="+mj-cs"/>
              </a:rPr>
              <a:t>.</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sz="4400" kern="1200" dirty="0" smtClean="0">
              <a:solidFill>
                <a:schemeClr val="tx1"/>
              </a:solidFill>
              <a:latin typeface="+mj-lt"/>
              <a:ea typeface="+mj-ea"/>
              <a:cs typeface="+mj-cs"/>
            </a:endParaRPr>
          </a:p>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Further evaluation includes retesting at another date, and administration of other (and sometimes more complex) tests of mental function, such as formal </a:t>
            </a:r>
            <a:r>
              <a:rPr lang="en-US" sz="4400" u="none" strike="noStrike" kern="1200" dirty="0" smtClean="0">
                <a:solidFill>
                  <a:schemeClr val="tx1"/>
                </a:solidFill>
                <a:latin typeface="+mj-lt"/>
                <a:ea typeface="+mj-ea"/>
                <a:cs typeface="+mj-cs"/>
              </a:rPr>
              <a:t>neuropsychological</a:t>
            </a:r>
            <a:r>
              <a:rPr lang="en-US" sz="4400" kern="1200" dirty="0" smtClean="0">
                <a:solidFill>
                  <a:schemeClr val="tx1"/>
                </a:solidFill>
                <a:latin typeface="+mj-lt"/>
                <a:ea typeface="+mj-ea"/>
                <a:cs typeface="+mj-cs"/>
              </a:rPr>
              <a:t> testing.</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dirty="0" smtClean="0">
                <a:solidFill>
                  <a:schemeClr val="tx1"/>
                </a:solidFill>
                <a:latin typeface="+mj-lt"/>
                <a:ea typeface="+mj-ea"/>
                <a:cs typeface="+mj-cs"/>
              </a:rPr>
              <a:t/>
            </a:r>
            <a:br>
              <a:rPr lang="en-US" sz="4400" b="1" kern="1200" dirty="0" smtClean="0">
                <a:solidFill>
                  <a:schemeClr val="tx1"/>
                </a:solidFill>
                <a:latin typeface="+mj-lt"/>
                <a:ea typeface="+mj-ea"/>
                <a:cs typeface="+mj-cs"/>
              </a:rPr>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sz="4400" b="1" kern="1200" dirty="0" smtClean="0">
                <a:solidFill>
                  <a:schemeClr val="tx1"/>
                </a:solidFill>
                <a:latin typeface="+mj-lt"/>
                <a:ea typeface="+mj-ea"/>
                <a:cs typeface="+mj-cs"/>
              </a:rPr>
              <a:t>Types                                                                                                    Cortical dementias</a:t>
            </a:r>
          </a:p>
          <a:p>
            <a:r>
              <a:rPr lang="en-US" sz="4400" kern="1200" dirty="0" smtClean="0">
                <a:solidFill>
                  <a:schemeClr val="tx1"/>
                </a:solidFill>
                <a:latin typeface="+mj-lt"/>
                <a:ea typeface="+mj-ea"/>
                <a:cs typeface="+mj-cs"/>
              </a:rPr>
              <a:t>Cortical dementias arise from a disorder affecting the cerebral cortex, the outer layers of the brain that play a critical role in cognitive processes such </a:t>
            </a:r>
            <a:r>
              <a:rPr lang="en-US" sz="4400" b="1" kern="1200" dirty="0" smtClean="0">
                <a:solidFill>
                  <a:schemeClr val="tx1"/>
                </a:solidFill>
                <a:latin typeface="+mj-lt"/>
                <a:ea typeface="+mj-ea"/>
                <a:cs typeface="+mj-cs"/>
              </a:rPr>
              <a:t>as memory </a:t>
            </a:r>
            <a:r>
              <a:rPr lang="en-US" sz="4400" kern="1200" dirty="0" smtClean="0">
                <a:solidFill>
                  <a:schemeClr val="tx1"/>
                </a:solidFill>
                <a:latin typeface="+mj-lt"/>
                <a:ea typeface="+mj-ea"/>
                <a:cs typeface="+mj-cs"/>
              </a:rPr>
              <a:t>and </a:t>
            </a:r>
            <a:r>
              <a:rPr lang="en-US" sz="4400" b="0" kern="1200" dirty="0" smtClean="0">
                <a:solidFill>
                  <a:schemeClr val="tx1"/>
                </a:solidFill>
                <a:latin typeface="+mj-lt"/>
                <a:ea typeface="+mj-ea"/>
                <a:cs typeface="+mj-cs"/>
              </a:rPr>
              <a:t>language.</a:t>
            </a:r>
          </a:p>
          <a:p>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u="none" strike="noStrike" kern="1200" dirty="0" smtClean="0">
                <a:solidFill>
                  <a:schemeClr val="tx1"/>
                </a:solidFill>
                <a:latin typeface="+mj-lt"/>
                <a:ea typeface="+mj-ea"/>
                <a:cs typeface="+mj-cs"/>
              </a:rPr>
              <a:t/>
            </a:r>
            <a:br>
              <a:rPr lang="en-US" sz="4400" u="none" strike="noStrike" kern="1200" dirty="0" smtClean="0">
                <a:solidFill>
                  <a:schemeClr val="tx1"/>
                </a:solidFill>
                <a:latin typeface="+mj-lt"/>
                <a:ea typeface="+mj-ea"/>
                <a:cs typeface="+mj-cs"/>
              </a:rPr>
            </a:br>
            <a:r>
              <a:rPr lang="en-US" dirty="0" smtClean="0"/>
              <a:t/>
            </a:r>
            <a:br>
              <a:rPr lang="en-US" dirty="0" smtClean="0"/>
            </a:br>
            <a:r>
              <a:rPr lang="en-US" sz="4400" u="none" strike="noStrike" kern="1200" dirty="0" smtClean="0">
                <a:solidFill>
                  <a:schemeClr val="tx1"/>
                </a:solidFill>
                <a:latin typeface="+mj-lt"/>
                <a:ea typeface="+mj-ea"/>
                <a:cs typeface="+mj-cs"/>
              </a:rPr>
              <a:t>Alzheimer's disease</a:t>
            </a:r>
            <a:r>
              <a:rPr lang="en-US" sz="4400" kern="1200" dirty="0" smtClean="0">
                <a:solidFill>
                  <a:schemeClr val="tx1"/>
                </a:solidFill>
                <a:latin typeface="+mj-lt"/>
                <a:ea typeface="+mj-ea"/>
                <a:cs typeface="+mj-cs"/>
              </a:rPr>
              <a:t> </a:t>
            </a:r>
          </a:p>
          <a:p>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u="none" strike="noStrike" kern="1200" dirty="0" smtClean="0">
                <a:solidFill>
                  <a:schemeClr val="tx1"/>
                </a:solidFill>
                <a:latin typeface="+mj-lt"/>
                <a:ea typeface="+mj-ea"/>
                <a:cs typeface="+mj-cs"/>
              </a:rPr>
              <a:t/>
            </a:r>
            <a:br>
              <a:rPr lang="en-US" sz="4400" u="none" strike="noStrike"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u="none" strike="noStrike" kern="1200" dirty="0" smtClean="0">
                <a:solidFill>
                  <a:schemeClr val="tx1"/>
                </a:solidFill>
                <a:latin typeface="+mj-lt"/>
                <a:ea typeface="+mj-ea"/>
                <a:cs typeface="+mj-cs"/>
              </a:rPr>
              <a:t>Vascular dementia</a:t>
            </a:r>
            <a:r>
              <a:rPr lang="en-US" sz="4400" kern="1200" dirty="0" smtClean="0">
                <a:solidFill>
                  <a:schemeClr val="tx1"/>
                </a:solidFill>
                <a:latin typeface="+mj-lt"/>
                <a:ea typeface="+mj-ea"/>
                <a:cs typeface="+mj-cs"/>
              </a:rPr>
              <a:t> (also known as </a:t>
            </a:r>
            <a:r>
              <a:rPr lang="en-US" sz="4400" i="1" kern="1200" dirty="0" smtClean="0">
                <a:solidFill>
                  <a:schemeClr val="tx1"/>
                </a:solidFill>
                <a:latin typeface="+mj-lt"/>
                <a:ea typeface="+mj-ea"/>
                <a:cs typeface="+mj-cs"/>
              </a:rPr>
              <a:t>multi-infarct dementia</a:t>
            </a:r>
            <a:r>
              <a:rPr lang="en-US" sz="4400" kern="1200" dirty="0" smtClean="0">
                <a:solidFill>
                  <a:schemeClr val="tx1"/>
                </a:solidFill>
                <a:latin typeface="+mj-lt"/>
                <a:ea typeface="+mj-ea"/>
                <a:cs typeface="+mj-cs"/>
              </a:rPr>
              <a:t>), </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u="none" strike="noStrike" kern="1200" dirty="0" smtClean="0">
                <a:solidFill>
                  <a:schemeClr val="tx1"/>
                </a:solidFill>
                <a:latin typeface="+mj-lt"/>
                <a:ea typeface="+mj-ea"/>
                <a:cs typeface="+mj-cs"/>
              </a:rPr>
              <a:t/>
            </a:r>
            <a:br>
              <a:rPr lang="en-US" sz="4400" u="none" strike="noStrike"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Wilsons</a:t>
            </a:r>
            <a:r>
              <a:rPr lang="en-US" baseline="0" dirty="0" smtClean="0"/>
              <a:t> disease</a:t>
            </a:r>
            <a:endParaRPr lang="en-US" sz="44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Dementia with </a:t>
            </a:r>
            <a:r>
              <a:rPr lang="en-US" sz="4000" u="none" strike="noStrike" kern="1200" dirty="0" err="1" smtClean="0">
                <a:solidFill>
                  <a:schemeClr val="tx1"/>
                </a:solidFill>
                <a:latin typeface="+mj-lt"/>
                <a:ea typeface="+mj-ea"/>
                <a:cs typeface="+mj-cs"/>
              </a:rPr>
              <a:t>Lewy</a:t>
            </a:r>
            <a:r>
              <a:rPr lang="en-US" sz="4000" u="none" strike="noStrike" kern="1200" dirty="0" smtClean="0">
                <a:solidFill>
                  <a:schemeClr val="tx1"/>
                </a:solidFill>
                <a:latin typeface="+mj-lt"/>
                <a:ea typeface="+mj-ea"/>
                <a:cs typeface="+mj-cs"/>
              </a:rPr>
              <a:t> bodies (DLB) </a:t>
            </a:r>
          </a:p>
          <a:p>
            <a:endParaRPr lang="en-US" sz="40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err="1" smtClean="0">
                <a:solidFill>
                  <a:schemeClr val="tx1"/>
                </a:solidFill>
                <a:latin typeface="+mj-lt"/>
                <a:ea typeface="+mj-ea"/>
                <a:cs typeface="+mj-cs"/>
              </a:rPr>
              <a:t>Korsakoff's</a:t>
            </a:r>
            <a:r>
              <a:rPr lang="en-US" sz="4000" u="none" strike="noStrike" kern="1200" dirty="0" smtClean="0">
                <a:solidFill>
                  <a:schemeClr val="tx1"/>
                </a:solidFill>
                <a:latin typeface="+mj-lt"/>
                <a:ea typeface="+mj-ea"/>
                <a:cs typeface="+mj-cs"/>
              </a:rPr>
              <a:t> syndrome </a:t>
            </a:r>
          </a:p>
          <a:p>
            <a:endParaRPr lang="en-US" sz="40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pPr>
              <a:buNone/>
            </a:pPr>
            <a:r>
              <a:rPr lang="en-US" dirty="0" smtClean="0"/>
              <a:t>A chronic condition</a:t>
            </a:r>
          </a:p>
          <a:p>
            <a:pPr>
              <a:buNone/>
            </a:pPr>
            <a:r>
              <a:rPr lang="en-US" dirty="0" smtClean="0"/>
              <a:t>With both retrograde and </a:t>
            </a:r>
            <a:r>
              <a:rPr lang="en-US" dirty="0" err="1" smtClean="0"/>
              <a:t>anterograde</a:t>
            </a:r>
            <a:r>
              <a:rPr lang="en-US" dirty="0" smtClean="0"/>
              <a:t> amnesia</a:t>
            </a:r>
          </a:p>
          <a:p>
            <a:pPr>
              <a:buNone/>
            </a:pPr>
            <a:r>
              <a:rPr lang="en-US" dirty="0" smtClean="0"/>
              <a:t>Confabulation may be present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endParaRPr lang="en-US" sz="4000" u="none" strike="noStrike" kern="1200" dirty="0" smtClean="0">
              <a:solidFill>
                <a:schemeClr val="tx1"/>
              </a:solidFill>
              <a:latin typeface="+mj-lt"/>
              <a:ea typeface="+mj-ea"/>
              <a:cs typeface="+mj-cs"/>
            </a:endParaRPr>
          </a:p>
          <a:p>
            <a:endParaRPr lang="en-US" sz="40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r>
              <a:rPr lang="en-US" dirty="0" err="1" smtClean="0"/>
              <a:t>Wernike’s</a:t>
            </a:r>
            <a:r>
              <a:rPr lang="en-US" dirty="0" smtClean="0"/>
              <a:t> encephalopathy</a:t>
            </a:r>
          </a:p>
          <a:p>
            <a:pPr>
              <a:buNone/>
            </a:pPr>
            <a:r>
              <a:rPr lang="en-US" dirty="0" err="1" smtClean="0"/>
              <a:t>Oculomotor</a:t>
            </a:r>
            <a:r>
              <a:rPr lang="en-US" dirty="0" smtClean="0"/>
              <a:t> disturbances, cerebella ataxia, mental confusion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4400" kern="1200" dirty="0" smtClean="0">
                <a:solidFill>
                  <a:schemeClr val="tx1"/>
                </a:solidFill>
                <a:latin typeface="+mj-lt"/>
                <a:ea typeface="+mj-ea"/>
                <a:cs typeface="+mj-cs"/>
              </a:rPr>
              <a:t>Although dementia is far more common in the </a:t>
            </a:r>
            <a:r>
              <a:rPr lang="en-US" sz="4400" u="none" strike="noStrike" kern="1200" dirty="0" smtClean="0">
                <a:solidFill>
                  <a:schemeClr val="tx1"/>
                </a:solidFill>
                <a:latin typeface="+mj-lt"/>
                <a:ea typeface="+mj-ea"/>
                <a:cs typeface="+mj-cs"/>
              </a:rPr>
              <a:t>geriatric</a:t>
            </a:r>
            <a:r>
              <a:rPr lang="en-US" sz="4400" kern="1200" dirty="0" smtClean="0">
                <a:solidFill>
                  <a:schemeClr val="tx1"/>
                </a:solidFill>
                <a:latin typeface="+mj-lt"/>
                <a:ea typeface="+mj-ea"/>
                <a:cs typeface="+mj-cs"/>
              </a:rPr>
              <a:t> population, it may occur in any stage of adulthood. This age cutoff is defining, as similar sets of symptoms due to organic brain dysfunction are given different names in populations younger than adult.</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lvl="1" indent="0" defTabSz="914400" eaLnBrk="1" fontAlgn="auto" latinLnBrk="0" hangingPunct="1">
              <a:lnSpc>
                <a:spcPct val="100000"/>
              </a:lnSpc>
              <a:spcBef>
                <a:spcPts val="0"/>
              </a:spcBef>
              <a:spcAft>
                <a:spcPts val="0"/>
              </a:spcAft>
              <a:buClrTx/>
              <a:buSzTx/>
              <a:buFontTx/>
              <a:buNone/>
              <a:tabLst/>
              <a:defRPr/>
            </a:pPr>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kern="1200" dirty="0">
                <a:solidFill>
                  <a:schemeClr val="tx1"/>
                </a:solidFill>
                <a:latin typeface="+mj-lt"/>
                <a:ea typeface="+mj-ea"/>
                <a:cs typeface="+mj-cs"/>
              </a:rPr>
              <a:t/>
            </a:r>
            <a:br>
              <a:rPr lang="en-US" sz="4000" kern="1200" dirty="0">
                <a:solidFill>
                  <a:schemeClr val="tx1"/>
                </a:solidFill>
                <a:latin typeface="+mj-lt"/>
                <a:ea typeface="+mj-ea"/>
                <a:cs typeface="+mj-cs"/>
              </a:rPr>
            </a:br>
            <a:r>
              <a:rPr lang="en-US" sz="4000" kern="1200" dirty="0" smtClean="0">
                <a:solidFill>
                  <a:schemeClr val="tx1"/>
                </a:solidFill>
                <a:latin typeface="+mj-lt"/>
                <a:ea typeface="+mj-ea"/>
                <a:cs typeface="+mj-cs"/>
              </a:rPr>
              <a:t/>
            </a:r>
            <a:br>
              <a:rPr lang="en-US" sz="4000" kern="1200" dirty="0" smtClean="0">
                <a:solidFill>
                  <a:schemeClr val="tx1"/>
                </a:solidFill>
                <a:latin typeface="+mj-lt"/>
                <a:ea typeface="+mj-ea"/>
                <a:cs typeface="+mj-cs"/>
              </a:rPr>
            </a:br>
            <a:r>
              <a:rPr lang="en-US" sz="4000" kern="1200" dirty="0">
                <a:solidFill>
                  <a:schemeClr val="tx1"/>
                </a:solidFill>
                <a:latin typeface="+mj-lt"/>
                <a:ea typeface="+mj-ea"/>
                <a:cs typeface="+mj-cs"/>
              </a:rPr>
              <a:t/>
            </a:r>
            <a:br>
              <a:rPr lang="en-US" sz="4000" kern="1200" dirty="0">
                <a:solidFill>
                  <a:schemeClr val="tx1"/>
                </a:solidFill>
                <a:latin typeface="+mj-lt"/>
                <a:ea typeface="+mj-ea"/>
                <a:cs typeface="+mj-cs"/>
              </a:rPr>
            </a:br>
            <a:r>
              <a:rPr lang="en-US" sz="4000" kern="1200" dirty="0" smtClean="0">
                <a:solidFill>
                  <a:schemeClr val="tx1"/>
                </a:solidFill>
                <a:latin typeface="+mj-lt"/>
                <a:ea typeface="+mj-ea"/>
                <a:cs typeface="+mj-cs"/>
              </a:rPr>
              <a:t/>
            </a:r>
            <a:br>
              <a:rPr lang="en-US" sz="4000" kern="1200" dirty="0" smtClean="0">
                <a:solidFill>
                  <a:schemeClr val="tx1"/>
                </a:solidFill>
                <a:latin typeface="+mj-lt"/>
                <a:ea typeface="+mj-ea"/>
                <a:cs typeface="+mj-cs"/>
              </a:rPr>
            </a:br>
            <a:r>
              <a:rPr lang="en-US" sz="4000" kern="1200" dirty="0" smtClean="0">
                <a:solidFill>
                  <a:schemeClr val="tx1"/>
                </a:solidFill>
                <a:latin typeface="Calibri"/>
                <a:ea typeface="+mj-ea"/>
                <a:cs typeface="+mj-cs"/>
              </a:rPr>
              <a:t>Alcohol-Induced Persisting Dementia </a:t>
            </a:r>
            <a:r>
              <a:rPr lang="en-US" sz="4000" kern="1200" dirty="0">
                <a:solidFill>
                  <a:schemeClr val="tx1"/>
                </a:solidFill>
                <a:latin typeface="+mj-lt"/>
                <a:ea typeface="+mj-ea"/>
                <a:cs typeface="+mj-cs"/>
              </a:rPr>
              <a:t/>
            </a:r>
            <a:br>
              <a:rPr lang="en-US" sz="4000" kern="1200" dirty="0">
                <a:solidFill>
                  <a:schemeClr val="tx1"/>
                </a:solidFill>
                <a:latin typeface="+mj-lt"/>
                <a:ea typeface="+mj-ea"/>
                <a:cs typeface="+mj-cs"/>
              </a:rPr>
            </a:br>
            <a:r>
              <a:rPr lang="en-US" sz="4000" kern="1200" dirty="0" smtClean="0">
                <a:solidFill>
                  <a:schemeClr val="tx1"/>
                </a:solidFill>
                <a:latin typeface="+mj-lt"/>
                <a:ea typeface="+mj-ea"/>
                <a:cs typeface="+mj-cs"/>
              </a:rPr>
              <a:t/>
            </a:r>
            <a:br>
              <a:rPr lang="en-US" sz="4000" kern="1200" dirty="0" smtClean="0">
                <a:solidFill>
                  <a:schemeClr val="tx1"/>
                </a:solidFill>
                <a:latin typeface="+mj-lt"/>
                <a:ea typeface="+mj-ea"/>
                <a:cs typeface="+mj-cs"/>
              </a:rPr>
            </a:br>
            <a:r>
              <a:rPr lang="en-US" sz="4000" u="none" strike="noStrike" kern="1200" dirty="0" smtClean="0">
                <a:solidFill>
                  <a:schemeClr val="tx1"/>
                </a:solidFill>
                <a:latin typeface="+mj-lt"/>
                <a:ea typeface="+mj-ea"/>
                <a:cs typeface="+mj-cs"/>
              </a:rPr>
              <a:t> </a:t>
            </a:r>
          </a:p>
          <a:p>
            <a:endParaRPr lang="en-US" sz="40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r>
              <a:rPr lang="en-US" dirty="0" smtClean="0"/>
              <a:t>Due to alcohol damage to neurons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err="1" smtClean="0">
                <a:solidFill>
                  <a:schemeClr val="tx1"/>
                </a:solidFill>
                <a:latin typeface="+mj-lt"/>
                <a:ea typeface="+mj-ea"/>
                <a:cs typeface="+mj-cs"/>
              </a:rPr>
              <a:t>Frontotemporal</a:t>
            </a:r>
            <a:r>
              <a:rPr lang="en-US" sz="4000" u="none" strike="noStrike" kern="1200" dirty="0" smtClean="0">
                <a:solidFill>
                  <a:schemeClr val="tx1"/>
                </a:solidFill>
                <a:latin typeface="+mj-lt"/>
                <a:ea typeface="+mj-ea"/>
                <a:cs typeface="+mj-cs"/>
              </a:rPr>
              <a:t> lobar degeneration (FTLD), including: Pick's disease, </a:t>
            </a:r>
            <a:r>
              <a:rPr lang="en-US" sz="4000" u="none" strike="noStrike" kern="1200" dirty="0" err="1" smtClean="0">
                <a:solidFill>
                  <a:schemeClr val="tx1"/>
                </a:solidFill>
                <a:latin typeface="+mj-lt"/>
                <a:ea typeface="+mj-ea"/>
                <a:cs typeface="+mj-cs"/>
              </a:rPr>
              <a:t>Frontotemporal</a:t>
            </a:r>
            <a:r>
              <a:rPr lang="en-US" sz="4000" u="none" strike="noStrike" kern="1200" dirty="0" smtClean="0">
                <a:solidFill>
                  <a:schemeClr val="tx1"/>
                </a:solidFill>
                <a:latin typeface="+mj-lt"/>
                <a:ea typeface="+mj-ea"/>
                <a:cs typeface="+mj-cs"/>
              </a:rPr>
              <a:t> dementia (or frontal variant FTLD), Semantic dementia (or temporal variant FTLD), and Progressive non-fluent aphasia </a:t>
            </a:r>
          </a:p>
          <a:p>
            <a:endParaRPr lang="en-US" sz="40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Creutzfeldt-Jakob disease </a:t>
            </a:r>
          </a:p>
          <a:p>
            <a:endParaRPr lang="en-US" sz="40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Dementia </a:t>
            </a:r>
            <a:r>
              <a:rPr lang="en-US" sz="4000" u="none" strike="noStrike" kern="1200" dirty="0" err="1" smtClean="0">
                <a:solidFill>
                  <a:schemeClr val="tx1"/>
                </a:solidFill>
                <a:latin typeface="+mj-lt"/>
                <a:ea typeface="+mj-ea"/>
                <a:cs typeface="+mj-cs"/>
              </a:rPr>
              <a:t>pugilistica</a:t>
            </a:r>
            <a:r>
              <a:rPr lang="en-US" sz="4000" u="none" strike="noStrike" kern="1200" dirty="0" smtClean="0">
                <a:solidFill>
                  <a:schemeClr val="tx1"/>
                </a:solidFill>
                <a:latin typeface="+mj-lt"/>
                <a:ea typeface="+mj-ea"/>
                <a:cs typeface="+mj-cs"/>
              </a:rPr>
              <a:t> </a:t>
            </a:r>
          </a:p>
          <a:p>
            <a:endParaRPr lang="en-US" sz="40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endParaRPr lang="en-US" sz="40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Posterior cortical atrophy (an Alzheimer's disease variant). </a:t>
            </a: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 </a:t>
            </a:r>
            <a:r>
              <a:rPr lang="en-US" sz="4000" u="none" strike="noStrike" kern="1200" dirty="0" err="1" smtClean="0">
                <a:solidFill>
                  <a:schemeClr val="tx1"/>
                </a:solidFill>
                <a:latin typeface="+mj-lt"/>
                <a:ea typeface="+mj-ea"/>
                <a:cs typeface="+mj-cs"/>
              </a:rPr>
              <a:t>Subcortical</a:t>
            </a:r>
            <a:r>
              <a:rPr lang="en-US" sz="4000" u="none" strike="noStrike" kern="1200" dirty="0" smtClean="0">
                <a:solidFill>
                  <a:schemeClr val="tx1"/>
                </a:solidFill>
                <a:latin typeface="+mj-lt"/>
                <a:ea typeface="+mj-ea"/>
                <a:cs typeface="+mj-cs"/>
              </a:rPr>
              <a:t> dementias</a:t>
            </a:r>
          </a:p>
          <a:p>
            <a:r>
              <a:rPr lang="en-US" sz="4000" u="none" strike="noStrike" kern="1200" dirty="0" err="1" smtClean="0">
                <a:solidFill>
                  <a:schemeClr val="tx1"/>
                </a:solidFill>
                <a:latin typeface="+mj-lt"/>
                <a:ea typeface="+mj-ea"/>
                <a:cs typeface="+mj-cs"/>
              </a:rPr>
              <a:t>Subcortical</a:t>
            </a:r>
            <a:r>
              <a:rPr lang="en-US" sz="4000" u="none" strike="noStrike" kern="1200" dirty="0" smtClean="0">
                <a:solidFill>
                  <a:schemeClr val="tx1"/>
                </a:solidFill>
                <a:latin typeface="+mj-lt"/>
                <a:ea typeface="+mj-ea"/>
                <a:cs typeface="+mj-cs"/>
              </a:rPr>
              <a:t> dementias result from dysfunction in the parts of the brain that are beneath the cortex.</a:t>
            </a: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none" strike="noStrike" kern="1200" dirty="0" smtClean="0">
                <a:solidFill>
                  <a:schemeClr val="tx1"/>
                </a:solidFill>
                <a:latin typeface="+mj-lt"/>
                <a:ea typeface="+mj-ea"/>
                <a:cs typeface="+mj-cs"/>
              </a:rPr>
              <a:t>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Usually, the memory loss and language difficulties that are characteristic of cortical dementias are not present.</a:t>
            </a:r>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none" strike="noStrike" kern="1200" dirty="0" smtClean="0">
                <a:solidFill>
                  <a:schemeClr val="tx1"/>
                </a:solidFill>
                <a:latin typeface="+mj-lt"/>
                <a:ea typeface="+mj-ea"/>
                <a:cs typeface="+mj-cs"/>
              </a:rPr>
              <a:t>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Rather, people with </a:t>
            </a:r>
            <a:r>
              <a:rPr lang="en-US" sz="4000" u="none" strike="noStrike" kern="1200" dirty="0" err="1" smtClean="0">
                <a:solidFill>
                  <a:schemeClr val="tx1"/>
                </a:solidFill>
                <a:latin typeface="+mj-lt"/>
                <a:ea typeface="+mj-ea"/>
                <a:cs typeface="+mj-cs"/>
              </a:rPr>
              <a:t>subcortical</a:t>
            </a:r>
            <a:r>
              <a:rPr lang="en-US" sz="4000" u="none" strike="noStrike" kern="1200" dirty="0" smtClean="0">
                <a:solidFill>
                  <a:schemeClr val="tx1"/>
                </a:solidFill>
                <a:latin typeface="+mj-lt"/>
                <a:ea typeface="+mj-ea"/>
                <a:cs typeface="+mj-cs"/>
              </a:rPr>
              <a:t> dementias, such as Huntington's disease, Parkinson's Disease, and AIDS dementia complex, tend to show changes in their personality and attention span, and their thinking slows down.</a:t>
            </a: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sz="4000" u="none" strike="noStrike" kern="1200" dirty="0" smtClean="0">
              <a:solidFill>
                <a:schemeClr val="tx1"/>
              </a:solidFill>
              <a:latin typeface="+mj-lt"/>
              <a:ea typeface="+mj-ea"/>
              <a:cs typeface="+mj-cs"/>
            </a:endParaRPr>
          </a:p>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Dementia due to Huntington's disease </a:t>
            </a:r>
          </a:p>
          <a:p>
            <a:pPr lvl="0"/>
            <a:r>
              <a:rPr lang="en-US" sz="4000" u="none" strike="noStrike" kern="1200" dirty="0" smtClean="0">
                <a:solidFill>
                  <a:schemeClr val="tx1"/>
                </a:solidFill>
                <a:latin typeface="+mj-lt"/>
                <a:ea typeface="+mj-ea"/>
                <a:cs typeface="+mj-cs"/>
              </a:rPr>
              <a:t>Dementia due to Hypothyroidism </a:t>
            </a:r>
          </a:p>
          <a:p>
            <a:pPr lvl="0"/>
            <a:r>
              <a:rPr lang="en-US" sz="4000" u="none" strike="noStrike" kern="1200" dirty="0" smtClean="0">
                <a:solidFill>
                  <a:schemeClr val="tx1"/>
                </a:solidFill>
                <a:latin typeface="+mj-lt"/>
                <a:ea typeface="+mj-ea"/>
                <a:cs typeface="+mj-cs"/>
              </a:rPr>
              <a:t>Dementia due to Parkinson's disease </a:t>
            </a:r>
          </a:p>
          <a:p>
            <a:pPr lvl="0"/>
            <a:r>
              <a:rPr lang="en-US" sz="4000" u="none" strike="noStrike" kern="1200" dirty="0" smtClean="0">
                <a:solidFill>
                  <a:schemeClr val="tx1"/>
                </a:solidFill>
                <a:latin typeface="+mj-lt"/>
                <a:ea typeface="+mj-ea"/>
                <a:cs typeface="+mj-cs"/>
              </a:rPr>
              <a:t>Dementia due to Vitamin B1 deficiency </a:t>
            </a:r>
          </a:p>
          <a:p>
            <a:pPr lvl="0"/>
            <a:r>
              <a:rPr lang="en-US" sz="4000" u="none" strike="noStrike" kern="1200" dirty="0" smtClean="0">
                <a:solidFill>
                  <a:schemeClr val="tx1"/>
                </a:solidFill>
                <a:latin typeface="+mj-lt"/>
                <a:ea typeface="+mj-ea"/>
                <a:cs typeface="+mj-cs"/>
              </a:rPr>
              <a:t>Dementia due to Vitamin B12 deficiency </a:t>
            </a:r>
          </a:p>
          <a:p>
            <a:pPr lvl="0"/>
            <a:r>
              <a:rPr lang="en-US" sz="4000" u="none" strike="noStrike" kern="1200" dirty="0" smtClean="0">
                <a:solidFill>
                  <a:schemeClr val="tx1"/>
                </a:solidFill>
                <a:latin typeface="+mj-lt"/>
                <a:ea typeface="+mj-ea"/>
                <a:cs typeface="+mj-cs"/>
              </a:rPr>
              <a:t>Dementia due to </a:t>
            </a:r>
            <a:r>
              <a:rPr lang="en-US" sz="4000" u="none" strike="noStrike" kern="1200" dirty="0" err="1" smtClean="0">
                <a:solidFill>
                  <a:schemeClr val="tx1"/>
                </a:solidFill>
                <a:latin typeface="+mj-lt"/>
                <a:ea typeface="+mj-ea"/>
                <a:cs typeface="+mj-cs"/>
              </a:rPr>
              <a:t>Folate</a:t>
            </a:r>
            <a:r>
              <a:rPr lang="en-US" sz="4000" u="none" strike="noStrike" kern="1200" dirty="0" smtClean="0">
                <a:solidFill>
                  <a:schemeClr val="tx1"/>
                </a:solidFill>
                <a:latin typeface="+mj-lt"/>
                <a:ea typeface="+mj-ea"/>
                <a:cs typeface="+mj-cs"/>
              </a:rPr>
              <a:t> deficiency </a:t>
            </a:r>
          </a:p>
          <a:p>
            <a:pPr lvl="0"/>
            <a:r>
              <a:rPr lang="en-US" sz="4000" u="none" strike="noStrike" kern="1200" dirty="0" smtClean="0">
                <a:solidFill>
                  <a:schemeClr val="tx1"/>
                </a:solidFill>
                <a:latin typeface="+mj-lt"/>
                <a:ea typeface="+mj-ea"/>
                <a:cs typeface="+mj-cs"/>
              </a:rPr>
              <a:t>Dementia due to Syphilis </a:t>
            </a:r>
          </a:p>
          <a:p>
            <a:endParaRPr lang="en-US" sz="4000" u="none" strike="noStrike" kern="1200" dirty="0" smtClean="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Symptoms of dementia can be classified as either reversible or irreversible, depending upon the </a:t>
            </a:r>
            <a:r>
              <a:rPr lang="en-US" sz="4400" u="none" strike="noStrike" kern="1200" dirty="0" smtClean="0">
                <a:solidFill>
                  <a:schemeClr val="tx1"/>
                </a:solidFill>
                <a:latin typeface="+mj-lt"/>
                <a:ea typeface="+mj-ea"/>
                <a:cs typeface="+mj-cs"/>
              </a:rPr>
              <a:t>etiology</a:t>
            </a:r>
            <a:r>
              <a:rPr lang="en-US" sz="4400" kern="1200" dirty="0" smtClean="0">
                <a:solidFill>
                  <a:schemeClr val="tx1"/>
                </a:solidFill>
                <a:latin typeface="+mj-lt"/>
                <a:ea typeface="+mj-ea"/>
                <a:cs typeface="+mj-cs"/>
              </a:rPr>
              <a:t> of the disease.</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Dementia due to Subdural hematoma </a:t>
            </a:r>
          </a:p>
          <a:p>
            <a:pPr lvl="0"/>
            <a:r>
              <a:rPr lang="en-US" sz="4000" u="none" strike="noStrike" kern="1200" dirty="0" smtClean="0">
                <a:solidFill>
                  <a:schemeClr val="tx1"/>
                </a:solidFill>
                <a:latin typeface="+mj-lt"/>
                <a:ea typeface="+mj-ea"/>
                <a:cs typeface="+mj-cs"/>
              </a:rPr>
              <a:t>Dementia due to </a:t>
            </a:r>
            <a:r>
              <a:rPr lang="en-US" sz="4000" u="none" strike="noStrike" kern="1200" dirty="0" err="1" smtClean="0">
                <a:solidFill>
                  <a:schemeClr val="tx1"/>
                </a:solidFill>
                <a:latin typeface="+mj-lt"/>
                <a:ea typeface="+mj-ea"/>
                <a:cs typeface="+mj-cs"/>
              </a:rPr>
              <a:t>Hypercalcaemia</a:t>
            </a:r>
            <a:r>
              <a:rPr lang="en-US" sz="4000" u="none" strike="noStrike" kern="1200" dirty="0" smtClean="0">
                <a:solidFill>
                  <a:schemeClr val="tx1"/>
                </a:solidFill>
                <a:latin typeface="+mj-lt"/>
                <a:ea typeface="+mj-ea"/>
                <a:cs typeface="+mj-cs"/>
              </a:rPr>
              <a:t> </a:t>
            </a:r>
          </a:p>
          <a:p>
            <a:pPr lvl="0"/>
            <a:r>
              <a:rPr lang="en-US" sz="4000" u="none" strike="noStrike" kern="1200" dirty="0" smtClean="0">
                <a:solidFill>
                  <a:schemeClr val="tx1"/>
                </a:solidFill>
                <a:latin typeface="+mj-lt"/>
                <a:ea typeface="+mj-ea"/>
                <a:cs typeface="+mj-cs"/>
              </a:rPr>
              <a:t>Dementia due to Hypoglycemia </a:t>
            </a:r>
          </a:p>
          <a:p>
            <a:pPr lvl="0"/>
            <a:r>
              <a:rPr lang="en-US" sz="4000" u="none" strike="noStrike" kern="1200" dirty="0" smtClean="0">
                <a:solidFill>
                  <a:schemeClr val="tx1"/>
                </a:solidFill>
                <a:latin typeface="+mj-lt"/>
                <a:ea typeface="+mj-ea"/>
                <a:cs typeface="+mj-cs"/>
              </a:rPr>
              <a:t>AIDS dementia complex </a:t>
            </a:r>
          </a:p>
          <a:p>
            <a:pPr lvl="0"/>
            <a:r>
              <a:rPr lang="en-US" sz="4000" u="none" strike="noStrike" kern="1200" dirty="0" err="1" smtClean="0">
                <a:solidFill>
                  <a:schemeClr val="tx1"/>
                </a:solidFill>
                <a:latin typeface="+mj-lt"/>
                <a:ea typeface="+mj-ea"/>
                <a:cs typeface="+mj-cs"/>
              </a:rPr>
              <a:t>Pseudodementia</a:t>
            </a:r>
            <a:r>
              <a:rPr lang="en-US" sz="4000" u="none" strike="noStrike" kern="1200" dirty="0" smtClean="0">
                <a:solidFill>
                  <a:schemeClr val="tx1"/>
                </a:solidFill>
                <a:latin typeface="+mj-lt"/>
                <a:ea typeface="+mj-ea"/>
                <a:cs typeface="+mj-cs"/>
              </a:rPr>
              <a:t> (a major depressive episode with prominent cognitive symptoms) Dementia not otherwise specified (used in cases where no specific criteria is met) </a:t>
            </a:r>
          </a:p>
        </p:txBody>
      </p:sp>
      <p:sp>
        <p:nvSpPr>
          <p:cNvPr id="3" name="Content Placeholder 2"/>
          <p:cNvSpPr>
            <a:spLocks noGrp="1"/>
          </p:cNvSpPr>
          <p:nvPr>
            <p:ph idx="1"/>
          </p:nvPr>
        </p:nvSpPr>
        <p:spPr/>
        <p:txBody>
          <a:bodyPr/>
          <a:lstStyle/>
          <a:p>
            <a:pPr>
              <a:buNone/>
            </a:pPr>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 Laboratory tests                                                                                    These tests include vitamin B12, folic acid, thyroid-stimulating hormone (TSH), full blood count, electrolytes, calcium, renal function, and liver enzymes.</a:t>
            </a:r>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none" strike="noStrike" kern="1200" dirty="0" smtClean="0">
                <a:solidFill>
                  <a:schemeClr val="tx1"/>
                </a:solidFill>
                <a:latin typeface="+mj-lt"/>
                <a:ea typeface="+mj-ea"/>
                <a:cs typeface="+mj-cs"/>
              </a:rPr>
              <a:t>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Abnormalities may suggest vitamin deficiency, infection or other problems that commonly cause confusion or disorientation in the elderly. The problem is complicated by the fact that these cause confusion more often in persons who have early dementia, so that "reversal" of such problems may ultimately only be temporary.</a:t>
            </a: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Chronic use of substances such as alcohol can also predispose the patient to cognitive changes suggestive of dementia.</a:t>
            </a:r>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Imaging</a:t>
            </a:r>
          </a:p>
          <a:p>
            <a:r>
              <a:rPr lang="en-US" sz="4000" u="none" strike="noStrike" kern="1200" dirty="0" smtClean="0">
                <a:solidFill>
                  <a:schemeClr val="tx1"/>
                </a:solidFill>
                <a:latin typeface="+mj-lt"/>
                <a:ea typeface="+mj-ea"/>
                <a:cs typeface="+mj-cs"/>
              </a:rPr>
              <a:t>A CT scan or magnetic resonance imaging (MRI scan)  these modalities do not have optimal sensitivity for the diffuse metabolic changes associated with dementia in a patient who shows no gross neurological problems (such as paralysis or weakness) on neurological exam. </a:t>
            </a:r>
            <a:endParaRPr lang="en-US" sz="4000" u="none" strike="noStrike" kern="1200" dirty="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CT or MRI may suggest normal pressure hydrocephalus, a potentially reversible cause of dementia, other types of dementia, such as infarction (stroke) that would point at a vascular type of dementia. </a:t>
            </a:r>
            <a:endParaRPr lang="en-US" sz="4000" u="none" strike="noStrike" kern="1200" dirty="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SPECT and PET have shown similar ability to diagnose dementia as clinical exam.[12] </a:t>
            </a:r>
            <a:endParaRPr lang="en-US" sz="4000" u="none" strike="noStrike" kern="1200" dirty="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u="none" strike="noStrike" kern="1200" dirty="0" smtClean="0">
                <a:solidFill>
                  <a:schemeClr val="tx1"/>
                </a:solidFill>
                <a:latin typeface="+mj-lt"/>
                <a:ea typeface="+mj-ea"/>
                <a:cs typeface="+mj-cs"/>
              </a:rPr>
              <a:t/>
            </a:r>
            <a:br>
              <a:rPr lang="en-US" sz="4000" u="none" strike="noStrike" kern="1200" dirty="0" smtClean="0">
                <a:solidFill>
                  <a:schemeClr val="tx1"/>
                </a:solidFill>
                <a:latin typeface="+mj-lt"/>
                <a:ea typeface="+mj-ea"/>
                <a:cs typeface="+mj-cs"/>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none" strike="noStrike" kern="1200" dirty="0" smtClean="0">
                <a:solidFill>
                  <a:schemeClr val="tx1"/>
                </a:solidFill>
                <a:latin typeface="+mj-lt"/>
                <a:ea typeface="+mj-ea"/>
                <a:cs typeface="+mj-cs"/>
              </a:rPr>
              <a:t>The ability of SPECT to differentiate the vascular cause from the Alzheimer disease cause of dementias, appears to be superior to differentiation by clinical exam.[13]</a:t>
            </a:r>
            <a:endParaRPr lang="en-US" sz="4000" u="none" strike="noStrike" kern="1200" dirty="0">
              <a:solidFill>
                <a:schemeClr val="tx1"/>
              </a:solidFill>
              <a:latin typeface="+mj-lt"/>
              <a:ea typeface="+mj-ea"/>
              <a:cs typeface="+mj-cs"/>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4400" kern="1200" dirty="0" smtClean="0">
                <a:solidFill>
                  <a:schemeClr val="tx1"/>
                </a:solidFill>
                <a:latin typeface="+mj-lt"/>
                <a:ea typeface="+mj-ea"/>
                <a:cs typeface="+mj-cs"/>
              </a:rPr>
              <a:t>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Less than 10 percent of cases of dementia are due to causes which may presently be reversed with treatment. </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Causes include many different specific disease processes, in the same way that symptoms of organ dysfunction such as shortness of breath, </a:t>
            </a:r>
            <a:r>
              <a:rPr lang="en-US" sz="4400" u="none" strike="noStrike" kern="1200" dirty="0" smtClean="0">
                <a:solidFill>
                  <a:schemeClr val="tx1"/>
                </a:solidFill>
                <a:latin typeface="+mj-lt"/>
                <a:ea typeface="+mj-ea"/>
                <a:cs typeface="+mj-cs"/>
              </a:rPr>
              <a:t>jaundice</a:t>
            </a:r>
            <a:r>
              <a:rPr lang="en-US" sz="4400" kern="1200" dirty="0" smtClean="0">
                <a:solidFill>
                  <a:schemeClr val="tx1"/>
                </a:solidFill>
                <a:latin typeface="+mj-lt"/>
                <a:ea typeface="+mj-ea"/>
                <a:cs typeface="+mj-cs"/>
              </a:rPr>
              <a:t>, or </a:t>
            </a:r>
            <a:r>
              <a:rPr lang="en-US" sz="4400" u="none" strike="noStrike" kern="1200" dirty="0" smtClean="0">
                <a:solidFill>
                  <a:schemeClr val="tx1"/>
                </a:solidFill>
                <a:latin typeface="+mj-lt"/>
                <a:ea typeface="+mj-ea"/>
                <a:cs typeface="+mj-cs"/>
              </a:rPr>
              <a:t>pain</a:t>
            </a:r>
            <a:r>
              <a:rPr lang="en-US" sz="4400" kern="1200" dirty="0" smtClean="0">
                <a:solidFill>
                  <a:schemeClr val="tx1"/>
                </a:solidFill>
                <a:latin typeface="+mj-lt"/>
                <a:ea typeface="+mj-ea"/>
                <a:cs typeface="+mj-cs"/>
              </a:rPr>
              <a:t> are attributable to many etiologies.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4400" kern="1200" dirty="0" smtClean="0">
                <a:solidFill>
                  <a:schemeClr val="tx1"/>
                </a:solidFill>
                <a:latin typeface="+mj-lt"/>
                <a:ea typeface="+mj-ea"/>
                <a:cs typeface="+mj-cs"/>
              </a:rPr>
              <a:t>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Without careful assessment of history, the short-term syndrome of </a:t>
            </a:r>
            <a:r>
              <a:rPr lang="en-US" sz="4400" u="none" strike="noStrike" kern="1200" dirty="0" smtClean="0">
                <a:solidFill>
                  <a:schemeClr val="tx1"/>
                </a:solidFill>
                <a:latin typeface="+mj-lt"/>
                <a:ea typeface="+mj-ea"/>
                <a:cs typeface="+mj-cs"/>
              </a:rPr>
              <a:t>delirium</a:t>
            </a:r>
            <a:r>
              <a:rPr lang="en-US" sz="4400" kern="1200" dirty="0" smtClean="0">
                <a:solidFill>
                  <a:schemeClr val="tx1"/>
                </a:solidFill>
                <a:latin typeface="+mj-lt"/>
                <a:ea typeface="+mj-ea"/>
                <a:cs typeface="+mj-cs"/>
              </a:rPr>
              <a:t> can easily be confused with dementia, because they have many symptoms in common.</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4400" kern="1200" dirty="0" smtClean="0">
                <a:solidFill>
                  <a:schemeClr val="tx1"/>
                </a:solidFill>
                <a:latin typeface="+mj-lt"/>
                <a:ea typeface="+mj-ea"/>
                <a:cs typeface="+mj-cs"/>
              </a:rPr>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 Some </a:t>
            </a:r>
            <a:r>
              <a:rPr lang="en-US" sz="4400" u="none" strike="noStrike" kern="1200" dirty="0" smtClean="0">
                <a:solidFill>
                  <a:schemeClr val="tx1"/>
                </a:solidFill>
                <a:latin typeface="+mj-lt"/>
                <a:ea typeface="+mj-ea"/>
                <a:cs typeface="+mj-cs"/>
              </a:rPr>
              <a:t>mental illnesses</a:t>
            </a:r>
            <a:r>
              <a:rPr lang="en-US" sz="4400" kern="1200" dirty="0" smtClean="0">
                <a:solidFill>
                  <a:schemeClr val="tx1"/>
                </a:solidFill>
                <a:latin typeface="+mj-lt"/>
                <a:ea typeface="+mj-ea"/>
                <a:cs typeface="+mj-cs"/>
              </a:rPr>
              <a:t>, including </a:t>
            </a:r>
            <a:r>
              <a:rPr lang="en-US" sz="4400" u="none" strike="noStrike" kern="1200" dirty="0" smtClean="0">
                <a:solidFill>
                  <a:schemeClr val="tx1"/>
                </a:solidFill>
                <a:latin typeface="+mj-lt"/>
                <a:ea typeface="+mj-ea"/>
                <a:cs typeface="+mj-cs"/>
              </a:rPr>
              <a:t>depression</a:t>
            </a:r>
            <a:r>
              <a:rPr lang="en-US" sz="4400" kern="1200" dirty="0" smtClean="0">
                <a:solidFill>
                  <a:schemeClr val="tx1"/>
                </a:solidFill>
                <a:latin typeface="+mj-lt"/>
                <a:ea typeface="+mj-ea"/>
                <a:cs typeface="+mj-cs"/>
              </a:rPr>
              <a:t> and </a:t>
            </a:r>
            <a:r>
              <a:rPr lang="en-US" sz="4400" u="none" strike="noStrike" kern="1200" dirty="0" smtClean="0">
                <a:solidFill>
                  <a:schemeClr val="tx1"/>
                </a:solidFill>
                <a:latin typeface="+mj-lt"/>
                <a:ea typeface="+mj-ea"/>
                <a:cs typeface="+mj-cs"/>
              </a:rPr>
              <a:t>psychosis</a:t>
            </a:r>
            <a:r>
              <a:rPr lang="en-US" sz="4400" kern="1200" dirty="0" smtClean="0">
                <a:solidFill>
                  <a:schemeClr val="tx1"/>
                </a:solidFill>
                <a:latin typeface="+mj-lt"/>
                <a:ea typeface="+mj-ea"/>
                <a:cs typeface="+mj-cs"/>
              </a:rPr>
              <a:t>, may also produce symptoms which must be differentiated from both delirium and dementia.</a:t>
            </a:r>
            <a:r>
              <a:rPr lang="en-US" sz="4400" u="sng" strike="noStrike" kern="1200" baseline="30000" dirty="0" smtClean="0">
                <a:solidFill>
                  <a:schemeClr val="tx1"/>
                </a:solidFill>
                <a:latin typeface="+mj-lt"/>
                <a:ea typeface="+mj-ea"/>
                <a:cs typeface="+mj-cs"/>
              </a:rPr>
              <a:t>[1]</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kern="1200" dirty="0" smtClean="0">
                <a:solidFill>
                  <a:schemeClr val="tx1"/>
                </a:solidFill>
                <a:latin typeface="+mj-lt"/>
                <a:ea typeface="+mj-ea"/>
                <a:cs typeface="+mj-cs"/>
              </a:rPr>
              <a:t> </a:t>
            </a:r>
            <a:br>
              <a:rPr lang="en-US" sz="4400" kern="1200" dirty="0" smtClean="0">
                <a:solidFill>
                  <a:schemeClr val="tx1"/>
                </a:solidFill>
                <a:latin typeface="+mj-lt"/>
                <a:ea typeface="+mj-ea"/>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kern="1200" dirty="0" smtClean="0">
                <a:solidFill>
                  <a:schemeClr val="tx1"/>
                </a:solidFill>
                <a:latin typeface="+mj-lt"/>
                <a:ea typeface="+mj-ea"/>
                <a:cs typeface="+mj-cs"/>
              </a:rPr>
              <a:t>There are some brief tests (5–15 minutes) that have reasonable reliability and can be used in the office or other setting to screen cognitive status for deficits which are considered </a:t>
            </a:r>
            <a:r>
              <a:rPr lang="en-US" sz="4400" u="none" strike="noStrike" kern="1200" dirty="0" smtClean="0">
                <a:solidFill>
                  <a:schemeClr val="tx1"/>
                </a:solidFill>
                <a:latin typeface="+mj-lt"/>
                <a:ea typeface="+mj-ea"/>
                <a:cs typeface="+mj-cs"/>
              </a:rPr>
              <a:t>pathological</a:t>
            </a:r>
            <a:r>
              <a:rPr lang="en-US" sz="4400" kern="1200" dirty="0" smtClean="0">
                <a:solidFill>
                  <a:schemeClr val="tx1"/>
                </a:solidFill>
                <a:latin typeface="+mj-lt"/>
                <a:ea typeface="+mj-ea"/>
                <a:cs typeface="+mj-cs"/>
              </a:rPr>
              <a:t>. </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TotalTime>
  <Words>114</Words>
  <Application>Microsoft Office PowerPoint</Application>
  <PresentationFormat>On-screen Show (4:3)</PresentationFormat>
  <Paragraphs>81</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Dementia (from Latin de- "apart, away" + mens "mind") is the progressive decline in cognitive function due to damage or disease in the body beyond what might be expected from normal aging.</vt:lpstr>
      <vt:lpstr> Worlds population is aging. Western population &gt; 65yrs 15%</vt:lpstr>
      <vt:lpstr>        Although dementia is far more common in the geriatric population, it may occur in any stage of adulthood. This age cutoff is defining, as similar sets of symptoms due to organic brain dysfunction are given different names in populations younger than adult.</vt:lpstr>
      <vt:lpstr>       Symptoms of dementia can be classified as either reversible or irreversible, depending upon the etiology of the disease.</vt:lpstr>
      <vt:lpstr>        Less than 10 percent of cases of dementia are due to causes which may presently be reversed with treatment. </vt:lpstr>
      <vt:lpstr>        Causes include many different specific disease processes, in the same way that symptoms of organ dysfunction such as shortness of breath, jaundice, or pain are attributable to many etiologies.</vt:lpstr>
      <vt:lpstr>         Without careful assessment of history, the short-term syndrome of delirium can easily be confused with dementia, because they have many symptoms in common.</vt:lpstr>
      <vt:lpstr>          Some mental illnesses, including depression and psychosis, may also produce symptoms which must be differentiated from both delirium and dementia.[1]</vt:lpstr>
      <vt:lpstr>          There are some brief tests (5–15 minutes) that have reasonable reliability and can be used in the office or other setting to screen cognitive status for deficits which are considered pathological. </vt:lpstr>
      <vt:lpstr>            Examples of such tests include the abbreviated mental test score (AMTS), the mini mental state examination (MMSE), Modified Mini-Mental State Examination (3MS),[2] the Cognitive Abilities Screening Instrument (CASI),[3] and the clock drawing test.[4]</vt:lpstr>
      <vt:lpstr>          An AMTS score of less than six (out of a possible score of ten) and an MMSE score under 24 (out of a possible score of 30) suggests a need for further evaluation.</vt:lpstr>
      <vt:lpstr>            Scores must be interpreted in the context of the person's educational and other background, and the particular circumstances; for example, a person highly depressed or in great pain will not be expected to do well on many tests of mental ability.</vt:lpstr>
      <vt:lpstr>         The U.S. Preventive Services Task Force (USPSTF) reviewed tests for cognitive impairment and concluded:[5] </vt:lpstr>
      <vt:lpstr>         MMSE  sensitivity 71% to 92%  specificity 56% to 96%  </vt:lpstr>
      <vt:lpstr>           Modified Mini-Mental State examination (3MS) sensitivity 83% to 93.5%  specificity 85% to 90%  </vt:lpstr>
      <vt:lpstr>       Abbreviated mental test score sensitivity 73% to 100%  specificity 71% to 100%</vt:lpstr>
      <vt:lpstr>          Other examinations Many other tests have been studied including the clock-drawing test. </vt:lpstr>
      <vt:lpstr>          Although some may emerge as better alternatives to the MMSE, presently the MMSE is the best studied. However, access to the MMSE is now limited by enforcement of its copyright.</vt:lpstr>
      <vt:lpstr>          Another approach to screening for dementia is to ask an informant (relative or other supporter) to fill out a questionnaire about the person's everyday cognitive functioning.</vt:lpstr>
      <vt:lpstr>          Informant questionnaires provide complementary information to brief cognitive tests. </vt:lpstr>
      <vt:lpstr>        Probably the best known questionnaire of this sort is the Informant Questionnaire on Cognitive Decline in the Elderly (IQCODE).</vt:lpstr>
      <vt:lpstr>         Further evaluation includes retesting at another date, and administration of other (and sometimes more complex) tests of mental function, such as formal neuropsychological testing.</vt:lpstr>
      <vt:lpstr>          Types                                                                                                    Cortical dementias Cortical dementias arise from a disorder affecting the cerebral cortex, the outer layers of the brain that play a critical role in cognitive processes such as memory and language. </vt:lpstr>
      <vt:lpstr>  Alzheimer's disease  </vt:lpstr>
      <vt:lpstr>       Vascular dementia (also known as multi-infarct dementia), </vt:lpstr>
      <vt:lpstr>       Wilsons disease</vt:lpstr>
      <vt:lpstr>        Dementia with Lewy bodies (DLB)  </vt:lpstr>
      <vt:lpstr>  Korsakoff's syndrome  </vt:lpstr>
      <vt:lpstr>   </vt:lpstr>
      <vt:lpstr>     Alcohol-Induced Persisting Dementia     </vt:lpstr>
      <vt:lpstr>           Frontotemporal lobar degeneration (FTLD), including: Pick's disease, Frontotemporal dementia (or frontal variant FTLD), Semantic dementia (or temporal variant FTLD), and Progressive non-fluent aphasia  </vt:lpstr>
      <vt:lpstr>          Creutzfeldt-Jakob disease  </vt:lpstr>
      <vt:lpstr>           Dementia pugilistica  </vt:lpstr>
      <vt:lpstr>          </vt:lpstr>
      <vt:lpstr>          Posterior cortical atrophy (an Alzheimer's disease variant). </vt:lpstr>
      <vt:lpstr>           Subcortical dementias Subcortical dementias result from dysfunction in the parts of the brain that are beneath the cortex.</vt:lpstr>
      <vt:lpstr>           Usually, the memory loss and language difficulties that are characteristic of cortical dementias are not present.</vt:lpstr>
      <vt:lpstr>            Rather, people with subcortical dementias, such as Huntington's disease, Parkinson's Disease, and AIDS dementia complex, tend to show changes in their personality and attention span, and their thinking slows down.</vt:lpstr>
      <vt:lpstr>             Dementia due to Huntington's disease  Dementia due to Hypothyroidism  Dementia due to Parkinson's disease  Dementia due to Vitamin B1 deficiency  Dementia due to Vitamin B12 deficiency  Dementia due to Folate deficiency  Dementia due to Syphilis  </vt:lpstr>
      <vt:lpstr>             Dementia due to Subdural hematoma  Dementia due to Hypercalcaemia  Dementia due to Hypoglycemia  AIDS dementia complex  Pseudodementia (a major depressive episode with prominent cognitive symptoms) Dementia not otherwise specified (used in cases where no specific criteria is met) </vt:lpstr>
      <vt:lpstr>            Laboratory tests                                                                                    These tests include vitamin B12, folic acid, thyroid-stimulating hormone (TSH), full blood count, electrolytes, calcium, renal function, and liver enzymes.</vt:lpstr>
      <vt:lpstr>              Abnormalities may suggest vitamin deficiency, infection or other problems that commonly cause confusion or disorientation in the elderly. The problem is complicated by the fact that these cause confusion more often in persons who have early dementia, so that "reversal" of such problems may ultimately only be temporary.</vt:lpstr>
      <vt:lpstr>         Chronic use of substances such as alcohol can also predispose the patient to cognitive changes suggestive of dementia.</vt:lpstr>
      <vt:lpstr>            Imaging A CT scan or magnetic resonance imaging (MRI scan)  these modalities do not have optimal sensitivity for the diffuse metabolic changes associated with dementia in a patient who shows no gross neurological problems (such as paralysis or weakness) on neurological exam. </vt:lpstr>
      <vt:lpstr>          CT or MRI may suggest normal pressure hydrocephalus, a potentially reversible cause of dementia, other types of dementia, such as infarction (stroke) that would point at a vascular type of dementia. </vt:lpstr>
      <vt:lpstr>          SPECT and PET have shown similar ability to diagnose dementia as clinical exam.[12] </vt:lpstr>
      <vt:lpstr>          The ability of SPECT to differentiate the vascular cause from the Alzheimer disease cause of dementias, appears to be superior to differentiation by clinical exam.[13]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Dementia (from Latin de- "apart, away" + mens "mind") is the progressive decline in cognitive function due to damage or disease in the body beyond what might be expected from normal aging.</dc:title>
  <dc:creator>damma</dc:creator>
  <cp:lastModifiedBy>damma</cp:lastModifiedBy>
  <cp:revision>37</cp:revision>
  <dcterms:created xsi:type="dcterms:W3CDTF">2012-02-09T01:53:51Z</dcterms:created>
  <dcterms:modified xsi:type="dcterms:W3CDTF">2012-03-14T06:02:29Z</dcterms:modified>
</cp:coreProperties>
</file>