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8" r:id="rId12"/>
    <p:sldId id="270" r:id="rId13"/>
    <p:sldId id="267" r:id="rId14"/>
    <p:sldId id="269" r:id="rId15"/>
    <p:sldId id="271" r:id="rId16"/>
    <p:sldId id="272" r:id="rId17"/>
    <p:sldId id="274" r:id="rId18"/>
    <p:sldId id="276" r:id="rId19"/>
    <p:sldId id="277" r:id="rId20"/>
    <p:sldId id="273" r:id="rId21"/>
    <p:sldId id="278" r:id="rId22"/>
    <p:sldId id="279" r:id="rId23"/>
    <p:sldId id="281" r:id="rId24"/>
    <p:sldId id="280" r:id="rId25"/>
    <p:sldId id="27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74" autoAdjust="0"/>
  </p:normalViewPr>
  <p:slideViewPr>
    <p:cSldViewPr>
      <p:cViewPr>
        <p:scale>
          <a:sx n="53" d="100"/>
          <a:sy n="53" d="100"/>
        </p:scale>
        <p:origin x="-1171" y="2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9E2C9B1-22FD-4B00-A2C4-EDA7FEEA10FF}"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C3A29-EE31-4704-A14E-7FD25C8B369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2C9B1-22FD-4B00-A2C4-EDA7FEEA10FF}"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C3A29-EE31-4704-A14E-7FD25C8B36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2C9B1-22FD-4B00-A2C4-EDA7FEEA10FF}"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C3A29-EE31-4704-A14E-7FD25C8B36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9E2C9B1-22FD-4B00-A2C4-EDA7FEEA10FF}"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C3A29-EE31-4704-A14E-7FD25C8B369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9E2C9B1-22FD-4B00-A2C4-EDA7FEEA10FF}" type="datetimeFigureOut">
              <a:rPr lang="en-US" smtClean="0"/>
              <a:pPr/>
              <a:t>11/23/2015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38C3A29-EE31-4704-A14E-7FD25C8B369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9E2C9B1-22FD-4B00-A2C4-EDA7FEEA10FF}" type="datetimeFigureOut">
              <a:rPr lang="en-US" smtClean="0"/>
              <a:pPr/>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8C3A29-EE31-4704-A14E-7FD25C8B369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9E2C9B1-22FD-4B00-A2C4-EDA7FEEA10FF}" type="datetimeFigureOut">
              <a:rPr lang="en-US" smtClean="0"/>
              <a:pPr/>
              <a:t>11/23/2015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38C3A29-EE31-4704-A14E-7FD25C8B369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9E2C9B1-22FD-4B00-A2C4-EDA7FEEA10FF}" type="datetimeFigureOut">
              <a:rPr lang="en-US" smtClean="0"/>
              <a:pPr/>
              <a:t>11/23/2015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38C3A29-EE31-4704-A14E-7FD25C8B369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E2C9B1-22FD-4B00-A2C4-EDA7FEEA10FF}" type="datetimeFigureOut">
              <a:rPr lang="en-US" smtClean="0"/>
              <a:pPr/>
              <a:t>11/23/2015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38C3A29-EE31-4704-A14E-7FD25C8B36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E2C9B1-22FD-4B00-A2C4-EDA7FEEA10FF}" type="datetimeFigureOut">
              <a:rPr lang="en-US" smtClean="0"/>
              <a:pPr/>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8C3A29-EE31-4704-A14E-7FD25C8B36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9E2C9B1-22FD-4B00-A2C4-EDA7FEEA10FF}" type="datetimeFigureOut">
              <a:rPr lang="en-US" smtClean="0"/>
              <a:pPr/>
              <a:t>11/23/2015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38C3A29-EE31-4704-A14E-7FD25C8B36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E2C9B1-22FD-4B00-A2C4-EDA7FEEA10FF}" type="datetimeFigureOut">
              <a:rPr lang="en-US" smtClean="0"/>
              <a:pPr/>
              <a:t>11/23/2015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8C3A29-EE31-4704-A14E-7FD25C8B36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hyperlink" Target="http://emedicine.medscape.com/article/1146199-overview"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hyperlink" Target="http://emedicine.medscape.com/article/1169231-overview" TargetMode="Externa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hyperlink" Target="http://emedicine.medscape.com/article/1184846-overview" TargetMode="Externa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emedicine.medscape.com/article/1186635-overview"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emedicine.medscape.com/article/1184509-overview"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0999" y="935386"/>
            <a:ext cx="8382001"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kumimoji="0" lang="en-US" sz="2800" b="1" i="0" u="none" strike="noStrike" cap="none" normalizeH="0" baseline="0" dirty="0" smtClean="0">
                <a:ln>
                  <a:noFill/>
                </a:ln>
                <a:solidFill>
                  <a:srgbClr val="003366"/>
                </a:solidFill>
                <a:effectLst/>
                <a:latin typeface="Calibri" pitchFamily="34" charset="0"/>
                <a:ea typeface="Times New Roman" pitchFamily="18" charset="0"/>
                <a:cs typeface="Times New Roman" pitchFamily="18" charset="0"/>
              </a:rPr>
              <a:t>Mental Disorders Secondary to General Medical Conditions</a:t>
            </a:r>
          </a:p>
          <a:p>
            <a:pPr lvl="0" fontAlgn="base">
              <a:spcBef>
                <a:spcPct val="0"/>
              </a:spcBef>
              <a:spcAft>
                <a:spcPct val="0"/>
              </a:spcAft>
            </a:pPr>
            <a:endParaRPr lang="en-US" sz="2800" b="1" dirty="0">
              <a:solidFill>
                <a:srgbClr val="003366"/>
              </a:solidFill>
              <a:latin typeface="Calibri" pitchFamily="34" charset="0"/>
              <a:cs typeface="Times New Roman" pitchFamily="18" charset="0"/>
            </a:endParaRPr>
          </a:p>
          <a:p>
            <a:pPr lvl="0" fontAlgn="base">
              <a:spcBef>
                <a:spcPct val="0"/>
              </a:spcBef>
              <a:spcAft>
                <a:spcPct val="0"/>
              </a:spcAft>
            </a:pPr>
            <a:r>
              <a:rPr lang="en-US" sz="2800" dirty="0" smtClean="0"/>
              <a:t>Evaluation </a:t>
            </a:r>
            <a:r>
              <a:rPr lang="en-US" sz="2800" dirty="0"/>
              <a:t>of patients who present to hospitals or physicians with altered behavior and/or mentation can be time-consuming and difficult and may lead to symptoms being quickly and prematurely dismissed as psychiatric in nature.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1"/>
          <p:cNvSpPr>
            <a:spLocks noChangeArrowheads="1"/>
          </p:cNvSpPr>
          <p:nvPr/>
        </p:nvSpPr>
        <p:spPr bwMode="auto">
          <a:xfrm>
            <a:off x="0" y="369332"/>
            <a:ext cx="9144000"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Parkinson disease(PD)</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Disorder characterized by movement abnormalities caused by degeneration of the neurons in the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substantia</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nigra.</a:t>
            </a:r>
            <a:r>
              <a:rPr kumimoji="0" lang="en-US" sz="2400" b="0" i="0" u="none" strike="noStrike" cap="none" normalizeH="0" baseline="30000" dirty="0" smtClean="0">
                <a:ln>
                  <a:noFill/>
                </a:ln>
                <a:solidFill>
                  <a:srgbClr val="004276"/>
                </a:solidFill>
                <a:effectLst/>
                <a:latin typeface="Arial" pitchFamily="34" charset="0"/>
                <a:ea typeface="Times New Roman" pitchFamily="18" charset="0"/>
                <a:cs typeface="Arial" pitchFamily="34" charset="0"/>
              </a:rPr>
              <a:t>2</a:t>
            </a:r>
            <a:r>
              <a:rPr kumimoji="0" lang="en-US" sz="24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PD affects approximately 1% of the population older than 50 years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Up to 2.5% of the population older than 70 years.</a:t>
            </a:r>
            <a:r>
              <a:rPr kumimoji="0" lang="en-US" sz="2400" b="0" i="0" u="none" strike="noStrike" cap="none" normalizeH="0" baseline="30000" dirty="0" smtClean="0">
                <a:ln>
                  <a:noFill/>
                </a:ln>
                <a:solidFill>
                  <a:srgbClr val="004276"/>
                </a:solidFill>
                <a:effectLst/>
                <a:latin typeface="Arial" pitchFamily="34" charset="0"/>
                <a:ea typeface="Times New Roman" pitchFamily="18" charset="0"/>
                <a:cs typeface="Arial" pitchFamily="34" charset="0"/>
              </a:rPr>
              <a:t>3</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PD affects all races about equally</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Men are more often affected than women.</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Hallmark clinical signs of the motor triad include</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a:latin typeface="Arial" pitchFamily="34"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 tremor, usually a rest tremor involving the hands, (pill rolling)</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a:latin typeface="Arial" pitchFamily="34"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(2) rigidity</a:t>
            </a:r>
          </a:p>
          <a:p>
            <a:pPr marL="0" marR="0" lvl="0" indent="0" algn="l" defTabSz="914400" rtl="0" eaLnBrk="0" fontAlgn="base" latinLnBrk="0" hangingPunct="0">
              <a:lnSpc>
                <a:spcPct val="100000"/>
              </a:lnSpc>
              <a:spcBef>
                <a:spcPct val="0"/>
              </a:spcBef>
              <a:spcAft>
                <a:spcPct val="0"/>
              </a:spcAft>
              <a:buClrTx/>
              <a:buSzTx/>
              <a:buFontTx/>
              <a:buNone/>
              <a:tabLst/>
            </a:pPr>
            <a:r>
              <a:rPr lang="en-US" sz="2400" dirty="0">
                <a:latin typeface="Arial" pitchFamily="34"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bradykinesia</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akinesia</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85800"/>
            <a:ext cx="8077200" cy="5262979"/>
          </a:xfrm>
          <a:prstGeom prst="rect">
            <a:avLst/>
          </a:prstGeom>
        </p:spPr>
        <p:txBody>
          <a:bodyPr wrap="square">
            <a:spAutoFit/>
          </a:bodyPr>
          <a:lstStyle/>
          <a:p>
            <a:pPr lvl="0" eaLnBrk="0" fontAlgn="base" hangingPunct="0">
              <a:spcBef>
                <a:spcPct val="0"/>
              </a:spcBef>
              <a:spcAft>
                <a:spcPct val="0"/>
              </a:spcAft>
            </a:pPr>
            <a:endPar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lvl="0" eaLnBrk="0" fontAlgn="base" hangingPunct="0">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C</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lassic motor signs not obvious early in the disease </a:t>
            </a:r>
          </a:p>
          <a:p>
            <a:pPr lvl="0" eaLnBrk="0" fontAlgn="base" hangingPunct="0">
              <a:spcBef>
                <a:spcPct val="0"/>
              </a:spcBef>
              <a:spcAft>
                <a:spcPct val="0"/>
              </a:spcAft>
              <a:buFont typeface="Arial" pitchFamily="34" charset="0"/>
              <a:buChar char="•"/>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Patients may initially present with depression.</a:t>
            </a:r>
            <a:r>
              <a:rPr kumimoji="0" lang="en-US" sz="2800" b="0" i="0" u="none" strike="noStrike" cap="none" normalizeH="0" baseline="30000" dirty="0" smtClean="0">
                <a:ln>
                  <a:noFill/>
                </a:ln>
                <a:solidFill>
                  <a:srgbClr val="004276"/>
                </a:solidFill>
                <a:effectLst/>
                <a:latin typeface="Arial" pitchFamily="34" charset="0"/>
                <a:ea typeface="Times New Roman" pitchFamily="18" charset="0"/>
                <a:cs typeface="Arial" pitchFamily="34" charset="0"/>
              </a:rPr>
              <a:t>4</a:t>
            </a:r>
            <a:r>
              <a:rPr kumimoji="0" lang="en-US" sz="28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 </a:t>
            </a:r>
          </a:p>
          <a:p>
            <a:pPr lvl="0" eaLnBrk="0" fontAlgn="base" hangingPunct="0">
              <a:spcBef>
                <a:spcPct val="0"/>
              </a:spcBef>
              <a:spcAft>
                <a:spcPct val="0"/>
              </a:spcAft>
              <a:buFont typeface="Arial" pitchFamily="34" charset="0"/>
              <a:buChar char="•"/>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Similarities in the symptoms common to major depression and PD include impaired memory/concentration, slowed psychomotor activity, restricted affect, and fatigue or decreased energy.</a:t>
            </a:r>
          </a:p>
          <a:p>
            <a:pPr lvl="0" eaLnBrk="0" fontAlgn="base" hangingPunct="0">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T</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he prevalence of major depression in patients with PD is estimated to be 40%, with prevalence rates of 4-70%.</a:t>
            </a:r>
            <a:r>
              <a:rPr kumimoji="0" lang="en-US" sz="2800" b="0" i="0" u="none" strike="noStrike" cap="none" normalizeH="0" baseline="30000" dirty="0" smtClean="0">
                <a:ln>
                  <a:noFill/>
                </a:ln>
                <a:solidFill>
                  <a:srgbClr val="004276"/>
                </a:solidFill>
                <a:effectLst/>
                <a:latin typeface="Arial" pitchFamily="34" charset="0"/>
                <a:ea typeface="Times New Roman" pitchFamily="18" charset="0"/>
                <a:cs typeface="Arial" pitchFamily="34" charset="0"/>
              </a:rPr>
              <a:t>5</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457200"/>
            <a:ext cx="8229600" cy="5693866"/>
          </a:xfrm>
          <a:prstGeom prst="rect">
            <a:avLst/>
          </a:prstGeom>
        </p:spPr>
        <p:txBody>
          <a:bodyPr wrap="square">
            <a:spAutoFit/>
          </a:bodyPr>
          <a:lstStyle/>
          <a:p>
            <a:pPr lvl="0" eaLnBrk="0" fontAlgn="base" hangingPunct="0">
              <a:spcBef>
                <a:spcPct val="0"/>
              </a:spcBef>
              <a:spcAft>
                <a:spcPct val="0"/>
              </a:spcAft>
              <a:buFont typeface="Arial" pitchFamily="34" charset="0"/>
              <a:buChar char="•"/>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Depression can precede development of motor symptoms,</a:t>
            </a:r>
          </a:p>
          <a:p>
            <a:pPr lvl="0" eaLnBrk="0" fontAlgn="base" hangingPunct="0">
              <a:spcBef>
                <a:spcPct val="0"/>
              </a:spcBef>
              <a:spcAft>
                <a:spcPct val="0"/>
              </a:spcAft>
              <a:buFont typeface="Arial" pitchFamily="34" charset="0"/>
              <a:buChar char="•"/>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Depression itself may be a neurologic sign of PD.</a:t>
            </a:r>
          </a:p>
          <a:p>
            <a:pPr lvl="0" eaLnBrk="0" fontAlgn="base" hangingPunct="0">
              <a:spcBef>
                <a:spcPct val="0"/>
              </a:spcBef>
              <a:spcAft>
                <a:spcPct val="0"/>
              </a:spcAft>
              <a:buFont typeface="Arial" pitchFamily="34" charset="0"/>
              <a:buChar char="•"/>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PD commonly presents with anxiety symptoms -general anxiety disorder, social phobia, and panic disorder, with a prevalence rate of 25%.</a:t>
            </a:r>
            <a:r>
              <a:rPr kumimoji="0" lang="en-US" sz="2800" b="0" i="0" u="none" strike="noStrike" cap="none" normalizeH="0" baseline="30000" dirty="0" smtClean="0">
                <a:ln>
                  <a:noFill/>
                </a:ln>
                <a:solidFill>
                  <a:srgbClr val="004276"/>
                </a:solidFill>
                <a:effectLst/>
                <a:latin typeface="Arial" pitchFamily="34" charset="0"/>
                <a:ea typeface="Times New Roman" pitchFamily="18" charset="0"/>
                <a:cs typeface="Arial" pitchFamily="34" charset="0"/>
              </a:rPr>
              <a:t>6</a:t>
            </a:r>
          </a:p>
          <a:p>
            <a:pPr lvl="0" eaLnBrk="0" fontAlgn="base" hangingPunct="0">
              <a:spcBef>
                <a:spcPct val="0"/>
              </a:spcBef>
              <a:spcAft>
                <a:spcPct val="0"/>
              </a:spcAft>
              <a:buFont typeface="Arial" pitchFamily="34" charset="0"/>
              <a:buChar char="•"/>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anxiety syndromes in PD are apparently related to an underlying brain disease, with evidence implicating noradrenergic dysfunction. In several studies, anxiety syndromes developed before or after the onset of motor symptoms.</a:t>
            </a:r>
            <a:r>
              <a:rPr kumimoji="0" lang="en-US" sz="2800" b="0" i="0" u="none" strike="noStrike" cap="none" normalizeH="0" baseline="30000" dirty="0" smtClean="0">
                <a:ln>
                  <a:noFill/>
                </a:ln>
                <a:solidFill>
                  <a:srgbClr val="004276"/>
                </a:solidFill>
                <a:effectLst/>
                <a:latin typeface="Arial" pitchFamily="34" charset="0"/>
                <a:ea typeface="Times New Roman" pitchFamily="18" charset="0"/>
                <a:cs typeface="Arial" pitchFamily="34" charset="0"/>
              </a:rPr>
              <a:t>7</a:t>
            </a:r>
          </a:p>
          <a:p>
            <a:pPr lvl="0" eaLnBrk="0" fontAlgn="base" hangingPunct="0">
              <a:spcBef>
                <a:spcPct val="0"/>
              </a:spcBef>
              <a:spcAft>
                <a:spcPct val="0"/>
              </a:spcAft>
              <a:buFont typeface="Arial" pitchFamily="34" charset="0"/>
              <a:buChar char="•"/>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Hallucinations and delusions can also occur in as many as 40% of patients with PD.</a:t>
            </a:r>
            <a:r>
              <a:rPr kumimoji="0" lang="en-US" sz="2800" b="0" i="0" u="none" strike="noStrike" cap="none" normalizeH="0" baseline="30000" dirty="0" smtClean="0">
                <a:ln>
                  <a:noFill/>
                </a:ln>
                <a:solidFill>
                  <a:srgbClr val="004276"/>
                </a:solidFill>
                <a:effectLst/>
                <a:latin typeface="Arial" pitchFamily="34" charset="0"/>
                <a:ea typeface="Times New Roman" pitchFamily="18" charset="0"/>
                <a:cs typeface="Arial" pitchFamily="34" charset="0"/>
              </a:rPr>
              <a:t>8</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381000"/>
            <a:ext cx="8077200" cy="3108543"/>
          </a:xfrm>
          <a:prstGeom prst="rect">
            <a:avLst/>
          </a:prstGeom>
        </p:spPr>
        <p:txBody>
          <a:bodyPr wrap="square">
            <a:spAutoFit/>
          </a:bodyPr>
          <a:lstStyle/>
          <a:p>
            <a:pPr lvl="0" eaLnBrk="0" fontAlgn="base" hangingPunct="0">
              <a:spcBef>
                <a:spcPct val="0"/>
              </a:spcBef>
              <a:spcAft>
                <a:spcPct val="0"/>
              </a:spcAft>
              <a:buFont typeface="Arial" pitchFamily="34" charset="0"/>
              <a:buChar char="•"/>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PD must be considered in the differential diagnosis of an elderly person presenting with first-time depression/anxiety symptoms, especially when the patient appears depressed but denies experiencing a depressed mood.</a:t>
            </a:r>
          </a:p>
          <a:p>
            <a:pPr lvl="0" eaLnBrk="0" fontAlgn="base" hangingPunct="0">
              <a:spcBef>
                <a:spcPct val="0"/>
              </a:spcBef>
              <a:spcAft>
                <a:spcPct val="0"/>
              </a:spcAft>
              <a:buFont typeface="Arial" pitchFamily="34" charset="0"/>
              <a:buChar char="•"/>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up to 30% of patients with Parkinson disease harbor suicidal ideations.</a:t>
            </a:r>
            <a:r>
              <a:rPr kumimoji="0" lang="en-US" sz="2800" b="0" i="0" u="none" strike="noStrike" cap="none" normalizeH="0" baseline="30000" dirty="0" smtClean="0">
                <a:ln>
                  <a:noFill/>
                </a:ln>
                <a:solidFill>
                  <a:srgbClr val="004276"/>
                </a:solidFill>
                <a:effectLst/>
                <a:latin typeface="Arial" pitchFamily="34" charset="0"/>
                <a:ea typeface="Times New Roman" pitchFamily="18" charset="0"/>
                <a:cs typeface="Arial" pitchFamily="34" charset="0"/>
              </a:rPr>
              <a:t>10</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457200" y="750332"/>
            <a:ext cx="83058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Brain tumors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Brain tumors and cerebro vascular disease are important causes of psychiatric symptoms.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Patients with these diseases can present with virtually any symptom.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complete clinical history and neurologic examination are essential in diagnosing either condition. </a:t>
            </a:r>
            <a:endParaRPr lang="en-US" sz="2400" dirty="0" smtClean="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2400" dirty="0" smtClean="0">
                <a:latin typeface="Arial" pitchFamily="34" charset="0"/>
                <a:ea typeface="Times New Roman" pitchFamily="18" charset="0"/>
                <a:cs typeface="Arial" pitchFamily="34" charset="0"/>
              </a:rPr>
              <a:t>U</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 to 50% of patients with brain tumors</a:t>
            </a:r>
            <a:r>
              <a:rPr kumimoji="0" lang="en-US" sz="2400" b="0" i="0" u="none" strike="noStrike" cap="none" normalizeH="0" dirty="0" smtClean="0">
                <a:ln>
                  <a:noFill/>
                </a:ln>
                <a:solidFill>
                  <a:schemeClr val="tx1"/>
                </a:solidFill>
                <a:effectLst/>
                <a:latin typeface="Arial" pitchFamily="34" charset="0"/>
                <a:ea typeface="Times New Roman" pitchFamily="18" charset="0"/>
                <a:cs typeface="Arial" pitchFamily="34" charset="0"/>
              </a:rPr>
              <a:t> </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have manifestations of a psychiatric nature.</a:t>
            </a:r>
            <a:r>
              <a:rPr kumimoji="0" lang="en-US" sz="2400" b="0" i="0" u="none" strike="noStrike" cap="none" normalizeH="0" baseline="30000" dirty="0" smtClean="0">
                <a:ln>
                  <a:noFill/>
                </a:ln>
                <a:solidFill>
                  <a:srgbClr val="004276"/>
                </a:solidFill>
                <a:effectLst/>
                <a:latin typeface="Arial" pitchFamily="34" charset="0"/>
                <a:ea typeface="Times New Roman" pitchFamily="18" charset="0"/>
                <a:cs typeface="Arial" pitchFamily="34" charset="0"/>
              </a:rPr>
              <a:t>11</a:t>
            </a:r>
            <a:r>
              <a:rPr kumimoji="0" lang="en-US" sz="2400" b="0" i="0" u="none" strike="noStrike" cap="none" normalizeH="0" baseline="3000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2400" dirty="0" smtClean="0">
                <a:latin typeface="Arial" pitchFamily="34" charset="0"/>
                <a:ea typeface="Times New Roman" pitchFamily="18" charset="0"/>
                <a:cs typeface="Arial" pitchFamily="34" charset="0"/>
              </a:rPr>
              <a:t>G</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enerally,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meningiomas</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are likely to cause focal symptoms because they compress a limited region in the cortex, whereas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gliomas</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can cause more diffuse symptoms.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Delirium is most often secondary to a large, fast-growing, or metastatic tumor.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685800"/>
            <a:ext cx="7772400" cy="5509200"/>
          </a:xfrm>
          <a:prstGeom prst="rect">
            <a:avLst/>
          </a:prstGeom>
        </p:spPr>
        <p:txBody>
          <a:bodyPr wrap="square">
            <a:spAutoFit/>
          </a:bodyPr>
          <a:lstStyle/>
          <a:p>
            <a:pPr lvl="0" eaLnBrk="0" fontAlgn="base" hangingPunct="0">
              <a:spcBef>
                <a:spcPct val="0"/>
              </a:spcBef>
              <a:spcAft>
                <a:spcPct val="0"/>
              </a:spcAft>
              <a:buFont typeface="Arial" pitchFamily="34" charset="0"/>
              <a:buChar char="•"/>
            </a:pPr>
            <a:r>
              <a:rPr lang="en-US" sz="3200" dirty="0" smtClean="0">
                <a:latin typeface="Arial" pitchFamily="34" charset="0"/>
                <a:ea typeface="Times New Roman" pitchFamily="18" charset="0"/>
                <a:cs typeface="Arial" pitchFamily="34" charset="0"/>
              </a:rPr>
              <a:t>Frontal lobe tumors, account for 88% of patients with psychiatric symptoms.</a:t>
            </a:r>
          </a:p>
          <a:p>
            <a:pPr lvl="0" eaLnBrk="0" fontAlgn="base" hangingPunct="0">
              <a:spcBef>
                <a:spcPct val="0"/>
              </a:spcBef>
              <a:spcAft>
                <a:spcPct val="0"/>
              </a:spcAft>
              <a:buFont typeface="Arial" pitchFamily="34" charset="0"/>
              <a:buChar char="•"/>
            </a:pPr>
            <a:r>
              <a:rPr lang="en-US" sz="3200" dirty="0" smtClean="0">
                <a:latin typeface="Arial" pitchFamily="34" charset="0"/>
                <a:ea typeface="Times New Roman" pitchFamily="18" charset="0"/>
                <a:cs typeface="Arial" pitchFamily="34" charset="0"/>
              </a:rPr>
              <a:t>Common symptoms :-cognitive impairment, personality, motor and language dysfunction.</a:t>
            </a:r>
            <a:r>
              <a:rPr lang="en-US" sz="3200" baseline="30000" dirty="0" smtClean="0">
                <a:solidFill>
                  <a:srgbClr val="004276"/>
                </a:solidFill>
                <a:latin typeface="Arial" pitchFamily="34" charset="0"/>
                <a:ea typeface="Times New Roman" pitchFamily="18" charset="0"/>
                <a:cs typeface="Arial" pitchFamily="34" charset="0"/>
              </a:rPr>
              <a:t>12</a:t>
            </a:r>
            <a:r>
              <a:rPr lang="en-US" sz="3200" baseline="30000" dirty="0" smtClean="0">
                <a:latin typeface="Arial" pitchFamily="34" charset="0"/>
                <a:ea typeface="Times New Roman" pitchFamily="18" charset="0"/>
                <a:cs typeface="Arial" pitchFamily="34" charset="0"/>
              </a:rPr>
              <a:t> </a:t>
            </a:r>
          </a:p>
          <a:p>
            <a:pPr lvl="0" eaLnBrk="0" fontAlgn="base" hangingPunct="0">
              <a:spcBef>
                <a:spcPct val="0"/>
              </a:spcBef>
              <a:spcAft>
                <a:spcPct val="0"/>
              </a:spcAft>
              <a:buFont typeface="Arial" pitchFamily="34" charset="0"/>
              <a:buChar char="•"/>
            </a:pPr>
            <a:r>
              <a:rPr lang="en-US" sz="3200" dirty="0" smtClean="0">
                <a:latin typeface="Arial" pitchFamily="34" charset="0"/>
                <a:ea typeface="Times New Roman" pitchFamily="18" charset="0"/>
                <a:cs typeface="Arial" pitchFamily="34" charset="0"/>
              </a:rPr>
              <a:t>Patients also bowel or bladder incontinence.</a:t>
            </a:r>
            <a:endParaRPr lang="en-US" sz="3200" dirty="0" smtClean="0">
              <a:latin typeface="Arial" pitchFamily="34" charset="0"/>
              <a:cs typeface="Arial" pitchFamily="34" charset="0"/>
            </a:endParaRPr>
          </a:p>
          <a:p>
            <a:pPr lvl="0" eaLnBrk="0" fontAlgn="base" hangingPunct="0">
              <a:spcBef>
                <a:spcPct val="0"/>
              </a:spcBef>
              <a:spcAft>
                <a:spcPct val="0"/>
              </a:spcAft>
              <a:buFont typeface="Arial" pitchFamily="34" charset="0"/>
              <a:buChar char="•"/>
            </a:pPr>
            <a:r>
              <a:rPr lang="en-US" sz="3200" dirty="0" smtClean="0">
                <a:latin typeface="Arial" pitchFamily="34" charset="0"/>
                <a:ea typeface="Times New Roman" pitchFamily="18" charset="0"/>
                <a:cs typeface="Arial" pitchFamily="34" charset="0"/>
              </a:rPr>
              <a:t>Dominant temporal lesions :-memory and speech abnormalities and hallucinations </a:t>
            </a:r>
          </a:p>
          <a:p>
            <a:pPr lvl="0" eaLnBrk="0" fontAlgn="base" hangingPunct="0">
              <a:spcBef>
                <a:spcPct val="0"/>
              </a:spcBef>
              <a:spcAft>
                <a:spcPct val="0"/>
              </a:spcAft>
              <a:buFont typeface="Arial" pitchFamily="34" charset="0"/>
              <a:buChar char="•"/>
            </a:pPr>
            <a:r>
              <a:rPr lang="en-US" sz="3200" dirty="0" smtClean="0">
                <a:latin typeface="Arial" pitchFamily="34" charset="0"/>
                <a:ea typeface="Times New Roman" pitchFamily="18" charset="0"/>
                <a:cs typeface="Arial" pitchFamily="34" charset="0"/>
              </a:rPr>
              <a:t>Non dominant tumors :-auditory </a:t>
            </a:r>
            <a:r>
              <a:rPr lang="en-US" sz="3200" dirty="0" err="1" smtClean="0">
                <a:latin typeface="Arial" pitchFamily="34" charset="0"/>
                <a:ea typeface="Times New Roman" pitchFamily="18" charset="0"/>
                <a:cs typeface="Arial" pitchFamily="34" charset="0"/>
              </a:rPr>
              <a:t>agnosia</a:t>
            </a:r>
            <a:r>
              <a:rPr lang="en-US" sz="3200" dirty="0" smtClean="0">
                <a:latin typeface="Arial" pitchFamily="34" charset="0"/>
                <a:ea typeface="Times New Roman" pitchFamily="18" charset="0"/>
                <a:cs typeface="Arial" pitchFamily="34" charset="0"/>
              </a:rPr>
              <a:t>. </a:t>
            </a:r>
          </a:p>
          <a:p>
            <a:pPr lvl="0" eaLnBrk="0" fontAlgn="base" hangingPunct="0">
              <a:spcBef>
                <a:spcPct val="0"/>
              </a:spcBef>
              <a:spcAft>
                <a:spcPct val="0"/>
              </a:spcAft>
              <a:buFont typeface="Arial" pitchFamily="34" charset="0"/>
              <a:buChar char="•"/>
            </a:pPr>
            <a:r>
              <a:rPr lang="en-US" sz="3200" dirty="0" smtClean="0">
                <a:latin typeface="Arial" pitchFamily="34" charset="0"/>
                <a:ea typeface="Times New Roman" pitchFamily="18" charset="0"/>
                <a:cs typeface="Arial" pitchFamily="34" charset="0"/>
              </a:rPr>
              <a:t>Bilateral lesions :-</a:t>
            </a:r>
            <a:r>
              <a:rPr lang="en-US" sz="3200" dirty="0" err="1" smtClean="0">
                <a:latin typeface="Arial" pitchFamily="34" charset="0"/>
                <a:ea typeface="Times New Roman" pitchFamily="18" charset="0"/>
                <a:cs typeface="Arial" pitchFamily="34" charset="0"/>
              </a:rPr>
              <a:t>Korsakoff</a:t>
            </a:r>
            <a:r>
              <a:rPr lang="en-US" sz="3200" dirty="0" smtClean="0">
                <a:latin typeface="Arial" pitchFamily="34" charset="0"/>
                <a:ea typeface="Times New Roman" pitchFamily="18" charset="0"/>
                <a:cs typeface="Arial" pitchFamily="34" charset="0"/>
              </a:rPr>
              <a:t> amnesia.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295400"/>
            <a:ext cx="8534400" cy="5293757"/>
          </a:xfrm>
          <a:prstGeom prst="rect">
            <a:avLst/>
          </a:prstGeom>
        </p:spPr>
        <p:txBody>
          <a:bodyPr wrap="square">
            <a:spAutoFit/>
          </a:bodyPr>
          <a:lstStyle/>
          <a:p>
            <a:pPr eaLnBrk="0" fontAlgn="base" hangingPunct="0">
              <a:spcBef>
                <a:spcPct val="0"/>
              </a:spcBef>
              <a:spcAft>
                <a:spcPct val="0"/>
              </a:spcAft>
              <a:buFont typeface="Arial" pitchFamily="34" charset="0"/>
              <a:buChar char="•"/>
            </a:pPr>
            <a:r>
              <a:rPr lang="en-US" sz="3200" dirty="0" smtClean="0">
                <a:latin typeface="Arial" pitchFamily="34" charset="0"/>
                <a:ea typeface="Times New Roman" pitchFamily="18" charset="0"/>
                <a:cs typeface="Arial" pitchFamily="34" charset="0"/>
              </a:rPr>
              <a:t>Occipital :-visual hallucinations, </a:t>
            </a:r>
            <a:r>
              <a:rPr lang="en-US" sz="3200" dirty="0" err="1" smtClean="0">
                <a:latin typeface="Arial" pitchFamily="34" charset="0"/>
                <a:ea typeface="Times New Roman" pitchFamily="18" charset="0"/>
                <a:cs typeface="Arial" pitchFamily="34" charset="0"/>
              </a:rPr>
              <a:t>agnosia</a:t>
            </a:r>
            <a:r>
              <a:rPr lang="en-US" sz="3200" dirty="0" smtClean="0">
                <a:latin typeface="Arial" pitchFamily="34" charset="0"/>
                <a:ea typeface="Times New Roman" pitchFamily="18" charset="0"/>
                <a:cs typeface="Arial" pitchFamily="34" charset="0"/>
              </a:rPr>
              <a:t>, and Anton syndrome (denial of blindness). </a:t>
            </a:r>
          </a:p>
          <a:p>
            <a:pPr lvl="0" eaLnBrk="0" fontAlgn="base" hangingPunct="0">
              <a:spcBef>
                <a:spcPct val="0"/>
              </a:spcBef>
              <a:spcAft>
                <a:spcPct val="0"/>
              </a:spcAft>
              <a:buFont typeface="Arial" pitchFamily="34" charset="0"/>
              <a:buChar char="•"/>
            </a:pPr>
            <a:r>
              <a:rPr lang="en-US" sz="3200" dirty="0" smtClean="0">
                <a:latin typeface="Arial" pitchFamily="34" charset="0"/>
                <a:ea typeface="Times New Roman" pitchFamily="18" charset="0"/>
                <a:cs typeface="Arial" pitchFamily="34" charset="0"/>
              </a:rPr>
              <a:t>The visual pathways all cross in the temporal, parietal, and occipital lobes; therefore, visual hallucinations can occur with lesions in any of these locations. </a:t>
            </a:r>
          </a:p>
          <a:p>
            <a:pPr lvl="0" eaLnBrk="0" fontAlgn="base" hangingPunct="0">
              <a:spcBef>
                <a:spcPct val="0"/>
              </a:spcBef>
              <a:spcAft>
                <a:spcPct val="0"/>
              </a:spcAft>
              <a:buFont typeface="Arial" pitchFamily="34" charset="0"/>
              <a:buChar char="•"/>
            </a:pPr>
            <a:r>
              <a:rPr lang="en-US" sz="3200" dirty="0" smtClean="0">
                <a:latin typeface="Arial" pitchFamily="34" charset="0"/>
                <a:ea typeface="Times New Roman" pitchFamily="18" charset="0"/>
                <a:cs typeface="Arial" pitchFamily="34" charset="0"/>
              </a:rPr>
              <a:t>Limbic and hypothalamic tumors cause affective symptoms such as rage, mania, emotional </a:t>
            </a:r>
            <a:r>
              <a:rPr lang="en-US" sz="3200" dirty="0" err="1" smtClean="0">
                <a:latin typeface="Arial" pitchFamily="34" charset="0"/>
                <a:ea typeface="Times New Roman" pitchFamily="18" charset="0"/>
                <a:cs typeface="Arial" pitchFamily="34" charset="0"/>
              </a:rPr>
              <a:t>lability</a:t>
            </a:r>
            <a:r>
              <a:rPr lang="en-US" sz="3200" dirty="0" smtClean="0">
                <a:latin typeface="Arial" pitchFamily="34" charset="0"/>
                <a:ea typeface="Times New Roman" pitchFamily="18" charset="0"/>
                <a:cs typeface="Arial" pitchFamily="34" charset="0"/>
              </a:rPr>
              <a:t>, delusions and altered sexual behavior.</a:t>
            </a:r>
            <a:r>
              <a:rPr lang="en-US" sz="3200" baseline="30000" dirty="0" smtClean="0">
                <a:solidFill>
                  <a:srgbClr val="004276"/>
                </a:solidFill>
                <a:latin typeface="Arial" pitchFamily="34" charset="0"/>
                <a:ea typeface="Times New Roman" pitchFamily="18" charset="0"/>
                <a:cs typeface="Arial" pitchFamily="34" charset="0"/>
              </a:rPr>
              <a:t>13</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dirty="0" smtClean="0">
                <a:latin typeface="Arial" pitchFamily="34" charset="0"/>
                <a:ea typeface="Times New Roman" pitchFamily="18" charset="0"/>
                <a:cs typeface="Arial" pitchFamily="34" charset="0"/>
              </a:rPr>
              <a:t>.</a:t>
            </a:r>
            <a:endParaRPr lang="en-US" sz="1600" dirty="0" smtClean="0">
              <a:latin typeface="Arial" pitchFamily="34" charset="0"/>
              <a:cs typeface="Arial" pitchFamily="34"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1028343"/>
            <a:ext cx="8001000" cy="5262979"/>
          </a:xfrm>
          <a:prstGeom prst="rect">
            <a:avLst/>
          </a:prstGeom>
        </p:spPr>
        <p:txBody>
          <a:bodyPr wrap="square">
            <a:spAutoFit/>
          </a:bodyPr>
          <a:lstStyle/>
          <a:p>
            <a:pPr lvl="0" fontAlgn="base">
              <a:spcBef>
                <a:spcPct val="0"/>
              </a:spcBef>
              <a:spcAft>
                <a:spcPct val="0"/>
              </a:spcAft>
            </a:pPr>
            <a:r>
              <a:rPr lang="en-US" sz="2800" dirty="0" smtClean="0">
                <a:solidFill>
                  <a:srgbClr val="004276"/>
                </a:solidFill>
                <a:latin typeface="Arial" pitchFamily="34" charset="0"/>
                <a:ea typeface="Times New Roman" pitchFamily="18" charset="0"/>
                <a:cs typeface="Arial" pitchFamily="34" charset="0"/>
                <a:hlinkClick r:id="rId2"/>
              </a:rPr>
              <a:t>Multiple sclerosis</a:t>
            </a:r>
            <a:r>
              <a:rPr lang="en-US" sz="2800" dirty="0" smtClean="0">
                <a:latin typeface="Arial" pitchFamily="34" charset="0"/>
                <a:ea typeface="Times New Roman" pitchFamily="18" charset="0"/>
                <a:cs typeface="Arial" pitchFamily="34" charset="0"/>
              </a:rPr>
              <a:t> (MS) </a:t>
            </a:r>
          </a:p>
          <a:p>
            <a:pPr lvl="0" fontAlgn="base">
              <a:spcBef>
                <a:spcPct val="0"/>
              </a:spcBef>
              <a:spcAft>
                <a:spcPct val="0"/>
              </a:spcAft>
              <a:buFont typeface="Arial" pitchFamily="34" charset="0"/>
              <a:buChar char="•"/>
            </a:pPr>
            <a:r>
              <a:rPr lang="en-US" sz="2800" dirty="0" err="1" smtClean="0">
                <a:latin typeface="Arial" pitchFamily="34" charset="0"/>
                <a:ea typeface="Times New Roman" pitchFamily="18" charset="0"/>
                <a:cs typeface="Arial" pitchFamily="34" charset="0"/>
              </a:rPr>
              <a:t>Demyelinating</a:t>
            </a:r>
            <a:r>
              <a:rPr lang="en-US" sz="2800" dirty="0" smtClean="0">
                <a:latin typeface="Arial" pitchFamily="34" charset="0"/>
                <a:ea typeface="Times New Roman" pitchFamily="18" charset="0"/>
                <a:cs typeface="Arial" pitchFamily="34" charset="0"/>
              </a:rPr>
              <a:t> disorder characterized by multiple episodes of symptoms of a neuropsychiatric nature related to multifocal lesions in the white matter of the CNS. </a:t>
            </a:r>
          </a:p>
          <a:p>
            <a:pPr lvl="0" fontAlgn="base">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Prevalence is estimated to be approximately 50 cases per 100,000 people.</a:t>
            </a:r>
          </a:p>
          <a:p>
            <a:pPr lvl="0" fontAlgn="base">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MS is more frequent in colder and temperate climates than in tropical locales, which may suggest a viral etiology.</a:t>
            </a:r>
          </a:p>
          <a:p>
            <a:pPr lvl="0" fontAlgn="base">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MS is more common in women than in men and usually manifests in persons aged 20-40 years.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457200"/>
            <a:ext cx="9144000" cy="4401205"/>
          </a:xfrm>
          <a:prstGeom prst="rect">
            <a:avLst/>
          </a:prstGeom>
        </p:spPr>
        <p:txBody>
          <a:bodyPr wrap="square">
            <a:spAutoFit/>
          </a:bodyPr>
          <a:lstStyle/>
          <a:p>
            <a:pPr lvl="0" fontAlgn="base">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This disorder is a highly variable illness, with differences among patients and changes within a patient over time.</a:t>
            </a:r>
          </a:p>
          <a:p>
            <a:pPr lvl="0" fontAlgn="base">
              <a:spcBef>
                <a:spcPct val="0"/>
              </a:spcBef>
              <a:spcAft>
                <a:spcPct val="0"/>
              </a:spcAft>
            </a:pPr>
            <a:r>
              <a:rPr lang="en-US" sz="2800" dirty="0" smtClean="0">
                <a:latin typeface="Arial" pitchFamily="34" charset="0"/>
                <a:ea typeface="Times New Roman" pitchFamily="18" charset="0"/>
                <a:cs typeface="Arial" pitchFamily="34" charset="0"/>
              </a:rPr>
              <a:t>Symptoms can be categorized as cognitive and psychiatric.</a:t>
            </a:r>
          </a:p>
          <a:p>
            <a:pPr lvl="0" fontAlgn="base">
              <a:spcBef>
                <a:spcPct val="0"/>
              </a:spcBef>
              <a:spcAft>
                <a:spcPct val="0"/>
              </a:spcAft>
            </a:pPr>
            <a:r>
              <a:rPr lang="en-US" sz="2800" dirty="0" smtClean="0">
                <a:latin typeface="Arial" pitchFamily="34" charset="0"/>
                <a:ea typeface="Times New Roman" pitchFamily="18" charset="0"/>
                <a:cs typeface="Arial" pitchFamily="34" charset="0"/>
              </a:rPr>
              <a:t>Recent reviews of neuropsychological performance in patients with MS indicate that 30-50% have cognitive deficits.</a:t>
            </a:r>
            <a:r>
              <a:rPr lang="en-US" sz="2800" baseline="30000" dirty="0" smtClean="0">
                <a:solidFill>
                  <a:srgbClr val="004276"/>
                </a:solidFill>
                <a:latin typeface="Arial" pitchFamily="34" charset="0"/>
                <a:ea typeface="Times New Roman" pitchFamily="18" charset="0"/>
                <a:cs typeface="Arial" pitchFamily="34" charset="0"/>
              </a:rPr>
              <a:t>14</a:t>
            </a:r>
            <a:r>
              <a:rPr lang="en-US" sz="2800" baseline="30000" dirty="0" smtClean="0">
                <a:latin typeface="Arial" pitchFamily="34" charset="0"/>
                <a:ea typeface="Times New Roman" pitchFamily="18" charset="0"/>
                <a:cs typeface="Arial" pitchFamily="34" charset="0"/>
              </a:rPr>
              <a:t> </a:t>
            </a:r>
            <a:r>
              <a:rPr lang="en-US" sz="2800" dirty="0" smtClean="0">
                <a:latin typeface="Arial" pitchFamily="34" charset="0"/>
                <a:ea typeface="Times New Roman" pitchFamily="18" charset="0"/>
                <a:cs typeface="Arial" pitchFamily="34" charset="0"/>
              </a:rPr>
              <a:t>Of the cognitive deficits, memory loss is the most common and affects approximately 40-60% of patients.</a:t>
            </a:r>
            <a:r>
              <a:rPr lang="en-US" sz="2800" baseline="30000" dirty="0" smtClean="0">
                <a:solidFill>
                  <a:srgbClr val="004276"/>
                </a:solidFill>
                <a:latin typeface="Arial" pitchFamily="34" charset="0"/>
                <a:ea typeface="Times New Roman" pitchFamily="18" charset="0"/>
                <a:cs typeface="Arial" pitchFamily="34" charset="0"/>
              </a:rPr>
              <a:t>15</a:t>
            </a:r>
            <a:endParaRPr lang="en-US"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609600"/>
            <a:ext cx="8534400" cy="3539430"/>
          </a:xfrm>
          <a:prstGeom prst="rect">
            <a:avLst/>
          </a:prstGeom>
        </p:spPr>
        <p:txBody>
          <a:bodyPr wrap="square">
            <a:spAutoFit/>
          </a:bodyPr>
          <a:lstStyle/>
          <a:p>
            <a:pPr lvl="0" fontAlgn="base">
              <a:spcBef>
                <a:spcPct val="0"/>
              </a:spcBef>
              <a:spcAft>
                <a:spcPct val="0"/>
              </a:spcAft>
            </a:pPr>
            <a:r>
              <a:rPr lang="en-US" sz="3200" dirty="0" smtClean="0">
                <a:latin typeface="Arial" pitchFamily="34" charset="0"/>
                <a:ea typeface="Times New Roman" pitchFamily="18" charset="0"/>
                <a:cs typeface="Arial" pitchFamily="34" charset="0"/>
              </a:rPr>
              <a:t>Abstract reasoning, planning, and organizational skills are some of the functions also affected by MS. Dementia may eventually ensue.</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3200" dirty="0" smtClean="0">
                <a:latin typeface="Arial" pitchFamily="34" charset="0"/>
                <a:ea typeface="Times New Roman" pitchFamily="18" charset="0"/>
                <a:cs typeface="Arial" pitchFamily="34" charset="0"/>
              </a:rPr>
              <a:t>Behavioral symptoms in MS include personality changes and feelings of euphoria and/or depression</a:t>
            </a:r>
            <a:endParaRPr lang="en-US" sz="32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219200"/>
            <a:ext cx="7848600" cy="3539430"/>
          </a:xfrm>
          <a:prstGeom prst="rect">
            <a:avLst/>
          </a:prstGeom>
        </p:spPr>
        <p:txBody>
          <a:bodyPr wrap="square">
            <a:spAutoFit/>
          </a:bodyPr>
          <a:lstStyle/>
          <a:p>
            <a:r>
              <a:rPr lang="en-US" sz="3200" dirty="0"/>
              <a:t>According to the </a:t>
            </a:r>
            <a:r>
              <a:rPr lang="en-US" sz="3200" i="1" dirty="0"/>
              <a:t>Diagnostic and Statistical Manual of Mental Disorders</a:t>
            </a:r>
            <a:r>
              <a:rPr lang="en-US" sz="3200" dirty="0"/>
              <a:t> (</a:t>
            </a:r>
            <a:r>
              <a:rPr lang="en-US" sz="3200" i="1" dirty="0" smtClean="0"/>
              <a:t>DSM-V</a:t>
            </a:r>
            <a:r>
              <a:rPr lang="en-US" sz="3200" dirty="0" smtClean="0"/>
              <a:t>), </a:t>
            </a:r>
            <a:r>
              <a:rPr lang="en-US" sz="3200" dirty="0"/>
              <a:t>the psychiatric presentation of a medical illness is classified as "the presence of mental symptoms that are judged to be the direct physiological consequences of a general medical condition."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81000" y="1257254"/>
            <a:ext cx="8305800" cy="35394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Suicide attempts are common in patients with MS who are depressed. Personality changes and emotional dyscontrol can also occur. Patients sometimes laugh without cause or weep suddenly. Such emotional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lability</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can be disturbing for patients and their families and can make assessment of psychiatric symptoms more difficult in patients with MS.</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302359"/>
            <a:ext cx="8382000" cy="5509200"/>
          </a:xfrm>
          <a:prstGeom prst="rect">
            <a:avLst/>
          </a:prstGeom>
        </p:spPr>
        <p:txBody>
          <a:bodyPr wrap="square">
            <a:spAutoFit/>
          </a:bodyPr>
          <a:lstStyle/>
          <a:p>
            <a:pPr lvl="0" fontAlgn="base">
              <a:spcBef>
                <a:spcPct val="0"/>
              </a:spcBef>
              <a:spcAft>
                <a:spcPct val="0"/>
              </a:spcAft>
            </a:pPr>
            <a:r>
              <a:rPr lang="en-US" sz="3200" b="1" dirty="0" smtClean="0">
                <a:solidFill>
                  <a:srgbClr val="003366"/>
                </a:solidFill>
                <a:latin typeface="Verdana" pitchFamily="34" charset="0"/>
                <a:ea typeface="Times New Roman" pitchFamily="18" charset="0"/>
                <a:cs typeface="Arial" pitchFamily="34" charset="0"/>
              </a:rPr>
              <a:t>Infectious Diseases</a:t>
            </a:r>
            <a:endParaRPr lang="en-US" sz="3200" dirty="0" smtClean="0">
              <a:latin typeface="Arial" pitchFamily="34" charset="0"/>
              <a:cs typeface="Arial" pitchFamily="34" charset="0"/>
            </a:endParaRPr>
          </a:p>
          <a:p>
            <a:pPr lvl="0" eaLnBrk="0" fontAlgn="base" hangingPunct="0">
              <a:spcBef>
                <a:spcPct val="0"/>
              </a:spcBef>
              <a:spcAft>
                <a:spcPct val="0"/>
              </a:spcAft>
            </a:pPr>
            <a:r>
              <a:rPr lang="en-US" sz="3200" b="1" dirty="0" smtClean="0">
                <a:latin typeface="Arial" pitchFamily="34" charset="0"/>
                <a:ea typeface="Times New Roman" pitchFamily="18" charset="0"/>
                <a:cs typeface="Arial" pitchFamily="34" charset="0"/>
              </a:rPr>
              <a:t>Neurosyphilis</a:t>
            </a:r>
            <a:r>
              <a:rPr lang="en-US" sz="3200" dirty="0" smtClean="0">
                <a:latin typeface="Arial" pitchFamily="34" charset="0"/>
                <a:ea typeface="Times New Roman" pitchFamily="18" charset="0"/>
                <a:cs typeface="Arial" pitchFamily="34" charset="0"/>
              </a:rPr>
              <a:t> </a:t>
            </a:r>
            <a:endParaRPr lang="en-US" sz="3200" dirty="0" smtClean="0">
              <a:latin typeface="Arial" pitchFamily="34" charset="0"/>
              <a:cs typeface="Arial" pitchFamily="34" charset="0"/>
            </a:endParaRPr>
          </a:p>
          <a:p>
            <a:pPr lvl="0" eaLnBrk="0" fontAlgn="base" hangingPunct="0">
              <a:spcBef>
                <a:spcPct val="0"/>
              </a:spcBef>
              <a:spcAft>
                <a:spcPct val="0"/>
              </a:spcAft>
              <a:buFont typeface="Arial" pitchFamily="34" charset="0"/>
              <a:buChar char="•"/>
            </a:pPr>
            <a:r>
              <a:rPr lang="en-US" sz="3200" dirty="0" smtClean="0">
                <a:solidFill>
                  <a:srgbClr val="004276"/>
                </a:solidFill>
                <a:latin typeface="Arial" pitchFamily="34" charset="0"/>
                <a:ea typeface="Times New Roman" pitchFamily="18" charset="0"/>
                <a:cs typeface="Arial" pitchFamily="34" charset="0"/>
                <a:hlinkClick r:id="rId2"/>
              </a:rPr>
              <a:t>Neurosyphilis</a:t>
            </a:r>
            <a:r>
              <a:rPr lang="en-US" sz="3200" dirty="0" smtClean="0">
                <a:latin typeface="Arial" pitchFamily="34" charset="0"/>
                <a:ea typeface="Times New Roman" pitchFamily="18" charset="0"/>
                <a:cs typeface="Arial" pitchFamily="34" charset="0"/>
              </a:rPr>
              <a:t>, as a result of the invention of penicillin has been rare.</a:t>
            </a:r>
          </a:p>
          <a:p>
            <a:pPr lvl="0" eaLnBrk="0" fontAlgn="base" hangingPunct="0">
              <a:spcBef>
                <a:spcPct val="0"/>
              </a:spcBef>
              <a:spcAft>
                <a:spcPct val="0"/>
              </a:spcAft>
              <a:buFont typeface="Arial" pitchFamily="34" charset="0"/>
              <a:buChar char="•"/>
            </a:pPr>
            <a:r>
              <a:rPr lang="en-US" sz="3200" dirty="0" smtClean="0">
                <a:latin typeface="Arial" pitchFamily="34" charset="0"/>
                <a:ea typeface="Times New Roman" pitchFamily="18" charset="0"/>
                <a:cs typeface="Arial" pitchFamily="34" charset="0"/>
              </a:rPr>
              <a:t>AIDS has reintroduced the infection in certain urban settings. </a:t>
            </a:r>
          </a:p>
          <a:p>
            <a:pPr lvl="0" eaLnBrk="0" fontAlgn="base" hangingPunct="0">
              <a:spcBef>
                <a:spcPct val="0"/>
              </a:spcBef>
              <a:spcAft>
                <a:spcPct val="0"/>
              </a:spcAft>
              <a:buFont typeface="Arial" pitchFamily="34" charset="0"/>
              <a:buChar char="•"/>
            </a:pPr>
            <a:r>
              <a:rPr lang="en-US" sz="3200" dirty="0" smtClean="0">
                <a:latin typeface="Arial" pitchFamily="34" charset="0"/>
                <a:ea typeface="Times New Roman" pitchFamily="18" charset="0"/>
                <a:cs typeface="Arial" pitchFamily="34" charset="0"/>
              </a:rPr>
              <a:t>The infection is caused by the organism </a:t>
            </a:r>
            <a:r>
              <a:rPr lang="en-US" sz="3200" i="1" dirty="0" err="1" smtClean="0">
                <a:latin typeface="Arial" pitchFamily="34" charset="0"/>
                <a:ea typeface="Times New Roman" pitchFamily="18" charset="0"/>
                <a:cs typeface="Arial" pitchFamily="34" charset="0"/>
              </a:rPr>
              <a:t>Treponema</a:t>
            </a:r>
            <a:r>
              <a:rPr lang="en-US" sz="3200" i="1" dirty="0" smtClean="0">
                <a:latin typeface="Arial" pitchFamily="34" charset="0"/>
                <a:ea typeface="Times New Roman" pitchFamily="18" charset="0"/>
                <a:cs typeface="Arial" pitchFamily="34" charset="0"/>
              </a:rPr>
              <a:t> </a:t>
            </a:r>
            <a:r>
              <a:rPr lang="en-US" sz="3200" i="1" dirty="0" err="1" smtClean="0">
                <a:latin typeface="Arial" pitchFamily="34" charset="0"/>
                <a:ea typeface="Times New Roman" pitchFamily="18" charset="0"/>
                <a:cs typeface="Arial" pitchFamily="34" charset="0"/>
              </a:rPr>
              <a:t>pallidum</a:t>
            </a:r>
            <a:r>
              <a:rPr lang="en-US" sz="3200" i="1" dirty="0" smtClean="0">
                <a:latin typeface="Arial" pitchFamily="34" charset="0"/>
                <a:ea typeface="Times New Roman" pitchFamily="18" charset="0"/>
                <a:cs typeface="Arial" pitchFamily="34" charset="0"/>
              </a:rPr>
              <a:t>,</a:t>
            </a:r>
            <a:r>
              <a:rPr lang="en-US" sz="3200" dirty="0" smtClean="0">
                <a:latin typeface="Arial" pitchFamily="34" charset="0"/>
                <a:ea typeface="Times New Roman" pitchFamily="18" charset="0"/>
                <a:cs typeface="Arial" pitchFamily="34" charset="0"/>
              </a:rPr>
              <a:t> which invades the parenchyma of the brain.</a:t>
            </a:r>
            <a:endParaRPr lang="en-US" sz="3200" dirty="0" smtClean="0">
              <a:latin typeface="Arial" pitchFamily="34" charset="0"/>
              <a:cs typeface="Arial" pitchFamily="34" charset="0"/>
            </a:endParaRPr>
          </a:p>
          <a:p>
            <a:pPr lvl="0" eaLnBrk="0" fontAlgn="base" hangingPunct="0">
              <a:spcBef>
                <a:spcPct val="0"/>
              </a:spcBef>
              <a:spcAft>
                <a:spcPct val="0"/>
              </a:spcAft>
              <a:buFont typeface="Arial" pitchFamily="34" charset="0"/>
              <a:buChar char="•"/>
            </a:pPr>
            <a:r>
              <a:rPr lang="en-US" sz="3200" dirty="0" smtClean="0">
                <a:latin typeface="Arial" pitchFamily="34" charset="0"/>
                <a:ea typeface="Times New Roman" pitchFamily="18" charset="0"/>
                <a:cs typeface="Arial" pitchFamily="34" charset="0"/>
              </a:rPr>
              <a:t>Neurosyphilis is usually clinically apparent as a part of tertiary syphilis</a:t>
            </a:r>
            <a:endParaRPr lang="en-US" sz="3200" dirty="0" smtClean="0">
              <a:latin typeface="Arial" pitchFamily="34" charset="0"/>
              <a:cs typeface="Arial" pitchFamily="34"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9600" y="609600"/>
            <a:ext cx="7924800" cy="5693866"/>
          </a:xfrm>
          <a:prstGeom prst="rect">
            <a:avLst/>
          </a:prstGeom>
        </p:spPr>
        <p:txBody>
          <a:bodyPr wrap="square">
            <a:spAutoFit/>
          </a:bodyPr>
          <a:lstStyle/>
          <a:p>
            <a:pPr lvl="0" eaLnBrk="0" fontAlgn="base" hangingPunct="0">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Neurosyphilis occurs only after a latent period of 10-20 years after the primary infection.</a:t>
            </a:r>
          </a:p>
          <a:p>
            <a:pPr lvl="0" eaLnBrk="0" fontAlgn="base" hangingPunct="0">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Infection with HIV negates this general rule.</a:t>
            </a:r>
          </a:p>
          <a:p>
            <a:pPr lvl="0" eaLnBrk="0" fontAlgn="base" hangingPunct="0">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Neurosyphilis primarily affects the frontal lobes, which can result in personality changes, irritability, decreased self-care, mania, and progressive dementia. </a:t>
            </a:r>
          </a:p>
          <a:p>
            <a:pPr lvl="0" eaLnBrk="0" fontAlgn="base" hangingPunct="0">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Delusions of grandeur occur in 10-20% of patients. </a:t>
            </a:r>
          </a:p>
          <a:p>
            <a:pPr lvl="0" eaLnBrk="0" fontAlgn="base" hangingPunct="0">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Early evidence of neurosyphilis includes tremors, </a:t>
            </a:r>
            <a:r>
              <a:rPr lang="en-US" sz="2800" dirty="0" err="1" smtClean="0">
                <a:latin typeface="Arial" pitchFamily="34" charset="0"/>
                <a:ea typeface="Times New Roman" pitchFamily="18" charset="0"/>
                <a:cs typeface="Arial" pitchFamily="34" charset="0"/>
              </a:rPr>
              <a:t>dysarthria</a:t>
            </a:r>
            <a:r>
              <a:rPr lang="en-US" sz="2800" dirty="0" smtClean="0">
                <a:latin typeface="Arial" pitchFamily="34" charset="0"/>
                <a:ea typeface="Times New Roman" pitchFamily="18" charset="0"/>
                <a:cs typeface="Arial" pitchFamily="34" charset="0"/>
              </a:rPr>
              <a:t>, and Argyll Robertson pupils.</a:t>
            </a:r>
            <a:endParaRPr lang="en-US" sz="2800" dirty="0" smtClean="0">
              <a:latin typeface="Arial" pitchFamily="34" charset="0"/>
              <a:cs typeface="Arial" pitchFamily="34" charset="0"/>
            </a:endParaRPr>
          </a:p>
          <a:p>
            <a:pPr lvl="0" eaLnBrk="0" fontAlgn="base" hangingPunct="0">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A progressive dementia incongruent with advanced age</a:t>
            </a:r>
            <a:r>
              <a:rPr lang="en-US" dirty="0" smtClean="0">
                <a:latin typeface="Arial" pitchFamily="34" charset="0"/>
                <a:ea typeface="Times New Roman" pitchFamily="18" charset="0"/>
                <a:cs typeface="Arial" pitchFamily="34" charset="0"/>
              </a:rPr>
              <a:t>.</a:t>
            </a:r>
            <a:endParaRPr lang="en-US" sz="1000" dirty="0" smtClean="0">
              <a:latin typeface="Arial" pitchFamily="34" charset="0"/>
              <a:cs typeface="Arial" pitchFamily="34"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0"/>
            <a:ext cx="8458200" cy="5693866"/>
          </a:xfrm>
          <a:prstGeom prst="rect">
            <a:avLst/>
          </a:prstGeom>
        </p:spPr>
        <p:txBody>
          <a:bodyPr wrap="square">
            <a:spAutoFit/>
          </a:bodyPr>
          <a:lstStyle/>
          <a:p>
            <a:pPr eaLnBrk="0" fontAlgn="base" hangingPunct="0">
              <a:spcBef>
                <a:spcPct val="0"/>
              </a:spcBef>
              <a:spcAft>
                <a:spcPct val="0"/>
              </a:spcAft>
              <a:buFont typeface="Arial" pitchFamily="34" charset="0"/>
              <a:buChar char="•"/>
            </a:pPr>
            <a:r>
              <a:rPr lang="en-US" sz="2800" b="1" dirty="0" smtClean="0">
                <a:latin typeface="Arial" pitchFamily="34" charset="0"/>
                <a:ea typeface="Times New Roman" pitchFamily="18" charset="0"/>
                <a:cs typeface="Arial" pitchFamily="34" charset="0"/>
              </a:rPr>
              <a:t>Meningitis</a:t>
            </a:r>
            <a:endParaRPr lang="en-US" sz="2800" dirty="0" smtClean="0">
              <a:latin typeface="Arial" pitchFamily="34" charset="0"/>
              <a:cs typeface="Arial" pitchFamily="34" charset="0"/>
            </a:endParaRPr>
          </a:p>
          <a:p>
            <a:pPr lvl="0" eaLnBrk="0" fontAlgn="base" hangingPunct="0">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Acute </a:t>
            </a:r>
            <a:r>
              <a:rPr lang="en-US" sz="2800" dirty="0" smtClean="0">
                <a:solidFill>
                  <a:srgbClr val="004276"/>
                </a:solidFill>
                <a:latin typeface="Arial" pitchFamily="34" charset="0"/>
                <a:ea typeface="Times New Roman" pitchFamily="18" charset="0"/>
                <a:cs typeface="Arial" pitchFamily="34" charset="0"/>
              </a:rPr>
              <a:t>bacterial</a:t>
            </a:r>
            <a:r>
              <a:rPr lang="en-US" sz="2800" dirty="0" smtClean="0">
                <a:latin typeface="Arial" pitchFamily="34" charset="0"/>
                <a:ea typeface="Times New Roman" pitchFamily="18" charset="0"/>
                <a:cs typeface="Arial" pitchFamily="34" charset="0"/>
              </a:rPr>
              <a:t>, fungal, and </a:t>
            </a:r>
            <a:r>
              <a:rPr lang="en-US" sz="2800" dirty="0" smtClean="0">
                <a:solidFill>
                  <a:srgbClr val="004276"/>
                </a:solidFill>
                <a:latin typeface="Arial" pitchFamily="34" charset="0"/>
                <a:ea typeface="Times New Roman" pitchFamily="18" charset="0"/>
                <a:cs typeface="Arial" pitchFamily="34" charset="0"/>
              </a:rPr>
              <a:t>viral meningitis</a:t>
            </a:r>
            <a:r>
              <a:rPr lang="en-US" sz="2800" dirty="0" smtClean="0">
                <a:latin typeface="Arial" pitchFamily="34" charset="0"/>
                <a:ea typeface="Times New Roman" pitchFamily="18" charset="0"/>
                <a:cs typeface="Arial" pitchFamily="34" charset="0"/>
              </a:rPr>
              <a:t> can be associated with a psychiatric presentation with or without abnormal vital signs. </a:t>
            </a:r>
          </a:p>
          <a:p>
            <a:pPr lvl="0" eaLnBrk="0" fontAlgn="base" hangingPunct="0">
              <a:spcBef>
                <a:spcPct val="0"/>
              </a:spcBef>
              <a:spcAft>
                <a:spcPct val="0"/>
              </a:spcAft>
            </a:pPr>
            <a:r>
              <a:rPr lang="en-US" sz="2800" dirty="0" smtClean="0">
                <a:latin typeface="Arial" pitchFamily="34" charset="0"/>
                <a:ea typeface="Times New Roman" pitchFamily="18" charset="0"/>
                <a:cs typeface="Arial" pitchFamily="34" charset="0"/>
              </a:rPr>
              <a:t>Patients usually present with acute confusion, headaches, memory impairments, and fever with possible neck stiffness. </a:t>
            </a:r>
          </a:p>
          <a:p>
            <a:pPr lvl="0" eaLnBrk="0" fontAlgn="base" hangingPunct="0">
              <a:spcBef>
                <a:spcPct val="0"/>
              </a:spcBef>
              <a:spcAft>
                <a:spcPct val="0"/>
              </a:spcAft>
            </a:pPr>
            <a:r>
              <a:rPr lang="en-US" sz="2800" b="1" dirty="0" smtClean="0">
                <a:latin typeface="Arial" pitchFamily="34" charset="0"/>
                <a:ea typeface="Times New Roman" pitchFamily="18" charset="0"/>
                <a:cs typeface="Arial" pitchFamily="34" charset="0"/>
              </a:rPr>
              <a:t>Herpes simplex encephalitis</a:t>
            </a:r>
            <a:endParaRPr lang="en-US" sz="1200" dirty="0" smtClean="0">
              <a:latin typeface="Arial" pitchFamily="34" charset="0"/>
              <a:cs typeface="Arial" pitchFamily="34" charset="0"/>
            </a:endParaRPr>
          </a:p>
          <a:p>
            <a:pPr lvl="0" eaLnBrk="0" fontAlgn="base" hangingPunct="0">
              <a:spcBef>
                <a:spcPct val="0"/>
              </a:spcBef>
              <a:spcAft>
                <a:spcPct val="0"/>
              </a:spcAft>
            </a:pPr>
            <a:r>
              <a:rPr lang="en-US" sz="2800" dirty="0" smtClean="0">
                <a:solidFill>
                  <a:srgbClr val="004276"/>
                </a:solidFill>
                <a:latin typeface="Arial" pitchFamily="34" charset="0"/>
                <a:ea typeface="Times New Roman" pitchFamily="18" charset="0"/>
                <a:cs typeface="Arial" pitchFamily="34" charset="0"/>
              </a:rPr>
              <a:t>Herpes simplex virus</a:t>
            </a:r>
            <a:r>
              <a:rPr lang="en-US" sz="2800" dirty="0" smtClean="0">
                <a:latin typeface="Arial" pitchFamily="34" charset="0"/>
                <a:ea typeface="Times New Roman" pitchFamily="18" charset="0"/>
                <a:cs typeface="Arial" pitchFamily="34" charset="0"/>
              </a:rPr>
              <a:t> (HSV) is one of the most common and devastating causes of sporadic and severe focal encephalitis. Infection with HSV can occur in any person</a:t>
            </a:r>
            <a:r>
              <a:rPr lang="en-US" sz="2800" dirty="0" smtClean="0">
                <a:ea typeface="Times New Roman" pitchFamily="18" charset="0"/>
                <a:cs typeface="Arial" pitchFamily="34" charset="0"/>
              </a:rPr>
              <a:t>—</a:t>
            </a:r>
            <a:r>
              <a:rPr lang="en-US" sz="2800" dirty="0" smtClean="0">
                <a:latin typeface="Arial" pitchFamily="34" charset="0"/>
                <a:ea typeface="Times New Roman" pitchFamily="18" charset="0"/>
                <a:cs typeface="Arial" pitchFamily="34" charset="0"/>
              </a:rPr>
              <a:t>age, sex, and demographic region are irrelevant. </a:t>
            </a:r>
            <a:endParaRPr lang="en-US" sz="2800" dirty="0" smtClean="0">
              <a:latin typeface="Arial" pitchFamily="34" charset="0"/>
              <a:cs typeface="Arial" pitchFamily="34"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81000" y="304800"/>
            <a:ext cx="8458200" cy="5970865"/>
          </a:xfrm>
          <a:prstGeom prst="rect">
            <a:avLst/>
          </a:prstGeom>
        </p:spPr>
        <p:txBody>
          <a:bodyPr wrap="square">
            <a:spAutoFit/>
          </a:bodyPr>
          <a:lstStyle/>
          <a:p>
            <a:pPr lvl="0" eaLnBrk="0" fontAlgn="base" hangingPunct="0">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HSV infection is characteristically localized to the temporal and frontal lobes.</a:t>
            </a:r>
          </a:p>
          <a:p>
            <a:pPr lvl="0" eaLnBrk="0" fontAlgn="base" hangingPunct="0">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Patients with HSV encephalitis commonly present with bizarre, inconsistent behavior and a waxing and waning mental status. </a:t>
            </a:r>
          </a:p>
          <a:p>
            <a:pPr lvl="0" eaLnBrk="0" fontAlgn="base" hangingPunct="0">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Symptoms often include seizures, </a:t>
            </a:r>
            <a:r>
              <a:rPr lang="en-US" sz="2800" dirty="0" err="1" smtClean="0">
                <a:latin typeface="Arial" pitchFamily="34" charset="0"/>
                <a:ea typeface="Times New Roman" pitchFamily="18" charset="0"/>
                <a:cs typeface="Arial" pitchFamily="34" charset="0"/>
              </a:rPr>
              <a:t>anosmia</a:t>
            </a:r>
            <a:r>
              <a:rPr lang="en-US" sz="2800" dirty="0" smtClean="0">
                <a:latin typeface="Arial" pitchFamily="34" charset="0"/>
                <a:ea typeface="Times New Roman" pitchFamily="18" charset="0"/>
                <a:cs typeface="Arial" pitchFamily="34" charset="0"/>
              </a:rPr>
              <a:t>, olfactory and gustatory hallucinations, personality changes, and psychosis. </a:t>
            </a:r>
          </a:p>
          <a:p>
            <a:pPr lvl="0" eaLnBrk="0" fontAlgn="base" hangingPunct="0">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Consider if a </a:t>
            </a:r>
            <a:r>
              <a:rPr lang="en-US" sz="2800" dirty="0" err="1" smtClean="0">
                <a:latin typeface="Arial" pitchFamily="34" charset="0"/>
                <a:ea typeface="Times New Roman" pitchFamily="18" charset="0"/>
                <a:cs typeface="Arial" pitchFamily="34" charset="0"/>
              </a:rPr>
              <a:t>prodrome</a:t>
            </a:r>
            <a:r>
              <a:rPr lang="en-US" sz="2800" dirty="0" smtClean="0">
                <a:latin typeface="Arial" pitchFamily="34" charset="0"/>
                <a:ea typeface="Times New Roman" pitchFamily="18" charset="0"/>
                <a:cs typeface="Arial" pitchFamily="34" charset="0"/>
              </a:rPr>
              <a:t> of 1-7 days of upper respiratory tract infection with headache, fever, and subsequent bizarre psychiatric symptoms.</a:t>
            </a:r>
          </a:p>
          <a:p>
            <a:pPr lvl="0" eaLnBrk="0" fontAlgn="base" hangingPunct="0">
              <a:spcBef>
                <a:spcPct val="0"/>
              </a:spcBef>
              <a:spcAft>
                <a:spcPct val="0"/>
              </a:spcAft>
              <a:buFont typeface="Arial" pitchFamily="34" charset="0"/>
              <a:buChar char="•"/>
            </a:pPr>
            <a:r>
              <a:rPr lang="en-US" sz="2800" dirty="0" smtClean="0">
                <a:latin typeface="Arial" pitchFamily="34" charset="0"/>
                <a:ea typeface="Times New Roman" pitchFamily="18" charset="0"/>
                <a:cs typeface="Arial" pitchFamily="34" charset="0"/>
              </a:rPr>
              <a:t>Lumbar puncture, serology studies, neuroimaging, and EEG are helpful in confirming the diagnosis.</a:t>
            </a:r>
            <a:endParaRPr lang="en-US" sz="2800" dirty="0" smtClean="0">
              <a:latin typeface="Arial" pitchFamily="34" charset="0"/>
              <a:cs typeface="Arial" pitchFamily="34" charset="0"/>
            </a:endParaRPr>
          </a:p>
          <a:p>
            <a:pPr lvl="0" eaLnBrk="0" fontAlgn="base" hangingPunct="0">
              <a:spcBef>
                <a:spcPct val="0"/>
              </a:spcBef>
              <a:spcAft>
                <a:spcPct val="0"/>
              </a:spcAft>
              <a:buFont typeface="Arial" pitchFamily="34" charset="0"/>
              <a:buChar char="•"/>
            </a:pPr>
            <a:endParaRPr lang="en-US" dirty="0" smtClean="0">
              <a:latin typeface="Arial" pitchFamily="34" charset="0"/>
              <a:cs typeface="Arial" pitchFamily="34"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457200"/>
            <a:ext cx="8077200" cy="612475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HIV encephalopathy</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number of infected people continues to increase, especially among poor and socially disadvantaged persons although the rate of increase has declined over the years.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lang="en-US" sz="2800" dirty="0" smtClean="0">
                <a:latin typeface="Arial" pitchFamily="34" charset="0"/>
                <a:ea typeface="Times New Roman" pitchFamily="18" charset="0"/>
                <a:cs typeface="Arial" pitchFamily="34" charset="0"/>
              </a:rPr>
              <a:t>P</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atients with AIDS have psychiatric and neurologic symptoms from lesions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eg</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primary CNS lymphoma) or opportunistic infections.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HIV itself can cause a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subacute</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encephalitis and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dementing</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complex.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Clinically, HIV encephalopathy manifests as a progressive subcortical dementia with nonspecific CSF abnormalities and cerebral atrophy with ventricular dilation. </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228600" y="564177"/>
            <a:ext cx="8686800" cy="59093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following features suggest a medical origin to psychiatric symptoms: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1" i="0" u="none" strike="noStrike" cap="none" normalizeH="0" baseline="0" dirty="0" smtClean="0">
              <a:ln>
                <a:noFill/>
              </a:ln>
              <a:solidFill>
                <a:schemeClr val="tx1"/>
              </a:solidFill>
              <a:effectLst/>
              <a:latin typeface="Arial" pitchFamily="34" charset="0"/>
              <a:cs typeface="Arial" pitchFamily="34" charset="0"/>
            </a:endParaRPr>
          </a:p>
          <a:p>
            <a:pPr lvl="1" eaLnBrk="0" fontAlgn="base" hangingPunct="0">
              <a:spcBef>
                <a:spcPct val="0"/>
              </a:spcBef>
              <a:spcAft>
                <a:spcPct val="0"/>
              </a:spcAft>
              <a:buFontTx/>
              <a:buChar char="•"/>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Late onset of initial presentation</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1" eaLnBrk="0" fontAlgn="base" hangingPunct="0">
              <a:spcBef>
                <a:spcPct val="0"/>
              </a:spcBef>
              <a:spcAft>
                <a:spcPct val="0"/>
              </a:spcAft>
              <a:buFontTx/>
              <a:buChar char="•"/>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Known underlying medical condition</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1" eaLnBrk="0" fontAlgn="base" hangingPunct="0">
              <a:spcBef>
                <a:spcPct val="0"/>
              </a:spcBef>
              <a:spcAft>
                <a:spcPct val="0"/>
              </a:spcAft>
              <a:buFontTx/>
              <a:buChar char="•"/>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Atypical presentation of a specific psychiatric diagnosis</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1" eaLnBrk="0" fontAlgn="base" hangingPunct="0">
              <a:spcBef>
                <a:spcPct val="0"/>
              </a:spcBef>
              <a:spcAft>
                <a:spcPct val="0"/>
              </a:spcAft>
              <a:buFontTx/>
              <a:buChar char="•"/>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Absence of personal and family history of psychiatric illnesses</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1" eaLnBrk="0" fontAlgn="base" hangingPunct="0">
              <a:spcBef>
                <a:spcPct val="0"/>
              </a:spcBef>
              <a:spcAft>
                <a:spcPct val="0"/>
              </a:spcAft>
              <a:buFontTx/>
              <a:buChar char="•"/>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Illicit substance use</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1" eaLnBrk="0" fontAlgn="base" hangingPunct="0">
              <a:spcBef>
                <a:spcPct val="0"/>
              </a:spcBef>
              <a:spcAft>
                <a:spcPct val="0"/>
              </a:spcAft>
              <a:buFontTx/>
              <a:buChar char="•"/>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Medication use</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1" eaLnBrk="0" fontAlgn="base" hangingPunct="0">
              <a:spcBef>
                <a:spcPct val="0"/>
              </a:spcBef>
              <a:spcAft>
                <a:spcPct val="0"/>
              </a:spcAft>
              <a:buFontTx/>
              <a:buChar char="•"/>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Treatment resistance or unusual response to treatment</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1" eaLnBrk="0" fontAlgn="base" hangingPunct="0">
              <a:spcBef>
                <a:spcPct val="0"/>
              </a:spcBef>
              <a:spcAft>
                <a:spcPct val="0"/>
              </a:spcAft>
              <a:buFontTx/>
              <a:buChar char="•"/>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Sudden onset of mental symptoms</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1" eaLnBrk="0" fontAlgn="base" hangingPunct="0">
              <a:spcBef>
                <a:spcPct val="0"/>
              </a:spcBef>
              <a:spcAft>
                <a:spcPct val="0"/>
              </a:spcAft>
              <a:buFontTx/>
              <a:buChar char="•"/>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Abnormal vital signs</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lvl="1" eaLnBrk="0" fontAlgn="base" hangingPunct="0">
              <a:spcBef>
                <a:spcPct val="0"/>
              </a:spcBef>
              <a:spcAft>
                <a:spcPct val="0"/>
              </a:spcAft>
              <a:buFontTx/>
              <a:buChar char="•"/>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Waxing and waning mental status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228600" y="609600"/>
          <a:ext cx="9601204" cy="6645211"/>
        </p:xfrm>
        <a:graphic>
          <a:graphicData uri="http://schemas.openxmlformats.org/drawingml/2006/table">
            <a:tbl>
              <a:tblPr/>
              <a:tblGrid>
                <a:gridCol w="1859474"/>
                <a:gridCol w="1798707"/>
                <a:gridCol w="1579945"/>
                <a:gridCol w="1652865"/>
                <a:gridCol w="1361183"/>
                <a:gridCol w="1349030"/>
              </a:tblGrid>
              <a:tr h="350415">
                <a:tc>
                  <a:txBody>
                    <a:bodyPr/>
                    <a:lstStyle/>
                    <a:p>
                      <a:pPr marL="0" marR="0">
                        <a:lnSpc>
                          <a:spcPct val="115000"/>
                        </a:lnSpc>
                        <a:spcBef>
                          <a:spcPts val="75"/>
                        </a:spcBef>
                        <a:spcAft>
                          <a:spcPts val="375"/>
                        </a:spcAft>
                      </a:pPr>
                      <a:r>
                        <a:rPr lang="en-US" sz="1400" b="1" dirty="0">
                          <a:latin typeface="Arial"/>
                          <a:ea typeface="Times New Roman"/>
                          <a:cs typeface="Times New Roman"/>
                        </a:rPr>
                        <a:t>Medical and Toxic Effects</a:t>
                      </a:r>
                      <a:endParaRPr lang="en-US" sz="1400" dirty="0">
                        <a:latin typeface="Calibri"/>
                        <a:ea typeface="Calibri"/>
                        <a:cs typeface="Times New Roman"/>
                      </a:endParaRPr>
                    </a:p>
                  </a:txBody>
                  <a:tcPr marL="23549" marR="23549" marT="23549" marB="2354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F3"/>
                    </a:solidFill>
                  </a:tcPr>
                </a:tc>
                <a:tc>
                  <a:txBody>
                    <a:bodyPr/>
                    <a:lstStyle/>
                    <a:p>
                      <a:pPr marL="0" marR="0">
                        <a:lnSpc>
                          <a:spcPct val="115000"/>
                        </a:lnSpc>
                        <a:spcBef>
                          <a:spcPts val="75"/>
                        </a:spcBef>
                        <a:spcAft>
                          <a:spcPts val="375"/>
                        </a:spcAft>
                      </a:pPr>
                      <a:r>
                        <a:rPr lang="en-US" sz="1400" b="1">
                          <a:latin typeface="Arial"/>
                          <a:ea typeface="Times New Roman"/>
                          <a:cs typeface="Times New Roman"/>
                        </a:rPr>
                        <a:t>CNS</a:t>
                      </a:r>
                      <a:endParaRPr lang="en-US" sz="1400">
                        <a:latin typeface="Calibri"/>
                        <a:ea typeface="Calibri"/>
                        <a:cs typeface="Times New Roman"/>
                      </a:endParaRPr>
                    </a:p>
                  </a:txBody>
                  <a:tcPr marL="23549" marR="23549" marT="23549" marB="2354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F3"/>
                    </a:solidFill>
                  </a:tcPr>
                </a:tc>
                <a:tc>
                  <a:txBody>
                    <a:bodyPr/>
                    <a:lstStyle/>
                    <a:p>
                      <a:pPr marL="0" marR="0">
                        <a:lnSpc>
                          <a:spcPct val="115000"/>
                        </a:lnSpc>
                        <a:spcBef>
                          <a:spcPts val="75"/>
                        </a:spcBef>
                        <a:spcAft>
                          <a:spcPts val="375"/>
                        </a:spcAft>
                      </a:pPr>
                      <a:r>
                        <a:rPr lang="en-US" sz="1400" b="1">
                          <a:latin typeface="Arial"/>
                          <a:ea typeface="Times New Roman"/>
                          <a:cs typeface="Times New Roman"/>
                        </a:rPr>
                        <a:t>Infectious</a:t>
                      </a:r>
                      <a:endParaRPr lang="en-US" sz="1400">
                        <a:latin typeface="Calibri"/>
                        <a:ea typeface="Calibri"/>
                        <a:cs typeface="Times New Roman"/>
                      </a:endParaRPr>
                    </a:p>
                  </a:txBody>
                  <a:tcPr marL="23549" marR="23549" marT="23549" marB="2354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F3"/>
                    </a:solidFill>
                  </a:tcPr>
                </a:tc>
                <a:tc>
                  <a:txBody>
                    <a:bodyPr/>
                    <a:lstStyle/>
                    <a:p>
                      <a:pPr marL="0" marR="0">
                        <a:lnSpc>
                          <a:spcPct val="115000"/>
                        </a:lnSpc>
                        <a:spcBef>
                          <a:spcPts val="75"/>
                        </a:spcBef>
                        <a:spcAft>
                          <a:spcPts val="375"/>
                        </a:spcAft>
                      </a:pPr>
                      <a:r>
                        <a:rPr lang="en-US" sz="1400" b="1">
                          <a:latin typeface="Arial"/>
                          <a:ea typeface="Times New Roman"/>
                          <a:cs typeface="Times New Roman"/>
                        </a:rPr>
                        <a:t>Metabolic/Endocrine</a:t>
                      </a:r>
                      <a:endParaRPr lang="en-US" sz="1400">
                        <a:latin typeface="Calibri"/>
                        <a:ea typeface="Calibri"/>
                        <a:cs typeface="Times New Roman"/>
                      </a:endParaRPr>
                    </a:p>
                  </a:txBody>
                  <a:tcPr marL="23549" marR="23549" marT="23549" marB="2354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F3"/>
                    </a:solidFill>
                  </a:tcPr>
                </a:tc>
                <a:tc>
                  <a:txBody>
                    <a:bodyPr/>
                    <a:lstStyle/>
                    <a:p>
                      <a:pPr marL="0" marR="0">
                        <a:lnSpc>
                          <a:spcPct val="115000"/>
                        </a:lnSpc>
                        <a:spcBef>
                          <a:spcPts val="75"/>
                        </a:spcBef>
                        <a:spcAft>
                          <a:spcPts val="375"/>
                        </a:spcAft>
                      </a:pPr>
                      <a:r>
                        <a:rPr lang="en-US" sz="1400" b="1">
                          <a:latin typeface="Arial"/>
                          <a:ea typeface="Times New Roman"/>
                          <a:cs typeface="Times New Roman"/>
                        </a:rPr>
                        <a:t>Cardiopulmonary</a:t>
                      </a:r>
                      <a:endParaRPr lang="en-US" sz="1400">
                        <a:latin typeface="Calibri"/>
                        <a:ea typeface="Calibri"/>
                        <a:cs typeface="Times New Roman"/>
                      </a:endParaRPr>
                    </a:p>
                  </a:txBody>
                  <a:tcPr marL="23549" marR="23549" marT="23549" marB="2354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F3"/>
                    </a:solidFill>
                  </a:tcPr>
                </a:tc>
                <a:tc>
                  <a:txBody>
                    <a:bodyPr/>
                    <a:lstStyle/>
                    <a:p>
                      <a:pPr marL="0" marR="0">
                        <a:lnSpc>
                          <a:spcPct val="115000"/>
                        </a:lnSpc>
                        <a:spcBef>
                          <a:spcPts val="75"/>
                        </a:spcBef>
                        <a:spcAft>
                          <a:spcPts val="375"/>
                        </a:spcAft>
                      </a:pPr>
                      <a:r>
                        <a:rPr lang="en-US" sz="1400" b="1">
                          <a:latin typeface="Arial"/>
                          <a:ea typeface="Times New Roman"/>
                          <a:cs typeface="Times New Roman"/>
                        </a:rPr>
                        <a:t>Other</a:t>
                      </a:r>
                      <a:endParaRPr lang="en-US" sz="1400">
                        <a:latin typeface="Calibri"/>
                        <a:ea typeface="Calibri"/>
                        <a:cs typeface="Times New Roman"/>
                      </a:endParaRPr>
                    </a:p>
                  </a:txBody>
                  <a:tcPr marL="23549" marR="23549" marT="23549" marB="2354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F3"/>
                    </a:solidFill>
                  </a:tcPr>
                </a:tc>
              </a:tr>
              <a:tr h="6107385">
                <a:tc>
                  <a:txBody>
                    <a:bodyPr/>
                    <a:lstStyle/>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Alcohol</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Cocaine</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Marijuana</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Phencyclidine (PCP)</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Lysergic acid diethylamide (LSD)</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Heroin</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Amphetamines</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Jimson weed</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Gamma-hydroxybutyrate (GHB)</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Benzodiazepines</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Prescription drugs</a:t>
                      </a:r>
                      <a:endParaRPr lang="en-US" sz="1400">
                        <a:latin typeface="Calibri"/>
                        <a:ea typeface="Calibri"/>
                        <a:cs typeface="Times New Roman"/>
                      </a:endParaRPr>
                    </a:p>
                  </a:txBody>
                  <a:tcPr marL="23549" marR="23549" marT="23549" marB="2354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F3"/>
                    </a:solidFill>
                  </a:tcPr>
                </a:tc>
                <a:tc>
                  <a:txBody>
                    <a:bodyPr/>
                    <a:lstStyle/>
                    <a:p>
                      <a:pPr marL="342900" marR="0" lvl="0" indent="-342900">
                        <a:lnSpc>
                          <a:spcPct val="115000"/>
                        </a:lnSpc>
                        <a:spcBef>
                          <a:spcPts val="0"/>
                        </a:spcBef>
                        <a:spcAft>
                          <a:spcPts val="1000"/>
                        </a:spcAft>
                        <a:buSzPts val="1000"/>
                        <a:buFont typeface="Symbol"/>
                        <a:buChar char=""/>
                        <a:tabLst>
                          <a:tab pos="457200" algn="l"/>
                        </a:tabLst>
                      </a:pPr>
                      <a:r>
                        <a:rPr lang="en-US" sz="1400" dirty="0">
                          <a:latin typeface="Arial"/>
                          <a:ea typeface="Times New Roman"/>
                          <a:cs typeface="Times New Roman"/>
                        </a:rPr>
                        <a:t>Subdural hematoma</a:t>
                      </a:r>
                      <a:endParaRPr lang="en-US" sz="1400" dirty="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dirty="0">
                          <a:latin typeface="Arial"/>
                          <a:ea typeface="Times New Roman"/>
                          <a:cs typeface="Times New Roman"/>
                        </a:rPr>
                        <a:t>Tumor</a:t>
                      </a:r>
                      <a:endParaRPr lang="en-US" sz="1400" dirty="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dirty="0">
                          <a:latin typeface="Arial"/>
                          <a:ea typeface="Times New Roman"/>
                          <a:cs typeface="Times New Roman"/>
                        </a:rPr>
                        <a:t>Aneurysm</a:t>
                      </a:r>
                      <a:endParaRPr lang="en-US" sz="1400" dirty="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dirty="0">
                          <a:latin typeface="Arial"/>
                          <a:ea typeface="Times New Roman"/>
                          <a:cs typeface="Times New Roman"/>
                        </a:rPr>
                        <a:t>Severe hypertension</a:t>
                      </a:r>
                      <a:endParaRPr lang="en-US" sz="1400" dirty="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dirty="0">
                          <a:latin typeface="Arial"/>
                          <a:ea typeface="Times New Roman"/>
                          <a:cs typeface="Times New Roman"/>
                        </a:rPr>
                        <a:t>Meningitis</a:t>
                      </a:r>
                      <a:endParaRPr lang="en-US" sz="1400" dirty="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dirty="0">
                          <a:latin typeface="Arial"/>
                          <a:ea typeface="Times New Roman"/>
                          <a:cs typeface="Times New Roman"/>
                        </a:rPr>
                        <a:t>Encephalitis</a:t>
                      </a:r>
                      <a:endParaRPr lang="en-US" sz="1400" dirty="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dirty="0">
                          <a:latin typeface="Arial"/>
                          <a:ea typeface="Times New Roman"/>
                          <a:cs typeface="Times New Roman"/>
                        </a:rPr>
                        <a:t>Normal pressure hydrocephalus</a:t>
                      </a:r>
                      <a:endParaRPr lang="en-US" sz="1400" dirty="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dirty="0">
                          <a:latin typeface="Arial"/>
                          <a:ea typeface="Times New Roman"/>
                          <a:cs typeface="Times New Roman"/>
                        </a:rPr>
                        <a:t>Seizure disorder</a:t>
                      </a:r>
                      <a:endParaRPr lang="en-US" sz="1400" dirty="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dirty="0">
                          <a:latin typeface="Arial"/>
                          <a:ea typeface="Times New Roman"/>
                          <a:cs typeface="Times New Roman"/>
                        </a:rPr>
                        <a:t>Multiple sclerosis</a:t>
                      </a:r>
                      <a:endParaRPr lang="en-US" sz="1400" dirty="0">
                        <a:latin typeface="Calibri"/>
                        <a:ea typeface="Calibri"/>
                        <a:cs typeface="Times New Roman"/>
                      </a:endParaRPr>
                    </a:p>
                  </a:txBody>
                  <a:tcPr marL="23549" marR="23549" marT="23549" marB="2354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F3"/>
                    </a:solidFill>
                  </a:tcPr>
                </a:tc>
                <a:tc>
                  <a:txBody>
                    <a:bodyPr/>
                    <a:lstStyle/>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Pneumonia</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Urinary tract infection</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Sepsis</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Malaria</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Legionnaire disease</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Syphilis</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Typhoid</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Diphtheria</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HIV</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Rheumatic fever</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Herpes</a:t>
                      </a:r>
                      <a:endParaRPr lang="en-US" sz="1400">
                        <a:latin typeface="Calibri"/>
                        <a:ea typeface="Calibri"/>
                        <a:cs typeface="Times New Roman"/>
                      </a:endParaRPr>
                    </a:p>
                  </a:txBody>
                  <a:tcPr marL="23549" marR="23549" marT="23549" marB="2354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F3"/>
                    </a:solidFill>
                  </a:tcPr>
                </a:tc>
                <a:tc>
                  <a:txBody>
                    <a:bodyPr/>
                    <a:lstStyle/>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Thyroid disorder</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Adrenal disorder</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Renal disorder</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Hepatic disorder</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Wilson disease</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Hyperglycemia</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Hypoglycemia</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Vitamin deficiency</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Electrolyte imbalances</a:t>
                      </a:r>
                      <a:endParaRPr lang="en-US" sz="140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a:latin typeface="Arial"/>
                          <a:ea typeface="Times New Roman"/>
                          <a:cs typeface="Times New Roman"/>
                        </a:rPr>
                        <a:t>Porphyria</a:t>
                      </a:r>
                      <a:endParaRPr lang="en-US" sz="1400">
                        <a:latin typeface="Calibri"/>
                        <a:ea typeface="Calibri"/>
                        <a:cs typeface="Times New Roman"/>
                      </a:endParaRPr>
                    </a:p>
                  </a:txBody>
                  <a:tcPr marL="23549" marR="23549" marT="23549" marB="2354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F3"/>
                    </a:solidFill>
                  </a:tcPr>
                </a:tc>
                <a:tc>
                  <a:txBody>
                    <a:bodyPr/>
                    <a:lstStyle/>
                    <a:p>
                      <a:pPr marL="342900" marR="0" lvl="0" indent="-342900">
                        <a:lnSpc>
                          <a:spcPct val="115000"/>
                        </a:lnSpc>
                        <a:spcBef>
                          <a:spcPts val="0"/>
                        </a:spcBef>
                        <a:spcAft>
                          <a:spcPts val="1000"/>
                        </a:spcAft>
                        <a:buSzPts val="1000"/>
                        <a:buFont typeface="Symbol"/>
                        <a:buChar char=""/>
                        <a:tabLst>
                          <a:tab pos="457200" algn="l"/>
                        </a:tabLst>
                      </a:pPr>
                      <a:r>
                        <a:rPr lang="en-US" sz="1400" dirty="0">
                          <a:latin typeface="Arial"/>
                          <a:ea typeface="Times New Roman"/>
                          <a:cs typeface="Times New Roman"/>
                        </a:rPr>
                        <a:t>Myocardial infarction</a:t>
                      </a:r>
                      <a:endParaRPr lang="en-US" sz="1400" dirty="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dirty="0">
                          <a:latin typeface="Arial"/>
                          <a:ea typeface="Times New Roman"/>
                          <a:cs typeface="Times New Roman"/>
                        </a:rPr>
                        <a:t>Congestive heart failure</a:t>
                      </a:r>
                      <a:endParaRPr lang="en-US" sz="1400" dirty="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dirty="0">
                          <a:latin typeface="Arial"/>
                          <a:ea typeface="Times New Roman"/>
                          <a:cs typeface="Times New Roman"/>
                        </a:rPr>
                        <a:t>Hypoxia</a:t>
                      </a:r>
                      <a:endParaRPr lang="en-US" sz="1400" dirty="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dirty="0" err="1">
                          <a:latin typeface="Arial"/>
                          <a:ea typeface="Times New Roman"/>
                          <a:cs typeface="Times New Roman"/>
                        </a:rPr>
                        <a:t>Hypercarbia</a:t>
                      </a:r>
                      <a:endParaRPr lang="en-US" sz="1400" dirty="0">
                        <a:latin typeface="Calibri"/>
                        <a:ea typeface="Calibri"/>
                        <a:cs typeface="Times New Roman"/>
                      </a:endParaRPr>
                    </a:p>
                  </a:txBody>
                  <a:tcPr marL="23549" marR="23549" marT="23549" marB="2354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F3"/>
                    </a:solidFill>
                  </a:tcPr>
                </a:tc>
                <a:tc>
                  <a:txBody>
                    <a:bodyPr/>
                    <a:lstStyle/>
                    <a:p>
                      <a:pPr marL="342900" marR="0" lvl="0" indent="-342900">
                        <a:lnSpc>
                          <a:spcPct val="115000"/>
                        </a:lnSpc>
                        <a:spcBef>
                          <a:spcPts val="0"/>
                        </a:spcBef>
                        <a:spcAft>
                          <a:spcPts val="1000"/>
                        </a:spcAft>
                        <a:buSzPts val="1000"/>
                        <a:buFont typeface="Symbol"/>
                        <a:buChar char=""/>
                        <a:tabLst>
                          <a:tab pos="457200" algn="l"/>
                        </a:tabLst>
                      </a:pPr>
                      <a:r>
                        <a:rPr lang="en-US" sz="1400" dirty="0">
                          <a:latin typeface="Arial"/>
                          <a:ea typeface="Times New Roman"/>
                          <a:cs typeface="Times New Roman"/>
                        </a:rPr>
                        <a:t>Systemic lupus erythematosus</a:t>
                      </a:r>
                      <a:endParaRPr lang="en-US" sz="1400" dirty="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dirty="0">
                          <a:latin typeface="Arial"/>
                          <a:ea typeface="Times New Roman"/>
                          <a:cs typeface="Times New Roman"/>
                        </a:rPr>
                        <a:t>Anemia</a:t>
                      </a:r>
                      <a:endParaRPr lang="en-US" sz="1400" dirty="0">
                        <a:latin typeface="Calibri"/>
                        <a:ea typeface="Calibri"/>
                        <a:cs typeface="Times New Roman"/>
                      </a:endParaRPr>
                    </a:p>
                    <a:p>
                      <a:pPr marL="342900" marR="0" lvl="0" indent="-342900">
                        <a:lnSpc>
                          <a:spcPct val="115000"/>
                        </a:lnSpc>
                        <a:spcBef>
                          <a:spcPts val="0"/>
                        </a:spcBef>
                        <a:spcAft>
                          <a:spcPts val="1000"/>
                        </a:spcAft>
                        <a:buSzPts val="1000"/>
                        <a:buFont typeface="Symbol"/>
                        <a:buChar char=""/>
                        <a:tabLst>
                          <a:tab pos="457200" algn="l"/>
                        </a:tabLst>
                      </a:pPr>
                      <a:r>
                        <a:rPr lang="en-US" sz="1400" dirty="0" err="1" smtClean="0">
                          <a:latin typeface="Arial"/>
                          <a:ea typeface="Times New Roman"/>
                          <a:cs typeface="Times New Roman"/>
                        </a:rPr>
                        <a:t>Vasculitis</a:t>
                      </a:r>
                      <a:endParaRPr lang="en-US" sz="1400" dirty="0">
                        <a:latin typeface="Calibri"/>
                        <a:ea typeface="Calibri"/>
                        <a:cs typeface="Times New Roman"/>
                      </a:endParaRPr>
                    </a:p>
                  </a:txBody>
                  <a:tcPr marL="23549" marR="23549" marT="23549" marB="23549">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3F3F3"/>
                    </a:solidFill>
                  </a:tcPr>
                </a:tc>
              </a:tr>
            </a:tbl>
          </a:graphicData>
        </a:graphic>
      </p:graphicFrame>
      <p:sp>
        <p:nvSpPr>
          <p:cNvPr id="17409" name="Rectangle 1"/>
          <p:cNvSpPr>
            <a:spLocks noChangeArrowheads="1"/>
          </p:cNvSpPr>
          <p:nvPr/>
        </p:nvSpPr>
        <p:spPr bwMode="auto">
          <a:xfrm>
            <a:off x="0" y="-46166"/>
            <a:ext cx="9144000" cy="175432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kumimoji="0" lang="en-US"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Table. Medical Disorders that can Induce Psychiatric Symptoms*</a:t>
            </a:r>
            <a:r>
              <a:rPr lang="en-US" sz="1400" dirty="0" smtClean="0"/>
              <a:t>*(</a:t>
            </a:r>
          </a:p>
          <a:p>
            <a:pPr fontAlgn="base">
              <a:spcBef>
                <a:spcPct val="0"/>
              </a:spcBef>
              <a:spcAft>
                <a:spcPct val="0"/>
              </a:spcAft>
            </a:pPr>
            <a:r>
              <a:rPr lang="en-US" sz="1400" dirty="0" smtClean="0"/>
              <a:t>Adapted </a:t>
            </a:r>
            <a:r>
              <a:rPr lang="en-US" sz="1400" dirty="0"/>
              <a:t>from Williams E, Shepherd S. Medical clearance of psychiatric patients</a:t>
            </a:r>
            <a:r>
              <a:rPr lang="en-US" sz="1400" dirty="0" smtClean="0"/>
              <a:t>. </a:t>
            </a:r>
            <a:r>
              <a:rPr lang="en-US" sz="1400" i="1" dirty="0" err="1"/>
              <a:t>Emerg</a:t>
            </a:r>
            <a:r>
              <a:rPr lang="en-US" sz="1400" i="1" dirty="0"/>
              <a:t> Med Clin North Am</a:t>
            </a:r>
            <a:r>
              <a:rPr lang="en-US" sz="1400" dirty="0"/>
              <a:t>. May 2000; 18:2; 193.)</a:t>
            </a:r>
            <a:r>
              <a:rPr lang="en-US" sz="1400" u="sng" baseline="30000" dirty="0"/>
              <a:t>1</a:t>
            </a:r>
            <a:r>
              <a:rPr lang="en-US" sz="1400" baseline="30000" dirty="0"/>
              <a:t> </a:t>
            </a:r>
            <a:endParaRPr lang="en-US" sz="1400" dirty="0"/>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457200" y="533400"/>
            <a:ext cx="8305800"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Case study</a:t>
            </a:r>
            <a:b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r>
            <a:b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b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Mr. A was a 52-year-old gentleman with hypertension and alcohol dependence in complete remission who comes for an evaluation for first-time depressive symptoms and worsening memory. He reports that his symptoms began about 1 month ago prior to a fall in his home with a minor head injury that did not involve medical intervention. Symptoms experienced include decreased appetite, concentration, and insomnia. He also reports depressed mood and noticeable problems remembering simple things like phone numbers or location of keys. Physically he has no complaints except a subtle headache that doesn't seem to go away. How does one evaluate such a patient and what are the considerations?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1"/>
          <p:cNvSpPr>
            <a:spLocks noChangeArrowheads="1"/>
          </p:cNvSpPr>
          <p:nvPr/>
        </p:nvSpPr>
        <p:spPr bwMode="auto">
          <a:xfrm>
            <a:off x="304800" y="958334"/>
            <a:ext cx="8686800" cy="4154984"/>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400" b="1" i="0" u="none" strike="noStrike" cap="none" normalizeH="0" baseline="0" dirty="0" smtClean="0">
                <a:ln>
                  <a:noFill/>
                </a:ln>
                <a:solidFill>
                  <a:srgbClr val="003366"/>
                </a:solidFill>
                <a:effectLst/>
                <a:latin typeface="Verdana" pitchFamily="34" charset="0"/>
                <a:ea typeface="Times New Roman" pitchFamily="18" charset="0"/>
                <a:cs typeface="Arial" pitchFamily="34" charset="0"/>
              </a:rPr>
              <a:t>Neurologic Disorders</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Seizure disorder</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tabLst/>
            </a:pPr>
            <a:r>
              <a:rPr kumimoji="0" lang="en-US" sz="2400" b="0" i="0" u="none" strike="noStrike" cap="none" normalizeH="0" baseline="0" dirty="0" smtClean="0">
                <a:ln>
                  <a:noFill/>
                </a:ln>
                <a:solidFill>
                  <a:srgbClr val="004276"/>
                </a:solidFill>
                <a:effectLst/>
                <a:latin typeface="Arial" pitchFamily="34" charset="0"/>
                <a:ea typeface="Times New Roman" pitchFamily="18" charset="0"/>
                <a:cs typeface="Arial" pitchFamily="34" charset="0"/>
                <a:hlinkClick r:id="rId2"/>
              </a:rPr>
              <a:t>Epilepsy</a:t>
            </a:r>
            <a:endParaRPr kumimoji="0" lang="en-US" sz="2400" b="0" i="0" u="none" strike="noStrike" cap="none" normalizeH="0" baseline="0" dirty="0" smtClean="0">
              <a:ln>
                <a:noFill/>
              </a:ln>
              <a:solidFill>
                <a:srgbClr val="004276"/>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one of the most common chronic neurologic diseases</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30-50% of patients with a seizure disorder will have psychiatric symptoms sometime during the course of their illness.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Psychiatric symptoms can be viewed in the context of their time relationship with the seizures as pre ictal, ictal, post ictal, and inter ictal. </a:t>
            </a:r>
          </a:p>
          <a:p>
            <a:pPr marL="0" marR="0" lvl="0" indent="0" algn="l" defTabSz="914400" rtl="0" eaLnBrk="0" fontAlgn="base" latinLnBrk="0" hangingPunct="0">
              <a:lnSpc>
                <a:spcPct val="100000"/>
              </a:lnSpc>
              <a:spcBef>
                <a:spcPct val="0"/>
              </a:spcBef>
              <a:spcAft>
                <a:spcPct val="0"/>
              </a:spcAft>
              <a:buClrTx/>
              <a:buSzTx/>
              <a:buFont typeface="Arial" pitchFamily="34" charset="0"/>
              <a:buChar char="•"/>
              <a:tabLst/>
            </a:pP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Two major categories of seizures </a:t>
            </a:r>
            <a:r>
              <a:rPr kumimoji="0" lang="en-US" sz="24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i.e</a:t>
            </a:r>
            <a:r>
              <a:rPr kumimoji="0" lang="en-US" sz="2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partial and generalized. </a:t>
            </a:r>
            <a:endParaRPr kumimoji="0" lang="en-US" sz="2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533400" y="1999327"/>
            <a:ext cx="81534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Generalized seizures simultaneously involve both cerebral hemispheres, with classic symptoms of loss of consciousness, tonic-clonic movements or limbs, tongue biting, and incontinence.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381000" y="797512"/>
            <a:ext cx="8382000"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2800" b="0" i="0" u="none" strike="noStrike" cap="none" normalizeH="0" baseline="0" dirty="0" smtClean="0">
                <a:ln>
                  <a:noFill/>
                </a:ln>
                <a:solidFill>
                  <a:srgbClr val="004276"/>
                </a:solidFill>
                <a:effectLst/>
                <a:latin typeface="Arial" pitchFamily="34" charset="0"/>
                <a:ea typeface="Times New Roman" pitchFamily="18" charset="0"/>
                <a:cs typeface="Arial" pitchFamily="34" charset="0"/>
                <a:hlinkClick r:id="rId2"/>
              </a:rPr>
              <a:t>Partial seizures</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focal signs and symptoms. </a:t>
            </a:r>
          </a:p>
          <a:p>
            <a:pPr marL="0" marR="0" lvl="0" indent="0" algn="l" defTabSz="914400" rtl="0" eaLnBrk="1" fontAlgn="base" latinLnBrk="0" hangingPunct="1">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Simple partial seizures</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No impairment of consciousness</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usually stem from primary motor, sensory, or visual cortical regions.</a:t>
            </a:r>
          </a:p>
          <a:p>
            <a:pPr marL="0" marR="0" lvl="0" indent="0" algn="l" defTabSz="914400" rtl="0" eaLnBrk="1" fontAlgn="base" latinLnBrk="0" hangingPunct="1">
              <a:lnSpc>
                <a:spcPct val="100000"/>
              </a:lnSpc>
              <a:spcBef>
                <a:spcPct val="0"/>
              </a:spcBef>
              <a:spcAft>
                <a:spcPct val="0"/>
              </a:spcAft>
              <a:buClrTx/>
              <a:buSzTx/>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Complex partial seizures</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associated with impairment of consciousness</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usually originate from a focus in the temporal lobe.</a:t>
            </a:r>
          </a:p>
          <a:p>
            <a:pPr marL="0" marR="0" lvl="0" indent="0" algn="l" defTabSz="914400" rtl="0" eaLnBrk="1" fontAlgn="base" latinLnBrk="0" hangingPunct="1">
              <a:lnSpc>
                <a:spcPct val="100000"/>
              </a:lnSpc>
              <a:spcBef>
                <a:spcPct val="0"/>
              </a:spcBef>
              <a:spcAft>
                <a:spcPct val="0"/>
              </a:spcAft>
              <a:buClrTx/>
              <a:buSzTx/>
              <a:buFont typeface="Arial" pitchFamily="34" charset="0"/>
              <a:buChar char="•"/>
              <a:tabLst/>
            </a:pP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psychiatric signs abound, with memory dysfunction, affective auras, perceptual changes (</a:t>
            </a:r>
            <a:r>
              <a:rPr kumimoji="0" lang="en-US" sz="28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eg</a:t>
            </a:r>
            <a:r>
              <a:rPr kumimoji="0" lang="en-US" sz="28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hallucinations), and depersonalization.</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612845"/>
            <a:ext cx="7772400" cy="5509200"/>
          </a:xfrm>
          <a:prstGeom prst="rect">
            <a:avLst/>
          </a:prstGeom>
        </p:spPr>
        <p:txBody>
          <a:bodyPr wrap="square">
            <a:spAutoFit/>
          </a:bodyPr>
          <a:lstStyle/>
          <a:p>
            <a:pPr lvl="0" algn="ctr" eaLnBrk="0" fontAlgn="base" hangingPunct="0">
              <a:spcBef>
                <a:spcPct val="0"/>
              </a:spcBef>
              <a:spcAft>
                <a:spcPct val="0"/>
              </a:spcAft>
            </a:pPr>
            <a:r>
              <a:rPr lang="en-US" sz="3200" dirty="0">
                <a:latin typeface="Arial" pitchFamily="34" charset="0"/>
                <a:ea typeface="Times New Roman" pitchFamily="18" charset="0"/>
                <a:cs typeface="Arial" pitchFamily="34" charset="0"/>
                <a:hlinkClick r:id="rId2"/>
              </a:rPr>
              <a:t>T</a:t>
            </a:r>
            <a:r>
              <a:rPr kumimoji="0" lang="en-US" sz="3200" b="0" i="0" u="none" strike="noStrike" cap="none" normalizeH="0" baseline="0" dirty="0" smtClean="0">
                <a:ln>
                  <a:noFill/>
                </a:ln>
                <a:solidFill>
                  <a:srgbClr val="004276"/>
                </a:solidFill>
                <a:effectLst/>
                <a:latin typeface="Arial" pitchFamily="34" charset="0"/>
                <a:ea typeface="Times New Roman" pitchFamily="18" charset="0"/>
                <a:cs typeface="Arial" pitchFamily="34" charset="0"/>
                <a:hlinkClick r:id="rId2"/>
              </a:rPr>
              <a:t>emporal lobe epilepsy</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lvl="0" eaLnBrk="0" fontAlgn="base" hangingPunct="0">
              <a:spcBef>
                <a:spcPct val="0"/>
              </a:spcBef>
              <a:spcAft>
                <a:spcPct val="0"/>
              </a:spcAft>
              <a:buFont typeface="Arial" pitchFamily="34" charset="0"/>
              <a:buChar char="•"/>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Most common psychiatric abnormality is personality change. </a:t>
            </a:r>
          </a:p>
          <a:p>
            <a:pPr lvl="0" eaLnBrk="0" fontAlgn="base" hangingPunct="0">
              <a:spcBef>
                <a:spcPct val="0"/>
              </a:spcBef>
              <a:spcAft>
                <a:spcPct val="0"/>
              </a:spcAft>
              <a:buFont typeface="Arial" pitchFamily="34" charset="0"/>
              <a:buChar char="•"/>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Hyper-religiosity, </a:t>
            </a:r>
          </a:p>
          <a:p>
            <a:pPr lvl="0" eaLnBrk="0" fontAlgn="base" hangingPunct="0">
              <a:spcBef>
                <a:spcPct val="0"/>
              </a:spcBef>
              <a:spcAft>
                <a:spcPct val="0"/>
              </a:spcAft>
              <a:buFont typeface="Arial" pitchFamily="34" charset="0"/>
              <a:buChar char="•"/>
            </a:pPr>
            <a:r>
              <a:rPr lang="en-US" sz="3200" dirty="0" smtClean="0">
                <a:latin typeface="Arial" pitchFamily="34" charset="0"/>
                <a:ea typeface="Times New Roman" pitchFamily="18" charset="0"/>
                <a:cs typeface="Arial" pitchFamily="34" charset="0"/>
              </a:rPr>
              <a:t>H</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yper-</a:t>
            </a:r>
            <a:r>
              <a:rPr kumimoji="0" lang="en-US" sz="3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graphia</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lvl="0" eaLnBrk="0" fontAlgn="base" hangingPunct="0">
              <a:spcBef>
                <a:spcPct val="0"/>
              </a:spcBef>
              <a:spcAft>
                <a:spcPct val="0"/>
              </a:spcAft>
              <a:buFont typeface="Arial" pitchFamily="34" charset="0"/>
              <a:buChar char="•"/>
            </a:pPr>
            <a:r>
              <a:rPr lang="en-US" sz="3200" dirty="0" smtClean="0">
                <a:latin typeface="Arial" pitchFamily="34" charset="0"/>
                <a:ea typeface="Times New Roman" pitchFamily="18" charset="0"/>
                <a:cs typeface="Arial" pitchFamily="34" charset="0"/>
              </a:rPr>
              <a:t>H</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ypo-sexuality. </a:t>
            </a:r>
          </a:p>
          <a:p>
            <a:pPr lvl="0" eaLnBrk="0" fontAlgn="base" hangingPunct="0">
              <a:spcBef>
                <a:spcPct val="0"/>
              </a:spcBef>
              <a:spcAft>
                <a:spcPct val="0"/>
              </a:spcAft>
              <a:buFont typeface="Arial" pitchFamily="34" charset="0"/>
              <a:buChar char="•"/>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Psychosis ~10% </a:t>
            </a:r>
          </a:p>
          <a:p>
            <a:pPr lvl="0" eaLnBrk="0" fontAlgn="base" hangingPunct="0">
              <a:spcBef>
                <a:spcPct val="0"/>
              </a:spcBef>
              <a:spcAft>
                <a:spcPct val="0"/>
              </a:spcAft>
              <a:buFont typeface="Arial" pitchFamily="34" charset="0"/>
              <a:buChar char="•"/>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Mood disorder symptoms. </a:t>
            </a:r>
          </a:p>
          <a:p>
            <a:pPr lvl="0" eaLnBrk="0" fontAlgn="base" hangingPunct="0">
              <a:spcBef>
                <a:spcPct val="0"/>
              </a:spcBef>
              <a:spcAft>
                <a:spcPct val="0"/>
              </a:spcAft>
              <a:buFont typeface="Arial" pitchFamily="34" charset="0"/>
              <a:buChar char="•"/>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30% of patients suicide attempts</a:t>
            </a:r>
          </a:p>
          <a:p>
            <a:pPr lvl="0" eaLnBrk="0" fontAlgn="base" hangingPunct="0">
              <a:spcBef>
                <a:spcPct val="0"/>
              </a:spcBef>
              <a:spcAft>
                <a:spcPct val="0"/>
              </a:spcAft>
              <a:buFont typeface="Arial" pitchFamily="34" charset="0"/>
              <a:buChar char="•"/>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Fear and anxiety are the most common ictal affective states.</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1139</TotalTime>
  <Words>1597</Words>
  <Application>Microsoft Office PowerPoint</Application>
  <PresentationFormat>On-screen Show (4:3)</PresentationFormat>
  <Paragraphs>178</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DR PIUS AKIVAGA KIGAMWA</dc:creator>
  <cp:lastModifiedBy>DR PIUS AKIVAGA KIGAMWA</cp:lastModifiedBy>
  <cp:revision>8</cp:revision>
  <dcterms:created xsi:type="dcterms:W3CDTF">2015-10-19T08:15:24Z</dcterms:created>
  <dcterms:modified xsi:type="dcterms:W3CDTF">2015-11-23T18:37:26Z</dcterms:modified>
</cp:coreProperties>
</file>