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360" r:id="rId2"/>
    <p:sldId id="313" r:id="rId3"/>
    <p:sldId id="314" r:id="rId4"/>
    <p:sldId id="315" r:id="rId5"/>
    <p:sldId id="316" r:id="rId6"/>
    <p:sldId id="317" r:id="rId7"/>
    <p:sldId id="318" r:id="rId8"/>
    <p:sldId id="319"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256" r:id="rId48"/>
    <p:sldId id="286" r:id="rId49"/>
    <p:sldId id="302" r:id="rId50"/>
    <p:sldId id="258" r:id="rId51"/>
    <p:sldId id="261" r:id="rId52"/>
    <p:sldId id="296" r:id="rId53"/>
    <p:sldId id="297" r:id="rId54"/>
    <p:sldId id="298" r:id="rId55"/>
    <p:sldId id="299" r:id="rId56"/>
    <p:sldId id="300" r:id="rId57"/>
    <p:sldId id="301" r:id="rId58"/>
    <p:sldId id="260" r:id="rId59"/>
    <p:sldId id="295" r:id="rId60"/>
    <p:sldId id="311" r:id="rId61"/>
    <p:sldId id="312" r:id="rId62"/>
    <p:sldId id="275" r:id="rId63"/>
    <p:sldId id="276" r:id="rId64"/>
    <p:sldId id="282" r:id="rId65"/>
    <p:sldId id="283" r:id="rId66"/>
    <p:sldId id="284" r:id="rId67"/>
    <p:sldId id="277" r:id="rId68"/>
    <p:sldId id="279" r:id="rId69"/>
    <p:sldId id="280" r:id="rId70"/>
    <p:sldId id="281" r:id="rId71"/>
    <p:sldId id="278" r:id="rId72"/>
    <p:sldId id="285" r:id="rId73"/>
    <p:sldId id="310" r:id="rId74"/>
    <p:sldId id="262" r:id="rId75"/>
    <p:sldId id="290" r:id="rId76"/>
    <p:sldId id="263" r:id="rId77"/>
    <p:sldId id="266" r:id="rId78"/>
    <p:sldId id="287" r:id="rId79"/>
    <p:sldId id="288" r:id="rId80"/>
    <p:sldId id="289" r:id="rId81"/>
    <p:sldId id="264" r:id="rId82"/>
    <p:sldId id="291" r:id="rId83"/>
    <p:sldId id="292" r:id="rId84"/>
    <p:sldId id="293" r:id="rId85"/>
    <p:sldId id="294" r:id="rId86"/>
    <p:sldId id="269" r:id="rId87"/>
    <p:sldId id="270" r:id="rId88"/>
    <p:sldId id="271" r:id="rId89"/>
    <p:sldId id="272" r:id="rId90"/>
    <p:sldId id="273" r:id="rId91"/>
    <p:sldId id="274"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48" y="57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1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CE1FB-0800-6045-8874-7ACB4606174A}" type="doc">
      <dgm:prSet loTypeId="urn:microsoft.com/office/officeart/2005/8/layout/radial6" loCatId="" qsTypeId="urn:microsoft.com/office/officeart/2005/8/quickstyle/simple2" qsCatId="simple" csTypeId="urn:microsoft.com/office/officeart/2005/8/colors/colorful2" csCatId="colorful" phldr="1"/>
      <dgm:spPr/>
      <dgm:t>
        <a:bodyPr/>
        <a:lstStyle/>
        <a:p>
          <a:endParaRPr lang="en-US"/>
        </a:p>
      </dgm:t>
    </dgm:pt>
    <dgm:pt modelId="{1E103A0C-2FB2-3644-9245-D5B912CC5848}">
      <dgm:prSet phldrT="[Text]"/>
      <dgm:spPr/>
      <dgm:t>
        <a:bodyPr/>
        <a:lstStyle/>
        <a:p>
          <a:r>
            <a:rPr lang="en-US" b="1" dirty="0" smtClean="0"/>
            <a:t>Elevated</a:t>
          </a:r>
        </a:p>
        <a:p>
          <a:r>
            <a:rPr lang="en-US" b="1" dirty="0" smtClean="0"/>
            <a:t>Irritable</a:t>
          </a:r>
        </a:p>
        <a:p>
          <a:r>
            <a:rPr lang="en-US" b="1" dirty="0" smtClean="0"/>
            <a:t>Mood</a:t>
          </a:r>
          <a:endParaRPr lang="en-US" b="1" dirty="0"/>
        </a:p>
      </dgm:t>
    </dgm:pt>
    <dgm:pt modelId="{24896CEB-65DD-F54E-98EC-0BBB9530BF9B}" type="parTrans" cxnId="{99629CDA-57CA-5B47-A3E8-73544B68B2F4}">
      <dgm:prSet/>
      <dgm:spPr/>
      <dgm:t>
        <a:bodyPr/>
        <a:lstStyle/>
        <a:p>
          <a:endParaRPr lang="en-US"/>
        </a:p>
      </dgm:t>
    </dgm:pt>
    <dgm:pt modelId="{E60B3C64-B736-EB4F-894D-1FAB4186239F}" type="sibTrans" cxnId="{99629CDA-57CA-5B47-A3E8-73544B68B2F4}">
      <dgm:prSet/>
      <dgm:spPr/>
      <dgm:t>
        <a:bodyPr/>
        <a:lstStyle/>
        <a:p>
          <a:endParaRPr lang="en-US"/>
        </a:p>
      </dgm:t>
    </dgm:pt>
    <dgm:pt modelId="{EFE3D294-B394-DF4B-A641-099C89F901AD}">
      <dgm:prSet phldrT="[Text]"/>
      <dgm:spPr/>
      <dgm:t>
        <a:bodyPr/>
        <a:lstStyle/>
        <a:p>
          <a:r>
            <a:rPr lang="en-US" b="1" dirty="0" smtClean="0"/>
            <a:t>Risks</a:t>
          </a:r>
          <a:endParaRPr lang="en-US" b="1" dirty="0"/>
        </a:p>
      </dgm:t>
    </dgm:pt>
    <dgm:pt modelId="{659AC8F3-26C7-7F46-A369-B046B3B67EEF}" type="parTrans" cxnId="{F34397AF-AD10-AF4F-A0EA-C57F63BD9CA0}">
      <dgm:prSet/>
      <dgm:spPr/>
      <dgm:t>
        <a:bodyPr/>
        <a:lstStyle/>
        <a:p>
          <a:endParaRPr lang="en-US"/>
        </a:p>
      </dgm:t>
    </dgm:pt>
    <dgm:pt modelId="{5C269ADE-3A78-0A41-ACC6-E3C096B5AC03}" type="sibTrans" cxnId="{F34397AF-AD10-AF4F-A0EA-C57F63BD9CA0}">
      <dgm:prSet/>
      <dgm:spPr/>
      <dgm:t>
        <a:bodyPr/>
        <a:lstStyle/>
        <a:p>
          <a:endParaRPr lang="en-US"/>
        </a:p>
      </dgm:t>
    </dgm:pt>
    <dgm:pt modelId="{F27951EF-AD8D-AA4C-ABAA-676F05A06B41}">
      <dgm:prSet phldrT="[Text]"/>
      <dgm:spPr/>
      <dgm:t>
        <a:bodyPr/>
        <a:lstStyle/>
        <a:p>
          <a:r>
            <a:rPr lang="en-US" b="1" dirty="0" smtClean="0"/>
            <a:t>Racing thoughts</a:t>
          </a:r>
          <a:endParaRPr lang="en-US" b="1" dirty="0"/>
        </a:p>
      </dgm:t>
    </dgm:pt>
    <dgm:pt modelId="{25C4D7F5-13D0-454E-9941-81E441C9CAF6}" type="parTrans" cxnId="{3FA78C02-8D92-4447-873F-D67E117D815A}">
      <dgm:prSet/>
      <dgm:spPr/>
      <dgm:t>
        <a:bodyPr/>
        <a:lstStyle/>
        <a:p>
          <a:endParaRPr lang="en-US"/>
        </a:p>
      </dgm:t>
    </dgm:pt>
    <dgm:pt modelId="{5E859D3F-111A-CB42-8823-0C95CC3BF706}" type="sibTrans" cxnId="{3FA78C02-8D92-4447-873F-D67E117D815A}">
      <dgm:prSet/>
      <dgm:spPr/>
      <dgm:t>
        <a:bodyPr/>
        <a:lstStyle/>
        <a:p>
          <a:endParaRPr lang="en-US"/>
        </a:p>
      </dgm:t>
    </dgm:pt>
    <dgm:pt modelId="{55D35FD6-D169-FE40-8EAB-F9A2834294D6}">
      <dgm:prSet phldrT="[Text]"/>
      <dgm:spPr/>
      <dgm:t>
        <a:bodyPr/>
        <a:lstStyle/>
        <a:p>
          <a:r>
            <a:rPr lang="en-US" b="1" dirty="0" smtClean="0"/>
            <a:t>Grandiosity</a:t>
          </a:r>
          <a:endParaRPr lang="en-US" b="1" dirty="0"/>
        </a:p>
      </dgm:t>
    </dgm:pt>
    <dgm:pt modelId="{DA81962B-4E8C-9647-81FA-44F32F8464DD}" type="parTrans" cxnId="{082CFEF5-F213-674C-8EA6-F20AEA76D39B}">
      <dgm:prSet/>
      <dgm:spPr/>
      <dgm:t>
        <a:bodyPr/>
        <a:lstStyle/>
        <a:p>
          <a:endParaRPr lang="en-US"/>
        </a:p>
      </dgm:t>
    </dgm:pt>
    <dgm:pt modelId="{F446BFC2-2786-F74E-B891-9B38604BD1F5}" type="sibTrans" cxnId="{082CFEF5-F213-674C-8EA6-F20AEA76D39B}">
      <dgm:prSet/>
      <dgm:spPr/>
      <dgm:t>
        <a:bodyPr/>
        <a:lstStyle/>
        <a:p>
          <a:endParaRPr lang="en-US"/>
        </a:p>
      </dgm:t>
    </dgm:pt>
    <dgm:pt modelId="{7859B277-7105-9344-ADB5-F15FA5A354F3}">
      <dgm:prSet phldrT="[Text]" custT="1"/>
      <dgm:spPr/>
      <dgm:t>
        <a:bodyPr/>
        <a:lstStyle/>
        <a:p>
          <a:r>
            <a:rPr lang="en-US" sz="1800" b="1" dirty="0" smtClean="0"/>
            <a:t>Distractible</a:t>
          </a:r>
          <a:endParaRPr lang="en-US" sz="1800" b="1" dirty="0"/>
        </a:p>
      </dgm:t>
    </dgm:pt>
    <dgm:pt modelId="{263841B7-BBA7-7B48-BE02-BC3C75627EA9}" type="parTrans" cxnId="{47DF693E-DCE9-4842-B2D2-B58081E26BB4}">
      <dgm:prSet/>
      <dgm:spPr/>
      <dgm:t>
        <a:bodyPr/>
        <a:lstStyle/>
        <a:p>
          <a:endParaRPr lang="en-US"/>
        </a:p>
      </dgm:t>
    </dgm:pt>
    <dgm:pt modelId="{84F71ADF-4B91-3C4B-81BB-71CFB74876D4}" type="sibTrans" cxnId="{47DF693E-DCE9-4842-B2D2-B58081E26BB4}">
      <dgm:prSet/>
      <dgm:spPr/>
      <dgm:t>
        <a:bodyPr/>
        <a:lstStyle/>
        <a:p>
          <a:endParaRPr lang="en-US"/>
        </a:p>
      </dgm:t>
    </dgm:pt>
    <dgm:pt modelId="{2F098C26-7DC7-FB4A-A7BB-94CBD494472F}">
      <dgm:prSet/>
      <dgm:spPr/>
      <dgm:t>
        <a:bodyPr/>
        <a:lstStyle/>
        <a:p>
          <a:r>
            <a:rPr lang="en-US" b="1" dirty="0" smtClean="0"/>
            <a:t>Pressured speech</a:t>
          </a:r>
          <a:endParaRPr lang="en-US" b="1" dirty="0"/>
        </a:p>
      </dgm:t>
    </dgm:pt>
    <dgm:pt modelId="{3786A082-6912-F945-93CA-EBD993C0D72F}" type="parTrans" cxnId="{5985A10A-437E-FC4D-91FE-A51D038929BC}">
      <dgm:prSet/>
      <dgm:spPr/>
      <dgm:t>
        <a:bodyPr/>
        <a:lstStyle/>
        <a:p>
          <a:endParaRPr lang="en-US"/>
        </a:p>
      </dgm:t>
    </dgm:pt>
    <dgm:pt modelId="{737FA036-1279-0447-8FC1-F7ABE40FD677}" type="sibTrans" cxnId="{5985A10A-437E-FC4D-91FE-A51D038929BC}">
      <dgm:prSet/>
      <dgm:spPr/>
      <dgm:t>
        <a:bodyPr/>
        <a:lstStyle/>
        <a:p>
          <a:endParaRPr lang="en-US"/>
        </a:p>
      </dgm:t>
    </dgm:pt>
    <dgm:pt modelId="{487A9287-DFF2-C544-ACBD-BB73ED8224BF}" type="pres">
      <dgm:prSet presAssocID="{8B3CE1FB-0800-6045-8874-7ACB4606174A}" presName="Name0" presStyleCnt="0">
        <dgm:presLayoutVars>
          <dgm:chMax val="1"/>
          <dgm:dir/>
          <dgm:animLvl val="ctr"/>
          <dgm:resizeHandles val="exact"/>
        </dgm:presLayoutVars>
      </dgm:prSet>
      <dgm:spPr/>
      <dgm:t>
        <a:bodyPr/>
        <a:lstStyle/>
        <a:p>
          <a:endParaRPr lang="en-US"/>
        </a:p>
      </dgm:t>
    </dgm:pt>
    <dgm:pt modelId="{951895B8-B7F9-684F-8504-5B75A9C0A911}" type="pres">
      <dgm:prSet presAssocID="{1E103A0C-2FB2-3644-9245-D5B912CC5848}" presName="centerShape" presStyleLbl="node0" presStyleIdx="0" presStyleCnt="1"/>
      <dgm:spPr/>
      <dgm:t>
        <a:bodyPr/>
        <a:lstStyle/>
        <a:p>
          <a:endParaRPr lang="en-US"/>
        </a:p>
      </dgm:t>
    </dgm:pt>
    <dgm:pt modelId="{F1F0E67A-3ECA-8545-9294-D6B542F96D0B}" type="pres">
      <dgm:prSet presAssocID="{EFE3D294-B394-DF4B-A641-099C89F901AD}" presName="node" presStyleLbl="node1" presStyleIdx="0" presStyleCnt="5">
        <dgm:presLayoutVars>
          <dgm:bulletEnabled val="1"/>
        </dgm:presLayoutVars>
      </dgm:prSet>
      <dgm:spPr/>
      <dgm:t>
        <a:bodyPr/>
        <a:lstStyle/>
        <a:p>
          <a:endParaRPr lang="en-US"/>
        </a:p>
      </dgm:t>
    </dgm:pt>
    <dgm:pt modelId="{3282A0B7-E77F-8E44-BF5E-DAF481A7897F}" type="pres">
      <dgm:prSet presAssocID="{EFE3D294-B394-DF4B-A641-099C89F901AD}" presName="dummy" presStyleCnt="0"/>
      <dgm:spPr/>
      <dgm:t>
        <a:bodyPr/>
        <a:lstStyle/>
        <a:p>
          <a:endParaRPr lang="en-US"/>
        </a:p>
      </dgm:t>
    </dgm:pt>
    <dgm:pt modelId="{A817FF01-F873-244A-A15D-BCC894E98537}" type="pres">
      <dgm:prSet presAssocID="{5C269ADE-3A78-0A41-ACC6-E3C096B5AC03}" presName="sibTrans" presStyleLbl="sibTrans2D1" presStyleIdx="0" presStyleCnt="5"/>
      <dgm:spPr/>
      <dgm:t>
        <a:bodyPr/>
        <a:lstStyle/>
        <a:p>
          <a:endParaRPr lang="en-US"/>
        </a:p>
      </dgm:t>
    </dgm:pt>
    <dgm:pt modelId="{EFB0B5A4-9801-E24B-B2CE-A003B8F49916}" type="pres">
      <dgm:prSet presAssocID="{2F098C26-7DC7-FB4A-A7BB-94CBD494472F}" presName="node" presStyleLbl="node1" presStyleIdx="1" presStyleCnt="5">
        <dgm:presLayoutVars>
          <dgm:bulletEnabled val="1"/>
        </dgm:presLayoutVars>
      </dgm:prSet>
      <dgm:spPr/>
      <dgm:t>
        <a:bodyPr/>
        <a:lstStyle/>
        <a:p>
          <a:endParaRPr lang="en-US"/>
        </a:p>
      </dgm:t>
    </dgm:pt>
    <dgm:pt modelId="{C16CF62B-1223-E244-BA69-8F497EB8CE1A}" type="pres">
      <dgm:prSet presAssocID="{2F098C26-7DC7-FB4A-A7BB-94CBD494472F}" presName="dummy" presStyleCnt="0"/>
      <dgm:spPr/>
      <dgm:t>
        <a:bodyPr/>
        <a:lstStyle/>
        <a:p>
          <a:endParaRPr lang="en-US"/>
        </a:p>
      </dgm:t>
    </dgm:pt>
    <dgm:pt modelId="{1F537BF5-300E-194B-9321-366BE48B7E68}" type="pres">
      <dgm:prSet presAssocID="{737FA036-1279-0447-8FC1-F7ABE40FD677}" presName="sibTrans" presStyleLbl="sibTrans2D1" presStyleIdx="1" presStyleCnt="5"/>
      <dgm:spPr/>
      <dgm:t>
        <a:bodyPr/>
        <a:lstStyle/>
        <a:p>
          <a:endParaRPr lang="en-US"/>
        </a:p>
      </dgm:t>
    </dgm:pt>
    <dgm:pt modelId="{65FDF2A0-C6FD-6F4B-9481-DBCE82F48214}" type="pres">
      <dgm:prSet presAssocID="{F27951EF-AD8D-AA4C-ABAA-676F05A06B41}" presName="node" presStyleLbl="node1" presStyleIdx="2" presStyleCnt="5">
        <dgm:presLayoutVars>
          <dgm:bulletEnabled val="1"/>
        </dgm:presLayoutVars>
      </dgm:prSet>
      <dgm:spPr/>
      <dgm:t>
        <a:bodyPr/>
        <a:lstStyle/>
        <a:p>
          <a:endParaRPr lang="en-US"/>
        </a:p>
      </dgm:t>
    </dgm:pt>
    <dgm:pt modelId="{C07BF846-3A46-E942-A682-3AF1120B363D}" type="pres">
      <dgm:prSet presAssocID="{F27951EF-AD8D-AA4C-ABAA-676F05A06B41}" presName="dummy" presStyleCnt="0"/>
      <dgm:spPr/>
      <dgm:t>
        <a:bodyPr/>
        <a:lstStyle/>
        <a:p>
          <a:endParaRPr lang="en-US"/>
        </a:p>
      </dgm:t>
    </dgm:pt>
    <dgm:pt modelId="{16CBE3E5-1DC1-1C41-BF47-11F5ABC6485C}" type="pres">
      <dgm:prSet presAssocID="{5E859D3F-111A-CB42-8823-0C95CC3BF706}" presName="sibTrans" presStyleLbl="sibTrans2D1" presStyleIdx="2" presStyleCnt="5"/>
      <dgm:spPr/>
      <dgm:t>
        <a:bodyPr/>
        <a:lstStyle/>
        <a:p>
          <a:endParaRPr lang="en-US"/>
        </a:p>
      </dgm:t>
    </dgm:pt>
    <dgm:pt modelId="{7C659B57-E594-384C-8C48-80AE4D2FE5B7}" type="pres">
      <dgm:prSet presAssocID="{55D35FD6-D169-FE40-8EAB-F9A2834294D6}" presName="node" presStyleLbl="node1" presStyleIdx="3" presStyleCnt="5" custScaleX="146182">
        <dgm:presLayoutVars>
          <dgm:bulletEnabled val="1"/>
        </dgm:presLayoutVars>
      </dgm:prSet>
      <dgm:spPr/>
      <dgm:t>
        <a:bodyPr/>
        <a:lstStyle/>
        <a:p>
          <a:endParaRPr lang="en-US"/>
        </a:p>
      </dgm:t>
    </dgm:pt>
    <dgm:pt modelId="{C3A46CA5-D42C-AC44-8934-76BE8446B626}" type="pres">
      <dgm:prSet presAssocID="{55D35FD6-D169-FE40-8EAB-F9A2834294D6}" presName="dummy" presStyleCnt="0"/>
      <dgm:spPr/>
      <dgm:t>
        <a:bodyPr/>
        <a:lstStyle/>
        <a:p>
          <a:endParaRPr lang="en-US"/>
        </a:p>
      </dgm:t>
    </dgm:pt>
    <dgm:pt modelId="{C59EE3C0-EF17-2341-AF62-A14EEAB12161}" type="pres">
      <dgm:prSet presAssocID="{F446BFC2-2786-F74E-B891-9B38604BD1F5}" presName="sibTrans" presStyleLbl="sibTrans2D1" presStyleIdx="3" presStyleCnt="5"/>
      <dgm:spPr/>
      <dgm:t>
        <a:bodyPr/>
        <a:lstStyle/>
        <a:p>
          <a:endParaRPr lang="en-US"/>
        </a:p>
      </dgm:t>
    </dgm:pt>
    <dgm:pt modelId="{C2B80D6F-099A-8D49-BAEC-870B09C23FB2}" type="pres">
      <dgm:prSet presAssocID="{7859B277-7105-9344-ADB5-F15FA5A354F3}" presName="node" presStyleLbl="node1" presStyleIdx="4" presStyleCnt="5" custScaleX="145733">
        <dgm:presLayoutVars>
          <dgm:bulletEnabled val="1"/>
        </dgm:presLayoutVars>
      </dgm:prSet>
      <dgm:spPr/>
      <dgm:t>
        <a:bodyPr/>
        <a:lstStyle/>
        <a:p>
          <a:endParaRPr lang="en-US"/>
        </a:p>
      </dgm:t>
    </dgm:pt>
    <dgm:pt modelId="{BE697300-4CAD-0948-B19D-6751A9EEF8AA}" type="pres">
      <dgm:prSet presAssocID="{7859B277-7105-9344-ADB5-F15FA5A354F3}" presName="dummy" presStyleCnt="0"/>
      <dgm:spPr/>
      <dgm:t>
        <a:bodyPr/>
        <a:lstStyle/>
        <a:p>
          <a:endParaRPr lang="en-US"/>
        </a:p>
      </dgm:t>
    </dgm:pt>
    <dgm:pt modelId="{9FC8D516-A73E-1946-8B38-0B1A7E9C7AB0}" type="pres">
      <dgm:prSet presAssocID="{84F71ADF-4B91-3C4B-81BB-71CFB74876D4}" presName="sibTrans" presStyleLbl="sibTrans2D1" presStyleIdx="4" presStyleCnt="5"/>
      <dgm:spPr/>
      <dgm:t>
        <a:bodyPr/>
        <a:lstStyle/>
        <a:p>
          <a:endParaRPr lang="en-US"/>
        </a:p>
      </dgm:t>
    </dgm:pt>
  </dgm:ptLst>
  <dgm:cxnLst>
    <dgm:cxn modelId="{F8B8DFE8-E350-4FAB-9D61-D64A773EEF70}" type="presOf" srcId="{7859B277-7105-9344-ADB5-F15FA5A354F3}" destId="{C2B80D6F-099A-8D49-BAEC-870B09C23FB2}" srcOrd="0" destOrd="0" presId="urn:microsoft.com/office/officeart/2005/8/layout/radial6"/>
    <dgm:cxn modelId="{F34397AF-AD10-AF4F-A0EA-C57F63BD9CA0}" srcId="{1E103A0C-2FB2-3644-9245-D5B912CC5848}" destId="{EFE3D294-B394-DF4B-A641-099C89F901AD}" srcOrd="0" destOrd="0" parTransId="{659AC8F3-26C7-7F46-A369-B046B3B67EEF}" sibTransId="{5C269ADE-3A78-0A41-ACC6-E3C096B5AC03}"/>
    <dgm:cxn modelId="{47DF693E-DCE9-4842-B2D2-B58081E26BB4}" srcId="{1E103A0C-2FB2-3644-9245-D5B912CC5848}" destId="{7859B277-7105-9344-ADB5-F15FA5A354F3}" srcOrd="4" destOrd="0" parTransId="{263841B7-BBA7-7B48-BE02-BC3C75627EA9}" sibTransId="{84F71ADF-4B91-3C4B-81BB-71CFB74876D4}"/>
    <dgm:cxn modelId="{7F538107-29F3-46FD-880F-28E673985C5F}" type="presOf" srcId="{5C269ADE-3A78-0A41-ACC6-E3C096B5AC03}" destId="{A817FF01-F873-244A-A15D-BCC894E98537}" srcOrd="0" destOrd="0" presId="urn:microsoft.com/office/officeart/2005/8/layout/radial6"/>
    <dgm:cxn modelId="{4919DFAA-58EE-42E5-BE0C-8924B584D3C1}" type="presOf" srcId="{2F098C26-7DC7-FB4A-A7BB-94CBD494472F}" destId="{EFB0B5A4-9801-E24B-B2CE-A003B8F49916}" srcOrd="0" destOrd="0" presId="urn:microsoft.com/office/officeart/2005/8/layout/radial6"/>
    <dgm:cxn modelId="{3FA4F203-DC7E-4D22-8127-A252E1D5AB1B}" type="presOf" srcId="{55D35FD6-D169-FE40-8EAB-F9A2834294D6}" destId="{7C659B57-E594-384C-8C48-80AE4D2FE5B7}" srcOrd="0" destOrd="0" presId="urn:microsoft.com/office/officeart/2005/8/layout/radial6"/>
    <dgm:cxn modelId="{1956D01D-3874-4CC1-A184-20FC0C9549F1}" type="presOf" srcId="{737FA036-1279-0447-8FC1-F7ABE40FD677}" destId="{1F537BF5-300E-194B-9321-366BE48B7E68}" srcOrd="0" destOrd="0" presId="urn:microsoft.com/office/officeart/2005/8/layout/radial6"/>
    <dgm:cxn modelId="{3FA78C02-8D92-4447-873F-D67E117D815A}" srcId="{1E103A0C-2FB2-3644-9245-D5B912CC5848}" destId="{F27951EF-AD8D-AA4C-ABAA-676F05A06B41}" srcOrd="2" destOrd="0" parTransId="{25C4D7F5-13D0-454E-9941-81E441C9CAF6}" sibTransId="{5E859D3F-111A-CB42-8823-0C95CC3BF706}"/>
    <dgm:cxn modelId="{4BB46335-9207-4422-B9FA-B373B1AA9FDC}" type="presOf" srcId="{84F71ADF-4B91-3C4B-81BB-71CFB74876D4}" destId="{9FC8D516-A73E-1946-8B38-0B1A7E9C7AB0}" srcOrd="0" destOrd="0" presId="urn:microsoft.com/office/officeart/2005/8/layout/radial6"/>
    <dgm:cxn modelId="{99629CDA-57CA-5B47-A3E8-73544B68B2F4}" srcId="{8B3CE1FB-0800-6045-8874-7ACB4606174A}" destId="{1E103A0C-2FB2-3644-9245-D5B912CC5848}" srcOrd="0" destOrd="0" parTransId="{24896CEB-65DD-F54E-98EC-0BBB9530BF9B}" sibTransId="{E60B3C64-B736-EB4F-894D-1FAB4186239F}"/>
    <dgm:cxn modelId="{082CFEF5-F213-674C-8EA6-F20AEA76D39B}" srcId="{1E103A0C-2FB2-3644-9245-D5B912CC5848}" destId="{55D35FD6-D169-FE40-8EAB-F9A2834294D6}" srcOrd="3" destOrd="0" parTransId="{DA81962B-4E8C-9647-81FA-44F32F8464DD}" sibTransId="{F446BFC2-2786-F74E-B891-9B38604BD1F5}"/>
    <dgm:cxn modelId="{92E99883-6B54-44E9-807C-3F0AFE7CAA07}" type="presOf" srcId="{EFE3D294-B394-DF4B-A641-099C89F901AD}" destId="{F1F0E67A-3ECA-8545-9294-D6B542F96D0B}" srcOrd="0" destOrd="0" presId="urn:microsoft.com/office/officeart/2005/8/layout/radial6"/>
    <dgm:cxn modelId="{5985A10A-437E-FC4D-91FE-A51D038929BC}" srcId="{1E103A0C-2FB2-3644-9245-D5B912CC5848}" destId="{2F098C26-7DC7-FB4A-A7BB-94CBD494472F}" srcOrd="1" destOrd="0" parTransId="{3786A082-6912-F945-93CA-EBD993C0D72F}" sibTransId="{737FA036-1279-0447-8FC1-F7ABE40FD677}"/>
    <dgm:cxn modelId="{908D6F16-A83D-48A9-95C4-69A90C4D8F54}" type="presOf" srcId="{F27951EF-AD8D-AA4C-ABAA-676F05A06B41}" destId="{65FDF2A0-C6FD-6F4B-9481-DBCE82F48214}" srcOrd="0" destOrd="0" presId="urn:microsoft.com/office/officeart/2005/8/layout/radial6"/>
    <dgm:cxn modelId="{84ED7D2D-879D-47BB-A7A1-AE436E67D8EC}" type="presOf" srcId="{1E103A0C-2FB2-3644-9245-D5B912CC5848}" destId="{951895B8-B7F9-684F-8504-5B75A9C0A911}" srcOrd="0" destOrd="0" presId="urn:microsoft.com/office/officeart/2005/8/layout/radial6"/>
    <dgm:cxn modelId="{2EEBD107-03D3-43C6-AD8A-70B07543F919}" type="presOf" srcId="{8B3CE1FB-0800-6045-8874-7ACB4606174A}" destId="{487A9287-DFF2-C544-ACBD-BB73ED8224BF}" srcOrd="0" destOrd="0" presId="urn:microsoft.com/office/officeart/2005/8/layout/radial6"/>
    <dgm:cxn modelId="{0E355466-F961-4A78-8F34-73F37F7C5102}" type="presOf" srcId="{5E859D3F-111A-CB42-8823-0C95CC3BF706}" destId="{16CBE3E5-1DC1-1C41-BF47-11F5ABC6485C}" srcOrd="0" destOrd="0" presId="urn:microsoft.com/office/officeart/2005/8/layout/radial6"/>
    <dgm:cxn modelId="{0B1274CA-A760-4BF8-A5F6-2F21365ACFE7}" type="presOf" srcId="{F446BFC2-2786-F74E-B891-9B38604BD1F5}" destId="{C59EE3C0-EF17-2341-AF62-A14EEAB12161}" srcOrd="0" destOrd="0" presId="urn:microsoft.com/office/officeart/2005/8/layout/radial6"/>
    <dgm:cxn modelId="{04468563-FB3F-483A-AE4B-CAEF00786382}" type="presParOf" srcId="{487A9287-DFF2-C544-ACBD-BB73ED8224BF}" destId="{951895B8-B7F9-684F-8504-5B75A9C0A911}" srcOrd="0" destOrd="0" presId="urn:microsoft.com/office/officeart/2005/8/layout/radial6"/>
    <dgm:cxn modelId="{AECBA345-41E7-40C7-AC09-52CEC33CD305}" type="presParOf" srcId="{487A9287-DFF2-C544-ACBD-BB73ED8224BF}" destId="{F1F0E67A-3ECA-8545-9294-D6B542F96D0B}" srcOrd="1" destOrd="0" presId="urn:microsoft.com/office/officeart/2005/8/layout/radial6"/>
    <dgm:cxn modelId="{01BFA7AC-4DB4-445D-B930-FC6F0C74F212}" type="presParOf" srcId="{487A9287-DFF2-C544-ACBD-BB73ED8224BF}" destId="{3282A0B7-E77F-8E44-BF5E-DAF481A7897F}" srcOrd="2" destOrd="0" presId="urn:microsoft.com/office/officeart/2005/8/layout/radial6"/>
    <dgm:cxn modelId="{B3D75957-02DD-406C-8963-C5B6D388398B}" type="presParOf" srcId="{487A9287-DFF2-C544-ACBD-BB73ED8224BF}" destId="{A817FF01-F873-244A-A15D-BCC894E98537}" srcOrd="3" destOrd="0" presId="urn:microsoft.com/office/officeart/2005/8/layout/radial6"/>
    <dgm:cxn modelId="{708A8453-3CB9-47FB-B88B-2D5C42412018}" type="presParOf" srcId="{487A9287-DFF2-C544-ACBD-BB73ED8224BF}" destId="{EFB0B5A4-9801-E24B-B2CE-A003B8F49916}" srcOrd="4" destOrd="0" presId="urn:microsoft.com/office/officeart/2005/8/layout/radial6"/>
    <dgm:cxn modelId="{192D7446-33B0-43A3-8CF0-9E88CE844CF3}" type="presParOf" srcId="{487A9287-DFF2-C544-ACBD-BB73ED8224BF}" destId="{C16CF62B-1223-E244-BA69-8F497EB8CE1A}" srcOrd="5" destOrd="0" presId="urn:microsoft.com/office/officeart/2005/8/layout/radial6"/>
    <dgm:cxn modelId="{4BF47582-0A4B-443E-9DD0-4D266D35AA62}" type="presParOf" srcId="{487A9287-DFF2-C544-ACBD-BB73ED8224BF}" destId="{1F537BF5-300E-194B-9321-366BE48B7E68}" srcOrd="6" destOrd="0" presId="urn:microsoft.com/office/officeart/2005/8/layout/radial6"/>
    <dgm:cxn modelId="{75555101-0486-46C2-9735-86E838F59B15}" type="presParOf" srcId="{487A9287-DFF2-C544-ACBD-BB73ED8224BF}" destId="{65FDF2A0-C6FD-6F4B-9481-DBCE82F48214}" srcOrd="7" destOrd="0" presId="urn:microsoft.com/office/officeart/2005/8/layout/radial6"/>
    <dgm:cxn modelId="{C0378206-59AF-4944-B8F4-8F7ED7488C53}" type="presParOf" srcId="{487A9287-DFF2-C544-ACBD-BB73ED8224BF}" destId="{C07BF846-3A46-E942-A682-3AF1120B363D}" srcOrd="8" destOrd="0" presId="urn:microsoft.com/office/officeart/2005/8/layout/radial6"/>
    <dgm:cxn modelId="{64755CA8-8288-4892-8F3A-7B34F13E3DB9}" type="presParOf" srcId="{487A9287-DFF2-C544-ACBD-BB73ED8224BF}" destId="{16CBE3E5-1DC1-1C41-BF47-11F5ABC6485C}" srcOrd="9" destOrd="0" presId="urn:microsoft.com/office/officeart/2005/8/layout/radial6"/>
    <dgm:cxn modelId="{9AC254D8-D8D3-43B5-BB3D-D1C0577C053E}" type="presParOf" srcId="{487A9287-DFF2-C544-ACBD-BB73ED8224BF}" destId="{7C659B57-E594-384C-8C48-80AE4D2FE5B7}" srcOrd="10" destOrd="0" presId="urn:microsoft.com/office/officeart/2005/8/layout/radial6"/>
    <dgm:cxn modelId="{466E611A-2A7A-4612-9978-9E6D554EFAB9}" type="presParOf" srcId="{487A9287-DFF2-C544-ACBD-BB73ED8224BF}" destId="{C3A46CA5-D42C-AC44-8934-76BE8446B626}" srcOrd="11" destOrd="0" presId="urn:microsoft.com/office/officeart/2005/8/layout/radial6"/>
    <dgm:cxn modelId="{91168295-3DE8-4CA3-989A-5CD8460ED2DB}" type="presParOf" srcId="{487A9287-DFF2-C544-ACBD-BB73ED8224BF}" destId="{C59EE3C0-EF17-2341-AF62-A14EEAB12161}" srcOrd="12" destOrd="0" presId="urn:microsoft.com/office/officeart/2005/8/layout/radial6"/>
    <dgm:cxn modelId="{1455A486-B79D-4DF1-AA3F-2EF5C9B25630}" type="presParOf" srcId="{487A9287-DFF2-C544-ACBD-BB73ED8224BF}" destId="{C2B80D6F-099A-8D49-BAEC-870B09C23FB2}" srcOrd="13" destOrd="0" presId="urn:microsoft.com/office/officeart/2005/8/layout/radial6"/>
    <dgm:cxn modelId="{757F497D-C598-4F99-AB97-9EEF526DA706}" type="presParOf" srcId="{487A9287-DFF2-C544-ACBD-BB73ED8224BF}" destId="{BE697300-4CAD-0948-B19D-6751A9EEF8AA}" srcOrd="14" destOrd="0" presId="urn:microsoft.com/office/officeart/2005/8/layout/radial6"/>
    <dgm:cxn modelId="{C690442B-217B-492A-9AE5-8E7F1F247449}" type="presParOf" srcId="{487A9287-DFF2-C544-ACBD-BB73ED8224BF}" destId="{9FC8D516-A73E-1946-8B38-0B1A7E9C7AB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0AF6D-EF13-7341-89E2-20170ED9578A}" type="doc">
      <dgm:prSet loTypeId="urn:microsoft.com/office/officeart/2005/8/layout/radial3" loCatId="" qsTypeId="urn:microsoft.com/office/officeart/2005/8/quickstyle/3D3" qsCatId="3D" csTypeId="urn:microsoft.com/office/officeart/2005/8/colors/colorful1#1" csCatId="colorful" phldr="1"/>
      <dgm:spPr/>
      <dgm:t>
        <a:bodyPr/>
        <a:lstStyle/>
        <a:p>
          <a:endParaRPr lang="en-US"/>
        </a:p>
      </dgm:t>
    </dgm:pt>
    <dgm:pt modelId="{CA6B6E16-AE7D-C747-9F05-36A1AA322FB1}">
      <dgm:prSet phldrT="[Text]"/>
      <dgm:spPr/>
      <dgm:t>
        <a:bodyPr/>
        <a:lstStyle/>
        <a:p>
          <a:r>
            <a:rPr lang="en-US" b="1" dirty="0" smtClean="0"/>
            <a:t>Core Symptoms of Mania</a:t>
          </a:r>
          <a:endParaRPr lang="en-US" b="1" dirty="0"/>
        </a:p>
      </dgm:t>
    </dgm:pt>
    <dgm:pt modelId="{C90CE994-7B32-7B4C-8BA6-4CAA4E59D8AA}" type="parTrans" cxnId="{E2DABEC5-2114-6A4D-B938-46EE31395054}">
      <dgm:prSet/>
      <dgm:spPr/>
      <dgm:t>
        <a:bodyPr/>
        <a:lstStyle/>
        <a:p>
          <a:endParaRPr lang="en-US"/>
        </a:p>
      </dgm:t>
    </dgm:pt>
    <dgm:pt modelId="{69CC4A71-F4A2-0D4C-85B2-74850D7EB74E}" type="sibTrans" cxnId="{E2DABEC5-2114-6A4D-B938-46EE31395054}">
      <dgm:prSet/>
      <dgm:spPr/>
      <dgm:t>
        <a:bodyPr/>
        <a:lstStyle/>
        <a:p>
          <a:endParaRPr lang="en-US"/>
        </a:p>
      </dgm:t>
    </dgm:pt>
    <dgm:pt modelId="{66186055-0F20-504C-B622-1265EC35498B}">
      <dgm:prSet phldrT="[Text]"/>
      <dgm:spPr/>
      <dgm:t>
        <a:bodyPr/>
        <a:lstStyle/>
        <a:p>
          <a:r>
            <a:rPr lang="en-US" b="1" dirty="0" smtClean="0"/>
            <a:t>Social</a:t>
          </a:r>
        </a:p>
        <a:p>
          <a:r>
            <a:rPr lang="en-US" b="1" dirty="0" err="1" smtClean="0"/>
            <a:t>Disinihibition</a:t>
          </a:r>
          <a:endParaRPr lang="en-US" b="1" dirty="0"/>
        </a:p>
      </dgm:t>
    </dgm:pt>
    <dgm:pt modelId="{F2DC7278-D65B-3049-A823-6D6DE9D3593A}" type="parTrans" cxnId="{C4A5110A-9903-234D-ACAB-CAA0015105FC}">
      <dgm:prSet/>
      <dgm:spPr/>
      <dgm:t>
        <a:bodyPr/>
        <a:lstStyle/>
        <a:p>
          <a:endParaRPr lang="en-US"/>
        </a:p>
      </dgm:t>
    </dgm:pt>
    <dgm:pt modelId="{0BE7FC97-6B91-8F43-87F6-B61E7A486C36}" type="sibTrans" cxnId="{C4A5110A-9903-234D-ACAB-CAA0015105FC}">
      <dgm:prSet/>
      <dgm:spPr/>
      <dgm:t>
        <a:bodyPr/>
        <a:lstStyle/>
        <a:p>
          <a:endParaRPr lang="en-US"/>
        </a:p>
      </dgm:t>
    </dgm:pt>
    <dgm:pt modelId="{1ED6B86E-B46F-0B42-8E8F-F5B1C0B10C2A}">
      <dgm:prSet phldrT="[Text]"/>
      <dgm:spPr/>
      <dgm:t>
        <a:bodyPr/>
        <a:lstStyle/>
        <a:p>
          <a:r>
            <a:rPr lang="en-US" b="1" dirty="0" smtClean="0"/>
            <a:t>Self confident</a:t>
          </a:r>
          <a:endParaRPr lang="en-US" b="1" dirty="0"/>
        </a:p>
      </dgm:t>
    </dgm:pt>
    <dgm:pt modelId="{55C14347-2FFA-F749-B0DA-9D5106979DC2}" type="parTrans" cxnId="{3834E30A-CF53-304A-9AFB-AD85CCF7ADE9}">
      <dgm:prSet/>
      <dgm:spPr/>
      <dgm:t>
        <a:bodyPr/>
        <a:lstStyle/>
        <a:p>
          <a:endParaRPr lang="en-US"/>
        </a:p>
      </dgm:t>
    </dgm:pt>
    <dgm:pt modelId="{1CB3BC82-77CA-9941-B861-4A4F6C1B6791}" type="sibTrans" cxnId="{3834E30A-CF53-304A-9AFB-AD85CCF7ADE9}">
      <dgm:prSet/>
      <dgm:spPr/>
      <dgm:t>
        <a:bodyPr/>
        <a:lstStyle/>
        <a:p>
          <a:endParaRPr lang="en-US"/>
        </a:p>
      </dgm:t>
    </dgm:pt>
    <dgm:pt modelId="{57AC7F02-5350-974B-906E-CB31A80D68A1}">
      <dgm:prSet phldrT="[Text]"/>
      <dgm:spPr/>
      <dgm:t>
        <a:bodyPr/>
        <a:lstStyle/>
        <a:p>
          <a:r>
            <a:rPr lang="en-US" b="1" dirty="0" smtClean="0"/>
            <a:t>Making Plans</a:t>
          </a:r>
          <a:endParaRPr lang="en-US" b="1" dirty="0"/>
        </a:p>
      </dgm:t>
    </dgm:pt>
    <dgm:pt modelId="{A04EC36D-650D-5749-AE92-EA379BE97118}" type="parTrans" cxnId="{17B3FC5A-B027-D74D-BA05-E127B58C3E72}">
      <dgm:prSet/>
      <dgm:spPr/>
      <dgm:t>
        <a:bodyPr/>
        <a:lstStyle/>
        <a:p>
          <a:endParaRPr lang="en-US"/>
        </a:p>
      </dgm:t>
    </dgm:pt>
    <dgm:pt modelId="{5D5EC81E-633F-5A40-947E-FA1BD22B210D}" type="sibTrans" cxnId="{17B3FC5A-B027-D74D-BA05-E127B58C3E72}">
      <dgm:prSet/>
      <dgm:spPr/>
      <dgm:t>
        <a:bodyPr/>
        <a:lstStyle/>
        <a:p>
          <a:endParaRPr lang="en-US"/>
        </a:p>
      </dgm:t>
    </dgm:pt>
    <dgm:pt modelId="{3B327537-5FA9-7440-9763-B5D923A4E502}">
      <dgm:prSet phldrT="[Text]"/>
      <dgm:spPr/>
      <dgm:t>
        <a:bodyPr/>
        <a:lstStyle/>
        <a:p>
          <a:r>
            <a:rPr lang="en-US" b="1" dirty="0" smtClean="0"/>
            <a:t>Aggression</a:t>
          </a:r>
          <a:endParaRPr lang="en-US" b="1" dirty="0"/>
        </a:p>
      </dgm:t>
    </dgm:pt>
    <dgm:pt modelId="{269030A5-F960-CA45-B5A4-E09190C6A805}" type="parTrans" cxnId="{18CEB4A2-FE39-0245-83B9-016841AA2147}">
      <dgm:prSet/>
      <dgm:spPr/>
      <dgm:t>
        <a:bodyPr/>
        <a:lstStyle/>
        <a:p>
          <a:endParaRPr lang="en-US"/>
        </a:p>
      </dgm:t>
    </dgm:pt>
    <dgm:pt modelId="{B1C32605-BD65-1C45-BDBC-C9E2C6866FD1}" type="sibTrans" cxnId="{18CEB4A2-FE39-0245-83B9-016841AA2147}">
      <dgm:prSet/>
      <dgm:spPr/>
      <dgm:t>
        <a:bodyPr/>
        <a:lstStyle/>
        <a:p>
          <a:endParaRPr lang="en-US"/>
        </a:p>
      </dgm:t>
    </dgm:pt>
    <dgm:pt modelId="{2CABF7E1-6861-2245-83DD-AA3112C41ED2}">
      <dgm:prSet/>
      <dgm:spPr/>
      <dgm:t>
        <a:bodyPr/>
        <a:lstStyle/>
        <a:p>
          <a:r>
            <a:rPr lang="en-US" b="1" dirty="0" smtClean="0"/>
            <a:t>Psychosis</a:t>
          </a:r>
          <a:endParaRPr lang="en-US" b="1" dirty="0"/>
        </a:p>
      </dgm:t>
    </dgm:pt>
    <dgm:pt modelId="{55285E43-4155-3048-82B6-165B04F81435}" type="parTrans" cxnId="{082BF5C2-EC4B-1243-93AF-B76B01BDE06F}">
      <dgm:prSet/>
      <dgm:spPr/>
      <dgm:t>
        <a:bodyPr/>
        <a:lstStyle/>
        <a:p>
          <a:endParaRPr lang="en-US"/>
        </a:p>
      </dgm:t>
    </dgm:pt>
    <dgm:pt modelId="{04CDA7CA-CC28-EF40-8550-3B50B378E0A7}" type="sibTrans" cxnId="{082BF5C2-EC4B-1243-93AF-B76B01BDE06F}">
      <dgm:prSet/>
      <dgm:spPr/>
      <dgm:t>
        <a:bodyPr/>
        <a:lstStyle/>
        <a:p>
          <a:endParaRPr lang="en-US"/>
        </a:p>
      </dgm:t>
    </dgm:pt>
    <dgm:pt modelId="{8D4056C5-B8A7-DB43-B54A-8D66DE0B7E50}">
      <dgm:prSet custT="1"/>
      <dgm:spPr/>
      <dgm:t>
        <a:bodyPr/>
        <a:lstStyle/>
        <a:p>
          <a:r>
            <a:rPr lang="en-US" sz="1600" b="1" dirty="0" smtClean="0"/>
            <a:t>Impulsivity</a:t>
          </a:r>
          <a:endParaRPr lang="en-US" sz="1600" b="1" dirty="0"/>
        </a:p>
      </dgm:t>
    </dgm:pt>
    <dgm:pt modelId="{19735011-BE5E-1C4A-ACDD-F7FB853BB49E}" type="parTrans" cxnId="{A1807932-9B29-FE4B-9A1B-6367DAF8BA90}">
      <dgm:prSet/>
      <dgm:spPr/>
      <dgm:t>
        <a:bodyPr/>
        <a:lstStyle/>
        <a:p>
          <a:endParaRPr lang="en-US"/>
        </a:p>
      </dgm:t>
    </dgm:pt>
    <dgm:pt modelId="{64D9E9EE-6DEF-6340-9D86-DE40BB5F1AAE}" type="sibTrans" cxnId="{A1807932-9B29-FE4B-9A1B-6367DAF8BA90}">
      <dgm:prSet/>
      <dgm:spPr/>
      <dgm:t>
        <a:bodyPr/>
        <a:lstStyle/>
        <a:p>
          <a:endParaRPr lang="en-US"/>
        </a:p>
      </dgm:t>
    </dgm:pt>
    <dgm:pt modelId="{8F519A50-0086-434E-982A-3446BDC67FD5}" type="pres">
      <dgm:prSet presAssocID="{BE40AF6D-EF13-7341-89E2-20170ED9578A}" presName="composite" presStyleCnt="0">
        <dgm:presLayoutVars>
          <dgm:chMax val="1"/>
          <dgm:dir/>
          <dgm:resizeHandles val="exact"/>
        </dgm:presLayoutVars>
      </dgm:prSet>
      <dgm:spPr/>
      <dgm:t>
        <a:bodyPr/>
        <a:lstStyle/>
        <a:p>
          <a:endParaRPr lang="en-US"/>
        </a:p>
      </dgm:t>
    </dgm:pt>
    <dgm:pt modelId="{06838B7F-B187-6F49-9CC4-0902E73D0993}" type="pres">
      <dgm:prSet presAssocID="{BE40AF6D-EF13-7341-89E2-20170ED9578A}" presName="radial" presStyleCnt="0">
        <dgm:presLayoutVars>
          <dgm:animLvl val="ctr"/>
        </dgm:presLayoutVars>
      </dgm:prSet>
      <dgm:spPr/>
      <dgm:t>
        <a:bodyPr/>
        <a:lstStyle/>
        <a:p>
          <a:endParaRPr lang="en-US"/>
        </a:p>
      </dgm:t>
    </dgm:pt>
    <dgm:pt modelId="{C585BAD0-B5F2-2E4B-963C-40D32D3530AE}" type="pres">
      <dgm:prSet presAssocID="{CA6B6E16-AE7D-C747-9F05-36A1AA322FB1}" presName="centerShape" presStyleLbl="vennNode1" presStyleIdx="0" presStyleCnt="7"/>
      <dgm:spPr/>
      <dgm:t>
        <a:bodyPr/>
        <a:lstStyle/>
        <a:p>
          <a:endParaRPr lang="en-US"/>
        </a:p>
      </dgm:t>
    </dgm:pt>
    <dgm:pt modelId="{62B9306A-095D-6C44-8C55-CE6E212CECB8}" type="pres">
      <dgm:prSet presAssocID="{66186055-0F20-504C-B622-1265EC35498B}" presName="node" presStyleLbl="vennNode1" presStyleIdx="1" presStyleCnt="7">
        <dgm:presLayoutVars>
          <dgm:bulletEnabled val="1"/>
        </dgm:presLayoutVars>
      </dgm:prSet>
      <dgm:spPr/>
      <dgm:t>
        <a:bodyPr/>
        <a:lstStyle/>
        <a:p>
          <a:endParaRPr lang="en-US"/>
        </a:p>
      </dgm:t>
    </dgm:pt>
    <dgm:pt modelId="{49C176F2-D90D-694F-A586-7608AD575AC2}" type="pres">
      <dgm:prSet presAssocID="{1ED6B86E-B46F-0B42-8E8F-F5B1C0B10C2A}" presName="node" presStyleLbl="vennNode1" presStyleIdx="2" presStyleCnt="7">
        <dgm:presLayoutVars>
          <dgm:bulletEnabled val="1"/>
        </dgm:presLayoutVars>
      </dgm:prSet>
      <dgm:spPr/>
      <dgm:t>
        <a:bodyPr/>
        <a:lstStyle/>
        <a:p>
          <a:endParaRPr lang="en-US"/>
        </a:p>
      </dgm:t>
    </dgm:pt>
    <dgm:pt modelId="{B4AE94FA-C090-814A-BF01-79BD34870C38}" type="pres">
      <dgm:prSet presAssocID="{57AC7F02-5350-974B-906E-CB31A80D68A1}" presName="node" presStyleLbl="vennNode1" presStyleIdx="3" presStyleCnt="7">
        <dgm:presLayoutVars>
          <dgm:bulletEnabled val="1"/>
        </dgm:presLayoutVars>
      </dgm:prSet>
      <dgm:spPr/>
      <dgm:t>
        <a:bodyPr/>
        <a:lstStyle/>
        <a:p>
          <a:endParaRPr lang="en-US"/>
        </a:p>
      </dgm:t>
    </dgm:pt>
    <dgm:pt modelId="{DFDF3AE7-3DE9-2F43-8D3F-19A16A00CAF1}" type="pres">
      <dgm:prSet presAssocID="{3B327537-5FA9-7440-9763-B5D923A4E502}" presName="node" presStyleLbl="vennNode1" presStyleIdx="4" presStyleCnt="7">
        <dgm:presLayoutVars>
          <dgm:bulletEnabled val="1"/>
        </dgm:presLayoutVars>
      </dgm:prSet>
      <dgm:spPr/>
      <dgm:t>
        <a:bodyPr/>
        <a:lstStyle/>
        <a:p>
          <a:endParaRPr lang="en-US"/>
        </a:p>
      </dgm:t>
    </dgm:pt>
    <dgm:pt modelId="{F8940DB6-C602-F241-BE9B-C86313114496}" type="pres">
      <dgm:prSet presAssocID="{2CABF7E1-6861-2245-83DD-AA3112C41ED2}" presName="node" presStyleLbl="vennNode1" presStyleIdx="5" presStyleCnt="7">
        <dgm:presLayoutVars>
          <dgm:bulletEnabled val="1"/>
        </dgm:presLayoutVars>
      </dgm:prSet>
      <dgm:spPr/>
      <dgm:t>
        <a:bodyPr/>
        <a:lstStyle/>
        <a:p>
          <a:endParaRPr lang="en-US"/>
        </a:p>
      </dgm:t>
    </dgm:pt>
    <dgm:pt modelId="{DA68BB1A-E962-AA48-88FD-A2029F4AEE98}" type="pres">
      <dgm:prSet presAssocID="{8D4056C5-B8A7-DB43-B54A-8D66DE0B7E50}" presName="node" presStyleLbl="vennNode1" presStyleIdx="6" presStyleCnt="7" custScaleX="135252">
        <dgm:presLayoutVars>
          <dgm:bulletEnabled val="1"/>
        </dgm:presLayoutVars>
      </dgm:prSet>
      <dgm:spPr/>
      <dgm:t>
        <a:bodyPr/>
        <a:lstStyle/>
        <a:p>
          <a:endParaRPr lang="en-US"/>
        </a:p>
      </dgm:t>
    </dgm:pt>
  </dgm:ptLst>
  <dgm:cxnLst>
    <dgm:cxn modelId="{7E98EBE4-478B-41DB-B545-7152B29A4294}" type="presOf" srcId="{2CABF7E1-6861-2245-83DD-AA3112C41ED2}" destId="{F8940DB6-C602-F241-BE9B-C86313114496}" srcOrd="0" destOrd="0" presId="urn:microsoft.com/office/officeart/2005/8/layout/radial3"/>
    <dgm:cxn modelId="{3834E30A-CF53-304A-9AFB-AD85CCF7ADE9}" srcId="{CA6B6E16-AE7D-C747-9F05-36A1AA322FB1}" destId="{1ED6B86E-B46F-0B42-8E8F-F5B1C0B10C2A}" srcOrd="1" destOrd="0" parTransId="{55C14347-2FFA-F749-B0DA-9D5106979DC2}" sibTransId="{1CB3BC82-77CA-9941-B861-4A4F6C1B6791}"/>
    <dgm:cxn modelId="{18CEB4A2-FE39-0245-83B9-016841AA2147}" srcId="{CA6B6E16-AE7D-C747-9F05-36A1AA322FB1}" destId="{3B327537-5FA9-7440-9763-B5D923A4E502}" srcOrd="3" destOrd="0" parTransId="{269030A5-F960-CA45-B5A4-E09190C6A805}" sibTransId="{B1C32605-BD65-1C45-BDBC-C9E2C6866FD1}"/>
    <dgm:cxn modelId="{34427BC2-2249-498B-87ED-D6C05C8165B9}" type="presOf" srcId="{8D4056C5-B8A7-DB43-B54A-8D66DE0B7E50}" destId="{DA68BB1A-E962-AA48-88FD-A2029F4AEE98}" srcOrd="0" destOrd="0" presId="urn:microsoft.com/office/officeart/2005/8/layout/radial3"/>
    <dgm:cxn modelId="{D48FE88B-6CA6-494A-AC92-2AFB51C51D46}" type="presOf" srcId="{57AC7F02-5350-974B-906E-CB31A80D68A1}" destId="{B4AE94FA-C090-814A-BF01-79BD34870C38}" srcOrd="0" destOrd="0" presId="urn:microsoft.com/office/officeart/2005/8/layout/radial3"/>
    <dgm:cxn modelId="{C4A5110A-9903-234D-ACAB-CAA0015105FC}" srcId="{CA6B6E16-AE7D-C747-9F05-36A1AA322FB1}" destId="{66186055-0F20-504C-B622-1265EC35498B}" srcOrd="0" destOrd="0" parTransId="{F2DC7278-D65B-3049-A823-6D6DE9D3593A}" sibTransId="{0BE7FC97-6B91-8F43-87F6-B61E7A486C36}"/>
    <dgm:cxn modelId="{744E177B-357E-4EE9-BC08-4086857E68C4}" type="presOf" srcId="{BE40AF6D-EF13-7341-89E2-20170ED9578A}" destId="{8F519A50-0086-434E-982A-3446BDC67FD5}" srcOrd="0" destOrd="0" presId="urn:microsoft.com/office/officeart/2005/8/layout/radial3"/>
    <dgm:cxn modelId="{FE813100-FFA0-43BC-897F-784F02A6749B}" type="presOf" srcId="{CA6B6E16-AE7D-C747-9F05-36A1AA322FB1}" destId="{C585BAD0-B5F2-2E4B-963C-40D32D3530AE}" srcOrd="0" destOrd="0" presId="urn:microsoft.com/office/officeart/2005/8/layout/radial3"/>
    <dgm:cxn modelId="{A1807932-9B29-FE4B-9A1B-6367DAF8BA90}" srcId="{CA6B6E16-AE7D-C747-9F05-36A1AA322FB1}" destId="{8D4056C5-B8A7-DB43-B54A-8D66DE0B7E50}" srcOrd="5" destOrd="0" parTransId="{19735011-BE5E-1C4A-ACDD-F7FB853BB49E}" sibTransId="{64D9E9EE-6DEF-6340-9D86-DE40BB5F1AAE}"/>
    <dgm:cxn modelId="{9A8C3344-332E-44F0-8F7B-51F80645A81D}" type="presOf" srcId="{66186055-0F20-504C-B622-1265EC35498B}" destId="{62B9306A-095D-6C44-8C55-CE6E212CECB8}" srcOrd="0" destOrd="0" presId="urn:microsoft.com/office/officeart/2005/8/layout/radial3"/>
    <dgm:cxn modelId="{082BF5C2-EC4B-1243-93AF-B76B01BDE06F}" srcId="{CA6B6E16-AE7D-C747-9F05-36A1AA322FB1}" destId="{2CABF7E1-6861-2245-83DD-AA3112C41ED2}" srcOrd="4" destOrd="0" parTransId="{55285E43-4155-3048-82B6-165B04F81435}" sibTransId="{04CDA7CA-CC28-EF40-8550-3B50B378E0A7}"/>
    <dgm:cxn modelId="{EC99F3C9-8912-4B87-B77A-BA12E1245982}" type="presOf" srcId="{1ED6B86E-B46F-0B42-8E8F-F5B1C0B10C2A}" destId="{49C176F2-D90D-694F-A586-7608AD575AC2}" srcOrd="0" destOrd="0" presId="urn:microsoft.com/office/officeart/2005/8/layout/radial3"/>
    <dgm:cxn modelId="{17B3FC5A-B027-D74D-BA05-E127B58C3E72}" srcId="{CA6B6E16-AE7D-C747-9F05-36A1AA322FB1}" destId="{57AC7F02-5350-974B-906E-CB31A80D68A1}" srcOrd="2" destOrd="0" parTransId="{A04EC36D-650D-5749-AE92-EA379BE97118}" sibTransId="{5D5EC81E-633F-5A40-947E-FA1BD22B210D}"/>
    <dgm:cxn modelId="{48A2326B-3349-41CC-9528-87505B0D9B61}" type="presOf" srcId="{3B327537-5FA9-7440-9763-B5D923A4E502}" destId="{DFDF3AE7-3DE9-2F43-8D3F-19A16A00CAF1}" srcOrd="0" destOrd="0" presId="urn:microsoft.com/office/officeart/2005/8/layout/radial3"/>
    <dgm:cxn modelId="{E2DABEC5-2114-6A4D-B938-46EE31395054}" srcId="{BE40AF6D-EF13-7341-89E2-20170ED9578A}" destId="{CA6B6E16-AE7D-C747-9F05-36A1AA322FB1}" srcOrd="0" destOrd="0" parTransId="{C90CE994-7B32-7B4C-8BA6-4CAA4E59D8AA}" sibTransId="{69CC4A71-F4A2-0D4C-85B2-74850D7EB74E}"/>
    <dgm:cxn modelId="{1E8BBCF5-F7BF-41F9-9527-AC2E3DF1351E}" type="presParOf" srcId="{8F519A50-0086-434E-982A-3446BDC67FD5}" destId="{06838B7F-B187-6F49-9CC4-0902E73D0993}" srcOrd="0" destOrd="0" presId="urn:microsoft.com/office/officeart/2005/8/layout/radial3"/>
    <dgm:cxn modelId="{6083AADD-B490-4DFF-A3FC-4278A039E039}" type="presParOf" srcId="{06838B7F-B187-6F49-9CC4-0902E73D0993}" destId="{C585BAD0-B5F2-2E4B-963C-40D32D3530AE}" srcOrd="0" destOrd="0" presId="urn:microsoft.com/office/officeart/2005/8/layout/radial3"/>
    <dgm:cxn modelId="{CFAF25A4-FFC3-4DAD-855B-C96D00A65F60}" type="presParOf" srcId="{06838B7F-B187-6F49-9CC4-0902E73D0993}" destId="{62B9306A-095D-6C44-8C55-CE6E212CECB8}" srcOrd="1" destOrd="0" presId="urn:microsoft.com/office/officeart/2005/8/layout/radial3"/>
    <dgm:cxn modelId="{7384A75A-1405-4A8F-B13C-00D0697DB105}" type="presParOf" srcId="{06838B7F-B187-6F49-9CC4-0902E73D0993}" destId="{49C176F2-D90D-694F-A586-7608AD575AC2}" srcOrd="2" destOrd="0" presId="urn:microsoft.com/office/officeart/2005/8/layout/radial3"/>
    <dgm:cxn modelId="{0884AC61-E1C5-4AB5-8535-8AE43335E1DC}" type="presParOf" srcId="{06838B7F-B187-6F49-9CC4-0902E73D0993}" destId="{B4AE94FA-C090-814A-BF01-79BD34870C38}" srcOrd="3" destOrd="0" presId="urn:microsoft.com/office/officeart/2005/8/layout/radial3"/>
    <dgm:cxn modelId="{78BB8EA4-1457-488E-86BF-D9702D0D8AB2}" type="presParOf" srcId="{06838B7F-B187-6F49-9CC4-0902E73D0993}" destId="{DFDF3AE7-3DE9-2F43-8D3F-19A16A00CAF1}" srcOrd="4" destOrd="0" presId="urn:microsoft.com/office/officeart/2005/8/layout/radial3"/>
    <dgm:cxn modelId="{C97D562B-9DCF-4012-B188-0BDBBC6ABB37}" type="presParOf" srcId="{06838B7F-B187-6F49-9CC4-0902E73D0993}" destId="{F8940DB6-C602-F241-BE9B-C86313114496}" srcOrd="5" destOrd="0" presId="urn:microsoft.com/office/officeart/2005/8/layout/radial3"/>
    <dgm:cxn modelId="{8971D6A9-B338-475F-B690-ED642F9A2532}" type="presParOf" srcId="{06838B7F-B187-6F49-9CC4-0902E73D0993}" destId="{DA68BB1A-E962-AA48-88FD-A2029F4AEE98}"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B3DDE5-CA3A-4F4B-84C3-F3F97AFB0934}" type="doc">
      <dgm:prSet loTypeId="urn:microsoft.com/office/officeart/2005/8/layout/radial3" loCatId="" qsTypeId="urn:microsoft.com/office/officeart/2005/8/quickstyle/simple4" qsCatId="simple" csTypeId="urn:microsoft.com/office/officeart/2005/8/colors/colorful1#2" csCatId="colorful" phldr="1"/>
      <dgm:spPr/>
      <dgm:t>
        <a:bodyPr/>
        <a:lstStyle/>
        <a:p>
          <a:endParaRPr lang="en-US"/>
        </a:p>
      </dgm:t>
    </dgm:pt>
    <dgm:pt modelId="{755E4935-AC79-1049-B7E4-BE18F85A44BC}">
      <dgm:prSet phldrT="[Text]"/>
      <dgm:spPr/>
      <dgm:t>
        <a:bodyPr/>
        <a:lstStyle/>
        <a:p>
          <a:r>
            <a:rPr lang="en-US" dirty="0" smtClean="0"/>
            <a:t>Depressed Mood</a:t>
          </a:r>
          <a:endParaRPr lang="en-US" dirty="0"/>
        </a:p>
      </dgm:t>
    </dgm:pt>
    <dgm:pt modelId="{0CDE0A21-792B-8746-83C3-6EB972F6FF6A}" type="parTrans" cxnId="{A77C40E4-59E8-AC4F-A5FB-F4E8857C4C93}">
      <dgm:prSet/>
      <dgm:spPr/>
      <dgm:t>
        <a:bodyPr/>
        <a:lstStyle/>
        <a:p>
          <a:endParaRPr lang="en-US"/>
        </a:p>
      </dgm:t>
    </dgm:pt>
    <dgm:pt modelId="{164C5737-8740-3749-80E5-E25AB9D11522}" type="sibTrans" cxnId="{A77C40E4-59E8-AC4F-A5FB-F4E8857C4C93}">
      <dgm:prSet/>
      <dgm:spPr/>
      <dgm:t>
        <a:bodyPr/>
        <a:lstStyle/>
        <a:p>
          <a:endParaRPr lang="en-US"/>
        </a:p>
      </dgm:t>
    </dgm:pt>
    <dgm:pt modelId="{E3D7A696-E72D-DB47-9ABC-68A9844F33FD}">
      <dgm:prSet phldrT="[Text]"/>
      <dgm:spPr/>
      <dgm:t>
        <a:bodyPr/>
        <a:lstStyle/>
        <a:p>
          <a:r>
            <a:rPr lang="en-US" dirty="0" err="1" smtClean="0"/>
            <a:t>Anhedonia</a:t>
          </a:r>
          <a:endParaRPr lang="en-US" dirty="0"/>
        </a:p>
      </dgm:t>
    </dgm:pt>
    <dgm:pt modelId="{B469480A-FF80-F04A-9402-C64F00BD5CA0}" type="parTrans" cxnId="{67852DA3-F2C5-8D4B-9B0C-58D1D85055D4}">
      <dgm:prSet/>
      <dgm:spPr/>
      <dgm:t>
        <a:bodyPr/>
        <a:lstStyle/>
        <a:p>
          <a:endParaRPr lang="en-US"/>
        </a:p>
      </dgm:t>
    </dgm:pt>
    <dgm:pt modelId="{85662A64-ACE5-C94F-A9D9-59D6FDB49768}" type="sibTrans" cxnId="{67852DA3-F2C5-8D4B-9B0C-58D1D85055D4}">
      <dgm:prSet/>
      <dgm:spPr/>
      <dgm:t>
        <a:bodyPr/>
        <a:lstStyle/>
        <a:p>
          <a:endParaRPr lang="en-US"/>
        </a:p>
      </dgm:t>
    </dgm:pt>
    <dgm:pt modelId="{0D8722BC-B2FB-604F-9A9F-A17464927DF4}">
      <dgm:prSet phldrT="[Text]" custT="1"/>
      <dgm:spPr/>
      <dgm:t>
        <a:bodyPr/>
        <a:lstStyle/>
        <a:p>
          <a:r>
            <a:rPr lang="en-US" sz="1800" dirty="0" smtClean="0"/>
            <a:t>Self Depreciation</a:t>
          </a:r>
          <a:endParaRPr lang="en-US" sz="1800" dirty="0"/>
        </a:p>
      </dgm:t>
    </dgm:pt>
    <dgm:pt modelId="{1D86C995-C08D-2941-82D5-2420E54578EF}" type="parTrans" cxnId="{8E1769FD-FE20-9147-B977-9E7D86A0A19D}">
      <dgm:prSet/>
      <dgm:spPr/>
      <dgm:t>
        <a:bodyPr/>
        <a:lstStyle/>
        <a:p>
          <a:endParaRPr lang="en-US"/>
        </a:p>
      </dgm:t>
    </dgm:pt>
    <dgm:pt modelId="{F7FC4352-E7AE-4643-AE8C-2ADADDEA6011}" type="sibTrans" cxnId="{8E1769FD-FE20-9147-B977-9E7D86A0A19D}">
      <dgm:prSet/>
      <dgm:spPr/>
      <dgm:t>
        <a:bodyPr/>
        <a:lstStyle/>
        <a:p>
          <a:endParaRPr lang="en-US"/>
        </a:p>
      </dgm:t>
    </dgm:pt>
    <dgm:pt modelId="{EE9FF06F-4664-BA4C-AAC9-F15D09D2839D}">
      <dgm:prSet phldrT="[Text]" custT="1"/>
      <dgm:spPr/>
      <dgm:t>
        <a:bodyPr/>
        <a:lstStyle/>
        <a:p>
          <a:r>
            <a:rPr lang="en-US" sz="2000" dirty="0" smtClean="0"/>
            <a:t>Loss of Interest</a:t>
          </a:r>
          <a:endParaRPr lang="en-US" sz="2000" dirty="0"/>
        </a:p>
      </dgm:t>
    </dgm:pt>
    <dgm:pt modelId="{FDCAA46E-237C-0244-9600-9C4E2B8FF971}" type="parTrans" cxnId="{E48D91E1-E199-BA46-A788-431A5EE741E4}">
      <dgm:prSet/>
      <dgm:spPr/>
      <dgm:t>
        <a:bodyPr/>
        <a:lstStyle/>
        <a:p>
          <a:endParaRPr lang="en-US"/>
        </a:p>
      </dgm:t>
    </dgm:pt>
    <dgm:pt modelId="{15A25EBA-0B68-764F-857F-6FD8412FEC8E}" type="sibTrans" cxnId="{E48D91E1-E199-BA46-A788-431A5EE741E4}">
      <dgm:prSet/>
      <dgm:spPr/>
      <dgm:t>
        <a:bodyPr/>
        <a:lstStyle/>
        <a:p>
          <a:endParaRPr lang="en-US"/>
        </a:p>
      </dgm:t>
    </dgm:pt>
    <dgm:pt modelId="{3B31158A-4350-884C-A192-88D9CFDAC7F3}">
      <dgm:prSet phldrT="[Text]" custT="1"/>
      <dgm:spPr/>
      <dgm:t>
        <a:bodyPr/>
        <a:lstStyle/>
        <a:p>
          <a:r>
            <a:rPr lang="en-US" sz="2000" dirty="0" smtClean="0"/>
            <a:t>Guilt</a:t>
          </a:r>
          <a:endParaRPr lang="en-US" sz="2000" dirty="0"/>
        </a:p>
      </dgm:t>
    </dgm:pt>
    <dgm:pt modelId="{C59A32A0-3E2C-914F-997C-E61119317776}" type="parTrans" cxnId="{511BC262-4F79-2046-B813-241497E3B7D2}">
      <dgm:prSet/>
      <dgm:spPr/>
      <dgm:t>
        <a:bodyPr/>
        <a:lstStyle/>
        <a:p>
          <a:endParaRPr lang="en-US"/>
        </a:p>
      </dgm:t>
    </dgm:pt>
    <dgm:pt modelId="{7C22A9B3-A278-D046-8B59-23BAE460169D}" type="sibTrans" cxnId="{511BC262-4F79-2046-B813-241497E3B7D2}">
      <dgm:prSet/>
      <dgm:spPr/>
      <dgm:t>
        <a:bodyPr/>
        <a:lstStyle/>
        <a:p>
          <a:endParaRPr lang="en-US"/>
        </a:p>
      </dgm:t>
    </dgm:pt>
    <dgm:pt modelId="{0FC1EBD3-0156-FD47-AF20-9F7412A2A73D}">
      <dgm:prSet custT="1"/>
      <dgm:spPr/>
      <dgm:t>
        <a:bodyPr/>
        <a:lstStyle/>
        <a:p>
          <a:r>
            <a:rPr lang="en-US" sz="1800" b="0" dirty="0" smtClean="0"/>
            <a:t>Hopelessness</a:t>
          </a:r>
          <a:endParaRPr lang="en-US" sz="1800" b="0" dirty="0"/>
        </a:p>
      </dgm:t>
    </dgm:pt>
    <dgm:pt modelId="{777DA12B-9B47-2146-A2F9-FED46A16FDBF}" type="parTrans" cxnId="{99A2D252-D8AB-7F4C-9168-48D9D6CA05D4}">
      <dgm:prSet/>
      <dgm:spPr/>
      <dgm:t>
        <a:bodyPr/>
        <a:lstStyle/>
        <a:p>
          <a:endParaRPr lang="en-US"/>
        </a:p>
      </dgm:t>
    </dgm:pt>
    <dgm:pt modelId="{BF7597F8-4760-0E48-A757-369006256936}" type="sibTrans" cxnId="{99A2D252-D8AB-7F4C-9168-48D9D6CA05D4}">
      <dgm:prSet/>
      <dgm:spPr/>
      <dgm:t>
        <a:bodyPr/>
        <a:lstStyle/>
        <a:p>
          <a:endParaRPr lang="en-US"/>
        </a:p>
      </dgm:t>
    </dgm:pt>
    <dgm:pt modelId="{CDF1A083-3835-9E41-8355-717AA6C0ABCE}">
      <dgm:prSet/>
      <dgm:spPr/>
      <dgm:t>
        <a:bodyPr/>
        <a:lstStyle/>
        <a:p>
          <a:r>
            <a:rPr lang="en-US" dirty="0" smtClean="0"/>
            <a:t>Suicidal ideas/ plans</a:t>
          </a:r>
          <a:endParaRPr lang="en-US" dirty="0"/>
        </a:p>
      </dgm:t>
    </dgm:pt>
    <dgm:pt modelId="{D4034868-6569-6049-9AA9-3EDE5B891D49}" type="parTrans" cxnId="{C99C06A8-34CF-E449-80EA-5A680FBD4D6A}">
      <dgm:prSet/>
      <dgm:spPr/>
      <dgm:t>
        <a:bodyPr/>
        <a:lstStyle/>
        <a:p>
          <a:endParaRPr lang="en-US"/>
        </a:p>
      </dgm:t>
    </dgm:pt>
    <dgm:pt modelId="{399BC2D2-B672-C84E-B8D2-8577535F1EBF}" type="sibTrans" cxnId="{C99C06A8-34CF-E449-80EA-5A680FBD4D6A}">
      <dgm:prSet/>
      <dgm:spPr/>
      <dgm:t>
        <a:bodyPr/>
        <a:lstStyle/>
        <a:p>
          <a:endParaRPr lang="en-US"/>
        </a:p>
      </dgm:t>
    </dgm:pt>
    <dgm:pt modelId="{65949FCD-73F8-584F-821E-D685C4886443}" type="pres">
      <dgm:prSet presAssocID="{C7B3DDE5-CA3A-4F4B-84C3-F3F97AFB0934}" presName="composite" presStyleCnt="0">
        <dgm:presLayoutVars>
          <dgm:chMax val="1"/>
          <dgm:dir/>
          <dgm:resizeHandles val="exact"/>
        </dgm:presLayoutVars>
      </dgm:prSet>
      <dgm:spPr/>
      <dgm:t>
        <a:bodyPr/>
        <a:lstStyle/>
        <a:p>
          <a:endParaRPr lang="en-US"/>
        </a:p>
      </dgm:t>
    </dgm:pt>
    <dgm:pt modelId="{A1C540B8-C1C3-5A4A-97B4-A86F660C945C}" type="pres">
      <dgm:prSet presAssocID="{C7B3DDE5-CA3A-4F4B-84C3-F3F97AFB0934}" presName="radial" presStyleCnt="0">
        <dgm:presLayoutVars>
          <dgm:animLvl val="ctr"/>
        </dgm:presLayoutVars>
      </dgm:prSet>
      <dgm:spPr/>
    </dgm:pt>
    <dgm:pt modelId="{34880573-C471-3647-A2FF-4BA86F6C012E}" type="pres">
      <dgm:prSet presAssocID="{755E4935-AC79-1049-B7E4-BE18F85A44BC}" presName="centerShape" presStyleLbl="vennNode1" presStyleIdx="0" presStyleCnt="7"/>
      <dgm:spPr/>
      <dgm:t>
        <a:bodyPr/>
        <a:lstStyle/>
        <a:p>
          <a:endParaRPr lang="en-US"/>
        </a:p>
      </dgm:t>
    </dgm:pt>
    <dgm:pt modelId="{8EE9781C-5B0B-B043-9418-915FA062E236}" type="pres">
      <dgm:prSet presAssocID="{E3D7A696-E72D-DB47-9ABC-68A9844F33FD}" presName="node" presStyleLbl="vennNode1" presStyleIdx="1" presStyleCnt="7">
        <dgm:presLayoutVars>
          <dgm:bulletEnabled val="1"/>
        </dgm:presLayoutVars>
      </dgm:prSet>
      <dgm:spPr/>
      <dgm:t>
        <a:bodyPr/>
        <a:lstStyle/>
        <a:p>
          <a:endParaRPr lang="en-US"/>
        </a:p>
      </dgm:t>
    </dgm:pt>
    <dgm:pt modelId="{0961D3C0-4079-5341-870F-B66589229805}" type="pres">
      <dgm:prSet presAssocID="{0D8722BC-B2FB-604F-9A9F-A17464927DF4}" presName="node" presStyleLbl="vennNode1" presStyleIdx="2" presStyleCnt="7" custScaleX="132266">
        <dgm:presLayoutVars>
          <dgm:bulletEnabled val="1"/>
        </dgm:presLayoutVars>
      </dgm:prSet>
      <dgm:spPr/>
      <dgm:t>
        <a:bodyPr/>
        <a:lstStyle/>
        <a:p>
          <a:endParaRPr lang="en-US"/>
        </a:p>
      </dgm:t>
    </dgm:pt>
    <dgm:pt modelId="{63459853-FF31-2E47-8AE2-26F4DED1290B}" type="pres">
      <dgm:prSet presAssocID="{0FC1EBD3-0156-FD47-AF20-9F7412A2A73D}" presName="node" presStyleLbl="vennNode1" presStyleIdx="3" presStyleCnt="7" custScaleX="148399">
        <dgm:presLayoutVars>
          <dgm:bulletEnabled val="1"/>
        </dgm:presLayoutVars>
      </dgm:prSet>
      <dgm:spPr/>
      <dgm:t>
        <a:bodyPr/>
        <a:lstStyle/>
        <a:p>
          <a:endParaRPr lang="en-US"/>
        </a:p>
      </dgm:t>
    </dgm:pt>
    <dgm:pt modelId="{A918B2F5-4D20-3348-A464-25995A77D3D4}" type="pres">
      <dgm:prSet presAssocID="{CDF1A083-3835-9E41-8355-717AA6C0ABCE}" presName="node" presStyleLbl="vennNode1" presStyleIdx="4" presStyleCnt="7" custScaleX="137667">
        <dgm:presLayoutVars>
          <dgm:bulletEnabled val="1"/>
        </dgm:presLayoutVars>
      </dgm:prSet>
      <dgm:spPr/>
      <dgm:t>
        <a:bodyPr/>
        <a:lstStyle/>
        <a:p>
          <a:endParaRPr lang="en-US"/>
        </a:p>
      </dgm:t>
    </dgm:pt>
    <dgm:pt modelId="{1E090016-58C0-104E-AD02-3B43FAB0CF66}" type="pres">
      <dgm:prSet presAssocID="{EE9FF06F-4664-BA4C-AAC9-F15D09D2839D}" presName="node" presStyleLbl="vennNode1" presStyleIdx="5" presStyleCnt="7">
        <dgm:presLayoutVars>
          <dgm:bulletEnabled val="1"/>
        </dgm:presLayoutVars>
      </dgm:prSet>
      <dgm:spPr/>
      <dgm:t>
        <a:bodyPr/>
        <a:lstStyle/>
        <a:p>
          <a:endParaRPr lang="en-US"/>
        </a:p>
      </dgm:t>
    </dgm:pt>
    <dgm:pt modelId="{180D134A-E1AF-6D45-85A7-3248E404E23E}" type="pres">
      <dgm:prSet presAssocID="{3B31158A-4350-884C-A192-88D9CFDAC7F3}" presName="node" presStyleLbl="vennNode1" presStyleIdx="6" presStyleCnt="7">
        <dgm:presLayoutVars>
          <dgm:bulletEnabled val="1"/>
        </dgm:presLayoutVars>
      </dgm:prSet>
      <dgm:spPr/>
      <dgm:t>
        <a:bodyPr/>
        <a:lstStyle/>
        <a:p>
          <a:endParaRPr lang="en-US"/>
        </a:p>
      </dgm:t>
    </dgm:pt>
  </dgm:ptLst>
  <dgm:cxnLst>
    <dgm:cxn modelId="{A8247FD1-2956-49E6-9466-7121F7FE1E8B}" type="presOf" srcId="{3B31158A-4350-884C-A192-88D9CFDAC7F3}" destId="{180D134A-E1AF-6D45-85A7-3248E404E23E}" srcOrd="0" destOrd="0" presId="urn:microsoft.com/office/officeart/2005/8/layout/radial3"/>
    <dgm:cxn modelId="{8C4DD275-95B2-457A-99D3-E1AD7DB6C5BF}" type="presOf" srcId="{EE9FF06F-4664-BA4C-AAC9-F15D09D2839D}" destId="{1E090016-58C0-104E-AD02-3B43FAB0CF66}" srcOrd="0" destOrd="0" presId="urn:microsoft.com/office/officeart/2005/8/layout/radial3"/>
    <dgm:cxn modelId="{E48D91E1-E199-BA46-A788-431A5EE741E4}" srcId="{755E4935-AC79-1049-B7E4-BE18F85A44BC}" destId="{EE9FF06F-4664-BA4C-AAC9-F15D09D2839D}" srcOrd="4" destOrd="0" parTransId="{FDCAA46E-237C-0244-9600-9C4E2B8FF971}" sibTransId="{15A25EBA-0B68-764F-857F-6FD8412FEC8E}"/>
    <dgm:cxn modelId="{90F574F4-6874-4950-A27A-0EE665E52ACB}" type="presOf" srcId="{0D8722BC-B2FB-604F-9A9F-A17464927DF4}" destId="{0961D3C0-4079-5341-870F-B66589229805}" srcOrd="0" destOrd="0" presId="urn:microsoft.com/office/officeart/2005/8/layout/radial3"/>
    <dgm:cxn modelId="{1F3C2F74-AE64-46C9-9F92-961944003102}" type="presOf" srcId="{CDF1A083-3835-9E41-8355-717AA6C0ABCE}" destId="{A918B2F5-4D20-3348-A464-25995A77D3D4}" srcOrd="0" destOrd="0" presId="urn:microsoft.com/office/officeart/2005/8/layout/radial3"/>
    <dgm:cxn modelId="{90B85730-C4FA-4E0E-BC8B-6BD9014E0E36}" type="presOf" srcId="{E3D7A696-E72D-DB47-9ABC-68A9844F33FD}" destId="{8EE9781C-5B0B-B043-9418-915FA062E236}" srcOrd="0" destOrd="0" presId="urn:microsoft.com/office/officeart/2005/8/layout/radial3"/>
    <dgm:cxn modelId="{D3C65895-DCD0-437E-A689-0F07058941BD}" type="presOf" srcId="{755E4935-AC79-1049-B7E4-BE18F85A44BC}" destId="{34880573-C471-3647-A2FF-4BA86F6C012E}" srcOrd="0" destOrd="0" presId="urn:microsoft.com/office/officeart/2005/8/layout/radial3"/>
    <dgm:cxn modelId="{293FA0A3-2847-4264-A81C-EEF1B529974B}" type="presOf" srcId="{C7B3DDE5-CA3A-4F4B-84C3-F3F97AFB0934}" destId="{65949FCD-73F8-584F-821E-D685C4886443}" srcOrd="0" destOrd="0" presId="urn:microsoft.com/office/officeart/2005/8/layout/radial3"/>
    <dgm:cxn modelId="{511BC262-4F79-2046-B813-241497E3B7D2}" srcId="{755E4935-AC79-1049-B7E4-BE18F85A44BC}" destId="{3B31158A-4350-884C-A192-88D9CFDAC7F3}" srcOrd="5" destOrd="0" parTransId="{C59A32A0-3E2C-914F-997C-E61119317776}" sibTransId="{7C22A9B3-A278-D046-8B59-23BAE460169D}"/>
    <dgm:cxn modelId="{8E1769FD-FE20-9147-B977-9E7D86A0A19D}" srcId="{755E4935-AC79-1049-B7E4-BE18F85A44BC}" destId="{0D8722BC-B2FB-604F-9A9F-A17464927DF4}" srcOrd="1" destOrd="0" parTransId="{1D86C995-C08D-2941-82D5-2420E54578EF}" sibTransId="{F7FC4352-E7AE-4643-AE8C-2ADADDEA6011}"/>
    <dgm:cxn modelId="{305AFBAB-AF3C-4E01-BA6B-B974359D49B7}" type="presOf" srcId="{0FC1EBD3-0156-FD47-AF20-9F7412A2A73D}" destId="{63459853-FF31-2E47-8AE2-26F4DED1290B}" srcOrd="0" destOrd="0" presId="urn:microsoft.com/office/officeart/2005/8/layout/radial3"/>
    <dgm:cxn modelId="{C99C06A8-34CF-E449-80EA-5A680FBD4D6A}" srcId="{755E4935-AC79-1049-B7E4-BE18F85A44BC}" destId="{CDF1A083-3835-9E41-8355-717AA6C0ABCE}" srcOrd="3" destOrd="0" parTransId="{D4034868-6569-6049-9AA9-3EDE5B891D49}" sibTransId="{399BC2D2-B672-C84E-B8D2-8577535F1EBF}"/>
    <dgm:cxn modelId="{99A2D252-D8AB-7F4C-9168-48D9D6CA05D4}" srcId="{755E4935-AC79-1049-B7E4-BE18F85A44BC}" destId="{0FC1EBD3-0156-FD47-AF20-9F7412A2A73D}" srcOrd="2" destOrd="0" parTransId="{777DA12B-9B47-2146-A2F9-FED46A16FDBF}" sibTransId="{BF7597F8-4760-0E48-A757-369006256936}"/>
    <dgm:cxn modelId="{A77C40E4-59E8-AC4F-A5FB-F4E8857C4C93}" srcId="{C7B3DDE5-CA3A-4F4B-84C3-F3F97AFB0934}" destId="{755E4935-AC79-1049-B7E4-BE18F85A44BC}" srcOrd="0" destOrd="0" parTransId="{0CDE0A21-792B-8746-83C3-6EB972F6FF6A}" sibTransId="{164C5737-8740-3749-80E5-E25AB9D11522}"/>
    <dgm:cxn modelId="{67852DA3-F2C5-8D4B-9B0C-58D1D85055D4}" srcId="{755E4935-AC79-1049-B7E4-BE18F85A44BC}" destId="{E3D7A696-E72D-DB47-9ABC-68A9844F33FD}" srcOrd="0" destOrd="0" parTransId="{B469480A-FF80-F04A-9402-C64F00BD5CA0}" sibTransId="{85662A64-ACE5-C94F-A9D9-59D6FDB49768}"/>
    <dgm:cxn modelId="{131EE079-F723-4341-B6F2-CB41C21F5E56}" type="presParOf" srcId="{65949FCD-73F8-584F-821E-D685C4886443}" destId="{A1C540B8-C1C3-5A4A-97B4-A86F660C945C}" srcOrd="0" destOrd="0" presId="urn:microsoft.com/office/officeart/2005/8/layout/radial3"/>
    <dgm:cxn modelId="{F156C11D-8F2E-4396-92CF-7B51A0983B5E}" type="presParOf" srcId="{A1C540B8-C1C3-5A4A-97B4-A86F660C945C}" destId="{34880573-C471-3647-A2FF-4BA86F6C012E}" srcOrd="0" destOrd="0" presId="urn:microsoft.com/office/officeart/2005/8/layout/radial3"/>
    <dgm:cxn modelId="{AE5FB7C0-FBCA-4D83-9F1A-7255911686E2}" type="presParOf" srcId="{A1C540B8-C1C3-5A4A-97B4-A86F660C945C}" destId="{8EE9781C-5B0B-B043-9418-915FA062E236}" srcOrd="1" destOrd="0" presId="urn:microsoft.com/office/officeart/2005/8/layout/radial3"/>
    <dgm:cxn modelId="{76E132E4-A362-4EF4-974F-C78DCDAD4CAE}" type="presParOf" srcId="{A1C540B8-C1C3-5A4A-97B4-A86F660C945C}" destId="{0961D3C0-4079-5341-870F-B66589229805}" srcOrd="2" destOrd="0" presId="urn:microsoft.com/office/officeart/2005/8/layout/radial3"/>
    <dgm:cxn modelId="{66663E38-98D7-4929-8B3D-6BDA7C404C6B}" type="presParOf" srcId="{A1C540B8-C1C3-5A4A-97B4-A86F660C945C}" destId="{63459853-FF31-2E47-8AE2-26F4DED1290B}" srcOrd="3" destOrd="0" presId="urn:microsoft.com/office/officeart/2005/8/layout/radial3"/>
    <dgm:cxn modelId="{C2EADF26-EA9E-4656-A9C0-2781269C4EB2}" type="presParOf" srcId="{A1C540B8-C1C3-5A4A-97B4-A86F660C945C}" destId="{A918B2F5-4D20-3348-A464-25995A77D3D4}" srcOrd="4" destOrd="0" presId="urn:microsoft.com/office/officeart/2005/8/layout/radial3"/>
    <dgm:cxn modelId="{C7BA1DF1-6B67-404F-921C-9652160A3FCC}" type="presParOf" srcId="{A1C540B8-C1C3-5A4A-97B4-A86F660C945C}" destId="{1E090016-58C0-104E-AD02-3B43FAB0CF66}" srcOrd="5" destOrd="0" presId="urn:microsoft.com/office/officeart/2005/8/layout/radial3"/>
    <dgm:cxn modelId="{48AD080B-9DB4-4EEE-9C7D-B3C0D841126C}" type="presParOf" srcId="{A1C540B8-C1C3-5A4A-97B4-A86F660C945C}" destId="{180D134A-E1AF-6D45-85A7-3248E404E23E}"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B3DDE5-CA3A-4F4B-84C3-F3F97AFB0934}" type="doc">
      <dgm:prSet loTypeId="urn:microsoft.com/office/officeart/2005/8/layout/radial3" loCatId="" qsTypeId="urn:microsoft.com/office/officeart/2005/8/quickstyle/simple4" qsCatId="simple" csTypeId="urn:microsoft.com/office/officeart/2005/8/colors/colorful1#2" csCatId="colorful" phldr="1"/>
      <dgm:spPr/>
      <dgm:t>
        <a:bodyPr/>
        <a:lstStyle/>
        <a:p>
          <a:endParaRPr lang="en-US"/>
        </a:p>
      </dgm:t>
    </dgm:pt>
    <dgm:pt modelId="{755E4935-AC79-1049-B7E4-BE18F85A44BC}">
      <dgm:prSet phldrT="[Text]"/>
      <dgm:spPr/>
      <dgm:t>
        <a:bodyPr/>
        <a:lstStyle/>
        <a:p>
          <a:r>
            <a:rPr lang="en-US" dirty="0" smtClean="0"/>
            <a:t>Depression</a:t>
          </a:r>
        </a:p>
        <a:p>
          <a:r>
            <a:rPr lang="en-US" dirty="0" smtClean="0"/>
            <a:t>Interest </a:t>
          </a:r>
          <a:r>
            <a:rPr lang="en-US" dirty="0" smtClean="0">
              <a:latin typeface="+mn-lt"/>
              <a:cs typeface="Calibri"/>
            </a:rPr>
            <a:t>↓</a:t>
          </a:r>
          <a:endParaRPr lang="en-US" dirty="0" smtClean="0"/>
        </a:p>
        <a:p>
          <a:r>
            <a:rPr lang="en-US" dirty="0" smtClean="0"/>
            <a:t>Energy </a:t>
          </a:r>
          <a:r>
            <a:rPr lang="en-US" dirty="0" smtClean="0">
              <a:latin typeface="+mn-lt"/>
              <a:cs typeface="Calibri"/>
            </a:rPr>
            <a:t>↓</a:t>
          </a:r>
          <a:endParaRPr lang="en-US" dirty="0"/>
        </a:p>
      </dgm:t>
    </dgm:pt>
    <dgm:pt modelId="{0CDE0A21-792B-8746-83C3-6EB972F6FF6A}" type="parTrans" cxnId="{A77C40E4-59E8-AC4F-A5FB-F4E8857C4C93}">
      <dgm:prSet/>
      <dgm:spPr/>
      <dgm:t>
        <a:bodyPr/>
        <a:lstStyle/>
        <a:p>
          <a:endParaRPr lang="en-US"/>
        </a:p>
      </dgm:t>
    </dgm:pt>
    <dgm:pt modelId="{164C5737-8740-3749-80E5-E25AB9D11522}" type="sibTrans" cxnId="{A77C40E4-59E8-AC4F-A5FB-F4E8857C4C93}">
      <dgm:prSet/>
      <dgm:spPr/>
      <dgm:t>
        <a:bodyPr/>
        <a:lstStyle/>
        <a:p>
          <a:endParaRPr lang="en-US"/>
        </a:p>
      </dgm:t>
    </dgm:pt>
    <dgm:pt modelId="{E3D7A696-E72D-DB47-9ABC-68A9844F33FD}">
      <dgm:prSet phldrT="[Text]"/>
      <dgm:spPr/>
      <dgm:t>
        <a:bodyPr/>
        <a:lstStyle/>
        <a:p>
          <a:r>
            <a:rPr lang="en-US" dirty="0" smtClean="0"/>
            <a:t>Attention </a:t>
          </a:r>
          <a:r>
            <a:rPr lang="en-US" dirty="0" smtClean="0">
              <a:latin typeface="+mn-lt"/>
              <a:cs typeface="Calibri"/>
            </a:rPr>
            <a:t>↓</a:t>
          </a:r>
          <a:endParaRPr lang="en-US" dirty="0"/>
        </a:p>
      </dgm:t>
    </dgm:pt>
    <dgm:pt modelId="{B469480A-FF80-F04A-9402-C64F00BD5CA0}" type="parTrans" cxnId="{67852DA3-F2C5-8D4B-9B0C-58D1D85055D4}">
      <dgm:prSet/>
      <dgm:spPr/>
      <dgm:t>
        <a:bodyPr/>
        <a:lstStyle/>
        <a:p>
          <a:endParaRPr lang="en-US"/>
        </a:p>
      </dgm:t>
    </dgm:pt>
    <dgm:pt modelId="{85662A64-ACE5-C94F-A9D9-59D6FDB49768}" type="sibTrans" cxnId="{67852DA3-F2C5-8D4B-9B0C-58D1D85055D4}">
      <dgm:prSet/>
      <dgm:spPr/>
      <dgm:t>
        <a:bodyPr/>
        <a:lstStyle/>
        <a:p>
          <a:endParaRPr lang="en-US"/>
        </a:p>
      </dgm:t>
    </dgm:pt>
    <dgm:pt modelId="{0D8722BC-B2FB-604F-9A9F-A17464927DF4}">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Guilt</a:t>
          </a:r>
        </a:p>
        <a:p>
          <a:endParaRPr lang="en-US" dirty="0"/>
        </a:p>
      </dgm:t>
    </dgm:pt>
    <dgm:pt modelId="{1D86C995-C08D-2941-82D5-2420E54578EF}" type="parTrans" cxnId="{8E1769FD-FE20-9147-B977-9E7D86A0A19D}">
      <dgm:prSet/>
      <dgm:spPr/>
      <dgm:t>
        <a:bodyPr/>
        <a:lstStyle/>
        <a:p>
          <a:endParaRPr lang="en-US"/>
        </a:p>
      </dgm:t>
    </dgm:pt>
    <dgm:pt modelId="{F7FC4352-E7AE-4643-AE8C-2ADADDEA6011}" type="sibTrans" cxnId="{8E1769FD-FE20-9147-B977-9E7D86A0A19D}">
      <dgm:prSet/>
      <dgm:spPr/>
      <dgm:t>
        <a:bodyPr/>
        <a:lstStyle/>
        <a:p>
          <a:endParaRPr lang="en-US"/>
        </a:p>
      </dgm:t>
    </dgm:pt>
    <dgm:pt modelId="{EE9FF06F-4664-BA4C-AAC9-F15D09D2839D}">
      <dgm:prSet phldrT="[Text]"/>
      <dgm:spPr/>
      <dgm:t>
        <a:bodyPr/>
        <a:lstStyle/>
        <a:p>
          <a:r>
            <a:rPr lang="en-US" dirty="0" smtClean="0"/>
            <a:t>Sleep </a:t>
          </a:r>
          <a:r>
            <a:rPr lang="en-US" dirty="0" smtClean="0">
              <a:latin typeface="Calibri"/>
              <a:cs typeface="Calibri"/>
            </a:rPr>
            <a:t>↓</a:t>
          </a:r>
          <a:endParaRPr lang="en-US" dirty="0" smtClean="0"/>
        </a:p>
        <a:p>
          <a:r>
            <a:rPr lang="en-US" dirty="0" smtClean="0"/>
            <a:t>Appetite</a:t>
          </a:r>
          <a:r>
            <a:rPr lang="en-US" dirty="0" smtClean="0">
              <a:latin typeface="+mn-lt"/>
              <a:cs typeface="Calibri"/>
            </a:rPr>
            <a:t>↓</a:t>
          </a:r>
          <a:endParaRPr lang="en-US" dirty="0"/>
        </a:p>
      </dgm:t>
    </dgm:pt>
    <dgm:pt modelId="{FDCAA46E-237C-0244-9600-9C4E2B8FF971}" type="parTrans" cxnId="{E48D91E1-E199-BA46-A788-431A5EE741E4}">
      <dgm:prSet/>
      <dgm:spPr/>
      <dgm:t>
        <a:bodyPr/>
        <a:lstStyle/>
        <a:p>
          <a:endParaRPr lang="en-US"/>
        </a:p>
      </dgm:t>
    </dgm:pt>
    <dgm:pt modelId="{15A25EBA-0B68-764F-857F-6FD8412FEC8E}" type="sibTrans" cxnId="{E48D91E1-E199-BA46-A788-431A5EE741E4}">
      <dgm:prSet/>
      <dgm:spPr/>
      <dgm:t>
        <a:bodyPr/>
        <a:lstStyle/>
        <a:p>
          <a:endParaRPr lang="en-US"/>
        </a:p>
      </dgm:t>
    </dgm:pt>
    <dgm:pt modelId="{3B31158A-4350-884C-A192-88D9CFDAC7F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Self Depreciation</a:t>
          </a:r>
        </a:p>
      </dgm:t>
    </dgm:pt>
    <dgm:pt modelId="{C59A32A0-3E2C-914F-997C-E61119317776}" type="parTrans" cxnId="{511BC262-4F79-2046-B813-241497E3B7D2}">
      <dgm:prSet/>
      <dgm:spPr/>
      <dgm:t>
        <a:bodyPr/>
        <a:lstStyle/>
        <a:p>
          <a:endParaRPr lang="en-US"/>
        </a:p>
      </dgm:t>
    </dgm:pt>
    <dgm:pt modelId="{7C22A9B3-A278-D046-8B59-23BAE460169D}" type="sibTrans" cxnId="{511BC262-4F79-2046-B813-241497E3B7D2}">
      <dgm:prSet/>
      <dgm:spPr/>
      <dgm:t>
        <a:bodyPr/>
        <a:lstStyle/>
        <a:p>
          <a:endParaRPr lang="en-US"/>
        </a:p>
      </dgm:t>
    </dgm:pt>
    <dgm:pt modelId="{0FC1EBD3-0156-FD47-AF20-9F7412A2A73D}">
      <dgm:prSet/>
      <dgm:spPr/>
      <dgm:t>
        <a:bodyPr/>
        <a:lstStyle/>
        <a:p>
          <a:r>
            <a:rPr lang="en-US" dirty="0" smtClean="0"/>
            <a:t>Suicidal ideas/ plans</a:t>
          </a:r>
          <a:endParaRPr lang="en-US" dirty="0"/>
        </a:p>
      </dgm:t>
    </dgm:pt>
    <dgm:pt modelId="{777DA12B-9B47-2146-A2F9-FED46A16FDBF}" type="parTrans" cxnId="{99A2D252-D8AB-7F4C-9168-48D9D6CA05D4}">
      <dgm:prSet/>
      <dgm:spPr/>
      <dgm:t>
        <a:bodyPr/>
        <a:lstStyle/>
        <a:p>
          <a:endParaRPr lang="en-US"/>
        </a:p>
      </dgm:t>
    </dgm:pt>
    <dgm:pt modelId="{BF7597F8-4760-0E48-A757-369006256936}" type="sibTrans" cxnId="{99A2D252-D8AB-7F4C-9168-48D9D6CA05D4}">
      <dgm:prSet/>
      <dgm:spPr/>
      <dgm:t>
        <a:bodyPr/>
        <a:lstStyle/>
        <a:p>
          <a:endParaRPr lang="en-US"/>
        </a:p>
      </dgm:t>
    </dgm:pt>
    <dgm:pt modelId="{CDF1A083-3835-9E41-8355-717AA6C0ABCE}">
      <dgm:prSet/>
      <dgm:spPr/>
      <dgm:t>
        <a:bodyPr/>
        <a:lstStyle/>
        <a:p>
          <a:r>
            <a:rPr lang="en-US" dirty="0" smtClean="0"/>
            <a:t>Pessimism </a:t>
          </a:r>
          <a:endParaRPr lang="en-US" dirty="0"/>
        </a:p>
      </dgm:t>
    </dgm:pt>
    <dgm:pt modelId="{D4034868-6569-6049-9AA9-3EDE5B891D49}" type="parTrans" cxnId="{C99C06A8-34CF-E449-80EA-5A680FBD4D6A}">
      <dgm:prSet/>
      <dgm:spPr/>
      <dgm:t>
        <a:bodyPr/>
        <a:lstStyle/>
        <a:p>
          <a:endParaRPr lang="en-US"/>
        </a:p>
      </dgm:t>
    </dgm:pt>
    <dgm:pt modelId="{399BC2D2-B672-C84E-B8D2-8577535F1EBF}" type="sibTrans" cxnId="{C99C06A8-34CF-E449-80EA-5A680FBD4D6A}">
      <dgm:prSet/>
      <dgm:spPr/>
      <dgm:t>
        <a:bodyPr/>
        <a:lstStyle/>
        <a:p>
          <a:endParaRPr lang="en-US"/>
        </a:p>
      </dgm:t>
    </dgm:pt>
    <dgm:pt modelId="{65949FCD-73F8-584F-821E-D685C4886443}" type="pres">
      <dgm:prSet presAssocID="{C7B3DDE5-CA3A-4F4B-84C3-F3F97AFB0934}" presName="composite" presStyleCnt="0">
        <dgm:presLayoutVars>
          <dgm:chMax val="1"/>
          <dgm:dir/>
          <dgm:resizeHandles val="exact"/>
        </dgm:presLayoutVars>
      </dgm:prSet>
      <dgm:spPr/>
      <dgm:t>
        <a:bodyPr/>
        <a:lstStyle/>
        <a:p>
          <a:endParaRPr lang="en-US"/>
        </a:p>
      </dgm:t>
    </dgm:pt>
    <dgm:pt modelId="{A1C540B8-C1C3-5A4A-97B4-A86F660C945C}" type="pres">
      <dgm:prSet presAssocID="{C7B3DDE5-CA3A-4F4B-84C3-F3F97AFB0934}" presName="radial" presStyleCnt="0">
        <dgm:presLayoutVars>
          <dgm:animLvl val="ctr"/>
        </dgm:presLayoutVars>
      </dgm:prSet>
      <dgm:spPr/>
    </dgm:pt>
    <dgm:pt modelId="{34880573-C471-3647-A2FF-4BA86F6C012E}" type="pres">
      <dgm:prSet presAssocID="{755E4935-AC79-1049-B7E4-BE18F85A44BC}" presName="centerShape" presStyleLbl="vennNode1" presStyleIdx="0" presStyleCnt="7"/>
      <dgm:spPr/>
      <dgm:t>
        <a:bodyPr/>
        <a:lstStyle/>
        <a:p>
          <a:endParaRPr lang="en-US"/>
        </a:p>
      </dgm:t>
    </dgm:pt>
    <dgm:pt modelId="{8EE9781C-5B0B-B043-9418-915FA062E236}" type="pres">
      <dgm:prSet presAssocID="{E3D7A696-E72D-DB47-9ABC-68A9844F33FD}" presName="node" presStyleLbl="vennNode1" presStyleIdx="1" presStyleCnt="7">
        <dgm:presLayoutVars>
          <dgm:bulletEnabled val="1"/>
        </dgm:presLayoutVars>
      </dgm:prSet>
      <dgm:spPr/>
      <dgm:t>
        <a:bodyPr/>
        <a:lstStyle/>
        <a:p>
          <a:endParaRPr lang="en-US"/>
        </a:p>
      </dgm:t>
    </dgm:pt>
    <dgm:pt modelId="{0961D3C0-4079-5341-870F-B66589229805}" type="pres">
      <dgm:prSet presAssocID="{0D8722BC-B2FB-604F-9A9F-A17464927DF4}" presName="node" presStyleLbl="vennNode1" presStyleIdx="2" presStyleCnt="7">
        <dgm:presLayoutVars>
          <dgm:bulletEnabled val="1"/>
        </dgm:presLayoutVars>
      </dgm:prSet>
      <dgm:spPr/>
      <dgm:t>
        <a:bodyPr/>
        <a:lstStyle/>
        <a:p>
          <a:endParaRPr lang="en-US"/>
        </a:p>
      </dgm:t>
    </dgm:pt>
    <dgm:pt modelId="{63459853-FF31-2E47-8AE2-26F4DED1290B}" type="pres">
      <dgm:prSet presAssocID="{0FC1EBD3-0156-FD47-AF20-9F7412A2A73D}" presName="node" presStyleLbl="vennNode1" presStyleIdx="3" presStyleCnt="7">
        <dgm:presLayoutVars>
          <dgm:bulletEnabled val="1"/>
        </dgm:presLayoutVars>
      </dgm:prSet>
      <dgm:spPr/>
      <dgm:t>
        <a:bodyPr/>
        <a:lstStyle/>
        <a:p>
          <a:endParaRPr lang="en-US"/>
        </a:p>
      </dgm:t>
    </dgm:pt>
    <dgm:pt modelId="{A918B2F5-4D20-3348-A464-25995A77D3D4}" type="pres">
      <dgm:prSet presAssocID="{CDF1A083-3835-9E41-8355-717AA6C0ABCE}" presName="node" presStyleLbl="vennNode1" presStyleIdx="4" presStyleCnt="7">
        <dgm:presLayoutVars>
          <dgm:bulletEnabled val="1"/>
        </dgm:presLayoutVars>
      </dgm:prSet>
      <dgm:spPr/>
      <dgm:t>
        <a:bodyPr/>
        <a:lstStyle/>
        <a:p>
          <a:endParaRPr lang="en-US"/>
        </a:p>
      </dgm:t>
    </dgm:pt>
    <dgm:pt modelId="{1E090016-58C0-104E-AD02-3B43FAB0CF66}" type="pres">
      <dgm:prSet presAssocID="{EE9FF06F-4664-BA4C-AAC9-F15D09D2839D}" presName="node" presStyleLbl="vennNode1" presStyleIdx="5" presStyleCnt="7">
        <dgm:presLayoutVars>
          <dgm:bulletEnabled val="1"/>
        </dgm:presLayoutVars>
      </dgm:prSet>
      <dgm:spPr/>
      <dgm:t>
        <a:bodyPr/>
        <a:lstStyle/>
        <a:p>
          <a:endParaRPr lang="en-US"/>
        </a:p>
      </dgm:t>
    </dgm:pt>
    <dgm:pt modelId="{180D134A-E1AF-6D45-85A7-3248E404E23E}" type="pres">
      <dgm:prSet presAssocID="{3B31158A-4350-884C-A192-88D9CFDAC7F3}" presName="node" presStyleLbl="vennNode1" presStyleIdx="6" presStyleCnt="7">
        <dgm:presLayoutVars>
          <dgm:bulletEnabled val="1"/>
        </dgm:presLayoutVars>
      </dgm:prSet>
      <dgm:spPr/>
      <dgm:t>
        <a:bodyPr/>
        <a:lstStyle/>
        <a:p>
          <a:endParaRPr lang="en-US"/>
        </a:p>
      </dgm:t>
    </dgm:pt>
  </dgm:ptLst>
  <dgm:cxnLst>
    <dgm:cxn modelId="{FD86A33A-203F-4043-B72F-9E35352D49FD}" type="presOf" srcId="{EE9FF06F-4664-BA4C-AAC9-F15D09D2839D}" destId="{1E090016-58C0-104E-AD02-3B43FAB0CF66}" srcOrd="0" destOrd="0" presId="urn:microsoft.com/office/officeart/2005/8/layout/radial3"/>
    <dgm:cxn modelId="{E48D91E1-E199-BA46-A788-431A5EE741E4}" srcId="{755E4935-AC79-1049-B7E4-BE18F85A44BC}" destId="{EE9FF06F-4664-BA4C-AAC9-F15D09D2839D}" srcOrd="4" destOrd="0" parTransId="{FDCAA46E-237C-0244-9600-9C4E2B8FF971}" sibTransId="{15A25EBA-0B68-764F-857F-6FD8412FEC8E}"/>
    <dgm:cxn modelId="{9B6A7A03-62EA-44E7-8AC3-A7804338D6E5}" type="presOf" srcId="{0FC1EBD3-0156-FD47-AF20-9F7412A2A73D}" destId="{63459853-FF31-2E47-8AE2-26F4DED1290B}" srcOrd="0" destOrd="0" presId="urn:microsoft.com/office/officeart/2005/8/layout/radial3"/>
    <dgm:cxn modelId="{63C7C850-4A13-4584-99B6-1D74E5551AD1}" type="presOf" srcId="{755E4935-AC79-1049-B7E4-BE18F85A44BC}" destId="{34880573-C471-3647-A2FF-4BA86F6C012E}" srcOrd="0" destOrd="0" presId="urn:microsoft.com/office/officeart/2005/8/layout/radial3"/>
    <dgm:cxn modelId="{E4222E58-0D8A-4914-9C41-582357D99EA6}" type="presOf" srcId="{E3D7A696-E72D-DB47-9ABC-68A9844F33FD}" destId="{8EE9781C-5B0B-B043-9418-915FA062E236}" srcOrd="0" destOrd="0" presId="urn:microsoft.com/office/officeart/2005/8/layout/radial3"/>
    <dgm:cxn modelId="{511BC262-4F79-2046-B813-241497E3B7D2}" srcId="{755E4935-AC79-1049-B7E4-BE18F85A44BC}" destId="{3B31158A-4350-884C-A192-88D9CFDAC7F3}" srcOrd="5" destOrd="0" parTransId="{C59A32A0-3E2C-914F-997C-E61119317776}" sibTransId="{7C22A9B3-A278-D046-8B59-23BAE460169D}"/>
    <dgm:cxn modelId="{8E1769FD-FE20-9147-B977-9E7D86A0A19D}" srcId="{755E4935-AC79-1049-B7E4-BE18F85A44BC}" destId="{0D8722BC-B2FB-604F-9A9F-A17464927DF4}" srcOrd="1" destOrd="0" parTransId="{1D86C995-C08D-2941-82D5-2420E54578EF}" sibTransId="{F7FC4352-E7AE-4643-AE8C-2ADADDEA6011}"/>
    <dgm:cxn modelId="{99A2D252-D8AB-7F4C-9168-48D9D6CA05D4}" srcId="{755E4935-AC79-1049-B7E4-BE18F85A44BC}" destId="{0FC1EBD3-0156-FD47-AF20-9F7412A2A73D}" srcOrd="2" destOrd="0" parTransId="{777DA12B-9B47-2146-A2F9-FED46A16FDBF}" sibTransId="{BF7597F8-4760-0E48-A757-369006256936}"/>
    <dgm:cxn modelId="{C99C06A8-34CF-E449-80EA-5A680FBD4D6A}" srcId="{755E4935-AC79-1049-B7E4-BE18F85A44BC}" destId="{CDF1A083-3835-9E41-8355-717AA6C0ABCE}" srcOrd="3" destOrd="0" parTransId="{D4034868-6569-6049-9AA9-3EDE5B891D49}" sibTransId="{399BC2D2-B672-C84E-B8D2-8577535F1EBF}"/>
    <dgm:cxn modelId="{DB499DAC-6BA6-4C8A-9B66-2795303AE91B}" type="presOf" srcId="{0D8722BC-B2FB-604F-9A9F-A17464927DF4}" destId="{0961D3C0-4079-5341-870F-B66589229805}" srcOrd="0" destOrd="0" presId="urn:microsoft.com/office/officeart/2005/8/layout/radial3"/>
    <dgm:cxn modelId="{A77C40E4-59E8-AC4F-A5FB-F4E8857C4C93}" srcId="{C7B3DDE5-CA3A-4F4B-84C3-F3F97AFB0934}" destId="{755E4935-AC79-1049-B7E4-BE18F85A44BC}" srcOrd="0" destOrd="0" parTransId="{0CDE0A21-792B-8746-83C3-6EB972F6FF6A}" sibTransId="{164C5737-8740-3749-80E5-E25AB9D11522}"/>
    <dgm:cxn modelId="{BD26487B-C48A-4BE9-9A41-9B4C71667B5E}" type="presOf" srcId="{C7B3DDE5-CA3A-4F4B-84C3-F3F97AFB0934}" destId="{65949FCD-73F8-584F-821E-D685C4886443}" srcOrd="0" destOrd="0" presId="urn:microsoft.com/office/officeart/2005/8/layout/radial3"/>
    <dgm:cxn modelId="{3872F301-D8BC-40C9-AE56-E745485A2DAC}" type="presOf" srcId="{CDF1A083-3835-9E41-8355-717AA6C0ABCE}" destId="{A918B2F5-4D20-3348-A464-25995A77D3D4}" srcOrd="0" destOrd="0" presId="urn:microsoft.com/office/officeart/2005/8/layout/radial3"/>
    <dgm:cxn modelId="{67852DA3-F2C5-8D4B-9B0C-58D1D85055D4}" srcId="{755E4935-AC79-1049-B7E4-BE18F85A44BC}" destId="{E3D7A696-E72D-DB47-9ABC-68A9844F33FD}" srcOrd="0" destOrd="0" parTransId="{B469480A-FF80-F04A-9402-C64F00BD5CA0}" sibTransId="{85662A64-ACE5-C94F-A9D9-59D6FDB49768}"/>
    <dgm:cxn modelId="{F104C340-5E97-498D-ABC4-61E66693068D}" type="presOf" srcId="{3B31158A-4350-884C-A192-88D9CFDAC7F3}" destId="{180D134A-E1AF-6D45-85A7-3248E404E23E}" srcOrd="0" destOrd="0" presId="urn:microsoft.com/office/officeart/2005/8/layout/radial3"/>
    <dgm:cxn modelId="{60D8E7D2-0BC5-4CC2-A514-92CD9EE3FCA2}" type="presParOf" srcId="{65949FCD-73F8-584F-821E-D685C4886443}" destId="{A1C540B8-C1C3-5A4A-97B4-A86F660C945C}" srcOrd="0" destOrd="0" presId="urn:microsoft.com/office/officeart/2005/8/layout/radial3"/>
    <dgm:cxn modelId="{4EDB61D4-0AED-40C9-9ABB-A274E0F26F34}" type="presParOf" srcId="{A1C540B8-C1C3-5A4A-97B4-A86F660C945C}" destId="{34880573-C471-3647-A2FF-4BA86F6C012E}" srcOrd="0" destOrd="0" presId="urn:microsoft.com/office/officeart/2005/8/layout/radial3"/>
    <dgm:cxn modelId="{701EC8B3-F2AD-479E-BA07-1D9B43A2B563}" type="presParOf" srcId="{A1C540B8-C1C3-5A4A-97B4-A86F660C945C}" destId="{8EE9781C-5B0B-B043-9418-915FA062E236}" srcOrd="1" destOrd="0" presId="urn:microsoft.com/office/officeart/2005/8/layout/radial3"/>
    <dgm:cxn modelId="{870A9C04-2CB0-4CA3-87BC-5A3622B5551D}" type="presParOf" srcId="{A1C540B8-C1C3-5A4A-97B4-A86F660C945C}" destId="{0961D3C0-4079-5341-870F-B66589229805}" srcOrd="2" destOrd="0" presId="urn:microsoft.com/office/officeart/2005/8/layout/radial3"/>
    <dgm:cxn modelId="{41B5D3B1-B7F1-43AC-A50B-4102213A033D}" type="presParOf" srcId="{A1C540B8-C1C3-5A4A-97B4-A86F660C945C}" destId="{63459853-FF31-2E47-8AE2-26F4DED1290B}" srcOrd="3" destOrd="0" presId="urn:microsoft.com/office/officeart/2005/8/layout/radial3"/>
    <dgm:cxn modelId="{38A1551E-95F5-4567-99C3-D86B8DD70181}" type="presParOf" srcId="{A1C540B8-C1C3-5A4A-97B4-A86F660C945C}" destId="{A918B2F5-4D20-3348-A464-25995A77D3D4}" srcOrd="4" destOrd="0" presId="urn:microsoft.com/office/officeart/2005/8/layout/radial3"/>
    <dgm:cxn modelId="{41115A28-0463-4BD7-9CBB-BB47163B1ABA}" type="presParOf" srcId="{A1C540B8-C1C3-5A4A-97B4-A86F660C945C}" destId="{1E090016-58C0-104E-AD02-3B43FAB0CF66}" srcOrd="5" destOrd="0" presId="urn:microsoft.com/office/officeart/2005/8/layout/radial3"/>
    <dgm:cxn modelId="{39798A98-64FC-4F0C-8DEA-A094A4F14C2A}" type="presParOf" srcId="{A1C540B8-C1C3-5A4A-97B4-A86F660C945C}" destId="{180D134A-E1AF-6D45-85A7-3248E404E23E}"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8D516-A73E-1946-8B38-0B1A7E9C7AB0}">
      <dsp:nvSpPr>
        <dsp:cNvPr id="0" name=""/>
        <dsp:cNvSpPr/>
      </dsp:nvSpPr>
      <dsp:spPr>
        <a:xfrm>
          <a:off x="2374685" y="706749"/>
          <a:ext cx="4720788" cy="4720788"/>
        </a:xfrm>
        <a:prstGeom prst="blockArc">
          <a:avLst>
            <a:gd name="adj1" fmla="val 11880000"/>
            <a:gd name="adj2" fmla="val 16200000"/>
            <a:gd name="adj3" fmla="val 4641"/>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59EE3C0-EF17-2341-AF62-A14EEAB12161}">
      <dsp:nvSpPr>
        <dsp:cNvPr id="0" name=""/>
        <dsp:cNvSpPr/>
      </dsp:nvSpPr>
      <dsp:spPr>
        <a:xfrm>
          <a:off x="2374685" y="706749"/>
          <a:ext cx="4720788" cy="4720788"/>
        </a:xfrm>
        <a:prstGeom prst="blockArc">
          <a:avLst>
            <a:gd name="adj1" fmla="val 7560000"/>
            <a:gd name="adj2" fmla="val 11880000"/>
            <a:gd name="adj3" fmla="val 4641"/>
          </a:avLst>
        </a:prstGeom>
        <a:solidFill>
          <a:schemeClr val="accent2">
            <a:hueOff val="3511139"/>
            <a:satOff val="-4379"/>
            <a:lumOff val="103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6CBE3E5-1DC1-1C41-BF47-11F5ABC6485C}">
      <dsp:nvSpPr>
        <dsp:cNvPr id="0" name=""/>
        <dsp:cNvSpPr/>
      </dsp:nvSpPr>
      <dsp:spPr>
        <a:xfrm>
          <a:off x="2374685" y="706749"/>
          <a:ext cx="4720788" cy="4720788"/>
        </a:xfrm>
        <a:prstGeom prst="blockArc">
          <a:avLst>
            <a:gd name="adj1" fmla="val 3240000"/>
            <a:gd name="adj2" fmla="val 7560000"/>
            <a:gd name="adj3" fmla="val 4641"/>
          </a:avLst>
        </a:prstGeom>
        <a:solidFill>
          <a:schemeClr val="accent2">
            <a:hueOff val="2340759"/>
            <a:satOff val="-2919"/>
            <a:lumOff val="68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F537BF5-300E-194B-9321-366BE48B7E68}">
      <dsp:nvSpPr>
        <dsp:cNvPr id="0" name=""/>
        <dsp:cNvSpPr/>
      </dsp:nvSpPr>
      <dsp:spPr>
        <a:xfrm>
          <a:off x="2374685" y="706749"/>
          <a:ext cx="4720788" cy="4720788"/>
        </a:xfrm>
        <a:prstGeom prst="blockArc">
          <a:avLst>
            <a:gd name="adj1" fmla="val 20520000"/>
            <a:gd name="adj2" fmla="val 3240000"/>
            <a:gd name="adj3" fmla="val 4641"/>
          </a:avLst>
        </a:prstGeom>
        <a:solidFill>
          <a:schemeClr val="accent2">
            <a:hueOff val="1170380"/>
            <a:satOff val="-1460"/>
            <a:lumOff val="34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817FF01-F873-244A-A15D-BCC894E98537}">
      <dsp:nvSpPr>
        <dsp:cNvPr id="0" name=""/>
        <dsp:cNvSpPr/>
      </dsp:nvSpPr>
      <dsp:spPr>
        <a:xfrm>
          <a:off x="2374685" y="706749"/>
          <a:ext cx="4720788" cy="4720788"/>
        </a:xfrm>
        <a:prstGeom prst="blockArc">
          <a:avLst>
            <a:gd name="adj1" fmla="val 16200000"/>
            <a:gd name="adj2" fmla="val 20520000"/>
            <a:gd name="adj3" fmla="val 4641"/>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51895B8-B7F9-684F-8504-5B75A9C0A911}">
      <dsp:nvSpPr>
        <dsp:cNvPr id="0" name=""/>
        <dsp:cNvSpPr/>
      </dsp:nvSpPr>
      <dsp:spPr>
        <a:xfrm>
          <a:off x="3648250" y="1980314"/>
          <a:ext cx="2173656" cy="217365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t>Elevated</a:t>
          </a:r>
        </a:p>
        <a:p>
          <a:pPr lvl="0" algn="ctr" defTabSz="1200150">
            <a:lnSpc>
              <a:spcPct val="90000"/>
            </a:lnSpc>
            <a:spcBef>
              <a:spcPct val="0"/>
            </a:spcBef>
            <a:spcAft>
              <a:spcPct val="35000"/>
            </a:spcAft>
          </a:pPr>
          <a:r>
            <a:rPr lang="en-US" sz="2700" b="1" kern="1200" dirty="0" smtClean="0"/>
            <a:t>Irritable</a:t>
          </a:r>
        </a:p>
        <a:p>
          <a:pPr lvl="0" algn="ctr" defTabSz="1200150">
            <a:lnSpc>
              <a:spcPct val="90000"/>
            </a:lnSpc>
            <a:spcBef>
              <a:spcPct val="0"/>
            </a:spcBef>
            <a:spcAft>
              <a:spcPct val="35000"/>
            </a:spcAft>
          </a:pPr>
          <a:r>
            <a:rPr lang="en-US" sz="2700" b="1" kern="1200" dirty="0" smtClean="0"/>
            <a:t>Mood</a:t>
          </a:r>
          <a:endParaRPr lang="en-US" sz="2700" b="1" kern="1200" dirty="0"/>
        </a:p>
      </dsp:txBody>
      <dsp:txXfrm>
        <a:off x="3966575" y="2298639"/>
        <a:ext cx="1537006" cy="1537006"/>
      </dsp:txXfrm>
    </dsp:sp>
    <dsp:sp modelId="{F1F0E67A-3ECA-8545-9294-D6B542F96D0B}">
      <dsp:nvSpPr>
        <dsp:cNvPr id="0" name=""/>
        <dsp:cNvSpPr/>
      </dsp:nvSpPr>
      <dsp:spPr>
        <a:xfrm>
          <a:off x="3974299" y="745"/>
          <a:ext cx="1521559" cy="1521559"/>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Risks</a:t>
          </a:r>
          <a:endParaRPr lang="en-US" sz="1900" b="1" kern="1200" dirty="0"/>
        </a:p>
      </dsp:txBody>
      <dsp:txXfrm>
        <a:off x="4197126" y="223572"/>
        <a:ext cx="1075905" cy="1075905"/>
      </dsp:txXfrm>
    </dsp:sp>
    <dsp:sp modelId="{EFB0B5A4-9801-E24B-B2CE-A003B8F49916}">
      <dsp:nvSpPr>
        <dsp:cNvPr id="0" name=""/>
        <dsp:cNvSpPr/>
      </dsp:nvSpPr>
      <dsp:spPr>
        <a:xfrm>
          <a:off x="6167072" y="1593888"/>
          <a:ext cx="1521559" cy="1521559"/>
        </a:xfrm>
        <a:prstGeom prst="ellipse">
          <a:avLst/>
        </a:prstGeom>
        <a:solidFill>
          <a:schemeClr val="accent2">
            <a:hueOff val="1170380"/>
            <a:satOff val="-1460"/>
            <a:lumOff val="3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Pressured speech</a:t>
          </a:r>
          <a:endParaRPr lang="en-US" sz="1900" b="1" kern="1200" dirty="0"/>
        </a:p>
      </dsp:txBody>
      <dsp:txXfrm>
        <a:off x="6389899" y="1816715"/>
        <a:ext cx="1075905" cy="1075905"/>
      </dsp:txXfrm>
    </dsp:sp>
    <dsp:sp modelId="{65FDF2A0-C6FD-6F4B-9481-DBCE82F48214}">
      <dsp:nvSpPr>
        <dsp:cNvPr id="0" name=""/>
        <dsp:cNvSpPr/>
      </dsp:nvSpPr>
      <dsp:spPr>
        <a:xfrm>
          <a:off x="5329507" y="4171647"/>
          <a:ext cx="1521559" cy="1521559"/>
        </a:xfrm>
        <a:prstGeom prst="ellipse">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Racing thoughts</a:t>
          </a:r>
          <a:endParaRPr lang="en-US" sz="1900" b="1" kern="1200" dirty="0"/>
        </a:p>
      </dsp:txBody>
      <dsp:txXfrm>
        <a:off x="5552334" y="4394474"/>
        <a:ext cx="1075905" cy="1075905"/>
      </dsp:txXfrm>
    </dsp:sp>
    <dsp:sp modelId="{7C659B57-E594-384C-8C48-80AE4D2FE5B7}">
      <dsp:nvSpPr>
        <dsp:cNvPr id="0" name=""/>
        <dsp:cNvSpPr/>
      </dsp:nvSpPr>
      <dsp:spPr>
        <a:xfrm>
          <a:off x="2267747" y="4171647"/>
          <a:ext cx="2224246" cy="1521559"/>
        </a:xfrm>
        <a:prstGeom prst="ellipse">
          <a:avLst/>
        </a:prstGeom>
        <a:solidFill>
          <a:schemeClr val="accent2">
            <a:hueOff val="3511139"/>
            <a:satOff val="-4379"/>
            <a:lumOff val="10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Grandiosity</a:t>
          </a:r>
          <a:endParaRPr lang="en-US" sz="1900" b="1" kern="1200" dirty="0"/>
        </a:p>
      </dsp:txBody>
      <dsp:txXfrm>
        <a:off x="2593480" y="4394474"/>
        <a:ext cx="1572780" cy="1075905"/>
      </dsp:txXfrm>
    </dsp:sp>
    <dsp:sp modelId="{C2B80D6F-099A-8D49-BAEC-870B09C23FB2}">
      <dsp:nvSpPr>
        <dsp:cNvPr id="0" name=""/>
        <dsp:cNvSpPr/>
      </dsp:nvSpPr>
      <dsp:spPr>
        <a:xfrm>
          <a:off x="1433598" y="1593888"/>
          <a:ext cx="2217414" cy="1521559"/>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Distractible</a:t>
          </a:r>
          <a:endParaRPr lang="en-US" sz="1800" b="1" kern="1200" dirty="0"/>
        </a:p>
      </dsp:txBody>
      <dsp:txXfrm>
        <a:off x="1758331" y="1816715"/>
        <a:ext cx="1567948" cy="1075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5BAD0-B5F2-2E4B-963C-40D32D3530AE}">
      <dsp:nvSpPr>
        <dsp:cNvPr id="0" name=""/>
        <dsp:cNvSpPr/>
      </dsp:nvSpPr>
      <dsp:spPr>
        <a:xfrm>
          <a:off x="3110879" y="1276798"/>
          <a:ext cx="3180795" cy="3180795"/>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b="1" kern="1200" dirty="0" smtClean="0"/>
            <a:t>Core Symptoms of Mania</a:t>
          </a:r>
          <a:endParaRPr lang="en-US" sz="3800" b="1" kern="1200" dirty="0"/>
        </a:p>
      </dsp:txBody>
      <dsp:txXfrm>
        <a:off x="3576696" y="1742615"/>
        <a:ext cx="2249161" cy="2249161"/>
      </dsp:txXfrm>
    </dsp:sp>
    <dsp:sp modelId="{62B9306A-095D-6C44-8C55-CE6E212CECB8}">
      <dsp:nvSpPr>
        <dsp:cNvPr id="0" name=""/>
        <dsp:cNvSpPr/>
      </dsp:nvSpPr>
      <dsp:spPr>
        <a:xfrm>
          <a:off x="3906078" y="567"/>
          <a:ext cx="1590397" cy="159039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Social</a:t>
          </a:r>
        </a:p>
        <a:p>
          <a:pPr lvl="0" algn="ctr" defTabSz="666750">
            <a:lnSpc>
              <a:spcPct val="90000"/>
            </a:lnSpc>
            <a:spcBef>
              <a:spcPct val="0"/>
            </a:spcBef>
            <a:spcAft>
              <a:spcPct val="35000"/>
            </a:spcAft>
          </a:pPr>
          <a:r>
            <a:rPr lang="en-US" sz="1500" b="1" kern="1200" dirty="0" err="1" smtClean="0"/>
            <a:t>Disinihibition</a:t>
          </a:r>
          <a:endParaRPr lang="en-US" sz="1500" b="1" kern="1200" dirty="0"/>
        </a:p>
      </dsp:txBody>
      <dsp:txXfrm>
        <a:off x="4138986" y="233475"/>
        <a:ext cx="1124581" cy="1124581"/>
      </dsp:txXfrm>
    </dsp:sp>
    <dsp:sp modelId="{49C176F2-D90D-694F-A586-7608AD575AC2}">
      <dsp:nvSpPr>
        <dsp:cNvPr id="0" name=""/>
        <dsp:cNvSpPr/>
      </dsp:nvSpPr>
      <dsp:spPr>
        <a:xfrm>
          <a:off x="5699988" y="1036282"/>
          <a:ext cx="1590397" cy="159039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Self confident</a:t>
          </a:r>
          <a:endParaRPr lang="en-US" sz="1500" b="1" kern="1200" dirty="0"/>
        </a:p>
      </dsp:txBody>
      <dsp:txXfrm>
        <a:off x="5932896" y="1269190"/>
        <a:ext cx="1124581" cy="1124581"/>
      </dsp:txXfrm>
    </dsp:sp>
    <dsp:sp modelId="{B4AE94FA-C090-814A-BF01-79BD34870C38}">
      <dsp:nvSpPr>
        <dsp:cNvPr id="0" name=""/>
        <dsp:cNvSpPr/>
      </dsp:nvSpPr>
      <dsp:spPr>
        <a:xfrm>
          <a:off x="5699988" y="3107711"/>
          <a:ext cx="1590397" cy="159039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Making Plans</a:t>
          </a:r>
          <a:endParaRPr lang="en-US" sz="1500" b="1" kern="1200" dirty="0"/>
        </a:p>
      </dsp:txBody>
      <dsp:txXfrm>
        <a:off x="5932896" y="3340619"/>
        <a:ext cx="1124581" cy="1124581"/>
      </dsp:txXfrm>
    </dsp:sp>
    <dsp:sp modelId="{DFDF3AE7-3DE9-2F43-8D3F-19A16A00CAF1}">
      <dsp:nvSpPr>
        <dsp:cNvPr id="0" name=""/>
        <dsp:cNvSpPr/>
      </dsp:nvSpPr>
      <dsp:spPr>
        <a:xfrm>
          <a:off x="3906078" y="4143426"/>
          <a:ext cx="1590397" cy="159039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Aggression</a:t>
          </a:r>
          <a:endParaRPr lang="en-US" sz="1500" b="1" kern="1200" dirty="0"/>
        </a:p>
      </dsp:txBody>
      <dsp:txXfrm>
        <a:off x="4138986" y="4376334"/>
        <a:ext cx="1124581" cy="1124581"/>
      </dsp:txXfrm>
    </dsp:sp>
    <dsp:sp modelId="{F8940DB6-C602-F241-BE9B-C86313114496}">
      <dsp:nvSpPr>
        <dsp:cNvPr id="0" name=""/>
        <dsp:cNvSpPr/>
      </dsp:nvSpPr>
      <dsp:spPr>
        <a:xfrm>
          <a:off x="2112167" y="3107711"/>
          <a:ext cx="1590397" cy="159039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Psychosis</a:t>
          </a:r>
          <a:endParaRPr lang="en-US" sz="1500" b="1" kern="1200" dirty="0"/>
        </a:p>
      </dsp:txBody>
      <dsp:txXfrm>
        <a:off x="2345075" y="3340619"/>
        <a:ext cx="1124581" cy="1124581"/>
      </dsp:txXfrm>
    </dsp:sp>
    <dsp:sp modelId="{DA68BB1A-E962-AA48-88FD-A2029F4AEE98}">
      <dsp:nvSpPr>
        <dsp:cNvPr id="0" name=""/>
        <dsp:cNvSpPr/>
      </dsp:nvSpPr>
      <dsp:spPr>
        <a:xfrm>
          <a:off x="1831844" y="1036282"/>
          <a:ext cx="2151044" cy="159039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Impulsivity</a:t>
          </a:r>
          <a:endParaRPr lang="en-US" sz="1600" b="1" kern="1200" dirty="0"/>
        </a:p>
      </dsp:txBody>
      <dsp:txXfrm>
        <a:off x="2146857" y="1269190"/>
        <a:ext cx="1521018" cy="1124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80573-C471-3647-A2FF-4BA86F6C012E}">
      <dsp:nvSpPr>
        <dsp:cNvPr id="0" name=""/>
        <dsp:cNvSpPr/>
      </dsp:nvSpPr>
      <dsp:spPr>
        <a:xfrm>
          <a:off x="2722359" y="1324644"/>
          <a:ext cx="3299991" cy="3299991"/>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Depressed Mood</a:t>
          </a:r>
          <a:endParaRPr lang="en-US" sz="4100" kern="1200" dirty="0"/>
        </a:p>
      </dsp:txBody>
      <dsp:txXfrm>
        <a:off x="3205631" y="1807916"/>
        <a:ext cx="2333447" cy="2333447"/>
      </dsp:txXfrm>
    </dsp:sp>
    <dsp:sp modelId="{8EE9781C-5B0B-B043-9418-915FA062E236}">
      <dsp:nvSpPr>
        <dsp:cNvPr id="0" name=""/>
        <dsp:cNvSpPr/>
      </dsp:nvSpPr>
      <dsp:spPr>
        <a:xfrm>
          <a:off x="3547356" y="589"/>
          <a:ext cx="1649995" cy="1649995"/>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err="1" smtClean="0"/>
            <a:t>Anhedonia</a:t>
          </a:r>
          <a:endParaRPr lang="en-US" sz="1900" kern="1200" dirty="0"/>
        </a:p>
      </dsp:txBody>
      <dsp:txXfrm>
        <a:off x="3788992" y="242225"/>
        <a:ext cx="1166723" cy="1166723"/>
      </dsp:txXfrm>
    </dsp:sp>
    <dsp:sp modelId="{0961D3C0-4079-5341-870F-B66589229805}">
      <dsp:nvSpPr>
        <dsp:cNvPr id="0" name=""/>
        <dsp:cNvSpPr/>
      </dsp:nvSpPr>
      <dsp:spPr>
        <a:xfrm>
          <a:off x="5142297" y="1075115"/>
          <a:ext cx="2182383" cy="1649995"/>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Self Depreciation</a:t>
          </a:r>
          <a:endParaRPr lang="en-US" sz="1800" kern="1200" dirty="0"/>
        </a:p>
      </dsp:txBody>
      <dsp:txXfrm>
        <a:off x="5461900" y="1316751"/>
        <a:ext cx="1543177" cy="1166723"/>
      </dsp:txXfrm>
    </dsp:sp>
    <dsp:sp modelId="{63459853-FF31-2E47-8AE2-26F4DED1290B}">
      <dsp:nvSpPr>
        <dsp:cNvPr id="0" name=""/>
        <dsp:cNvSpPr/>
      </dsp:nvSpPr>
      <dsp:spPr>
        <a:xfrm>
          <a:off x="5009200" y="3224168"/>
          <a:ext cx="2448577" cy="1649995"/>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t>Hopelessness</a:t>
          </a:r>
          <a:endParaRPr lang="en-US" sz="1800" b="0" kern="1200" dirty="0"/>
        </a:p>
      </dsp:txBody>
      <dsp:txXfrm>
        <a:off x="5367786" y="3465804"/>
        <a:ext cx="1731405" cy="1166723"/>
      </dsp:txXfrm>
    </dsp:sp>
    <dsp:sp modelId="{A918B2F5-4D20-3348-A464-25995A77D3D4}">
      <dsp:nvSpPr>
        <dsp:cNvPr id="0" name=""/>
        <dsp:cNvSpPr/>
      </dsp:nvSpPr>
      <dsp:spPr>
        <a:xfrm>
          <a:off x="3236604" y="4298695"/>
          <a:ext cx="2271499" cy="1649995"/>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Suicidal ideas/ plans</a:t>
          </a:r>
          <a:endParaRPr lang="en-US" sz="1900" kern="1200" dirty="0"/>
        </a:p>
      </dsp:txBody>
      <dsp:txXfrm>
        <a:off x="3569257" y="4540331"/>
        <a:ext cx="1606193" cy="1166723"/>
      </dsp:txXfrm>
    </dsp:sp>
    <dsp:sp modelId="{1E090016-58C0-104E-AD02-3B43FAB0CF66}">
      <dsp:nvSpPr>
        <dsp:cNvPr id="0" name=""/>
        <dsp:cNvSpPr/>
      </dsp:nvSpPr>
      <dsp:spPr>
        <a:xfrm>
          <a:off x="1686222" y="3224168"/>
          <a:ext cx="1649995" cy="164999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Loss of Interest</a:t>
          </a:r>
          <a:endParaRPr lang="en-US" sz="2000" kern="1200" dirty="0"/>
        </a:p>
      </dsp:txBody>
      <dsp:txXfrm>
        <a:off x="1927858" y="3465804"/>
        <a:ext cx="1166723" cy="1166723"/>
      </dsp:txXfrm>
    </dsp:sp>
    <dsp:sp modelId="{180D134A-E1AF-6D45-85A7-3248E404E23E}">
      <dsp:nvSpPr>
        <dsp:cNvPr id="0" name=""/>
        <dsp:cNvSpPr/>
      </dsp:nvSpPr>
      <dsp:spPr>
        <a:xfrm>
          <a:off x="1686222" y="1075115"/>
          <a:ext cx="1649995" cy="1649995"/>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Guilt</a:t>
          </a:r>
          <a:endParaRPr lang="en-US" sz="2000" kern="1200" dirty="0"/>
        </a:p>
      </dsp:txBody>
      <dsp:txXfrm>
        <a:off x="1927858" y="1316751"/>
        <a:ext cx="1166723" cy="11667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80573-C471-3647-A2FF-4BA86F6C012E}">
      <dsp:nvSpPr>
        <dsp:cNvPr id="0" name=""/>
        <dsp:cNvSpPr/>
      </dsp:nvSpPr>
      <dsp:spPr>
        <a:xfrm>
          <a:off x="2970718" y="1276798"/>
          <a:ext cx="3180795" cy="318079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Depression</a:t>
          </a:r>
        </a:p>
        <a:p>
          <a:pPr lvl="0" algn="ctr" defTabSz="1644650">
            <a:lnSpc>
              <a:spcPct val="90000"/>
            </a:lnSpc>
            <a:spcBef>
              <a:spcPct val="0"/>
            </a:spcBef>
            <a:spcAft>
              <a:spcPct val="35000"/>
            </a:spcAft>
          </a:pPr>
          <a:r>
            <a:rPr lang="en-US" sz="3700" kern="1200" dirty="0" smtClean="0"/>
            <a:t>Interest </a:t>
          </a:r>
          <a:r>
            <a:rPr lang="en-US" sz="3700" kern="1200" dirty="0" smtClean="0">
              <a:latin typeface="+mn-lt"/>
              <a:cs typeface="Calibri"/>
            </a:rPr>
            <a:t>↓</a:t>
          </a:r>
          <a:endParaRPr lang="en-US" sz="3700" kern="1200" dirty="0" smtClean="0"/>
        </a:p>
        <a:p>
          <a:pPr lvl="0" algn="ctr" defTabSz="1644650">
            <a:lnSpc>
              <a:spcPct val="90000"/>
            </a:lnSpc>
            <a:spcBef>
              <a:spcPct val="0"/>
            </a:spcBef>
            <a:spcAft>
              <a:spcPct val="35000"/>
            </a:spcAft>
          </a:pPr>
          <a:r>
            <a:rPr lang="en-US" sz="3700" kern="1200" dirty="0" smtClean="0"/>
            <a:t>Energy </a:t>
          </a:r>
          <a:r>
            <a:rPr lang="en-US" sz="3700" kern="1200" dirty="0" smtClean="0">
              <a:latin typeface="+mn-lt"/>
              <a:cs typeface="Calibri"/>
            </a:rPr>
            <a:t>↓</a:t>
          </a:r>
          <a:endParaRPr lang="en-US" sz="3700" kern="1200" dirty="0"/>
        </a:p>
      </dsp:txBody>
      <dsp:txXfrm>
        <a:off x="3436535" y="1742615"/>
        <a:ext cx="2249161" cy="2249161"/>
      </dsp:txXfrm>
    </dsp:sp>
    <dsp:sp modelId="{8EE9781C-5B0B-B043-9418-915FA062E236}">
      <dsp:nvSpPr>
        <dsp:cNvPr id="0" name=""/>
        <dsp:cNvSpPr/>
      </dsp:nvSpPr>
      <dsp:spPr>
        <a:xfrm>
          <a:off x="3765917" y="567"/>
          <a:ext cx="1590397" cy="1590397"/>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Attention </a:t>
          </a:r>
          <a:r>
            <a:rPr lang="en-US" sz="1600" kern="1200" dirty="0" smtClean="0">
              <a:latin typeface="+mn-lt"/>
              <a:cs typeface="Calibri"/>
            </a:rPr>
            <a:t>↓</a:t>
          </a:r>
          <a:endParaRPr lang="en-US" sz="1600" kern="1200" dirty="0"/>
        </a:p>
      </dsp:txBody>
      <dsp:txXfrm>
        <a:off x="3998825" y="233475"/>
        <a:ext cx="1124581" cy="1124581"/>
      </dsp:txXfrm>
    </dsp:sp>
    <dsp:sp modelId="{0961D3C0-4079-5341-870F-B66589229805}">
      <dsp:nvSpPr>
        <dsp:cNvPr id="0" name=""/>
        <dsp:cNvSpPr/>
      </dsp:nvSpPr>
      <dsp:spPr>
        <a:xfrm>
          <a:off x="5559827" y="1036282"/>
          <a:ext cx="1590397" cy="1590397"/>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Guilt</a:t>
          </a:r>
        </a:p>
        <a:p>
          <a:pPr lvl="0" algn="ctr">
            <a:spcBef>
              <a:spcPct val="0"/>
            </a:spcBef>
          </a:pPr>
          <a:endParaRPr lang="en-US" sz="1600" kern="1200" dirty="0"/>
        </a:p>
      </dsp:txBody>
      <dsp:txXfrm>
        <a:off x="5792735" y="1269190"/>
        <a:ext cx="1124581" cy="1124581"/>
      </dsp:txXfrm>
    </dsp:sp>
    <dsp:sp modelId="{63459853-FF31-2E47-8AE2-26F4DED1290B}">
      <dsp:nvSpPr>
        <dsp:cNvPr id="0" name=""/>
        <dsp:cNvSpPr/>
      </dsp:nvSpPr>
      <dsp:spPr>
        <a:xfrm>
          <a:off x="5559827" y="3107711"/>
          <a:ext cx="1590397" cy="1590397"/>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Suicidal ideas/ plans</a:t>
          </a:r>
          <a:endParaRPr lang="en-US" sz="1600" kern="1200" dirty="0"/>
        </a:p>
      </dsp:txBody>
      <dsp:txXfrm>
        <a:off x="5792735" y="3340619"/>
        <a:ext cx="1124581" cy="1124581"/>
      </dsp:txXfrm>
    </dsp:sp>
    <dsp:sp modelId="{A918B2F5-4D20-3348-A464-25995A77D3D4}">
      <dsp:nvSpPr>
        <dsp:cNvPr id="0" name=""/>
        <dsp:cNvSpPr/>
      </dsp:nvSpPr>
      <dsp:spPr>
        <a:xfrm>
          <a:off x="3765917" y="4143426"/>
          <a:ext cx="1590397" cy="1590397"/>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Pessimism </a:t>
          </a:r>
          <a:endParaRPr lang="en-US" sz="1600" kern="1200" dirty="0"/>
        </a:p>
      </dsp:txBody>
      <dsp:txXfrm>
        <a:off x="3998825" y="4376334"/>
        <a:ext cx="1124581" cy="1124581"/>
      </dsp:txXfrm>
    </dsp:sp>
    <dsp:sp modelId="{1E090016-58C0-104E-AD02-3B43FAB0CF66}">
      <dsp:nvSpPr>
        <dsp:cNvPr id="0" name=""/>
        <dsp:cNvSpPr/>
      </dsp:nvSpPr>
      <dsp:spPr>
        <a:xfrm>
          <a:off x="1972006" y="3107711"/>
          <a:ext cx="1590397" cy="159039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Sleep </a:t>
          </a:r>
          <a:r>
            <a:rPr lang="en-US" sz="1600" kern="1200" dirty="0" smtClean="0">
              <a:latin typeface="Calibri"/>
              <a:cs typeface="Calibri"/>
            </a:rPr>
            <a:t>↓</a:t>
          </a:r>
          <a:endParaRPr lang="en-US" sz="1600" kern="1200" dirty="0" smtClean="0"/>
        </a:p>
        <a:p>
          <a:pPr lvl="0" algn="ctr" defTabSz="711200">
            <a:lnSpc>
              <a:spcPct val="90000"/>
            </a:lnSpc>
            <a:spcBef>
              <a:spcPct val="0"/>
            </a:spcBef>
            <a:spcAft>
              <a:spcPct val="35000"/>
            </a:spcAft>
          </a:pPr>
          <a:r>
            <a:rPr lang="en-US" sz="1600" kern="1200" dirty="0" smtClean="0"/>
            <a:t>Appetite</a:t>
          </a:r>
          <a:r>
            <a:rPr lang="en-US" sz="1600" kern="1200" dirty="0" smtClean="0">
              <a:latin typeface="+mn-lt"/>
              <a:cs typeface="Calibri"/>
            </a:rPr>
            <a:t>↓</a:t>
          </a:r>
          <a:endParaRPr lang="en-US" sz="1600" kern="1200" dirty="0"/>
        </a:p>
      </dsp:txBody>
      <dsp:txXfrm>
        <a:off x="2204914" y="3340619"/>
        <a:ext cx="1124581" cy="1124581"/>
      </dsp:txXfrm>
    </dsp:sp>
    <dsp:sp modelId="{180D134A-E1AF-6D45-85A7-3248E404E23E}">
      <dsp:nvSpPr>
        <dsp:cNvPr id="0" name=""/>
        <dsp:cNvSpPr/>
      </dsp:nvSpPr>
      <dsp:spPr>
        <a:xfrm>
          <a:off x="1972006" y="1036282"/>
          <a:ext cx="1590397" cy="1590397"/>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Self Depreciation</a:t>
          </a:r>
        </a:p>
      </dsp:txBody>
      <dsp:txXfrm>
        <a:off x="2204914" y="1269190"/>
        <a:ext cx="1124581" cy="112458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3F806-41F4-48D7-BF31-8256AC336F23}" type="datetimeFigureOut">
              <a:rPr lang="en-US" smtClean="0"/>
              <a:pPr/>
              <a:t>11/3/2016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2459C-7094-4367-80E4-03092BD30B8F}" type="slidenum">
              <a:rPr lang="en-GB" smtClean="0"/>
              <a:pPr/>
              <a:t>‹#›</a:t>
            </a:fld>
            <a:endParaRPr lang="en-GB"/>
          </a:p>
        </p:txBody>
      </p:sp>
    </p:spTree>
    <p:extLst>
      <p:ext uri="{BB962C8B-B14F-4D97-AF65-F5344CB8AC3E}">
        <p14:creationId xmlns:p14="http://schemas.microsoft.com/office/powerpoint/2010/main" val="895893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Slide Image Placeholder 1"/>
          <p:cNvSpPr>
            <a:spLocks noGrp="1" noRot="1" noChangeAspect="1"/>
          </p:cNvSpPr>
          <p:nvPr>
            <p:ph type="sldImg"/>
          </p:nvPr>
        </p:nvSpPr>
        <p:spPr/>
      </p:sp>
      <p:sp>
        <p:nvSpPr>
          <p:cNvPr id="1048654" name="Notes Placeholder 2"/>
          <p:cNvSpPr>
            <a:spLocks noGrp="1"/>
          </p:cNvSpPr>
          <p:nvPr>
            <p:ph type="body" idx="1"/>
          </p:nvPr>
        </p:nvSpPr>
        <p:spPr/>
        <p:txBody>
          <a:bodyPr>
            <a:normAutofit/>
          </a:bodyPr>
          <a:lstStyle/>
          <a:p>
            <a:r>
              <a:rPr lang="en-GB" dirty="0" smtClean="0"/>
              <a:t>The ventral </a:t>
            </a:r>
            <a:r>
              <a:rPr lang="en-GB" dirty="0" err="1" smtClean="0"/>
              <a:t>tegmental</a:t>
            </a:r>
            <a:r>
              <a:rPr lang="en-GB" dirty="0" smtClean="0"/>
              <a:t> and the </a:t>
            </a:r>
            <a:r>
              <a:rPr lang="en-GB" dirty="0" err="1" smtClean="0"/>
              <a:t>tuberoinfindibular</a:t>
            </a:r>
            <a:r>
              <a:rPr lang="en-GB" dirty="0" smtClean="0"/>
              <a:t> pathway remains unchanged</a:t>
            </a:r>
            <a:endParaRPr lang="en-GB" dirty="0"/>
          </a:p>
        </p:txBody>
      </p:sp>
      <p:sp>
        <p:nvSpPr>
          <p:cNvPr id="1048655" name="Slide Number Placeholder 3"/>
          <p:cNvSpPr>
            <a:spLocks noGrp="1"/>
          </p:cNvSpPr>
          <p:nvPr>
            <p:ph type="sldNum" sz="quarter" idx="10"/>
          </p:nvPr>
        </p:nvSpPr>
        <p:spPr/>
        <p:txBody>
          <a:bodyPr/>
          <a:lstStyle/>
          <a:p>
            <a:fld id="{90492028-9242-4AE4-8C6A-20231DFFB4DE}" type="slidenum">
              <a:rPr lang="en-GB" smtClean="0"/>
              <a:t>27</a:t>
            </a:fld>
            <a:endParaRPr lang="en-GB"/>
          </a:p>
        </p:txBody>
      </p:sp>
    </p:spTree>
    <p:extLst>
      <p:ext uri="{BB962C8B-B14F-4D97-AF65-F5344CB8AC3E}">
        <p14:creationId xmlns:p14="http://schemas.microsoft.com/office/powerpoint/2010/main" val="429122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0492028-9242-4AE4-8C6A-20231DFFB4DE}" type="slidenum">
              <a:rPr lang="en-GB" smtClean="0"/>
              <a:pPr/>
              <a:t>50</a:t>
            </a:fld>
            <a:endParaRPr lang="en-GB"/>
          </a:p>
        </p:txBody>
      </p:sp>
    </p:spTree>
    <p:extLst>
      <p:ext uri="{BB962C8B-B14F-4D97-AF65-F5344CB8AC3E}">
        <p14:creationId xmlns:p14="http://schemas.microsoft.com/office/powerpoint/2010/main" val="1752887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F8E30D-C9C3-476E-AB9A-AD0352583311}" type="datetimeFigureOut">
              <a:rPr lang="en-US" smtClean="0"/>
              <a:pPr/>
              <a:t>11/3/2016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B316-F7D7-44DD-818D-DBBA60B4C75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F8E30D-C9C3-476E-AB9A-AD0352583311}" type="datetimeFigureOut">
              <a:rPr lang="en-US" smtClean="0"/>
              <a:pPr/>
              <a:t>11/3/2016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B316-F7D7-44DD-818D-DBBA60B4C75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F8E30D-C9C3-476E-AB9A-AD0352583311}" type="datetimeFigureOut">
              <a:rPr lang="en-US" smtClean="0"/>
              <a:pPr/>
              <a:t>11/3/2016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B316-F7D7-44DD-818D-DBBA60B4C75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9392"/>
            <a:ext cx="9122232" cy="1143000"/>
          </a:xfrm>
        </p:spPr>
        <p:txBody>
          <a:bodyPr/>
          <a:lstStyle>
            <a:lvl1pPr>
              <a:defRPr b="1" u="sng"/>
            </a:lvl1pPr>
          </a:lstStyle>
          <a:p>
            <a:r>
              <a:rPr lang="en-US" dirty="0" smtClean="0"/>
              <a:t>Click to edit Master title style</a:t>
            </a:r>
            <a:endParaRPr lang="en-GB" dirty="0"/>
          </a:p>
        </p:txBody>
      </p:sp>
      <p:sp>
        <p:nvSpPr>
          <p:cNvPr id="3" name="Content Placeholder 2"/>
          <p:cNvSpPr>
            <a:spLocks noGrp="1"/>
          </p:cNvSpPr>
          <p:nvPr>
            <p:ph idx="1"/>
          </p:nvPr>
        </p:nvSpPr>
        <p:spPr>
          <a:xfrm>
            <a:off x="0" y="1169328"/>
            <a:ext cx="9144000" cy="5688672"/>
          </a:xfrm>
        </p:spPr>
        <p:txBody>
          <a:bodyPr>
            <a:normAutofit/>
          </a:bodyPr>
          <a:lstStyle>
            <a:lvl1pPr>
              <a:defRPr sz="2400"/>
            </a:lvl1pPr>
            <a:lvl2pPr>
              <a:defRPr sz="2400">
                <a:solidFill>
                  <a:srgbClr val="FF0000"/>
                </a:solidFill>
              </a:defRPr>
            </a:lvl2pPr>
            <a:lvl3pPr>
              <a:defRPr sz="2400"/>
            </a:lvl3pPr>
            <a:lvl4pPr>
              <a:defRPr sz="2400">
                <a:solidFill>
                  <a:srgbClr val="FF0000"/>
                </a:solidFill>
              </a:defRPr>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CF8E30D-C9C3-476E-AB9A-AD0352583311}" type="datetimeFigureOut">
              <a:rPr lang="en-US" smtClean="0"/>
              <a:pPr/>
              <a:t>11/3/2016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B316-F7D7-44DD-818D-DBBA60B4C75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8E30D-C9C3-476E-AB9A-AD0352583311}" type="datetimeFigureOut">
              <a:rPr lang="en-US" smtClean="0"/>
              <a:pPr/>
              <a:t>11/3/2016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1B316-F7D7-44DD-818D-DBBA60B4C75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F8E30D-C9C3-476E-AB9A-AD0352583311}" type="datetimeFigureOut">
              <a:rPr lang="en-US" smtClean="0"/>
              <a:pPr/>
              <a:t>11/3/2016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71B316-F7D7-44DD-818D-DBBA60B4C75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F8E30D-C9C3-476E-AB9A-AD0352583311}" type="datetimeFigureOut">
              <a:rPr lang="en-US" smtClean="0"/>
              <a:pPr/>
              <a:t>11/3/2016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71B316-F7D7-44DD-818D-DBBA60B4C75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F8E30D-C9C3-476E-AB9A-AD0352583311}" type="datetimeFigureOut">
              <a:rPr lang="en-US" smtClean="0"/>
              <a:pPr/>
              <a:t>11/3/2016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71B316-F7D7-44DD-818D-DBBA60B4C75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8E30D-C9C3-476E-AB9A-AD0352583311}" type="datetimeFigureOut">
              <a:rPr lang="en-US" smtClean="0"/>
              <a:pPr/>
              <a:t>11/3/2016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71B316-F7D7-44DD-818D-DBBA60B4C75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8E30D-C9C3-476E-AB9A-AD0352583311}" type="datetimeFigureOut">
              <a:rPr lang="en-US" smtClean="0"/>
              <a:pPr/>
              <a:t>11/3/2016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71B316-F7D7-44DD-818D-DBBA60B4C75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8E30D-C9C3-476E-AB9A-AD0352583311}" type="datetimeFigureOut">
              <a:rPr lang="en-US" smtClean="0"/>
              <a:pPr/>
              <a:t>11/3/2016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71B316-F7D7-44DD-818D-DBBA60B4C75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8E30D-C9C3-476E-AB9A-AD0352583311}" type="datetimeFigureOut">
              <a:rPr lang="en-US" smtClean="0"/>
              <a:pPr/>
              <a:t>11/3/2016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1B316-F7D7-44DD-818D-DBBA60B4C75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MOOD DISORDERS</a:t>
            </a:r>
            <a:endParaRPr lang="en-US" dirty="0"/>
          </a:p>
        </p:txBody>
      </p:sp>
      <p:sp>
        <p:nvSpPr>
          <p:cNvPr id="3" name="Subtitle 2"/>
          <p:cNvSpPr>
            <a:spLocks noGrp="1"/>
          </p:cNvSpPr>
          <p:nvPr>
            <p:ph type="subTitle" idx="1"/>
          </p:nvPr>
        </p:nvSpPr>
        <p:spPr/>
        <p:txBody>
          <a:bodyPr/>
          <a:lstStyle/>
          <a:p>
            <a:r>
              <a:rPr lang="en-US" dirty="0" smtClean="0"/>
              <a:t>COMPILED BY EFFIE NAILA K.</a:t>
            </a:r>
            <a:endParaRPr lang="en-US" dirty="0"/>
          </a:p>
        </p:txBody>
      </p:sp>
    </p:spTree>
    <p:extLst>
      <p:ext uri="{BB962C8B-B14F-4D97-AF65-F5344CB8AC3E}">
        <p14:creationId xmlns:p14="http://schemas.microsoft.com/office/powerpoint/2010/main" val="2165849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pPr eaLnBrk="1" hangingPunct="1"/>
            <a:r>
              <a:rPr lang="en-US" smtClean="0">
                <a:latin typeface="Calibri" pitchFamily="34" charset="0"/>
              </a:rPr>
              <a:t>Diagnostic Symptoms of Mania</a:t>
            </a:r>
          </a:p>
        </p:txBody>
      </p:sp>
      <p:graphicFrame>
        <p:nvGraphicFramePr>
          <p:cNvPr id="4194304" name="Content Placeholder 3"/>
          <p:cNvGraphicFramePr>
            <a:graphicFrameLocks noGrp="1"/>
          </p:cNvGraphicFramePr>
          <p:nvPr>
            <p:ph idx="1"/>
            <p:extLst>
              <p:ext uri="{D42A27DB-BD31-4B8C-83A1-F6EECF244321}">
                <p14:modId xmlns:p14="http://schemas.microsoft.com/office/powerpoint/2010/main" val="3001218568"/>
              </p:ext>
            </p:extLst>
          </p:nvPr>
        </p:nvGraphicFramePr>
        <p:xfrm>
          <a:off x="0" y="1123608"/>
          <a:ext cx="9122231" cy="5734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30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pPr eaLnBrk="1" hangingPunct="1"/>
            <a:r>
              <a:rPr lang="en-US" smtClean="0">
                <a:latin typeface="Calibri" pitchFamily="34" charset="0"/>
              </a:rPr>
              <a:t>Other Features of Mania</a:t>
            </a:r>
          </a:p>
        </p:txBody>
      </p:sp>
      <p:graphicFrame>
        <p:nvGraphicFramePr>
          <p:cNvPr id="4194305" name="Content Placeholder 3"/>
          <p:cNvGraphicFramePr>
            <a:graphicFrameLocks noGrp="1"/>
          </p:cNvGraphicFramePr>
          <p:nvPr>
            <p:ph idx="1"/>
            <p:extLst>
              <p:ext uri="{D42A27DB-BD31-4B8C-83A1-F6EECF244321}">
                <p14:modId xmlns:p14="http://schemas.microsoft.com/office/powerpoint/2010/main" val="4247242080"/>
              </p:ext>
            </p:extLst>
          </p:nvPr>
        </p:nvGraphicFramePr>
        <p:xfrm>
          <a:off x="0" y="1123608"/>
          <a:ext cx="9122231" cy="5734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286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a:xfrm>
            <a:off x="13728" y="0"/>
            <a:ext cx="9130272" cy="1011222"/>
          </a:xfrm>
        </p:spPr>
        <p:txBody>
          <a:bodyPr/>
          <a:lstStyle/>
          <a:p>
            <a:r>
              <a:rPr lang="en-GB" dirty="0" smtClean="0"/>
              <a:t>Mania: classification </a:t>
            </a:r>
            <a:endParaRPr lang="en-GB" dirty="0"/>
          </a:p>
        </p:txBody>
      </p:sp>
      <p:sp>
        <p:nvSpPr>
          <p:cNvPr id="1048613" name="Content Placeholder 2"/>
          <p:cNvSpPr>
            <a:spLocks noGrp="1"/>
          </p:cNvSpPr>
          <p:nvPr>
            <p:ph idx="1"/>
          </p:nvPr>
        </p:nvSpPr>
        <p:spPr>
          <a:xfrm>
            <a:off x="13728" y="1011222"/>
            <a:ext cx="9130272" cy="5846777"/>
          </a:xfrm>
        </p:spPr>
        <p:txBody>
          <a:bodyPr>
            <a:normAutofit fontScale="94792" lnSpcReduction="10000"/>
          </a:bodyPr>
          <a:lstStyle/>
          <a:p>
            <a:r>
              <a:rPr lang="en-GB" sz="2400" dirty="0" smtClean="0"/>
              <a:t>Hypomania</a:t>
            </a:r>
          </a:p>
          <a:p>
            <a:pPr lvl="1"/>
            <a:r>
              <a:rPr lang="en-GB" sz="2400" dirty="0" smtClean="0"/>
              <a:t>Mood is mildly elevated</a:t>
            </a:r>
          </a:p>
          <a:p>
            <a:pPr lvl="1"/>
            <a:r>
              <a:rPr lang="en-GB" sz="2400" dirty="0" smtClean="0"/>
              <a:t>Symptoms do not lead to severe disruption of work or social rejection</a:t>
            </a:r>
          </a:p>
          <a:p>
            <a:pPr lvl="1"/>
            <a:r>
              <a:rPr lang="en-GB" sz="2400" dirty="0" smtClean="0"/>
              <a:t>3 or more symptoms lasting at least 4 days (DSM V</a:t>
            </a:r>
            <a:r>
              <a:rPr lang="en-GB" sz="2400" dirty="0" smtClean="0"/>
              <a:t>)</a:t>
            </a:r>
          </a:p>
          <a:p>
            <a:pPr lvl="1"/>
            <a:endParaRPr lang="en-GB" sz="2400" dirty="0" smtClean="0"/>
          </a:p>
          <a:p>
            <a:r>
              <a:rPr lang="en-GB" sz="2400" dirty="0" smtClean="0"/>
              <a:t>Mania</a:t>
            </a:r>
          </a:p>
          <a:p>
            <a:pPr lvl="1"/>
            <a:r>
              <a:rPr lang="en-GB" sz="2400" dirty="0" smtClean="0"/>
              <a:t>Mood is elevated out of keeping with the patient’s circumstances</a:t>
            </a:r>
          </a:p>
          <a:p>
            <a:pPr lvl="1"/>
            <a:r>
              <a:rPr lang="en-GB" sz="2400" dirty="0" smtClean="0"/>
              <a:t>Symptoms may result in behaviour  that is inappropriate and </a:t>
            </a:r>
            <a:r>
              <a:rPr lang="en-GB" sz="2400" dirty="0" smtClean="0"/>
              <a:t>reckless</a:t>
            </a:r>
          </a:p>
          <a:p>
            <a:pPr lvl="1"/>
            <a:endParaRPr lang="en-GB" sz="2400" dirty="0" smtClean="0"/>
          </a:p>
          <a:p>
            <a:r>
              <a:rPr lang="en-GB" sz="2400" dirty="0" smtClean="0"/>
              <a:t>Mania with psychotic symptoms</a:t>
            </a:r>
          </a:p>
          <a:p>
            <a:pPr lvl="1"/>
            <a:r>
              <a:rPr lang="en-GB" sz="2400" dirty="0" smtClean="0"/>
              <a:t>In addition to mania there are delusions (usually grandiose) or hallucinations usually 2</a:t>
            </a:r>
            <a:r>
              <a:rPr lang="en-GB" sz="2400" baseline="30000" dirty="0" smtClean="0"/>
              <a:t>nd</a:t>
            </a:r>
            <a:r>
              <a:rPr lang="en-GB" sz="2400" dirty="0" smtClean="0"/>
              <a:t> </a:t>
            </a:r>
            <a:r>
              <a:rPr lang="en-GB" sz="2400" dirty="0" smtClean="0"/>
              <a:t>person</a:t>
            </a:r>
          </a:p>
          <a:p>
            <a:pPr lvl="1"/>
            <a:endParaRPr lang="en-GB" sz="2400" dirty="0" smtClean="0"/>
          </a:p>
          <a:p>
            <a:r>
              <a:rPr lang="en-GB" sz="2400" dirty="0" smtClean="0"/>
              <a:t>Mixed affective states </a:t>
            </a:r>
            <a:endParaRPr lang="en-GB" sz="2400" dirty="0"/>
          </a:p>
        </p:txBody>
      </p:sp>
    </p:spTree>
    <p:extLst>
      <p:ext uri="{BB962C8B-B14F-4D97-AF65-F5344CB8AC3E}">
        <p14:creationId xmlns:p14="http://schemas.microsoft.com/office/powerpoint/2010/main" val="314947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p:txBody>
          <a:bodyPr/>
          <a:lstStyle/>
          <a:p>
            <a:r>
              <a:rPr lang="en-GB" dirty="0" smtClean="0"/>
              <a:t>CONT.</a:t>
            </a:r>
            <a:endParaRPr lang="en-GB" dirty="0"/>
          </a:p>
        </p:txBody>
      </p:sp>
      <p:sp>
        <p:nvSpPr>
          <p:cNvPr id="1048615" name="Content Placeholder 2"/>
          <p:cNvSpPr>
            <a:spLocks noGrp="1"/>
          </p:cNvSpPr>
          <p:nvPr>
            <p:ph idx="1"/>
          </p:nvPr>
        </p:nvSpPr>
        <p:spPr/>
        <p:txBody>
          <a:bodyPr>
            <a:normAutofit fontScale="94821"/>
          </a:bodyPr>
          <a:lstStyle/>
          <a:p>
            <a:r>
              <a:rPr lang="en-GB" dirty="0" smtClean="0"/>
              <a:t>Manic stupor</a:t>
            </a:r>
          </a:p>
          <a:p>
            <a:pPr lvl="1"/>
            <a:r>
              <a:rPr lang="en-GB" dirty="0" smtClean="0"/>
              <a:t>Patients can rarely become mute and motionless</a:t>
            </a:r>
          </a:p>
          <a:p>
            <a:pPr lvl="1"/>
            <a:r>
              <a:rPr lang="en-GB" dirty="0" smtClean="0"/>
              <a:t>Their facial expression my suggest elation and may begin from a state of manic excitement</a:t>
            </a:r>
          </a:p>
          <a:p>
            <a:pPr lvl="1"/>
            <a:r>
              <a:rPr lang="en-GB" dirty="0" smtClean="0"/>
              <a:t>Patient’s memory for the events during stupor usually intact</a:t>
            </a:r>
          </a:p>
          <a:p>
            <a:r>
              <a:rPr lang="en-GB" dirty="0" smtClean="0"/>
              <a:t>Delirious mania</a:t>
            </a:r>
          </a:p>
          <a:p>
            <a:pPr lvl="1"/>
            <a:r>
              <a:rPr lang="en-GB" dirty="0" smtClean="0"/>
              <a:t>features suggestive of a </a:t>
            </a:r>
            <a:r>
              <a:rPr lang="en-GB" dirty="0" err="1" smtClean="0"/>
              <a:t>confusional</a:t>
            </a:r>
            <a:r>
              <a:rPr lang="en-GB" dirty="0" smtClean="0"/>
              <a:t> state such as disorientation and visual hallucinations.</a:t>
            </a:r>
          </a:p>
          <a:p>
            <a:endParaRPr lang="en-GB" dirty="0"/>
          </a:p>
        </p:txBody>
      </p:sp>
    </p:spTree>
    <p:extLst>
      <p:ext uri="{BB962C8B-B14F-4D97-AF65-F5344CB8AC3E}">
        <p14:creationId xmlns:p14="http://schemas.microsoft.com/office/powerpoint/2010/main" val="3411001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p:txBody>
          <a:bodyPr/>
          <a:lstStyle/>
          <a:p>
            <a:r>
              <a:rPr lang="en-GB" dirty="0" smtClean="0"/>
              <a:t>Depression symptoms</a:t>
            </a:r>
            <a:endParaRPr lang="en-GB" dirty="0"/>
          </a:p>
        </p:txBody>
      </p:sp>
      <p:sp>
        <p:nvSpPr>
          <p:cNvPr id="1048617" name="Content Placeholder 2"/>
          <p:cNvSpPr>
            <a:spLocks noGrp="1"/>
          </p:cNvSpPr>
          <p:nvPr>
            <p:ph idx="1"/>
          </p:nvPr>
        </p:nvSpPr>
        <p:spPr/>
        <p:txBody>
          <a:bodyPr>
            <a:normAutofit fontScale="94844"/>
          </a:bodyPr>
          <a:lstStyle/>
          <a:p>
            <a:r>
              <a:rPr lang="en-GB" b="1" dirty="0" smtClean="0"/>
              <a:t>Low mood</a:t>
            </a:r>
          </a:p>
          <a:p>
            <a:r>
              <a:rPr lang="en-GB" b="1" dirty="0" smtClean="0"/>
              <a:t>Decreased interests or pleasure</a:t>
            </a:r>
          </a:p>
          <a:p>
            <a:r>
              <a:rPr lang="en-GB" b="1" dirty="0" smtClean="0"/>
              <a:t>Decreased energy or fatigue</a:t>
            </a:r>
          </a:p>
          <a:p>
            <a:r>
              <a:rPr lang="en-GB" dirty="0" smtClean="0"/>
              <a:t>Disturbed sleep</a:t>
            </a:r>
          </a:p>
          <a:p>
            <a:r>
              <a:rPr lang="en-GB" dirty="0" smtClean="0"/>
              <a:t>Decreased appetite or weight loss</a:t>
            </a:r>
          </a:p>
          <a:p>
            <a:r>
              <a:rPr lang="en-GB" dirty="0" smtClean="0"/>
              <a:t>Psychomotor retardation or agitation</a:t>
            </a:r>
          </a:p>
          <a:p>
            <a:r>
              <a:rPr lang="en-GB" dirty="0" smtClean="0"/>
              <a:t>Decreased confidence or self-esteem</a:t>
            </a:r>
          </a:p>
          <a:p>
            <a:r>
              <a:rPr lang="en-GB" dirty="0" smtClean="0"/>
              <a:t>Guilt or self-reproach</a:t>
            </a:r>
          </a:p>
          <a:p>
            <a:r>
              <a:rPr lang="en-GB" dirty="0" smtClean="0"/>
              <a:t>Decreased concentration</a:t>
            </a:r>
          </a:p>
          <a:p>
            <a:r>
              <a:rPr lang="en-GB" dirty="0" smtClean="0"/>
              <a:t>Deliberate self-harm or suicidal ideation</a:t>
            </a:r>
          </a:p>
          <a:p>
            <a:endParaRPr lang="en-GB" dirty="0"/>
          </a:p>
        </p:txBody>
      </p:sp>
    </p:spTree>
    <p:extLst>
      <p:ext uri="{BB962C8B-B14F-4D97-AF65-F5344CB8AC3E}">
        <p14:creationId xmlns:p14="http://schemas.microsoft.com/office/powerpoint/2010/main" val="1789775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pPr eaLnBrk="1" hangingPunct="1"/>
            <a:r>
              <a:rPr lang="en-US" smtClean="0"/>
              <a:t>Depression</a:t>
            </a:r>
          </a:p>
        </p:txBody>
      </p:sp>
      <p:graphicFrame>
        <p:nvGraphicFramePr>
          <p:cNvPr id="4194306" name="Content Placeholder 3"/>
          <p:cNvGraphicFramePr>
            <a:graphicFrameLocks noGrp="1"/>
          </p:cNvGraphicFramePr>
          <p:nvPr>
            <p:ph idx="1"/>
            <p:extLst>
              <p:ext uri="{D42A27DB-BD31-4B8C-83A1-F6EECF244321}">
                <p14:modId xmlns:p14="http://schemas.microsoft.com/office/powerpoint/2010/main" val="423356829"/>
              </p:ext>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184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
          <p:cNvSpPr>
            <a:spLocks noGrp="1"/>
          </p:cNvSpPr>
          <p:nvPr>
            <p:ph type="title"/>
          </p:nvPr>
        </p:nvSpPr>
        <p:spPr/>
        <p:txBody>
          <a:bodyPr>
            <a:normAutofit/>
          </a:bodyPr>
          <a:lstStyle/>
          <a:p>
            <a:pPr eaLnBrk="1" hangingPunct="1"/>
            <a:r>
              <a:rPr lang="en-US" dirty="0" smtClean="0">
                <a:latin typeface="Calibri" pitchFamily="34" charset="0"/>
              </a:rPr>
              <a:t>  Classification of </a:t>
            </a:r>
            <a:r>
              <a:rPr lang="en-US" dirty="0" smtClean="0">
                <a:latin typeface="Calibri" pitchFamily="34" charset="0"/>
              </a:rPr>
              <a:t>Bipolar </a:t>
            </a:r>
            <a:r>
              <a:rPr lang="en-US" dirty="0" smtClean="0">
                <a:latin typeface="Calibri" pitchFamily="34" charset="0"/>
              </a:rPr>
              <a:t>Disorder</a:t>
            </a:r>
          </a:p>
        </p:txBody>
      </p:sp>
      <p:sp>
        <p:nvSpPr>
          <p:cNvPr id="1048620" name="Content Placeholder 2"/>
          <p:cNvSpPr>
            <a:spLocks noGrp="1"/>
          </p:cNvSpPr>
          <p:nvPr>
            <p:ph idx="1"/>
          </p:nvPr>
        </p:nvSpPr>
        <p:spPr/>
        <p:txBody>
          <a:bodyPr>
            <a:normAutofit fontScale="94844"/>
          </a:bodyPr>
          <a:lstStyle/>
          <a:p>
            <a:pPr eaLnBrk="1" hangingPunct="1"/>
            <a:r>
              <a:rPr lang="en-US" dirty="0" smtClean="0">
                <a:latin typeface="Calibri" pitchFamily="34" charset="0"/>
              </a:rPr>
              <a:t>Bipolar 1 </a:t>
            </a:r>
            <a:r>
              <a:rPr lang="en-US" dirty="0" smtClean="0">
                <a:latin typeface="Calibri" pitchFamily="34" charset="0"/>
                <a:sym typeface="Wingdings" panose="05000000000000000000" pitchFamily="2" charset="2"/>
              </a:rPr>
              <a:t></a:t>
            </a:r>
            <a:r>
              <a:rPr lang="en-US" dirty="0" smtClean="0">
                <a:latin typeface="Calibri" pitchFamily="34" charset="0"/>
              </a:rPr>
              <a:t>  </a:t>
            </a:r>
            <a:r>
              <a:rPr lang="en-US" dirty="0" smtClean="0">
                <a:latin typeface="Calibri" pitchFamily="34" charset="0"/>
              </a:rPr>
              <a:t>full manic and depressive episodes</a:t>
            </a:r>
          </a:p>
          <a:p>
            <a:pPr eaLnBrk="1" hangingPunct="1"/>
            <a:r>
              <a:rPr lang="en-US" dirty="0" smtClean="0">
                <a:latin typeface="Calibri" pitchFamily="34" charset="0"/>
              </a:rPr>
              <a:t>Bipolar 2 </a:t>
            </a:r>
            <a:r>
              <a:rPr lang="en-US" dirty="0" smtClean="0">
                <a:latin typeface="Calibri" pitchFamily="34" charset="0"/>
                <a:sym typeface="Wingdings" panose="05000000000000000000" pitchFamily="2" charset="2"/>
              </a:rPr>
              <a:t></a:t>
            </a:r>
            <a:r>
              <a:rPr lang="en-US" dirty="0" smtClean="0">
                <a:latin typeface="Calibri" pitchFamily="34" charset="0"/>
              </a:rPr>
              <a:t>  </a:t>
            </a:r>
            <a:r>
              <a:rPr lang="en-US" dirty="0" smtClean="0">
                <a:latin typeface="Calibri" pitchFamily="34" charset="0"/>
              </a:rPr>
              <a:t>one hypomanic and 1 full depression</a:t>
            </a:r>
          </a:p>
          <a:p>
            <a:pPr eaLnBrk="1" hangingPunct="1"/>
            <a:r>
              <a:rPr lang="en-US" dirty="0" smtClean="0">
                <a:latin typeface="Calibri" pitchFamily="34" charset="0"/>
              </a:rPr>
              <a:t>Bipolar 3 </a:t>
            </a:r>
            <a:r>
              <a:rPr lang="en-US" dirty="0" smtClean="0">
                <a:latin typeface="Calibri" pitchFamily="34" charset="0"/>
                <a:sym typeface="Wingdings" panose="05000000000000000000" pitchFamily="2" charset="2"/>
              </a:rPr>
              <a:t></a:t>
            </a:r>
            <a:r>
              <a:rPr lang="en-US" dirty="0" smtClean="0">
                <a:latin typeface="Calibri" pitchFamily="34" charset="0"/>
              </a:rPr>
              <a:t>  </a:t>
            </a:r>
            <a:r>
              <a:rPr lang="en-US" dirty="0" smtClean="0">
                <a:latin typeface="Calibri" pitchFamily="34" charset="0"/>
              </a:rPr>
              <a:t>Depressive episode with antidepressant induced mania</a:t>
            </a:r>
          </a:p>
          <a:p>
            <a:pPr eaLnBrk="1" hangingPunct="1"/>
            <a:r>
              <a:rPr lang="en-US" dirty="0" smtClean="0">
                <a:latin typeface="Calibri" pitchFamily="34" charset="0"/>
              </a:rPr>
              <a:t>Bipolar depression</a:t>
            </a:r>
          </a:p>
          <a:p>
            <a:pPr eaLnBrk="1" hangingPunct="1"/>
            <a:r>
              <a:rPr lang="en-US" dirty="0" smtClean="0">
                <a:latin typeface="Calibri" pitchFamily="34" charset="0"/>
              </a:rPr>
              <a:t>Mixed States</a:t>
            </a:r>
          </a:p>
          <a:p>
            <a:pPr eaLnBrk="1" hangingPunct="1"/>
            <a:r>
              <a:rPr lang="en-US" dirty="0" smtClean="0">
                <a:latin typeface="Calibri" pitchFamily="34" charset="0"/>
              </a:rPr>
              <a:t>Rapid Cycling</a:t>
            </a:r>
          </a:p>
        </p:txBody>
      </p:sp>
    </p:spTree>
    <p:extLst>
      <p:ext uri="{BB962C8B-B14F-4D97-AF65-F5344CB8AC3E}">
        <p14:creationId xmlns:p14="http://schemas.microsoft.com/office/powerpoint/2010/main" val="177341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r>
              <a:rPr lang="en-GB" dirty="0" smtClean="0"/>
              <a:t>Bipolar classification</a:t>
            </a:r>
            <a:endParaRPr lang="en-GB" dirty="0"/>
          </a:p>
        </p:txBody>
      </p:sp>
      <p:sp>
        <p:nvSpPr>
          <p:cNvPr id="1048622" name="Content Placeholder 2"/>
          <p:cNvSpPr>
            <a:spLocks noGrp="1"/>
          </p:cNvSpPr>
          <p:nvPr>
            <p:ph idx="1"/>
          </p:nvPr>
        </p:nvSpPr>
        <p:spPr/>
        <p:txBody>
          <a:bodyPr>
            <a:normAutofit fontScale="96071"/>
          </a:bodyPr>
          <a:lstStyle/>
          <a:p>
            <a:r>
              <a:rPr lang="en-GB" dirty="0" smtClean="0"/>
              <a:t>ICD 10</a:t>
            </a:r>
          </a:p>
          <a:p>
            <a:pPr lvl="1"/>
            <a:r>
              <a:rPr lang="en-GB" dirty="0" smtClean="0"/>
              <a:t>At least 2 episodes, one of which must be </a:t>
            </a:r>
            <a:r>
              <a:rPr lang="en-GB" dirty="0" err="1" smtClean="0"/>
              <a:t>hypomanic</a:t>
            </a:r>
            <a:r>
              <a:rPr lang="en-GB" dirty="0" smtClean="0"/>
              <a:t>, manic or mixed</a:t>
            </a:r>
          </a:p>
          <a:p>
            <a:r>
              <a:rPr lang="en-GB" dirty="0" smtClean="0"/>
              <a:t>DSM-V</a:t>
            </a:r>
          </a:p>
          <a:p>
            <a:pPr lvl="1"/>
            <a:r>
              <a:rPr lang="en-GB" dirty="0" smtClean="0"/>
              <a:t>A single manic or cyclothymic</a:t>
            </a:r>
          </a:p>
          <a:p>
            <a:pPr lvl="1"/>
            <a:r>
              <a:rPr lang="en-GB" dirty="0" smtClean="0"/>
              <a:t>Bipolar </a:t>
            </a:r>
            <a:r>
              <a:rPr lang="en-GB" dirty="0" smtClean="0"/>
              <a:t>I </a:t>
            </a:r>
            <a:r>
              <a:rPr lang="en-GB" dirty="0" smtClean="0">
                <a:sym typeface="Wingdings" panose="05000000000000000000" pitchFamily="2" charset="2"/>
              </a:rPr>
              <a:t> </a:t>
            </a:r>
            <a:r>
              <a:rPr lang="en-GB" dirty="0" smtClean="0"/>
              <a:t>1 </a:t>
            </a:r>
            <a:r>
              <a:rPr lang="en-GB" dirty="0" smtClean="0"/>
              <a:t>or more manic episodes or mixed episodes, with or without history of depressive episodes</a:t>
            </a:r>
          </a:p>
          <a:p>
            <a:pPr lvl="1"/>
            <a:r>
              <a:rPr lang="en-GB" dirty="0" smtClean="0"/>
              <a:t>Bipolar </a:t>
            </a:r>
            <a:r>
              <a:rPr lang="en-GB" dirty="0" smtClean="0"/>
              <a:t>II </a:t>
            </a:r>
            <a:r>
              <a:rPr lang="en-GB" dirty="0" smtClean="0">
                <a:sym typeface="Wingdings" panose="05000000000000000000" pitchFamily="2" charset="2"/>
              </a:rPr>
              <a:t></a:t>
            </a:r>
            <a:r>
              <a:rPr lang="en-GB" dirty="0" smtClean="0"/>
              <a:t> </a:t>
            </a:r>
            <a:r>
              <a:rPr lang="en-GB" dirty="0" smtClean="0"/>
              <a:t>one or more depressive episodes plus at least one hypomanic episode </a:t>
            </a:r>
          </a:p>
          <a:p>
            <a:r>
              <a:rPr lang="en-GB" dirty="0" smtClean="0"/>
              <a:t>Mixed episodes</a:t>
            </a:r>
          </a:p>
          <a:p>
            <a:pPr lvl="1"/>
            <a:r>
              <a:rPr lang="en-GB" dirty="0" smtClean="0"/>
              <a:t>Both </a:t>
            </a:r>
            <a:r>
              <a:rPr lang="en-GB" dirty="0" smtClean="0"/>
              <a:t>manic/hypomanic </a:t>
            </a:r>
            <a:r>
              <a:rPr lang="en-GB" dirty="0" smtClean="0"/>
              <a:t>and depressive symptoms in a single episode present everyday for at least 1 week (DSM-IV) or two weeks (ICD 10) </a:t>
            </a:r>
            <a:endParaRPr lang="en-GB" dirty="0"/>
          </a:p>
        </p:txBody>
      </p:sp>
    </p:spTree>
    <p:extLst>
      <p:ext uri="{BB962C8B-B14F-4D97-AF65-F5344CB8AC3E}">
        <p14:creationId xmlns:p14="http://schemas.microsoft.com/office/powerpoint/2010/main" val="1174800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Content Placeholder 5"/>
          <p:cNvPicPr>
            <a:picLocks noGrp="1" noChangeAspect="1"/>
          </p:cNvPicPr>
          <p:nvPr>
            <p:ph idx="1"/>
          </p:nvPr>
        </p:nvPicPr>
        <p:blipFill>
          <a:blip r:embed="rId2" cstate="print"/>
          <a:srcRect l="5000" r="5000"/>
          <a:stretch>
            <a:fillRect/>
          </a:stretch>
        </p:blipFill>
        <p:spPr>
          <a:xfrm>
            <a:off x="0" y="82550"/>
            <a:ext cx="9144000" cy="6775450"/>
          </a:xfrm>
        </p:spPr>
      </p:pic>
    </p:spTree>
    <p:extLst>
      <p:ext uri="{BB962C8B-B14F-4D97-AF65-F5344CB8AC3E}">
        <p14:creationId xmlns:p14="http://schemas.microsoft.com/office/powerpoint/2010/main" val="181026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Content Placeholder 2"/>
          <p:cNvSpPr>
            <a:spLocks noGrp="1"/>
          </p:cNvSpPr>
          <p:nvPr>
            <p:ph idx="1"/>
          </p:nvPr>
        </p:nvSpPr>
        <p:spPr>
          <a:xfrm>
            <a:off x="0" y="0"/>
            <a:ext cx="9144000" cy="6858000"/>
          </a:xfrm>
        </p:spPr>
        <p:txBody>
          <a:bodyPr/>
          <a:lstStyle/>
          <a:p>
            <a:pPr eaLnBrk="1" hangingPunct="1"/>
            <a:endParaRPr/>
          </a:p>
        </p:txBody>
      </p:sp>
      <p:pic>
        <p:nvPicPr>
          <p:cNvPr id="2097153" name="Picture 3"/>
          <p:cNvPicPr>
            <a:picLocks noChangeAspect="1"/>
          </p:cNvPicPr>
          <p:nvPr/>
        </p:nvPicPr>
        <p:blipFill>
          <a:blip r:embed="rId2" cstate="print"/>
          <a:srcRect/>
          <a:stretch>
            <a:fillRect/>
          </a:stretch>
        </p:blipFill>
        <p:spPr bwMode="auto">
          <a:xfrm>
            <a:off x="0" y="2280"/>
            <a:ext cx="9144000" cy="6855720"/>
          </a:xfrm>
          <a:prstGeom prst="rect">
            <a:avLst/>
          </a:prstGeom>
          <a:noFill/>
          <a:ln w="9525">
            <a:noFill/>
            <a:miter lim="800000"/>
            <a:headEnd/>
            <a:tailEnd/>
          </a:ln>
        </p:spPr>
      </p:pic>
    </p:spTree>
    <p:extLst>
      <p:ext uri="{BB962C8B-B14F-4D97-AF65-F5344CB8AC3E}">
        <p14:creationId xmlns:p14="http://schemas.microsoft.com/office/powerpoint/2010/main" val="283761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p:txBody>
          <a:bodyPr>
            <a:noAutofit/>
          </a:bodyPr>
          <a:lstStyle/>
          <a:p>
            <a:r>
              <a:rPr lang="en-GB" sz="16600" dirty="0" smtClean="0"/>
              <a:t>BIPOLAR ILLNESS </a:t>
            </a:r>
            <a:endParaRPr lang="en-GB" sz="16600" dirty="0"/>
          </a:p>
        </p:txBody>
      </p:sp>
    </p:spTree>
    <p:extLst>
      <p:ext uri="{BB962C8B-B14F-4D97-AF65-F5344CB8AC3E}">
        <p14:creationId xmlns:p14="http://schemas.microsoft.com/office/powerpoint/2010/main" val="202129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p:txBody>
          <a:bodyPr/>
          <a:lstStyle/>
          <a:p>
            <a:r>
              <a:rPr lang="en-GB" dirty="0" smtClean="0"/>
              <a:t>RAPID CYCLING</a:t>
            </a:r>
            <a:endParaRPr lang="en-GB" dirty="0"/>
          </a:p>
        </p:txBody>
      </p:sp>
      <p:sp>
        <p:nvSpPr>
          <p:cNvPr id="1048625" name="Content Placeholder 2"/>
          <p:cNvSpPr>
            <a:spLocks noGrp="1"/>
          </p:cNvSpPr>
          <p:nvPr>
            <p:ph idx="1"/>
          </p:nvPr>
        </p:nvSpPr>
        <p:spPr>
          <a:xfrm>
            <a:off x="0" y="1123608"/>
            <a:ext cx="9122232" cy="5734392"/>
          </a:xfrm>
        </p:spPr>
        <p:txBody>
          <a:bodyPr>
            <a:normAutofit fontScale="94821"/>
          </a:bodyPr>
          <a:lstStyle/>
          <a:p>
            <a:r>
              <a:rPr lang="en-GB" dirty="0" smtClean="0"/>
              <a:t>At </a:t>
            </a:r>
            <a:r>
              <a:rPr lang="en-GB" dirty="0" smtClean="0"/>
              <a:t>least 4 distinct episodes of mood disorder per year (depressive, manic or mixed). </a:t>
            </a:r>
            <a:endParaRPr lang="en-GB" dirty="0" smtClean="0"/>
          </a:p>
          <a:p>
            <a:endParaRPr lang="en-GB" dirty="0" smtClean="0"/>
          </a:p>
          <a:p>
            <a:r>
              <a:rPr lang="en-GB" dirty="0" smtClean="0"/>
              <a:t>Rapid cycling is associated with</a:t>
            </a:r>
          </a:p>
          <a:p>
            <a:pPr lvl="1"/>
            <a:r>
              <a:rPr lang="en-GB" dirty="0" smtClean="0"/>
              <a:t>Increased frequency in women</a:t>
            </a:r>
          </a:p>
          <a:p>
            <a:pPr lvl="1"/>
            <a:r>
              <a:rPr lang="en-GB" dirty="0" smtClean="0"/>
              <a:t>Concomitant hypothyroidism </a:t>
            </a:r>
          </a:p>
          <a:p>
            <a:pPr lvl="1"/>
            <a:r>
              <a:rPr lang="en-GB" dirty="0" smtClean="0"/>
              <a:t>Can be triggered by antidepressant drug treatment</a:t>
            </a:r>
          </a:p>
          <a:p>
            <a:pPr lvl="1"/>
            <a:r>
              <a:rPr lang="en-GB" dirty="0" smtClean="0"/>
              <a:t>Lithium is relatively ineffective</a:t>
            </a:r>
          </a:p>
        </p:txBody>
      </p:sp>
    </p:spTree>
    <p:extLst>
      <p:ext uri="{BB962C8B-B14F-4D97-AF65-F5344CB8AC3E}">
        <p14:creationId xmlns:p14="http://schemas.microsoft.com/office/powerpoint/2010/main" val="166100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Content Placeholder 3"/>
          <p:cNvPicPr>
            <a:picLocks noGrp="1" noChangeAspect="1"/>
          </p:cNvPicPr>
          <p:nvPr>
            <p:ph idx="1"/>
          </p:nvPr>
        </p:nvPicPr>
        <p:blipFill>
          <a:blip r:embed="rId2" cstate="print"/>
          <a:srcRect l="9286" r="9286"/>
          <a:stretch>
            <a:fillRect/>
          </a:stretch>
        </p:blipFill>
        <p:spPr>
          <a:xfrm>
            <a:off x="0" y="0"/>
            <a:ext cx="9144000" cy="6858000"/>
          </a:xfrm>
        </p:spPr>
      </p:pic>
    </p:spTree>
    <p:extLst>
      <p:ext uri="{BB962C8B-B14F-4D97-AF65-F5344CB8AC3E}">
        <p14:creationId xmlns:p14="http://schemas.microsoft.com/office/powerpoint/2010/main" val="2955551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en-GB" dirty="0" smtClean="0"/>
              <a:t>Epidemiology and course </a:t>
            </a:r>
            <a:endParaRPr lang="en-GB" dirty="0"/>
          </a:p>
        </p:txBody>
      </p:sp>
      <p:sp>
        <p:nvSpPr>
          <p:cNvPr id="1048637" name="Content Placeholder 2"/>
          <p:cNvSpPr>
            <a:spLocks noGrp="1"/>
          </p:cNvSpPr>
          <p:nvPr>
            <p:ph idx="1"/>
          </p:nvPr>
        </p:nvSpPr>
        <p:spPr/>
        <p:txBody>
          <a:bodyPr>
            <a:normAutofit fontScale="92917"/>
          </a:bodyPr>
          <a:lstStyle/>
          <a:p>
            <a:r>
              <a:rPr lang="en-GB" dirty="0" smtClean="0"/>
              <a:t>Lifetime prevalence: 0.3 – 1.5% </a:t>
            </a:r>
          </a:p>
          <a:p>
            <a:pPr lvl="1"/>
            <a:r>
              <a:rPr lang="en-GB" dirty="0" smtClean="0"/>
              <a:t>Bipolar I: 0.8% </a:t>
            </a:r>
          </a:p>
          <a:p>
            <a:pPr lvl="1"/>
            <a:r>
              <a:rPr lang="en-GB" dirty="0" smtClean="0"/>
              <a:t>Bipolar II: 0.5</a:t>
            </a:r>
            <a:r>
              <a:rPr lang="en-GB" dirty="0" smtClean="0"/>
              <a:t>%</a:t>
            </a:r>
          </a:p>
          <a:p>
            <a:pPr lvl="1"/>
            <a:endParaRPr lang="en-GB" dirty="0" smtClean="0"/>
          </a:p>
          <a:p>
            <a:r>
              <a:rPr lang="en-GB" dirty="0" smtClean="0"/>
              <a:t>Age of onset 15 – 50 years. </a:t>
            </a:r>
          </a:p>
          <a:p>
            <a:pPr lvl="1"/>
            <a:r>
              <a:rPr lang="en-GB" dirty="0" smtClean="0"/>
              <a:t>Two peaks </a:t>
            </a:r>
          </a:p>
          <a:p>
            <a:pPr lvl="2"/>
            <a:r>
              <a:rPr lang="en-GB" dirty="0" smtClean="0"/>
              <a:t>(15-19 years) and </a:t>
            </a:r>
          </a:p>
          <a:p>
            <a:pPr lvl="2"/>
            <a:r>
              <a:rPr lang="en-GB" dirty="0" smtClean="0"/>
              <a:t>20-24 years mean 21 </a:t>
            </a:r>
            <a:r>
              <a:rPr lang="en-GB" dirty="0" smtClean="0"/>
              <a:t>years</a:t>
            </a:r>
          </a:p>
          <a:p>
            <a:pPr lvl="2"/>
            <a:endParaRPr lang="en-GB" dirty="0" smtClean="0"/>
          </a:p>
          <a:p>
            <a:r>
              <a:rPr lang="en-GB" dirty="0" smtClean="0">
                <a:solidFill>
                  <a:srgbClr val="FF0000"/>
                </a:solidFill>
              </a:rPr>
              <a:t>Bipolar II and rapid cycling more common in females</a:t>
            </a:r>
          </a:p>
          <a:p>
            <a:r>
              <a:rPr lang="en-GB" dirty="0" smtClean="0"/>
              <a:t>No significant racial difference</a:t>
            </a:r>
          </a:p>
          <a:p>
            <a:pPr lvl="1"/>
            <a:endParaRPr lang="en-GB" dirty="0"/>
          </a:p>
        </p:txBody>
      </p:sp>
    </p:spTree>
    <p:extLst>
      <p:ext uri="{BB962C8B-B14F-4D97-AF65-F5344CB8AC3E}">
        <p14:creationId xmlns:p14="http://schemas.microsoft.com/office/powerpoint/2010/main" val="305828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
          <p:cNvSpPr>
            <a:spLocks noGrp="1"/>
          </p:cNvSpPr>
          <p:nvPr>
            <p:ph type="title"/>
          </p:nvPr>
        </p:nvSpPr>
        <p:spPr/>
        <p:txBody>
          <a:bodyPr/>
          <a:lstStyle/>
          <a:p>
            <a:r>
              <a:rPr lang="en-GB" dirty="0" smtClean="0"/>
              <a:t>Course  </a:t>
            </a:r>
            <a:endParaRPr lang="en-GB" dirty="0"/>
          </a:p>
        </p:txBody>
      </p:sp>
      <p:sp>
        <p:nvSpPr>
          <p:cNvPr id="1048639" name="Content Placeholder 2"/>
          <p:cNvSpPr>
            <a:spLocks noGrp="1"/>
          </p:cNvSpPr>
          <p:nvPr>
            <p:ph idx="1"/>
          </p:nvPr>
        </p:nvSpPr>
        <p:spPr/>
        <p:txBody>
          <a:bodyPr>
            <a:normAutofit fontScale="94821"/>
          </a:bodyPr>
          <a:lstStyle/>
          <a:p>
            <a:r>
              <a:rPr lang="en-GB" dirty="0" smtClean="0"/>
              <a:t>Pattern</a:t>
            </a:r>
          </a:p>
          <a:p>
            <a:pPr lvl="1"/>
            <a:r>
              <a:rPr lang="en-GB" dirty="0" smtClean="0"/>
              <a:t>1</a:t>
            </a:r>
            <a:r>
              <a:rPr lang="en-GB" baseline="30000" dirty="0" smtClean="0"/>
              <a:t>st</a:t>
            </a:r>
            <a:r>
              <a:rPr lang="en-GB" dirty="0" smtClean="0"/>
              <a:t> episode in males often manic and in females </a:t>
            </a:r>
            <a:r>
              <a:rPr lang="en-GB" dirty="0" smtClean="0"/>
              <a:t>depression</a:t>
            </a:r>
          </a:p>
          <a:p>
            <a:pPr marL="457200" lvl="1" indent="0">
              <a:buNone/>
            </a:pPr>
            <a:endParaRPr lang="en-GB" dirty="0" smtClean="0"/>
          </a:p>
          <a:p>
            <a:r>
              <a:rPr lang="en-GB" dirty="0" smtClean="0"/>
              <a:t>Untreated patients</a:t>
            </a:r>
          </a:p>
          <a:p>
            <a:pPr lvl="1"/>
            <a:r>
              <a:rPr lang="en-GB" dirty="0" smtClean="0"/>
              <a:t>10 or more episodes may </a:t>
            </a:r>
            <a:r>
              <a:rPr lang="en-GB" dirty="0" smtClean="0"/>
              <a:t>occur</a:t>
            </a:r>
          </a:p>
          <a:p>
            <a:pPr lvl="1"/>
            <a:endParaRPr lang="en-GB" dirty="0" smtClean="0"/>
          </a:p>
          <a:p>
            <a:r>
              <a:rPr lang="en-GB" dirty="0" smtClean="0"/>
              <a:t>Duration between episodes </a:t>
            </a:r>
          </a:p>
          <a:p>
            <a:pPr lvl="1"/>
            <a:r>
              <a:rPr lang="en-GB" dirty="0"/>
              <a:t>D</a:t>
            </a:r>
            <a:r>
              <a:rPr lang="en-GB" dirty="0" smtClean="0"/>
              <a:t>ecreases </a:t>
            </a:r>
            <a:r>
              <a:rPr lang="en-GB" dirty="0" smtClean="0"/>
              <a:t>up to 4</a:t>
            </a:r>
            <a:r>
              <a:rPr lang="en-GB" baseline="30000" dirty="0" smtClean="0"/>
              <a:t>th</a:t>
            </a:r>
            <a:r>
              <a:rPr lang="en-GB" dirty="0" smtClean="0"/>
              <a:t> or 5</a:t>
            </a:r>
            <a:r>
              <a:rPr lang="en-GB" baseline="30000" dirty="0" smtClean="0"/>
              <a:t>th</a:t>
            </a:r>
            <a:r>
              <a:rPr lang="en-GB" dirty="0" smtClean="0"/>
              <a:t> episode then </a:t>
            </a:r>
            <a:r>
              <a:rPr lang="en-GB" dirty="0" smtClean="0"/>
              <a:t>stabilizes</a:t>
            </a:r>
          </a:p>
          <a:p>
            <a:pPr lvl="1"/>
            <a:endParaRPr lang="en-GB" dirty="0" smtClean="0"/>
          </a:p>
          <a:p>
            <a:r>
              <a:rPr lang="en-GB" dirty="0" smtClean="0"/>
              <a:t>Within the first 2 years after the 1</a:t>
            </a:r>
            <a:r>
              <a:rPr lang="en-GB" baseline="30000" dirty="0" smtClean="0"/>
              <a:t>st</a:t>
            </a:r>
            <a:r>
              <a:rPr lang="en-GB" dirty="0" smtClean="0"/>
              <a:t> episode, 40 – 50% experience another manic </a:t>
            </a:r>
            <a:r>
              <a:rPr lang="en-GB" dirty="0" smtClean="0"/>
              <a:t>attack.</a:t>
            </a:r>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1771788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p:txBody>
          <a:bodyPr/>
          <a:lstStyle/>
          <a:p>
            <a:r>
              <a:rPr lang="en-GB" dirty="0" smtClean="0"/>
              <a:t>Aetiology </a:t>
            </a:r>
            <a:endParaRPr lang="en-GB" dirty="0"/>
          </a:p>
        </p:txBody>
      </p:sp>
      <p:sp>
        <p:nvSpPr>
          <p:cNvPr id="1048641" name="Content Placeholder 2"/>
          <p:cNvSpPr>
            <a:spLocks noGrp="1"/>
          </p:cNvSpPr>
          <p:nvPr>
            <p:ph idx="1"/>
          </p:nvPr>
        </p:nvSpPr>
        <p:spPr/>
        <p:txBody>
          <a:bodyPr>
            <a:normAutofit fontScale="90000" lnSpcReduction="10000"/>
          </a:bodyPr>
          <a:lstStyle/>
          <a:p>
            <a:r>
              <a:rPr lang="en-GB" dirty="0" smtClean="0"/>
              <a:t>Genetic</a:t>
            </a:r>
          </a:p>
          <a:p>
            <a:pPr lvl="1"/>
            <a:r>
              <a:rPr lang="en-GB" dirty="0" smtClean="0"/>
              <a:t>First degree relatives 7X more likely: 10-15% risk </a:t>
            </a:r>
          </a:p>
          <a:p>
            <a:pPr lvl="1"/>
            <a:r>
              <a:rPr lang="en-GB" dirty="0" smtClean="0"/>
              <a:t>Children of parents affected: 50% </a:t>
            </a:r>
            <a:endParaRPr lang="en-GB" dirty="0" smtClean="0"/>
          </a:p>
          <a:p>
            <a:pPr lvl="1"/>
            <a:endParaRPr lang="en-GB" dirty="0" smtClean="0"/>
          </a:p>
          <a:p>
            <a:r>
              <a:rPr lang="en-GB" dirty="0" smtClean="0"/>
              <a:t>Neurotransmitters</a:t>
            </a:r>
          </a:p>
          <a:p>
            <a:pPr lvl="1"/>
            <a:r>
              <a:rPr lang="en-GB" dirty="0" smtClean="0"/>
              <a:t>NA, DA, 5HT and </a:t>
            </a:r>
            <a:r>
              <a:rPr lang="en-GB" dirty="0" smtClean="0"/>
              <a:t>glutamate</a:t>
            </a:r>
          </a:p>
          <a:p>
            <a:pPr lvl="1"/>
            <a:endParaRPr lang="en-GB" dirty="0" smtClean="0"/>
          </a:p>
          <a:p>
            <a:r>
              <a:rPr lang="en-GB" dirty="0" smtClean="0"/>
              <a:t>HPA </a:t>
            </a:r>
            <a:r>
              <a:rPr lang="en-GB" dirty="0" smtClean="0"/>
              <a:t>axis</a:t>
            </a:r>
          </a:p>
          <a:p>
            <a:endParaRPr lang="en-GB" dirty="0" smtClean="0"/>
          </a:p>
          <a:p>
            <a:r>
              <a:rPr lang="en-GB" dirty="0" smtClean="0"/>
              <a:t>Abnormal programmed cell death (apoptosis)</a:t>
            </a:r>
          </a:p>
          <a:p>
            <a:pPr lvl="1"/>
            <a:r>
              <a:rPr lang="en-GB" dirty="0" smtClean="0"/>
              <a:t>Cell death in critical neural </a:t>
            </a:r>
            <a:r>
              <a:rPr lang="en-GB" dirty="0" smtClean="0"/>
              <a:t>networks</a:t>
            </a:r>
          </a:p>
          <a:p>
            <a:pPr lvl="1"/>
            <a:endParaRPr lang="en-GB" dirty="0" smtClean="0"/>
          </a:p>
          <a:p>
            <a:r>
              <a:rPr lang="en-GB" dirty="0" smtClean="0"/>
              <a:t>Kindling: </a:t>
            </a:r>
          </a:p>
          <a:p>
            <a:pPr lvl="1"/>
            <a:r>
              <a:rPr lang="en-GB" dirty="0" smtClean="0"/>
              <a:t>electrophysiological kindling and behavioural sensitisation in injured neurones </a:t>
            </a:r>
            <a:endParaRPr lang="en-GB" dirty="0"/>
          </a:p>
        </p:txBody>
      </p:sp>
    </p:spTree>
    <p:extLst>
      <p:ext uri="{BB962C8B-B14F-4D97-AF65-F5344CB8AC3E}">
        <p14:creationId xmlns:p14="http://schemas.microsoft.com/office/powerpoint/2010/main" val="80480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p:txBody>
          <a:bodyPr/>
          <a:lstStyle/>
          <a:p>
            <a:r>
              <a:rPr lang="en-GB" dirty="0" smtClean="0"/>
              <a:t>Aetiology </a:t>
            </a:r>
            <a:endParaRPr lang="en-GB" dirty="0"/>
          </a:p>
        </p:txBody>
      </p:sp>
      <p:sp>
        <p:nvSpPr>
          <p:cNvPr id="1048643" name="Content Placeholder 2"/>
          <p:cNvSpPr>
            <a:spLocks noGrp="1"/>
          </p:cNvSpPr>
          <p:nvPr>
            <p:ph idx="1"/>
          </p:nvPr>
        </p:nvSpPr>
        <p:spPr/>
        <p:txBody>
          <a:bodyPr>
            <a:normAutofit/>
          </a:bodyPr>
          <a:lstStyle/>
          <a:p>
            <a:r>
              <a:rPr lang="en-GB" dirty="0" smtClean="0"/>
              <a:t>Life events: </a:t>
            </a:r>
          </a:p>
          <a:p>
            <a:pPr lvl="1"/>
            <a:r>
              <a:rPr lang="en-GB" dirty="0" smtClean="0"/>
              <a:t> a small excess of life events prior to relapse has been demonstrated </a:t>
            </a:r>
          </a:p>
          <a:p>
            <a:pPr lvl="1"/>
            <a:r>
              <a:rPr lang="en-GB" dirty="0" smtClean="0"/>
              <a:t>Attainment of a goal </a:t>
            </a:r>
          </a:p>
          <a:p>
            <a:pPr lvl="2"/>
            <a:r>
              <a:rPr lang="en-GB" dirty="0" smtClean="0"/>
              <a:t>normal feelings of happiness and well being can develop into a manic illness in predisposed people </a:t>
            </a:r>
            <a:endParaRPr lang="en-GB" dirty="0"/>
          </a:p>
        </p:txBody>
      </p:sp>
    </p:spTree>
    <p:extLst>
      <p:ext uri="{BB962C8B-B14F-4D97-AF65-F5344CB8AC3E}">
        <p14:creationId xmlns:p14="http://schemas.microsoft.com/office/powerpoint/2010/main" val="3155000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a:xfrm>
            <a:off x="0" y="0"/>
            <a:ext cx="9143999" cy="1336956"/>
          </a:xfrm>
        </p:spPr>
        <p:txBody>
          <a:bodyPr rtlCol="0">
            <a:noAutofit/>
          </a:bodyPr>
          <a:lstStyle/>
          <a:p>
            <a:pPr eaLnBrk="1" fontAlgn="auto" hangingPunct="1">
              <a:spcAft>
                <a:spcPts val="0"/>
              </a:spcAft>
            </a:pPr>
            <a:r>
              <a:rPr lang="en-US" b="1" dirty="0" smtClean="0">
                <a:ln w="12700">
                  <a:solidFill>
                    <a:schemeClr val="tx2">
                      <a:satMod val="155000"/>
                    </a:schemeClr>
                  </a:solidFill>
                  <a:prstDash val="solid"/>
                </a:ln>
                <a:solidFill>
                  <a:srgbClr val="000000"/>
                </a:solidFill>
                <a:latin typeface="Calibri" charset="0"/>
                <a:ea typeface="+mj-ea"/>
                <a:cs typeface="+mj-cs"/>
              </a:rPr>
              <a:t>Mania</a:t>
            </a:r>
            <a:br>
              <a:rPr lang="en-US" b="1" dirty="0" smtClean="0">
                <a:ln w="12700">
                  <a:solidFill>
                    <a:schemeClr val="tx2">
                      <a:satMod val="155000"/>
                    </a:schemeClr>
                  </a:solidFill>
                  <a:prstDash val="solid"/>
                </a:ln>
                <a:solidFill>
                  <a:srgbClr val="000000"/>
                </a:solidFill>
                <a:latin typeface="Calibri" charset="0"/>
                <a:ea typeface="+mj-ea"/>
                <a:cs typeface="+mj-cs"/>
              </a:rPr>
            </a:br>
            <a:r>
              <a:rPr lang="en-US" b="1" dirty="0" smtClean="0">
                <a:ln w="12700">
                  <a:solidFill>
                    <a:schemeClr val="tx2">
                      <a:satMod val="155000"/>
                    </a:schemeClr>
                  </a:solidFill>
                  <a:prstDash val="solid"/>
                </a:ln>
                <a:solidFill>
                  <a:srgbClr val="000000"/>
                </a:solidFill>
                <a:latin typeface="Calibri" charset="0"/>
                <a:ea typeface="+mj-ea"/>
                <a:cs typeface="+mj-cs"/>
              </a:rPr>
              <a:t>Neurochemistry</a:t>
            </a:r>
            <a:endParaRPr lang="en-US" b="1" dirty="0">
              <a:ln w="12700">
                <a:solidFill>
                  <a:schemeClr val="tx2">
                    <a:satMod val="155000"/>
                  </a:schemeClr>
                </a:solidFill>
                <a:prstDash val="solid"/>
              </a:ln>
              <a:solidFill>
                <a:srgbClr val="000000"/>
              </a:solidFill>
              <a:latin typeface="Calibri" charset="0"/>
              <a:ea typeface="+mj-ea"/>
              <a:cs typeface="+mj-cs"/>
            </a:endParaRPr>
          </a:p>
        </p:txBody>
      </p:sp>
      <p:sp>
        <p:nvSpPr>
          <p:cNvPr id="1048645" name="Content Placeholder 2"/>
          <p:cNvSpPr>
            <a:spLocks noGrp="1"/>
          </p:cNvSpPr>
          <p:nvPr>
            <p:ph idx="1"/>
          </p:nvPr>
        </p:nvSpPr>
        <p:spPr/>
        <p:txBody>
          <a:bodyPr>
            <a:normAutofit fontScale="94844"/>
          </a:bodyPr>
          <a:lstStyle/>
          <a:p>
            <a:pPr eaLnBrk="1" hangingPunct="1"/>
            <a:endParaRPr lang="en-US" dirty="0" smtClean="0">
              <a:latin typeface="Calibri" pitchFamily="34" charset="0"/>
            </a:endParaRPr>
          </a:p>
          <a:p>
            <a:pPr eaLnBrk="1" hangingPunct="1"/>
            <a:r>
              <a:rPr lang="en-US" dirty="0" smtClean="0">
                <a:latin typeface="Calibri" pitchFamily="34" charset="0"/>
              </a:rPr>
              <a:t>Increased hyperactivity of monoamines</a:t>
            </a:r>
          </a:p>
          <a:p>
            <a:pPr eaLnBrk="1" hangingPunct="1"/>
            <a:r>
              <a:rPr lang="en-US" dirty="0" smtClean="0">
                <a:latin typeface="Calibri" pitchFamily="34" charset="0"/>
              </a:rPr>
              <a:t>Out of tune circuits</a:t>
            </a:r>
          </a:p>
          <a:p>
            <a:pPr eaLnBrk="1" hangingPunct="1"/>
            <a:r>
              <a:rPr lang="en-US" dirty="0" smtClean="0">
                <a:latin typeface="Calibri" pitchFamily="34" charset="0"/>
              </a:rPr>
              <a:t>Can be both depression and mania at same time</a:t>
            </a:r>
          </a:p>
          <a:p>
            <a:pPr eaLnBrk="1" hangingPunct="1"/>
            <a:r>
              <a:rPr lang="en-US" dirty="0" smtClean="0">
                <a:latin typeface="Calibri" pitchFamily="34" charset="0"/>
              </a:rPr>
              <a:t>Dopamine, Noradrenalin, Serotonin and GABA</a:t>
            </a:r>
          </a:p>
          <a:p>
            <a:pPr eaLnBrk="1" hangingPunct="1"/>
            <a:r>
              <a:rPr lang="en-US" dirty="0" smtClean="0">
                <a:latin typeface="Calibri" pitchFamily="34" charset="0"/>
              </a:rPr>
              <a:t>Role of Glutamate</a:t>
            </a:r>
          </a:p>
          <a:p>
            <a:pPr eaLnBrk="1" hangingPunct="1"/>
            <a:endParaRPr lang="en-US" dirty="0" smtClean="0">
              <a:latin typeface="Calibri" pitchFamily="34" charset="0"/>
            </a:endParaRPr>
          </a:p>
        </p:txBody>
      </p:sp>
    </p:spTree>
    <p:extLst>
      <p:ext uri="{BB962C8B-B14F-4D97-AF65-F5344CB8AC3E}">
        <p14:creationId xmlns:p14="http://schemas.microsoft.com/office/powerpoint/2010/main" val="1146448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3"/>
          <p:cNvSpPr>
            <a:spLocks noGrp="1"/>
          </p:cNvSpPr>
          <p:nvPr>
            <p:ph type="title"/>
          </p:nvPr>
        </p:nvSpPr>
        <p:spPr>
          <a:xfrm>
            <a:off x="549275" y="107950"/>
            <a:ext cx="8042275" cy="1336675"/>
          </a:xfrm>
        </p:spPr>
        <p:txBody>
          <a:bodyPr rtlCol="0">
            <a:normAutofit fontScale="90000"/>
          </a:bodyPr>
          <a:lstStyle/>
          <a:p>
            <a:pPr eaLnBrk="1" fontAlgn="auto" hangingPunct="1">
              <a:spcAft>
                <a:spcPts val="0"/>
              </a:spcAft>
            </a:pPr>
            <a:r>
              <a:rPr lang="en-US" dirty="0" smtClean="0">
                <a:ea typeface="+mj-ea"/>
                <a:cs typeface="+mj-cs"/>
              </a:rPr>
              <a:t>Dopamine pathways</a:t>
            </a:r>
            <a:br>
              <a:rPr lang="en-US" dirty="0" smtClean="0">
                <a:ea typeface="+mj-ea"/>
                <a:cs typeface="+mj-cs"/>
              </a:rPr>
            </a:br>
            <a:r>
              <a:rPr lang="en-US" dirty="0" smtClean="0">
                <a:ea typeface="+mj-ea"/>
                <a:cs typeface="+mj-cs"/>
              </a:rPr>
              <a:t>Normal-------------------Mania</a:t>
            </a:r>
            <a:endParaRPr lang="en-US" dirty="0">
              <a:ea typeface="+mj-ea"/>
              <a:cs typeface="+mj-cs"/>
            </a:endParaRPr>
          </a:p>
        </p:txBody>
      </p:sp>
      <p:pic>
        <p:nvPicPr>
          <p:cNvPr id="2097155" name="Content Placeholder 12"/>
          <p:cNvPicPr>
            <a:picLocks noGrp="1" noChangeAspect="1"/>
          </p:cNvPicPr>
          <p:nvPr>
            <p:ph sz="half" idx="1"/>
          </p:nvPr>
        </p:nvPicPr>
        <p:blipFill>
          <a:blip r:embed="rId3" cstate="print"/>
          <a:srcRect t="3729" b="3729"/>
          <a:stretch>
            <a:fillRect/>
          </a:stretch>
        </p:blipFill>
        <p:spPr>
          <a:xfrm>
            <a:off x="549275" y="1600200"/>
            <a:ext cx="3840163" cy="4343400"/>
          </a:xfrm>
        </p:spPr>
      </p:pic>
      <p:pic>
        <p:nvPicPr>
          <p:cNvPr id="2097156" name="Content Placeholder 13"/>
          <p:cNvPicPr>
            <a:picLocks noGrp="1" noChangeAspect="1"/>
          </p:cNvPicPr>
          <p:nvPr>
            <p:ph sz="half" idx="2"/>
          </p:nvPr>
        </p:nvPicPr>
        <p:blipFill>
          <a:blip r:embed="rId4" cstate="print"/>
          <a:srcRect t="3799" b="3799"/>
          <a:stretch>
            <a:fillRect/>
          </a:stretch>
        </p:blipFill>
        <p:spPr>
          <a:xfrm>
            <a:off x="4751388" y="1600200"/>
            <a:ext cx="3840162" cy="4343400"/>
          </a:xfrm>
        </p:spPr>
      </p:pic>
    </p:spTree>
    <p:extLst>
      <p:ext uri="{BB962C8B-B14F-4D97-AF65-F5344CB8AC3E}">
        <p14:creationId xmlns:p14="http://schemas.microsoft.com/office/powerpoint/2010/main" val="3191432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
          <p:cNvSpPr>
            <a:spLocks noGrp="1"/>
          </p:cNvSpPr>
          <p:nvPr>
            <p:ph type="title"/>
          </p:nvPr>
        </p:nvSpPr>
        <p:spPr>
          <a:xfrm>
            <a:off x="549275" y="107576"/>
            <a:ext cx="8042276" cy="1336956"/>
          </a:xfrm>
        </p:spPr>
        <p:txBody>
          <a:bodyPr rtlCol="0">
            <a:normAutofit/>
          </a:bodyPr>
          <a:lstStyle/>
          <a:p>
            <a:pPr eaLnBrk="1" fontAlgn="auto" hangingPunct="1">
              <a:spcAft>
                <a:spcPts val="0"/>
              </a:spcAft>
            </a:pPr>
            <a:r>
              <a:rPr lang="en-US" sz="36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t>The Dopamine Pathways</a:t>
            </a:r>
            <a:br>
              <a:rPr lang="en-US" sz="36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br>
            <a:endPar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endParaRPr>
          </a:p>
        </p:txBody>
      </p:sp>
      <p:sp>
        <p:nvSpPr>
          <p:cNvPr id="1048657" name="Content Placeholder 2"/>
          <p:cNvSpPr>
            <a:spLocks noGrp="1"/>
          </p:cNvSpPr>
          <p:nvPr>
            <p:ph idx="1"/>
          </p:nvPr>
        </p:nvSpPr>
        <p:spPr>
          <a:xfrm>
            <a:off x="0" y="980728"/>
            <a:ext cx="9144000" cy="5877271"/>
          </a:xfrm>
        </p:spPr>
        <p:txBody>
          <a:bodyPr rtlCol="0">
            <a:normAutofit fontScale="94844"/>
          </a:bodyPr>
          <a:lstStyle/>
          <a:p>
            <a:pPr eaLnBrk="1" fontAlgn="auto" hangingPunct="1">
              <a:spcAft>
                <a:spcPts val="0"/>
              </a:spcAft>
              <a:buClr>
                <a:schemeClr val="accent1">
                  <a:lumMod val="60000"/>
                  <a:lumOff val="40000"/>
                </a:schemeClr>
              </a:buClr>
            </a:pPr>
            <a:r>
              <a:rPr lang="en-US" dirty="0" smtClean="0">
                <a:solidFill>
                  <a:schemeClr val="tx1">
                    <a:lumMod val="65000"/>
                    <a:lumOff val="35000"/>
                  </a:schemeClr>
                </a:solidFill>
                <a:ea typeface="+mn-ea"/>
                <a:cs typeface="+mn-cs"/>
              </a:rPr>
              <a:t>Dopamine </a:t>
            </a:r>
            <a:r>
              <a:rPr lang="en-US" dirty="0">
                <a:solidFill>
                  <a:schemeClr val="tx1">
                    <a:lumMod val="65000"/>
                    <a:lumOff val="35000"/>
                  </a:schemeClr>
                </a:solidFill>
                <a:ea typeface="+mn-ea"/>
                <a:cs typeface="+mn-cs"/>
              </a:rPr>
              <a:t>is transmitted via three major pathways in the brain. </a:t>
            </a:r>
            <a:endParaRPr lang="en-US" dirty="0" smtClean="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pPr>
            <a:endParaRPr lang="en-US" dirty="0" smtClean="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pPr>
            <a:r>
              <a:rPr lang="en-US" dirty="0" smtClean="0">
                <a:solidFill>
                  <a:schemeClr val="tx1">
                    <a:lumMod val="65000"/>
                    <a:lumOff val="35000"/>
                  </a:schemeClr>
                </a:solidFill>
                <a:ea typeface="+mn-ea"/>
                <a:cs typeface="+mn-cs"/>
              </a:rPr>
              <a:t>In </a:t>
            </a:r>
            <a:r>
              <a:rPr lang="en-US" dirty="0">
                <a:solidFill>
                  <a:schemeClr val="tx1">
                    <a:lumMod val="65000"/>
                    <a:lumOff val="35000"/>
                  </a:schemeClr>
                </a:solidFill>
                <a:ea typeface="+mn-ea"/>
                <a:cs typeface="+mn-cs"/>
              </a:rPr>
              <a:t>mania there is an increase in dopamine transmission from the </a:t>
            </a:r>
            <a:r>
              <a:rPr lang="en-US" b="1" dirty="0" err="1">
                <a:solidFill>
                  <a:schemeClr val="tx1">
                    <a:lumMod val="65000"/>
                    <a:lumOff val="35000"/>
                  </a:schemeClr>
                </a:solidFill>
                <a:ea typeface="+mn-ea"/>
                <a:cs typeface="+mn-cs"/>
              </a:rPr>
              <a:t>substantia</a:t>
            </a:r>
            <a:r>
              <a:rPr lang="en-US" b="1" dirty="0">
                <a:solidFill>
                  <a:schemeClr val="tx1">
                    <a:lumMod val="65000"/>
                    <a:lumOff val="35000"/>
                  </a:schemeClr>
                </a:solidFill>
                <a:ea typeface="+mn-ea"/>
                <a:cs typeface="+mn-cs"/>
              </a:rPr>
              <a:t> </a:t>
            </a:r>
            <a:r>
              <a:rPr lang="en-US" b="1" dirty="0" err="1">
                <a:solidFill>
                  <a:schemeClr val="tx1">
                    <a:lumMod val="65000"/>
                    <a:lumOff val="35000"/>
                  </a:schemeClr>
                </a:solidFill>
                <a:ea typeface="+mn-ea"/>
                <a:cs typeface="+mn-cs"/>
              </a:rPr>
              <a:t>nigra</a:t>
            </a:r>
            <a:r>
              <a:rPr lang="en-US" b="1" dirty="0">
                <a:solidFill>
                  <a:schemeClr val="tx1">
                    <a:lumMod val="65000"/>
                    <a:lumOff val="35000"/>
                  </a:schemeClr>
                </a:solidFill>
                <a:ea typeface="+mn-ea"/>
                <a:cs typeface="+mn-cs"/>
              </a:rPr>
              <a:t> to the </a:t>
            </a:r>
            <a:r>
              <a:rPr lang="en-US" b="1" dirty="0" err="1">
                <a:solidFill>
                  <a:schemeClr val="tx1">
                    <a:lumMod val="65000"/>
                    <a:lumOff val="35000"/>
                  </a:schemeClr>
                </a:solidFill>
                <a:ea typeface="+mn-ea"/>
                <a:cs typeface="+mn-cs"/>
              </a:rPr>
              <a:t>neostriatum</a:t>
            </a:r>
            <a:r>
              <a:rPr lang="en-US" b="1" dirty="0">
                <a:solidFill>
                  <a:schemeClr val="tx1">
                    <a:lumMod val="65000"/>
                    <a:lumOff val="35000"/>
                  </a:schemeClr>
                </a:solidFill>
                <a:ea typeface="+mn-ea"/>
                <a:cs typeface="+mn-cs"/>
              </a:rPr>
              <a:t> </a:t>
            </a:r>
            <a:r>
              <a:rPr lang="en-US" dirty="0">
                <a:solidFill>
                  <a:schemeClr val="tx1">
                    <a:lumMod val="65000"/>
                    <a:lumOff val="35000"/>
                  </a:schemeClr>
                </a:solidFill>
                <a:ea typeface="+mn-ea"/>
                <a:cs typeface="+mn-cs"/>
              </a:rPr>
              <a:t>which is associated with increased sensory stimuli and movement. </a:t>
            </a:r>
            <a:endParaRPr lang="en-US" dirty="0" smtClean="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pPr>
            <a:endParaRPr lang="en-US" dirty="0" smtClean="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pPr>
            <a:r>
              <a:rPr lang="en-US" dirty="0" smtClean="0">
                <a:solidFill>
                  <a:schemeClr val="tx1">
                    <a:lumMod val="65000"/>
                    <a:lumOff val="35000"/>
                  </a:schemeClr>
                </a:solidFill>
                <a:ea typeface="+mn-ea"/>
                <a:cs typeface="+mn-cs"/>
              </a:rPr>
              <a:t>the </a:t>
            </a:r>
            <a:r>
              <a:rPr lang="en-US" dirty="0">
                <a:solidFill>
                  <a:schemeClr val="tx1">
                    <a:lumMod val="65000"/>
                    <a:lumOff val="35000"/>
                  </a:schemeClr>
                </a:solidFill>
                <a:ea typeface="+mn-ea"/>
                <a:cs typeface="+mn-cs"/>
              </a:rPr>
              <a:t>ventral </a:t>
            </a:r>
            <a:r>
              <a:rPr lang="en-US" b="1" dirty="0" err="1">
                <a:solidFill>
                  <a:schemeClr val="tx1">
                    <a:lumMod val="65000"/>
                    <a:lumOff val="35000"/>
                  </a:schemeClr>
                </a:solidFill>
                <a:ea typeface="+mn-ea"/>
                <a:cs typeface="+mn-cs"/>
              </a:rPr>
              <a:t>tegmentum</a:t>
            </a:r>
            <a:r>
              <a:rPr lang="en-US" dirty="0">
                <a:solidFill>
                  <a:schemeClr val="tx1">
                    <a:lumMod val="65000"/>
                    <a:lumOff val="35000"/>
                  </a:schemeClr>
                </a:solidFill>
                <a:ea typeface="+mn-ea"/>
                <a:cs typeface="+mn-cs"/>
              </a:rPr>
              <a:t> and the </a:t>
            </a:r>
            <a:r>
              <a:rPr lang="en-US" b="1" dirty="0" err="1">
                <a:solidFill>
                  <a:schemeClr val="tx1">
                    <a:lumMod val="65000"/>
                    <a:lumOff val="35000"/>
                  </a:schemeClr>
                </a:solidFill>
                <a:ea typeface="+mn-ea"/>
                <a:cs typeface="+mn-cs"/>
              </a:rPr>
              <a:t>tubero-infundibular</a:t>
            </a:r>
            <a:r>
              <a:rPr lang="en-US" dirty="0">
                <a:solidFill>
                  <a:schemeClr val="tx1">
                    <a:lumMod val="65000"/>
                    <a:lumOff val="35000"/>
                  </a:schemeClr>
                </a:solidFill>
                <a:ea typeface="+mn-ea"/>
                <a:cs typeface="+mn-cs"/>
              </a:rPr>
              <a:t>, remains unchanged in mania compared with a non-diseased brain.</a:t>
            </a:r>
          </a:p>
          <a:p>
            <a:pPr marL="0" indent="0" eaLnBrk="1" fontAlgn="auto" hangingPunct="1">
              <a:spcAft>
                <a:spcPts val="0"/>
              </a:spcAft>
              <a:buClr>
                <a:schemeClr val="accent1">
                  <a:lumMod val="60000"/>
                  <a:lumOff val="40000"/>
                </a:schemeClr>
              </a:buClr>
              <a:buFont typeface="Arial" charset="0"/>
              <a:buNone/>
            </a:pPr>
            <a:endParaRPr lang="en-US" dirty="0">
              <a:solidFill>
                <a:schemeClr val="tx1">
                  <a:lumMod val="65000"/>
                  <a:lumOff val="35000"/>
                </a:schemeClr>
              </a:solidFill>
              <a:ea typeface="+mn-ea"/>
              <a:cs typeface="+mn-cs"/>
            </a:endParaRPr>
          </a:p>
        </p:txBody>
      </p:sp>
    </p:spTree>
    <p:extLst>
      <p:ext uri="{BB962C8B-B14F-4D97-AF65-F5344CB8AC3E}">
        <p14:creationId xmlns:p14="http://schemas.microsoft.com/office/powerpoint/2010/main" val="876102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a:xfrm>
            <a:off x="549275" y="107950"/>
            <a:ext cx="8042275" cy="1336675"/>
          </a:xfrm>
        </p:spPr>
        <p:txBody>
          <a:bodyPr rtlCol="0">
            <a:normAutofit fontScale="90000"/>
          </a:bodyPr>
          <a:lstStyle/>
          <a:p>
            <a:pPr eaLnBrk="1" fontAlgn="auto" hangingPunct="1">
              <a:spcAft>
                <a:spcPts val="0"/>
              </a:spcAft>
            </a:pPr>
            <a:r>
              <a:rPr lang="en-US" dirty="0" smtClean="0">
                <a:ea typeface="+mj-ea"/>
                <a:cs typeface="+mj-cs"/>
              </a:rPr>
              <a:t>Serotonin Pathways</a:t>
            </a:r>
            <a:br>
              <a:rPr lang="en-US" dirty="0" smtClean="0">
                <a:ea typeface="+mj-ea"/>
                <a:cs typeface="+mj-cs"/>
              </a:rPr>
            </a:br>
            <a:r>
              <a:rPr lang="en-US" dirty="0" smtClean="0">
                <a:ea typeface="+mj-ea"/>
                <a:cs typeface="+mj-cs"/>
              </a:rPr>
              <a:t>normal--------------mania</a:t>
            </a:r>
            <a:endParaRPr lang="en-US" dirty="0">
              <a:ea typeface="+mj-ea"/>
              <a:cs typeface="+mj-cs"/>
            </a:endParaRPr>
          </a:p>
        </p:txBody>
      </p:sp>
      <p:pic>
        <p:nvPicPr>
          <p:cNvPr id="2097157" name="Content Placeholder 4"/>
          <p:cNvPicPr>
            <a:picLocks noGrp="1" noChangeAspect="1"/>
          </p:cNvPicPr>
          <p:nvPr>
            <p:ph sz="half" idx="1"/>
          </p:nvPr>
        </p:nvPicPr>
        <p:blipFill>
          <a:blip r:embed="rId2" cstate="print"/>
          <a:srcRect t="3870" b="3870"/>
          <a:stretch>
            <a:fillRect/>
          </a:stretch>
        </p:blipFill>
        <p:spPr>
          <a:xfrm>
            <a:off x="549275" y="1600200"/>
            <a:ext cx="3840163" cy="4343400"/>
          </a:xfrm>
        </p:spPr>
      </p:pic>
      <p:pic>
        <p:nvPicPr>
          <p:cNvPr id="2097158" name="Content Placeholder 5"/>
          <p:cNvPicPr>
            <a:picLocks noGrp="1" noChangeAspect="1"/>
          </p:cNvPicPr>
          <p:nvPr>
            <p:ph sz="half" idx="2"/>
          </p:nvPr>
        </p:nvPicPr>
        <p:blipFill>
          <a:blip r:embed="rId3" cstate="print"/>
          <a:srcRect t="3377" b="3377"/>
          <a:stretch>
            <a:fillRect/>
          </a:stretch>
        </p:blipFill>
        <p:spPr>
          <a:xfrm>
            <a:off x="4751388" y="1600200"/>
            <a:ext cx="3840162" cy="4343400"/>
          </a:xfrm>
        </p:spPr>
      </p:pic>
    </p:spTree>
    <p:extLst>
      <p:ext uri="{BB962C8B-B14F-4D97-AF65-F5344CB8AC3E}">
        <p14:creationId xmlns:p14="http://schemas.microsoft.com/office/powerpoint/2010/main" val="48585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p:txBody>
          <a:bodyPr/>
          <a:lstStyle/>
          <a:p>
            <a:r>
              <a:rPr lang="en-GB" dirty="0" smtClean="0"/>
              <a:t>Objectives </a:t>
            </a:r>
            <a:endParaRPr lang="en-GB" dirty="0"/>
          </a:p>
        </p:txBody>
      </p:sp>
      <p:sp>
        <p:nvSpPr>
          <p:cNvPr id="1048594" name="Content Placeholder 2"/>
          <p:cNvSpPr>
            <a:spLocks noGrp="1"/>
          </p:cNvSpPr>
          <p:nvPr>
            <p:ph idx="1"/>
          </p:nvPr>
        </p:nvSpPr>
        <p:spPr/>
        <p:txBody>
          <a:bodyPr>
            <a:normAutofit fontScale="97500"/>
          </a:bodyPr>
          <a:lstStyle/>
          <a:p>
            <a:pPr>
              <a:lnSpc>
                <a:spcPct val="150000"/>
              </a:lnSpc>
            </a:pPr>
            <a:r>
              <a:rPr lang="en-GB" dirty="0" smtClean="0"/>
              <a:t>Recognise </a:t>
            </a:r>
            <a:r>
              <a:rPr lang="en-GB" dirty="0" smtClean="0"/>
              <a:t>the clinical features of bipolar disorder</a:t>
            </a:r>
          </a:p>
          <a:p>
            <a:pPr>
              <a:lnSpc>
                <a:spcPct val="150000"/>
              </a:lnSpc>
            </a:pPr>
            <a:r>
              <a:rPr lang="en-GB" dirty="0" smtClean="0"/>
              <a:t>Describe the underlying pathology in bipolar disorder</a:t>
            </a:r>
          </a:p>
          <a:p>
            <a:pPr>
              <a:lnSpc>
                <a:spcPct val="150000"/>
              </a:lnSpc>
            </a:pPr>
            <a:r>
              <a:rPr lang="en-GB" dirty="0" smtClean="0"/>
              <a:t>Assess a patient with bipolar disorder</a:t>
            </a:r>
          </a:p>
          <a:p>
            <a:pPr>
              <a:lnSpc>
                <a:spcPct val="150000"/>
              </a:lnSpc>
            </a:pPr>
            <a:r>
              <a:rPr lang="en-GB" dirty="0" smtClean="0"/>
              <a:t>Manage a patient with bipolar illness</a:t>
            </a:r>
            <a:endParaRPr lang="en-GB" dirty="0"/>
          </a:p>
        </p:txBody>
      </p:sp>
    </p:spTree>
    <p:extLst>
      <p:ext uri="{BB962C8B-B14F-4D97-AF65-F5344CB8AC3E}">
        <p14:creationId xmlns:p14="http://schemas.microsoft.com/office/powerpoint/2010/main" val="1163799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
          <p:cNvSpPr>
            <a:spLocks noGrp="1"/>
          </p:cNvSpPr>
          <p:nvPr>
            <p:ph type="title"/>
          </p:nvPr>
        </p:nvSpPr>
        <p:spPr>
          <a:xfrm>
            <a:off x="549275" y="107950"/>
            <a:ext cx="8042275" cy="1336675"/>
          </a:xfrm>
        </p:spPr>
        <p:txBody>
          <a:bodyPr rtlCol="0">
            <a:normAutofit fontScale="90000"/>
          </a:bodyPr>
          <a:lstStyle/>
          <a:p>
            <a:pPr eaLnBrk="1" fontAlgn="auto" hangingPunct="1">
              <a:spcAft>
                <a:spcPts val="0"/>
              </a:spcAft>
            </a:pPr>
            <a:r>
              <a:rPr lang="en-US" dirty="0" smtClean="0">
                <a:ea typeface="+mj-ea"/>
                <a:cs typeface="+mj-cs"/>
              </a:rPr>
              <a:t>Noradrenaline pathways</a:t>
            </a:r>
            <a:br>
              <a:rPr lang="en-US" dirty="0" smtClean="0">
                <a:ea typeface="+mj-ea"/>
                <a:cs typeface="+mj-cs"/>
              </a:rPr>
            </a:br>
            <a:r>
              <a:rPr lang="en-US" dirty="0" smtClean="0">
                <a:ea typeface="+mj-ea"/>
                <a:cs typeface="+mj-cs"/>
              </a:rPr>
              <a:t>normal----------------mania</a:t>
            </a:r>
            <a:endParaRPr lang="en-US" dirty="0">
              <a:ea typeface="+mj-ea"/>
              <a:cs typeface="+mj-cs"/>
            </a:endParaRPr>
          </a:p>
        </p:txBody>
      </p:sp>
      <p:pic>
        <p:nvPicPr>
          <p:cNvPr id="2097159" name="Content Placeholder 4"/>
          <p:cNvPicPr>
            <a:picLocks noGrp="1" noChangeAspect="1"/>
          </p:cNvPicPr>
          <p:nvPr>
            <p:ph sz="half" idx="1"/>
          </p:nvPr>
        </p:nvPicPr>
        <p:blipFill>
          <a:blip r:embed="rId2" cstate="print"/>
          <a:srcRect t="3938" b="3938"/>
          <a:stretch>
            <a:fillRect/>
          </a:stretch>
        </p:blipFill>
        <p:spPr>
          <a:xfrm>
            <a:off x="549275" y="1600200"/>
            <a:ext cx="3840163" cy="4343400"/>
          </a:xfrm>
        </p:spPr>
      </p:pic>
      <p:pic>
        <p:nvPicPr>
          <p:cNvPr id="2097160" name="Content Placeholder 5"/>
          <p:cNvPicPr>
            <a:picLocks noGrp="1" noChangeAspect="1"/>
          </p:cNvPicPr>
          <p:nvPr>
            <p:ph sz="half" idx="2"/>
          </p:nvPr>
        </p:nvPicPr>
        <p:blipFill>
          <a:blip r:embed="rId3" cstate="print"/>
          <a:srcRect t="3799" b="3799"/>
          <a:stretch>
            <a:fillRect/>
          </a:stretch>
        </p:blipFill>
        <p:spPr>
          <a:xfrm>
            <a:off x="4751388" y="1600200"/>
            <a:ext cx="3840162" cy="4343400"/>
          </a:xfrm>
        </p:spPr>
      </p:pic>
    </p:spTree>
    <p:extLst>
      <p:ext uri="{BB962C8B-B14F-4D97-AF65-F5344CB8AC3E}">
        <p14:creationId xmlns:p14="http://schemas.microsoft.com/office/powerpoint/2010/main" val="3292029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1"/>
          <p:cNvSpPr>
            <a:spLocks noGrp="1"/>
          </p:cNvSpPr>
          <p:nvPr>
            <p:ph type="title"/>
          </p:nvPr>
        </p:nvSpPr>
        <p:spPr>
          <a:xfrm>
            <a:off x="549275" y="107576"/>
            <a:ext cx="8042276" cy="1336956"/>
          </a:xfrm>
        </p:spPr>
        <p:txBody>
          <a:bodyPr rtlCol="0">
            <a:noAutofit/>
          </a:bodyPr>
          <a:lstStyle/>
          <a:p>
            <a:pPr eaLnBrk="1" fontAlgn="auto" hangingPunct="1">
              <a:spcAft>
                <a:spcPts val="0"/>
              </a:spcAft>
            </a:pPr>
            <a:r>
              <a:rPr lang="en-US" sz="36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t>The noradrenaline pathways</a:t>
            </a:r>
          </a:p>
        </p:txBody>
      </p:sp>
      <p:sp>
        <p:nvSpPr>
          <p:cNvPr id="1048661" name="Content Placeholder 2"/>
          <p:cNvSpPr>
            <a:spLocks noGrp="1"/>
          </p:cNvSpPr>
          <p:nvPr>
            <p:ph idx="1"/>
          </p:nvPr>
        </p:nvSpPr>
        <p:spPr/>
        <p:txBody>
          <a:bodyPr>
            <a:normAutofit fontScale="94844"/>
          </a:bodyPr>
          <a:lstStyle/>
          <a:p>
            <a:pPr eaLnBrk="1" hangingPunct="1"/>
            <a:endParaRPr lang="en-US" dirty="0" smtClean="0">
              <a:latin typeface="Calibri" pitchFamily="34" charset="0"/>
            </a:endParaRPr>
          </a:p>
          <a:p>
            <a:pPr eaLnBrk="1" hangingPunct="1"/>
            <a:r>
              <a:rPr lang="en-US" dirty="0" smtClean="0">
                <a:latin typeface="Calibri" pitchFamily="34" charset="0"/>
              </a:rPr>
              <a:t>The principal noradrenaline </a:t>
            </a:r>
            <a:r>
              <a:rPr lang="en-US" dirty="0" smtClean="0">
                <a:latin typeface="Calibri" pitchFamily="34" charset="0"/>
              </a:rPr>
              <a:t>centers </a:t>
            </a:r>
            <a:r>
              <a:rPr lang="en-US" dirty="0" smtClean="0">
                <a:latin typeface="Calibri" pitchFamily="34" charset="0"/>
              </a:rPr>
              <a:t>in the brain are the </a:t>
            </a:r>
            <a:r>
              <a:rPr lang="en-US" b="1" dirty="0" smtClean="0">
                <a:latin typeface="Calibri" pitchFamily="34" charset="0"/>
              </a:rPr>
              <a:t>caudate nuclei </a:t>
            </a:r>
            <a:r>
              <a:rPr lang="en-US" dirty="0" smtClean="0">
                <a:latin typeface="Calibri" pitchFamily="34" charset="0"/>
              </a:rPr>
              <a:t>and the </a:t>
            </a:r>
            <a:r>
              <a:rPr lang="en-US" b="1" dirty="0" smtClean="0">
                <a:latin typeface="Calibri" pitchFamily="34" charset="0"/>
              </a:rPr>
              <a:t>locus </a:t>
            </a:r>
            <a:r>
              <a:rPr lang="en-US" b="1" dirty="0" err="1" smtClean="0">
                <a:latin typeface="Calibri" pitchFamily="34" charset="0"/>
              </a:rPr>
              <a:t>coeruleus</a:t>
            </a:r>
            <a:r>
              <a:rPr lang="en-US" dirty="0" smtClean="0">
                <a:latin typeface="Calibri" pitchFamily="34" charset="0"/>
              </a:rPr>
              <a:t>. </a:t>
            </a:r>
          </a:p>
          <a:p>
            <a:pPr eaLnBrk="1" hangingPunct="1"/>
            <a:r>
              <a:rPr lang="en-US" dirty="0" smtClean="0">
                <a:latin typeface="Calibri" pitchFamily="34" charset="0"/>
              </a:rPr>
              <a:t>The transmission of noradrenaline from both of these </a:t>
            </a:r>
            <a:r>
              <a:rPr lang="en-US" dirty="0" smtClean="0">
                <a:latin typeface="Calibri" pitchFamily="34" charset="0"/>
              </a:rPr>
              <a:t>centers </a:t>
            </a:r>
            <a:r>
              <a:rPr lang="en-US" dirty="0" smtClean="0">
                <a:latin typeface="Calibri" pitchFamily="34" charset="0"/>
              </a:rPr>
              <a:t>to all areas of the brain is thought to be increased in mania compared with a non-diseased brain.</a:t>
            </a:r>
          </a:p>
        </p:txBody>
      </p:sp>
    </p:spTree>
    <p:extLst>
      <p:ext uri="{BB962C8B-B14F-4D97-AF65-F5344CB8AC3E}">
        <p14:creationId xmlns:p14="http://schemas.microsoft.com/office/powerpoint/2010/main" val="3928173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
          <p:cNvSpPr>
            <a:spLocks noGrp="1"/>
          </p:cNvSpPr>
          <p:nvPr>
            <p:ph type="title"/>
          </p:nvPr>
        </p:nvSpPr>
        <p:spPr>
          <a:xfrm>
            <a:off x="549275" y="107950"/>
            <a:ext cx="8042275" cy="1336675"/>
          </a:xfrm>
        </p:spPr>
        <p:txBody>
          <a:bodyPr rtlCol="0">
            <a:normAutofit fontScale="90000"/>
          </a:bodyPr>
          <a:lstStyle/>
          <a:p>
            <a:pPr eaLnBrk="1" fontAlgn="auto" hangingPunct="1">
              <a:spcAft>
                <a:spcPts val="0"/>
              </a:spcAft>
            </a:pPr>
            <a:r>
              <a:rPr lang="en-US" dirty="0" smtClean="0">
                <a:ea typeface="+mj-ea"/>
                <a:cs typeface="+mj-cs"/>
              </a:rPr>
              <a:t>GABA Pathways</a:t>
            </a:r>
            <a:br>
              <a:rPr lang="en-US" dirty="0" smtClean="0">
                <a:ea typeface="+mj-ea"/>
                <a:cs typeface="+mj-cs"/>
              </a:rPr>
            </a:br>
            <a:r>
              <a:rPr lang="en-US" dirty="0" smtClean="0">
                <a:ea typeface="+mj-ea"/>
                <a:cs typeface="+mj-cs"/>
              </a:rPr>
              <a:t>Normal---------------Mania</a:t>
            </a:r>
            <a:endParaRPr lang="en-US" dirty="0">
              <a:ea typeface="+mj-ea"/>
              <a:cs typeface="+mj-cs"/>
            </a:endParaRPr>
          </a:p>
        </p:txBody>
      </p:sp>
      <p:pic>
        <p:nvPicPr>
          <p:cNvPr id="2097161" name="Content Placeholder 4"/>
          <p:cNvPicPr>
            <a:picLocks noGrp="1" noChangeAspect="1"/>
          </p:cNvPicPr>
          <p:nvPr>
            <p:ph sz="half" idx="1"/>
          </p:nvPr>
        </p:nvPicPr>
        <p:blipFill>
          <a:blip r:embed="rId2" cstate="print"/>
          <a:srcRect t="4079" b="4079"/>
          <a:stretch>
            <a:fillRect/>
          </a:stretch>
        </p:blipFill>
        <p:spPr>
          <a:xfrm>
            <a:off x="549275" y="1600200"/>
            <a:ext cx="3840163" cy="4343400"/>
          </a:xfrm>
        </p:spPr>
      </p:pic>
      <p:pic>
        <p:nvPicPr>
          <p:cNvPr id="2097162" name="Content Placeholder 5"/>
          <p:cNvPicPr>
            <a:picLocks noGrp="1" noChangeAspect="1"/>
          </p:cNvPicPr>
          <p:nvPr>
            <p:ph sz="half" idx="2"/>
          </p:nvPr>
        </p:nvPicPr>
        <p:blipFill>
          <a:blip r:embed="rId3" cstate="print"/>
          <a:srcRect t="3799" b="3799"/>
          <a:stretch>
            <a:fillRect/>
          </a:stretch>
        </p:blipFill>
        <p:spPr>
          <a:xfrm>
            <a:off x="4751388" y="1600200"/>
            <a:ext cx="3840162" cy="4343400"/>
          </a:xfrm>
        </p:spPr>
      </p:pic>
    </p:spTree>
    <p:extLst>
      <p:ext uri="{BB962C8B-B14F-4D97-AF65-F5344CB8AC3E}">
        <p14:creationId xmlns:p14="http://schemas.microsoft.com/office/powerpoint/2010/main" val="996367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
          <p:cNvSpPr>
            <a:spLocks noGrp="1"/>
          </p:cNvSpPr>
          <p:nvPr>
            <p:ph type="title"/>
          </p:nvPr>
        </p:nvSpPr>
        <p:spPr/>
        <p:txBody>
          <a:bodyPr/>
          <a:lstStyle/>
          <a:p>
            <a:pPr eaLnBrk="1" hangingPunct="1"/>
            <a:r>
              <a:rPr lang="en-US" sz="3600" smtClean="0">
                <a:solidFill>
                  <a:srgbClr val="000000"/>
                </a:solidFill>
                <a:latin typeface="Calibri" pitchFamily="34" charset="0"/>
              </a:rPr>
              <a:t>GABAergic pathways</a:t>
            </a:r>
          </a:p>
        </p:txBody>
      </p:sp>
      <p:sp>
        <p:nvSpPr>
          <p:cNvPr id="1048664" name="Content Placeholder 2"/>
          <p:cNvSpPr>
            <a:spLocks noGrp="1"/>
          </p:cNvSpPr>
          <p:nvPr>
            <p:ph idx="1"/>
          </p:nvPr>
        </p:nvSpPr>
        <p:spPr>
          <a:xfrm>
            <a:off x="0" y="1268760"/>
            <a:ext cx="9122232" cy="5589240"/>
          </a:xfrm>
        </p:spPr>
        <p:txBody>
          <a:bodyPr rtlCol="0">
            <a:normAutofit fontScale="99531"/>
          </a:bodyPr>
          <a:lstStyle/>
          <a:p>
            <a:pPr eaLnBrk="1" fontAlgn="auto" hangingPunct="1">
              <a:spcAft>
                <a:spcPts val="0"/>
              </a:spcAft>
              <a:buClr>
                <a:schemeClr val="accent1">
                  <a:lumMod val="60000"/>
                  <a:lumOff val="40000"/>
                </a:schemeClr>
              </a:buClr>
            </a:pPr>
            <a:r>
              <a:rPr lang="en-US" dirty="0">
                <a:solidFill>
                  <a:schemeClr val="tx1">
                    <a:lumMod val="65000"/>
                    <a:lumOff val="35000"/>
                  </a:schemeClr>
                </a:solidFill>
                <a:ea typeface="+mn-ea"/>
                <a:cs typeface="+mn-cs"/>
              </a:rPr>
              <a:t>GABA is the main inhibitory neurotransmitter in the central nervous system (CNS</a:t>
            </a:r>
            <a:r>
              <a:rPr lang="en-US" dirty="0" smtClean="0">
                <a:solidFill>
                  <a:schemeClr val="tx1">
                    <a:lumMod val="65000"/>
                    <a:lumOff val="35000"/>
                  </a:schemeClr>
                </a:solidFill>
                <a:ea typeface="+mn-ea"/>
                <a:cs typeface="+mn-cs"/>
              </a:rPr>
              <a:t>).</a:t>
            </a:r>
          </a:p>
          <a:p>
            <a:pPr eaLnBrk="1" fontAlgn="auto" hangingPunct="1">
              <a:spcAft>
                <a:spcPts val="0"/>
              </a:spcAft>
              <a:buClr>
                <a:schemeClr val="accent1">
                  <a:lumMod val="60000"/>
                  <a:lumOff val="40000"/>
                </a:schemeClr>
              </a:buClr>
            </a:pPr>
            <a:endParaRPr lang="en-US" dirty="0" smtClean="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pPr>
            <a:r>
              <a:rPr lang="en-US" dirty="0" err="1" smtClean="0">
                <a:solidFill>
                  <a:schemeClr val="tx1">
                    <a:lumMod val="65000"/>
                    <a:lumOff val="35000"/>
                  </a:schemeClr>
                </a:solidFill>
                <a:ea typeface="+mn-ea"/>
                <a:cs typeface="+mn-cs"/>
              </a:rPr>
              <a:t>GABAergic</a:t>
            </a:r>
            <a:r>
              <a:rPr lang="en-US" dirty="0" smtClean="0">
                <a:solidFill>
                  <a:schemeClr val="tx1">
                    <a:lumMod val="65000"/>
                    <a:lumOff val="35000"/>
                  </a:schemeClr>
                </a:solidFill>
                <a:ea typeface="+mn-ea"/>
                <a:cs typeface="+mn-cs"/>
              </a:rPr>
              <a:t> </a:t>
            </a:r>
            <a:r>
              <a:rPr lang="en-US" dirty="0">
                <a:solidFill>
                  <a:schemeClr val="tx1">
                    <a:lumMod val="65000"/>
                    <a:lumOff val="35000"/>
                  </a:schemeClr>
                </a:solidFill>
                <a:ea typeface="+mn-ea"/>
                <a:cs typeface="+mn-cs"/>
              </a:rPr>
              <a:t>inhibition is seen at all levels of the CNS, including the hypothalamus, hippocampus, cerebral cortex and cerebellar cortex. </a:t>
            </a:r>
            <a:r>
              <a:rPr lang="en-US" dirty="0" smtClean="0">
                <a:solidFill>
                  <a:schemeClr val="tx1">
                    <a:lumMod val="65000"/>
                    <a:lumOff val="35000"/>
                  </a:schemeClr>
                </a:solidFill>
                <a:ea typeface="+mn-ea"/>
                <a:cs typeface="+mn-cs"/>
              </a:rPr>
              <a:t/>
            </a:r>
            <a:br>
              <a:rPr lang="en-US" dirty="0" smtClean="0">
                <a:solidFill>
                  <a:schemeClr val="tx1">
                    <a:lumMod val="65000"/>
                    <a:lumOff val="35000"/>
                  </a:schemeClr>
                </a:solidFill>
                <a:ea typeface="+mn-ea"/>
                <a:cs typeface="+mn-cs"/>
              </a:rPr>
            </a:br>
            <a:endParaRPr lang="en-US" dirty="0" smtClean="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pPr>
            <a:r>
              <a:rPr lang="en-US" dirty="0" smtClean="0">
                <a:solidFill>
                  <a:schemeClr val="tx1">
                    <a:lumMod val="65000"/>
                    <a:lumOff val="35000"/>
                  </a:schemeClr>
                </a:solidFill>
                <a:ea typeface="+mn-ea"/>
                <a:cs typeface="+mn-cs"/>
              </a:rPr>
              <a:t>GABA </a:t>
            </a:r>
            <a:r>
              <a:rPr lang="en-US" dirty="0" smtClean="0">
                <a:solidFill>
                  <a:schemeClr val="tx1">
                    <a:lumMod val="65000"/>
                    <a:lumOff val="35000"/>
                  </a:schemeClr>
                </a:solidFill>
                <a:ea typeface="+mn-ea"/>
                <a:cs typeface="+mn-cs"/>
              </a:rPr>
              <a:t>inter-</a:t>
            </a:r>
            <a:r>
              <a:rPr lang="en-US" dirty="0" err="1" smtClean="0">
                <a:solidFill>
                  <a:schemeClr val="tx1">
                    <a:lumMod val="65000"/>
                    <a:lumOff val="35000"/>
                  </a:schemeClr>
                </a:solidFill>
                <a:ea typeface="+mn-ea"/>
                <a:cs typeface="+mn-cs"/>
              </a:rPr>
              <a:t>neurones</a:t>
            </a:r>
            <a:r>
              <a:rPr lang="en-US" dirty="0" smtClean="0">
                <a:solidFill>
                  <a:schemeClr val="tx1">
                    <a:lumMod val="65000"/>
                    <a:lumOff val="35000"/>
                  </a:schemeClr>
                </a:solidFill>
                <a:ea typeface="+mn-ea"/>
                <a:cs typeface="+mn-cs"/>
              </a:rPr>
              <a:t> </a:t>
            </a:r>
            <a:r>
              <a:rPr lang="en-US" dirty="0">
                <a:solidFill>
                  <a:schemeClr val="tx1">
                    <a:lumMod val="65000"/>
                    <a:lumOff val="35000"/>
                  </a:schemeClr>
                </a:solidFill>
                <a:ea typeface="+mn-ea"/>
                <a:cs typeface="+mn-cs"/>
              </a:rPr>
              <a:t>are abundant in the brain, with 50% of the inhibitory synapses in the brain being GABA mediated. </a:t>
            </a:r>
            <a:endParaRPr lang="en-US" dirty="0" smtClean="0">
              <a:solidFill>
                <a:schemeClr val="tx1">
                  <a:lumMod val="65000"/>
                  <a:lumOff val="35000"/>
                </a:schemeClr>
              </a:solidFill>
              <a:ea typeface="+mn-ea"/>
              <a:cs typeface="+mn-cs"/>
            </a:endParaRPr>
          </a:p>
          <a:p>
            <a:pPr marL="0" indent="0" eaLnBrk="1" fontAlgn="auto" hangingPunct="1">
              <a:spcAft>
                <a:spcPts val="0"/>
              </a:spcAft>
              <a:buClr>
                <a:schemeClr val="accent1">
                  <a:lumMod val="60000"/>
                  <a:lumOff val="40000"/>
                </a:schemeClr>
              </a:buClr>
              <a:buFont typeface="Arial" charset="0"/>
              <a:buNone/>
            </a:pPr>
            <a:endParaRPr lang="en-US" dirty="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pPr>
            <a:r>
              <a:rPr lang="en-US" dirty="0" smtClean="0">
                <a:solidFill>
                  <a:schemeClr val="tx1">
                    <a:lumMod val="65000"/>
                    <a:lumOff val="35000"/>
                  </a:schemeClr>
                </a:solidFill>
                <a:ea typeface="+mn-ea"/>
                <a:cs typeface="+mn-cs"/>
              </a:rPr>
              <a:t>There </a:t>
            </a:r>
            <a:r>
              <a:rPr lang="en-US" dirty="0">
                <a:solidFill>
                  <a:schemeClr val="tx1">
                    <a:lumMod val="65000"/>
                    <a:lumOff val="35000"/>
                  </a:schemeClr>
                </a:solidFill>
                <a:ea typeface="+mn-ea"/>
                <a:cs typeface="+mn-cs"/>
              </a:rPr>
              <a:t>is evidence </a:t>
            </a:r>
            <a:r>
              <a:rPr lang="en-US" dirty="0" smtClean="0">
                <a:solidFill>
                  <a:schemeClr val="tx1">
                    <a:lumMod val="65000"/>
                    <a:lumOff val="35000"/>
                  </a:schemeClr>
                </a:solidFill>
                <a:ea typeface="+mn-ea"/>
                <a:cs typeface="+mn-cs"/>
              </a:rPr>
              <a:t>of decreased </a:t>
            </a:r>
            <a:r>
              <a:rPr lang="en-US" dirty="0">
                <a:solidFill>
                  <a:schemeClr val="tx1">
                    <a:lumMod val="65000"/>
                    <a:lumOff val="35000"/>
                  </a:schemeClr>
                </a:solidFill>
                <a:ea typeface="+mn-ea"/>
                <a:cs typeface="+mn-cs"/>
              </a:rPr>
              <a:t>GABA function in all </a:t>
            </a:r>
            <a:r>
              <a:rPr lang="en-US" dirty="0" err="1">
                <a:solidFill>
                  <a:schemeClr val="tx1">
                    <a:lumMod val="65000"/>
                    <a:lumOff val="35000"/>
                  </a:schemeClr>
                </a:solidFill>
                <a:ea typeface="+mn-ea"/>
                <a:cs typeface="+mn-cs"/>
              </a:rPr>
              <a:t>GABAergic</a:t>
            </a:r>
            <a:r>
              <a:rPr lang="en-US" dirty="0">
                <a:solidFill>
                  <a:schemeClr val="tx1">
                    <a:lumMod val="65000"/>
                    <a:lumOff val="35000"/>
                  </a:schemeClr>
                </a:solidFill>
                <a:ea typeface="+mn-ea"/>
                <a:cs typeface="+mn-cs"/>
              </a:rPr>
              <a:t> pathways in depressed and manic states.</a:t>
            </a:r>
          </a:p>
        </p:txBody>
      </p:sp>
    </p:spTree>
    <p:extLst>
      <p:ext uri="{BB962C8B-B14F-4D97-AF65-F5344CB8AC3E}">
        <p14:creationId xmlns:p14="http://schemas.microsoft.com/office/powerpoint/2010/main" val="2648637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
          <p:cNvSpPr>
            <a:spLocks noGrp="1"/>
          </p:cNvSpPr>
          <p:nvPr>
            <p:ph type="title"/>
          </p:nvPr>
        </p:nvSpPr>
        <p:spPr>
          <a:xfrm>
            <a:off x="549275" y="107576"/>
            <a:ext cx="8042276" cy="886103"/>
          </a:xfrm>
        </p:spPr>
        <p:txBody>
          <a:bodyPr rtlCol="0">
            <a:noAutofit/>
          </a:bodyPr>
          <a:lstStyle/>
          <a:p>
            <a:pPr eaLnBrk="1" fontAlgn="auto" hangingPunct="1">
              <a:spcAft>
                <a:spcPts val="0"/>
              </a:spcAft>
            </a:pPr>
            <a:r>
              <a:rPr lang="en-US" sz="36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a typeface="+mj-ea"/>
                <a:cs typeface="+mj-cs"/>
              </a:rPr>
              <a:t>Brain mapping for mania</a:t>
            </a:r>
            <a:endParaRPr lang="en-US" sz="36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a typeface="+mj-ea"/>
              <a:cs typeface="+mj-cs"/>
            </a:endParaRPr>
          </a:p>
        </p:txBody>
      </p:sp>
      <p:graphicFrame>
        <p:nvGraphicFramePr>
          <p:cNvPr id="4194307" name="Content Placeholder 3"/>
          <p:cNvGraphicFramePr>
            <a:graphicFrameLocks noGrp="1"/>
          </p:cNvGraphicFramePr>
          <p:nvPr>
            <p:ph idx="1"/>
          </p:nvPr>
        </p:nvGraphicFramePr>
        <p:xfrm>
          <a:off x="549275" y="1046163"/>
          <a:ext cx="8042276" cy="5449888"/>
        </p:xfrm>
        <a:graphic>
          <a:graphicData uri="http://schemas.openxmlformats.org/drawingml/2006/table">
            <a:tbl>
              <a:tblPr firstRow="1" bandRow="1">
                <a:tableStyleId>{5C22544A-7EE6-4342-B048-85BDC9FD1C3A}</a:tableStyleId>
              </a:tblPr>
              <a:tblGrid>
                <a:gridCol w="4021138"/>
                <a:gridCol w="4021138"/>
              </a:tblGrid>
              <a:tr h="457271">
                <a:tc>
                  <a:txBody>
                    <a:bodyPr/>
                    <a:lstStyle/>
                    <a:p>
                      <a:r>
                        <a:rPr lang="en-US" sz="2400" dirty="0" smtClean="0"/>
                        <a:t>SYMPTOM</a:t>
                      </a:r>
                      <a:endParaRPr lang="en-US" sz="2400" dirty="0"/>
                    </a:p>
                  </a:txBody>
                  <a:tcPr marT="45727" marB="45727"/>
                </a:tc>
                <a:tc>
                  <a:txBody>
                    <a:bodyPr/>
                    <a:lstStyle/>
                    <a:p>
                      <a:r>
                        <a:rPr lang="en-US" sz="2400" dirty="0" smtClean="0"/>
                        <a:t>REGION</a:t>
                      </a:r>
                      <a:r>
                        <a:rPr lang="en-US" sz="2400" baseline="0" dirty="0" smtClean="0"/>
                        <a:t> OF BRAIN</a:t>
                      </a:r>
                      <a:endParaRPr lang="en-US" sz="2400" dirty="0"/>
                    </a:p>
                  </a:txBody>
                  <a:tcPr marT="45727" marB="45727"/>
                </a:tc>
              </a:tr>
              <a:tr h="917012">
                <a:tc>
                  <a:txBody>
                    <a:bodyPr/>
                    <a:lstStyle/>
                    <a:p>
                      <a:r>
                        <a:rPr lang="en-US" sz="2400" dirty="0" smtClean="0"/>
                        <a:t>Elevated, irritable mood.</a:t>
                      </a:r>
                      <a:endParaRPr lang="en-US" sz="2400" dirty="0"/>
                    </a:p>
                  </a:txBody>
                  <a:tcPr marT="45727" marB="45727"/>
                </a:tc>
                <a:tc>
                  <a:txBody>
                    <a:bodyPr/>
                    <a:lstStyle/>
                    <a:p>
                      <a:r>
                        <a:rPr lang="en-US" sz="2400" dirty="0" smtClean="0"/>
                        <a:t>Pre-frontal cortex (5HT, NA, DA)</a:t>
                      </a:r>
                      <a:endParaRPr lang="en-US" sz="2400" dirty="0"/>
                    </a:p>
                  </a:txBody>
                  <a:tcPr marT="45727" marB="45727"/>
                </a:tc>
              </a:tr>
              <a:tr h="1324571">
                <a:tc>
                  <a:txBody>
                    <a:bodyPr/>
                    <a:lstStyle/>
                    <a:p>
                      <a:r>
                        <a:rPr lang="en-US" sz="2400" dirty="0" smtClean="0"/>
                        <a:t>Grandiosity, risk taking, flight of ideas.</a:t>
                      </a:r>
                      <a:endParaRPr lang="en-US" sz="2400" dirty="0"/>
                    </a:p>
                  </a:txBody>
                  <a:tcPr marT="45727" marB="45727"/>
                </a:tc>
                <a:tc>
                  <a:txBody>
                    <a:bodyPr/>
                    <a:lstStyle/>
                    <a:p>
                      <a:r>
                        <a:rPr lang="en-US" sz="2400" dirty="0" smtClean="0"/>
                        <a:t>Pre-frontal cortex</a:t>
                      </a:r>
                      <a:r>
                        <a:rPr lang="en-US" sz="2400" baseline="0" dirty="0" smtClean="0"/>
                        <a:t> </a:t>
                      </a:r>
                      <a:r>
                        <a:rPr lang="en-US" sz="2400" dirty="0" smtClean="0"/>
                        <a:t>(5HT, NA).</a:t>
                      </a:r>
                    </a:p>
                    <a:p>
                      <a:r>
                        <a:rPr lang="en-US" sz="2400" baseline="0" dirty="0" smtClean="0"/>
                        <a:t>Nucleus </a:t>
                      </a:r>
                      <a:r>
                        <a:rPr lang="en-US" sz="2400" baseline="0" dirty="0" err="1" smtClean="0"/>
                        <a:t>accumbens</a:t>
                      </a:r>
                      <a:r>
                        <a:rPr lang="en-US" sz="2400" baseline="0" dirty="0" smtClean="0"/>
                        <a:t> (</a:t>
                      </a:r>
                      <a:r>
                        <a:rPr lang="en-US" sz="2400" dirty="0" smtClean="0"/>
                        <a:t>DA)</a:t>
                      </a:r>
                      <a:r>
                        <a:rPr lang="en-US" sz="2400" baseline="0" dirty="0" smtClean="0"/>
                        <a:t>.</a:t>
                      </a:r>
                      <a:endParaRPr lang="en-US" sz="2400" dirty="0"/>
                    </a:p>
                  </a:txBody>
                  <a:tcPr marT="45727" marB="45727"/>
                </a:tc>
              </a:tr>
              <a:tr h="1324571">
                <a:tc>
                  <a:txBody>
                    <a:bodyPr/>
                    <a:lstStyle/>
                    <a:p>
                      <a:r>
                        <a:rPr lang="en-US" sz="2400" dirty="0" smtClean="0"/>
                        <a:t>Decreased need for sleep</a:t>
                      </a:r>
                      <a:endParaRPr lang="en-US" sz="2400" dirty="0"/>
                    </a:p>
                  </a:txBody>
                  <a:tcPr marT="45727" marB="45727"/>
                </a:tc>
                <a:tc>
                  <a:txBody>
                    <a:bodyPr/>
                    <a:lstStyle/>
                    <a:p>
                      <a:r>
                        <a:rPr lang="en-US" sz="2400" dirty="0" smtClean="0"/>
                        <a:t>Hypothalamus,</a:t>
                      </a:r>
                      <a:r>
                        <a:rPr lang="en-US" sz="2400" baseline="0" dirty="0" smtClean="0"/>
                        <a:t> thalamus and basal forebrain </a:t>
                      </a:r>
                      <a:r>
                        <a:rPr lang="en-US" sz="2400" dirty="0" smtClean="0"/>
                        <a:t>(5HT, NA, DA)</a:t>
                      </a:r>
                      <a:r>
                        <a:rPr lang="en-US" sz="2400" baseline="0" dirty="0" smtClean="0"/>
                        <a:t>.</a:t>
                      </a:r>
                      <a:endParaRPr lang="en-US" sz="2400" dirty="0"/>
                    </a:p>
                  </a:txBody>
                  <a:tcPr marT="45727" marB="45727"/>
                </a:tc>
              </a:tr>
              <a:tr h="917012">
                <a:tc>
                  <a:txBody>
                    <a:bodyPr/>
                    <a:lstStyle/>
                    <a:p>
                      <a:r>
                        <a:rPr lang="en-US" sz="2400" dirty="0" smtClean="0"/>
                        <a:t>Distractibility</a:t>
                      </a:r>
                      <a:endParaRPr lang="en-US" sz="2400" dirty="0"/>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2400" dirty="0" smtClean="0"/>
                        <a:t>Pre-frontal cortex (NA, DA)</a:t>
                      </a:r>
                      <a:r>
                        <a:rPr lang="en-US" sz="2400" baseline="0" dirty="0" smtClean="0"/>
                        <a:t>.</a:t>
                      </a:r>
                      <a:endParaRPr lang="en-US" sz="2400" dirty="0" smtClean="0"/>
                    </a:p>
                  </a:txBody>
                  <a:tcPr marT="45727" marB="45727"/>
                </a:tc>
              </a:tr>
              <a:tr h="509451">
                <a:tc>
                  <a:txBody>
                    <a:bodyPr/>
                    <a:lstStyle/>
                    <a:p>
                      <a:r>
                        <a:rPr lang="en-US" sz="2400" dirty="0" smtClean="0"/>
                        <a:t>Agitation</a:t>
                      </a:r>
                      <a:endParaRPr lang="en-US" sz="2400" dirty="0"/>
                    </a:p>
                  </a:txBody>
                  <a:tcPr marT="45727" marB="45727"/>
                </a:tc>
                <a:tc>
                  <a:txBody>
                    <a:bodyPr/>
                    <a:lstStyle/>
                    <a:p>
                      <a:r>
                        <a:rPr lang="en-US" sz="2400" dirty="0" smtClean="0"/>
                        <a:t>Striatum (5HT, DA)</a:t>
                      </a:r>
                      <a:r>
                        <a:rPr lang="en-US" sz="2400" baseline="0" dirty="0" smtClean="0"/>
                        <a:t>.</a:t>
                      </a:r>
                      <a:endParaRPr lang="en-US" sz="2400" dirty="0"/>
                    </a:p>
                  </a:txBody>
                  <a:tcPr marT="45727" marB="45727"/>
                </a:tc>
              </a:tr>
            </a:tbl>
          </a:graphicData>
        </a:graphic>
      </p:graphicFrame>
    </p:spTree>
    <p:extLst>
      <p:ext uri="{BB962C8B-B14F-4D97-AF65-F5344CB8AC3E}">
        <p14:creationId xmlns:p14="http://schemas.microsoft.com/office/powerpoint/2010/main" val="953209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
          <p:cNvSpPr>
            <a:spLocks noGrp="1"/>
          </p:cNvSpPr>
          <p:nvPr>
            <p:ph type="title"/>
          </p:nvPr>
        </p:nvSpPr>
        <p:spPr/>
        <p:txBody>
          <a:bodyPr/>
          <a:lstStyle/>
          <a:p>
            <a:r>
              <a:rPr lang="en-GB" dirty="0" smtClean="0"/>
              <a:t>Management </a:t>
            </a:r>
            <a:endParaRPr lang="en-GB" dirty="0"/>
          </a:p>
        </p:txBody>
      </p:sp>
      <p:sp>
        <p:nvSpPr>
          <p:cNvPr id="1048667" name="Content Placeholder 2"/>
          <p:cNvSpPr>
            <a:spLocks noGrp="1"/>
          </p:cNvSpPr>
          <p:nvPr>
            <p:ph idx="1"/>
          </p:nvPr>
        </p:nvSpPr>
        <p:spPr/>
        <p:txBody>
          <a:bodyPr>
            <a:normAutofit fontScale="94821"/>
          </a:bodyPr>
          <a:lstStyle/>
          <a:p>
            <a:r>
              <a:rPr lang="en-GB" dirty="0" smtClean="0"/>
              <a:t>Where:</a:t>
            </a:r>
            <a:endParaRPr lang="en-GB" dirty="0" smtClean="0"/>
          </a:p>
          <a:p>
            <a:pPr lvl="1"/>
            <a:r>
              <a:rPr lang="en-GB" dirty="0" smtClean="0"/>
              <a:t>primary care, home treatment or hospitalisation? </a:t>
            </a:r>
          </a:p>
          <a:p>
            <a:r>
              <a:rPr lang="en-GB" dirty="0" smtClean="0"/>
              <a:t>Who </a:t>
            </a:r>
            <a:r>
              <a:rPr lang="en-GB" dirty="0" smtClean="0"/>
              <a:t>?</a:t>
            </a:r>
            <a:endParaRPr lang="en-GB" dirty="0" smtClean="0"/>
          </a:p>
          <a:p>
            <a:r>
              <a:rPr lang="en-GB" dirty="0" smtClean="0"/>
              <a:t>Establish diagnosis</a:t>
            </a:r>
          </a:p>
          <a:p>
            <a:r>
              <a:rPr lang="en-GB" dirty="0" smtClean="0"/>
              <a:t>History and additional information</a:t>
            </a:r>
          </a:p>
          <a:p>
            <a:r>
              <a:rPr lang="en-GB" dirty="0" smtClean="0"/>
              <a:t>Investigations</a:t>
            </a:r>
          </a:p>
          <a:p>
            <a:r>
              <a:rPr lang="en-GB" dirty="0" smtClean="0"/>
              <a:t>Medications </a:t>
            </a:r>
          </a:p>
          <a:p>
            <a:r>
              <a:rPr lang="en-GB" dirty="0" smtClean="0"/>
              <a:t>Address specific psychosocial stressors</a:t>
            </a:r>
          </a:p>
          <a:p>
            <a:endParaRPr lang="en-GB" dirty="0"/>
          </a:p>
        </p:txBody>
      </p:sp>
    </p:spTree>
    <p:extLst>
      <p:ext uri="{BB962C8B-B14F-4D97-AF65-F5344CB8AC3E}">
        <p14:creationId xmlns:p14="http://schemas.microsoft.com/office/powerpoint/2010/main" val="2675305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
          <p:cNvSpPr>
            <a:spLocks noGrp="1"/>
          </p:cNvSpPr>
          <p:nvPr>
            <p:ph type="title"/>
          </p:nvPr>
        </p:nvSpPr>
        <p:spPr/>
        <p:txBody>
          <a:bodyPr>
            <a:normAutofit/>
          </a:bodyPr>
          <a:lstStyle/>
          <a:p>
            <a:r>
              <a:rPr lang="en-GB" dirty="0" smtClean="0"/>
              <a:t>Management: Information gathering </a:t>
            </a:r>
            <a:endParaRPr lang="en-GB" dirty="0"/>
          </a:p>
        </p:txBody>
      </p:sp>
      <p:sp>
        <p:nvSpPr>
          <p:cNvPr id="1048669" name="Content Placeholder 2"/>
          <p:cNvSpPr>
            <a:spLocks noGrp="1"/>
          </p:cNvSpPr>
          <p:nvPr>
            <p:ph idx="1"/>
          </p:nvPr>
        </p:nvSpPr>
        <p:spPr/>
        <p:txBody>
          <a:bodyPr>
            <a:normAutofit/>
          </a:bodyPr>
          <a:lstStyle/>
          <a:p>
            <a:r>
              <a:rPr lang="en-GB" dirty="0" smtClean="0"/>
              <a:t>Sources of information: </a:t>
            </a:r>
          </a:p>
          <a:p>
            <a:pPr lvl="1"/>
            <a:r>
              <a:rPr lang="en-GB" dirty="0" smtClean="0"/>
              <a:t>Patient</a:t>
            </a:r>
          </a:p>
          <a:p>
            <a:pPr lvl="1"/>
            <a:r>
              <a:rPr lang="en-GB" dirty="0" smtClean="0"/>
              <a:t>Collateral (corroborative) history</a:t>
            </a:r>
          </a:p>
          <a:p>
            <a:pPr lvl="1"/>
            <a:r>
              <a:rPr lang="en-GB" dirty="0" smtClean="0"/>
              <a:t>Primary physician (GP) records</a:t>
            </a:r>
          </a:p>
          <a:p>
            <a:pPr lvl="1"/>
            <a:r>
              <a:rPr lang="en-GB" dirty="0" smtClean="0"/>
              <a:t>Hospital records </a:t>
            </a:r>
          </a:p>
          <a:p>
            <a:pPr lvl="1"/>
            <a:r>
              <a:rPr lang="en-GB" dirty="0" smtClean="0"/>
              <a:t>Prison records (inmate records)</a:t>
            </a:r>
          </a:p>
        </p:txBody>
      </p:sp>
    </p:spTree>
    <p:extLst>
      <p:ext uri="{BB962C8B-B14F-4D97-AF65-F5344CB8AC3E}">
        <p14:creationId xmlns:p14="http://schemas.microsoft.com/office/powerpoint/2010/main" val="143059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1"/>
          <p:cNvSpPr>
            <a:spLocks noGrp="1"/>
          </p:cNvSpPr>
          <p:nvPr>
            <p:ph type="title"/>
          </p:nvPr>
        </p:nvSpPr>
        <p:spPr/>
        <p:txBody>
          <a:bodyPr>
            <a:normAutofit fontScale="90000"/>
          </a:bodyPr>
          <a:lstStyle/>
          <a:p>
            <a:r>
              <a:rPr lang="en-GB" dirty="0" smtClean="0"/>
              <a:t/>
            </a:r>
            <a:br>
              <a:rPr lang="en-GB" dirty="0" smtClean="0"/>
            </a:br>
            <a:r>
              <a:rPr lang="en-GB" dirty="0" smtClean="0"/>
              <a:t>Management: Establish diagnosis and co-morbidity</a:t>
            </a:r>
            <a:br>
              <a:rPr lang="en-GB" dirty="0" smtClean="0"/>
            </a:br>
            <a:endParaRPr lang="en-GB" dirty="0"/>
          </a:p>
        </p:txBody>
      </p:sp>
      <p:sp>
        <p:nvSpPr>
          <p:cNvPr id="1048671" name="Content Placeholder 2"/>
          <p:cNvSpPr>
            <a:spLocks noGrp="1"/>
          </p:cNvSpPr>
          <p:nvPr>
            <p:ph idx="1"/>
          </p:nvPr>
        </p:nvSpPr>
        <p:spPr/>
        <p:txBody>
          <a:bodyPr>
            <a:normAutofit fontScale="94792"/>
          </a:bodyPr>
          <a:lstStyle/>
          <a:p>
            <a:r>
              <a:rPr lang="en-GB" dirty="0" smtClean="0"/>
              <a:t>Associated factors</a:t>
            </a:r>
          </a:p>
          <a:p>
            <a:pPr lvl="1"/>
            <a:r>
              <a:rPr lang="en-GB" dirty="0" smtClean="0"/>
              <a:t>Psychosis</a:t>
            </a:r>
          </a:p>
          <a:p>
            <a:pPr lvl="1"/>
            <a:r>
              <a:rPr lang="en-GB" dirty="0" smtClean="0"/>
              <a:t>Catatonic symptoms</a:t>
            </a:r>
          </a:p>
          <a:p>
            <a:pPr lvl="1"/>
            <a:r>
              <a:rPr lang="en-GB" dirty="0" smtClean="0"/>
              <a:t>Risk of suicide</a:t>
            </a:r>
          </a:p>
          <a:p>
            <a:pPr lvl="1"/>
            <a:r>
              <a:rPr lang="en-GB" dirty="0" smtClean="0"/>
              <a:t>Risk of violence </a:t>
            </a:r>
          </a:p>
          <a:p>
            <a:pPr lvl="1"/>
            <a:r>
              <a:rPr lang="en-GB" dirty="0" smtClean="0"/>
              <a:t>Substance use disorder</a:t>
            </a:r>
          </a:p>
          <a:p>
            <a:r>
              <a:rPr lang="en-GB" dirty="0" smtClean="0"/>
              <a:t>Other co-morbidities: </a:t>
            </a:r>
          </a:p>
          <a:p>
            <a:pPr lvl="1"/>
            <a:r>
              <a:rPr lang="en-GB" dirty="0" smtClean="0"/>
              <a:t>personality disorder, anxiety disorder, ADHD and conduct disorder</a:t>
            </a:r>
          </a:p>
          <a:p>
            <a:endParaRPr lang="en-GB" dirty="0"/>
          </a:p>
        </p:txBody>
      </p:sp>
    </p:spTree>
    <p:extLst>
      <p:ext uri="{BB962C8B-B14F-4D97-AF65-F5344CB8AC3E}">
        <p14:creationId xmlns:p14="http://schemas.microsoft.com/office/powerpoint/2010/main" val="1866644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1"/>
          <p:cNvSpPr>
            <a:spLocks noGrp="1"/>
          </p:cNvSpPr>
          <p:nvPr>
            <p:ph type="title"/>
          </p:nvPr>
        </p:nvSpPr>
        <p:spPr/>
        <p:txBody>
          <a:bodyPr>
            <a:normAutofit/>
          </a:bodyPr>
          <a:lstStyle/>
          <a:p>
            <a:r>
              <a:rPr lang="en-GB" dirty="0" smtClean="0"/>
              <a:t>Medications that may cause mania</a:t>
            </a:r>
            <a:endParaRPr lang="en-GB" dirty="0"/>
          </a:p>
        </p:txBody>
      </p:sp>
      <p:sp>
        <p:nvSpPr>
          <p:cNvPr id="1048673" name="Content Placeholder 2"/>
          <p:cNvSpPr>
            <a:spLocks noGrp="1"/>
          </p:cNvSpPr>
          <p:nvPr>
            <p:ph idx="1"/>
          </p:nvPr>
        </p:nvSpPr>
        <p:spPr/>
        <p:txBody>
          <a:bodyPr>
            <a:normAutofit fontScale="96071"/>
          </a:bodyPr>
          <a:lstStyle/>
          <a:p>
            <a:r>
              <a:rPr lang="en-GB" dirty="0" smtClean="0"/>
              <a:t>Psychotropic medication</a:t>
            </a:r>
          </a:p>
          <a:p>
            <a:pPr lvl="1"/>
            <a:r>
              <a:rPr lang="en-GB" dirty="0" smtClean="0"/>
              <a:t>Antidepressants</a:t>
            </a:r>
          </a:p>
          <a:p>
            <a:pPr lvl="1"/>
            <a:r>
              <a:rPr lang="en-GB" dirty="0" smtClean="0"/>
              <a:t>Other psychotropic medication</a:t>
            </a:r>
          </a:p>
          <a:p>
            <a:r>
              <a:rPr lang="en-GB" dirty="0" smtClean="0"/>
              <a:t>Anti-</a:t>
            </a:r>
            <a:r>
              <a:rPr lang="en-GB" dirty="0" err="1" smtClean="0"/>
              <a:t>parkinsonian</a:t>
            </a:r>
            <a:r>
              <a:rPr lang="en-GB" dirty="0" smtClean="0"/>
              <a:t> medication</a:t>
            </a:r>
          </a:p>
          <a:p>
            <a:r>
              <a:rPr lang="en-GB" dirty="0" smtClean="0"/>
              <a:t>Analgesics: </a:t>
            </a:r>
            <a:r>
              <a:rPr lang="en-GB" dirty="0" err="1" smtClean="0"/>
              <a:t>buprenophine</a:t>
            </a:r>
            <a:r>
              <a:rPr lang="en-GB" dirty="0" smtClean="0"/>
              <a:t>, codeine, indomethacin </a:t>
            </a:r>
          </a:p>
          <a:p>
            <a:r>
              <a:rPr lang="en-GB" dirty="0" smtClean="0"/>
              <a:t>Cardiovascular </a:t>
            </a:r>
            <a:r>
              <a:rPr lang="en-GB" dirty="0" smtClean="0"/>
              <a:t>drugs</a:t>
            </a:r>
            <a:endParaRPr lang="en-GB" dirty="0" smtClean="0"/>
          </a:p>
          <a:p>
            <a:r>
              <a:rPr lang="en-GB" dirty="0" smtClean="0"/>
              <a:t>Respiratory drugs</a:t>
            </a:r>
          </a:p>
          <a:p>
            <a:r>
              <a:rPr lang="en-GB" dirty="0" smtClean="0"/>
              <a:t>Anti-infection: anti-TB, </a:t>
            </a:r>
            <a:r>
              <a:rPr lang="en-GB" dirty="0" err="1" smtClean="0"/>
              <a:t>chloroquin</a:t>
            </a:r>
            <a:r>
              <a:rPr lang="en-GB" dirty="0" smtClean="0"/>
              <a:t>, ARVs </a:t>
            </a:r>
          </a:p>
          <a:p>
            <a:r>
              <a:rPr lang="en-GB" dirty="0" smtClean="0"/>
              <a:t>GIT drugs: </a:t>
            </a:r>
            <a:r>
              <a:rPr lang="en-GB" dirty="0" err="1" smtClean="0"/>
              <a:t>cimetidine</a:t>
            </a:r>
            <a:r>
              <a:rPr lang="en-GB" dirty="0" smtClean="0"/>
              <a:t>, ranitidine, </a:t>
            </a:r>
            <a:r>
              <a:rPr lang="en-GB" dirty="0" err="1" smtClean="0"/>
              <a:t>metoclopromide</a:t>
            </a:r>
            <a:r>
              <a:rPr lang="en-GB" dirty="0" smtClean="0"/>
              <a:t> </a:t>
            </a:r>
          </a:p>
          <a:p>
            <a:r>
              <a:rPr lang="en-GB" dirty="0" smtClean="0"/>
              <a:t>Steroids: ACTH, corticosteroids, </a:t>
            </a:r>
            <a:r>
              <a:rPr lang="en-GB" dirty="0" err="1" smtClean="0"/>
              <a:t>dexamethasone</a:t>
            </a:r>
            <a:endParaRPr lang="en-GB" dirty="0" smtClean="0"/>
          </a:p>
          <a:p>
            <a:r>
              <a:rPr lang="en-GB" dirty="0" smtClean="0"/>
              <a:t>Others </a:t>
            </a:r>
            <a:endParaRPr lang="en-GB" dirty="0"/>
          </a:p>
        </p:txBody>
      </p:sp>
    </p:spTree>
    <p:extLst>
      <p:ext uri="{BB962C8B-B14F-4D97-AF65-F5344CB8AC3E}">
        <p14:creationId xmlns:p14="http://schemas.microsoft.com/office/powerpoint/2010/main" val="3882016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Title 1"/>
          <p:cNvSpPr>
            <a:spLocks noGrp="1"/>
          </p:cNvSpPr>
          <p:nvPr>
            <p:ph type="title"/>
          </p:nvPr>
        </p:nvSpPr>
        <p:spPr/>
        <p:txBody>
          <a:bodyPr/>
          <a:lstStyle/>
          <a:p>
            <a:r>
              <a:rPr lang="en-GB" dirty="0" smtClean="0"/>
              <a:t>Management: investigations  </a:t>
            </a:r>
            <a:endParaRPr lang="en-GB" dirty="0"/>
          </a:p>
        </p:txBody>
      </p:sp>
      <p:sp>
        <p:nvSpPr>
          <p:cNvPr id="1048675" name="Content Placeholder 2"/>
          <p:cNvSpPr>
            <a:spLocks noGrp="1"/>
          </p:cNvSpPr>
          <p:nvPr>
            <p:ph idx="1"/>
          </p:nvPr>
        </p:nvSpPr>
        <p:spPr>
          <a:xfrm>
            <a:off x="0" y="1150992"/>
            <a:ext cx="9144000" cy="5734392"/>
          </a:xfrm>
        </p:spPr>
        <p:txBody>
          <a:bodyPr>
            <a:normAutofit fontScale="91964" lnSpcReduction="20000"/>
          </a:bodyPr>
          <a:lstStyle/>
          <a:p>
            <a:r>
              <a:rPr lang="en-GB" dirty="0" smtClean="0"/>
              <a:t>Physical exam</a:t>
            </a:r>
          </a:p>
          <a:p>
            <a:r>
              <a:rPr lang="en-GB" dirty="0" smtClean="0"/>
              <a:t>Routine</a:t>
            </a:r>
          </a:p>
          <a:p>
            <a:pPr lvl="1"/>
            <a:r>
              <a:rPr lang="en-GB" dirty="0" smtClean="0"/>
              <a:t>Full </a:t>
            </a:r>
            <a:r>
              <a:rPr lang="en-GB" dirty="0" err="1" smtClean="0"/>
              <a:t>haemogram</a:t>
            </a:r>
            <a:r>
              <a:rPr lang="en-GB" dirty="0" smtClean="0"/>
              <a:t>, ESR, </a:t>
            </a:r>
          </a:p>
          <a:p>
            <a:pPr lvl="1"/>
            <a:r>
              <a:rPr lang="en-GB" dirty="0" err="1" smtClean="0"/>
              <a:t>Glusose</a:t>
            </a:r>
            <a:endParaRPr lang="en-GB" dirty="0" smtClean="0"/>
          </a:p>
          <a:p>
            <a:pPr lvl="1"/>
            <a:r>
              <a:rPr lang="en-GB" dirty="0" smtClean="0"/>
              <a:t>U&amp;E</a:t>
            </a:r>
          </a:p>
          <a:p>
            <a:pPr lvl="1"/>
            <a:r>
              <a:rPr lang="en-GB" dirty="0" smtClean="0"/>
              <a:t>Calcium</a:t>
            </a:r>
          </a:p>
          <a:p>
            <a:pPr lvl="1"/>
            <a:r>
              <a:rPr lang="en-GB" dirty="0" smtClean="0"/>
              <a:t>TFTs</a:t>
            </a:r>
          </a:p>
          <a:p>
            <a:pPr lvl="1"/>
            <a:r>
              <a:rPr lang="en-GB" dirty="0" smtClean="0"/>
              <a:t>LFTs</a:t>
            </a:r>
          </a:p>
          <a:p>
            <a:pPr lvl="1"/>
            <a:r>
              <a:rPr lang="en-GB" dirty="0" smtClean="0"/>
              <a:t>Drug screen</a:t>
            </a:r>
          </a:p>
          <a:p>
            <a:pPr lvl="1"/>
            <a:r>
              <a:rPr lang="en-GB" dirty="0" smtClean="0"/>
              <a:t>ECG </a:t>
            </a:r>
          </a:p>
          <a:p>
            <a:pPr lvl="1"/>
            <a:r>
              <a:rPr lang="en-GB" dirty="0" err="1" smtClean="0"/>
              <a:t>Creatinine</a:t>
            </a:r>
            <a:r>
              <a:rPr lang="en-GB" dirty="0" smtClean="0"/>
              <a:t> clearance </a:t>
            </a:r>
          </a:p>
          <a:p>
            <a:r>
              <a:rPr lang="en-GB" dirty="0" smtClean="0"/>
              <a:t>Others</a:t>
            </a:r>
          </a:p>
          <a:p>
            <a:pPr lvl="1"/>
            <a:r>
              <a:rPr lang="en-GB" dirty="0" smtClean="0"/>
              <a:t>Urinary copper (Wilson’s disease)</a:t>
            </a:r>
          </a:p>
          <a:p>
            <a:pPr lvl="1"/>
            <a:r>
              <a:rPr lang="en-GB" dirty="0" smtClean="0"/>
              <a:t>ANF (SLE)</a:t>
            </a:r>
          </a:p>
          <a:p>
            <a:pPr lvl="1"/>
            <a:r>
              <a:rPr lang="en-GB" dirty="0" smtClean="0"/>
              <a:t>Infection screen (VDRL, HIV)</a:t>
            </a:r>
          </a:p>
          <a:p>
            <a:pPr lvl="1"/>
            <a:r>
              <a:rPr lang="en-GB" dirty="0" smtClean="0"/>
              <a:t>CT/MRI scan</a:t>
            </a:r>
          </a:p>
          <a:p>
            <a:pPr lvl="1"/>
            <a:endParaRPr lang="en-GB" dirty="0" smtClean="0"/>
          </a:p>
          <a:p>
            <a:endParaRPr lang="en-GB" dirty="0" smtClean="0"/>
          </a:p>
        </p:txBody>
      </p:sp>
    </p:spTree>
    <p:extLst>
      <p:ext uri="{BB962C8B-B14F-4D97-AF65-F5344CB8AC3E}">
        <p14:creationId xmlns:p14="http://schemas.microsoft.com/office/powerpoint/2010/main" val="180714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p:txBody>
          <a:bodyPr/>
          <a:lstStyle/>
          <a:p>
            <a:r>
              <a:rPr lang="en-GB" dirty="0" smtClean="0"/>
              <a:t>Historical perspective </a:t>
            </a:r>
            <a:endParaRPr lang="en-GB" dirty="0"/>
          </a:p>
        </p:txBody>
      </p:sp>
      <p:sp>
        <p:nvSpPr>
          <p:cNvPr id="1048596" name="Content Placeholder 2"/>
          <p:cNvSpPr>
            <a:spLocks noGrp="1"/>
          </p:cNvSpPr>
          <p:nvPr>
            <p:ph idx="1"/>
          </p:nvPr>
        </p:nvSpPr>
        <p:spPr/>
        <p:txBody>
          <a:bodyPr>
            <a:normAutofit fontScale="99375"/>
          </a:bodyPr>
          <a:lstStyle/>
          <a:p>
            <a:pPr>
              <a:lnSpc>
                <a:spcPct val="150000"/>
              </a:lnSpc>
            </a:pPr>
            <a:r>
              <a:rPr lang="en-GB" dirty="0" smtClean="0"/>
              <a:t>Hippocrates: “</a:t>
            </a:r>
            <a:r>
              <a:rPr lang="en-GB" dirty="0" err="1" smtClean="0"/>
              <a:t>amic</a:t>
            </a:r>
            <a:r>
              <a:rPr lang="en-GB" dirty="0" smtClean="0"/>
              <a:t>” and “melancholic” patients </a:t>
            </a:r>
          </a:p>
          <a:p>
            <a:pPr>
              <a:lnSpc>
                <a:spcPct val="150000"/>
              </a:lnSpc>
            </a:pPr>
            <a:r>
              <a:rPr lang="en-GB" dirty="0" err="1" smtClean="0"/>
              <a:t>Aretaius</a:t>
            </a:r>
            <a:r>
              <a:rPr lang="en-GB" dirty="0" smtClean="0"/>
              <a:t> of </a:t>
            </a:r>
            <a:r>
              <a:rPr lang="en-GB" dirty="0" err="1" smtClean="0"/>
              <a:t>Capadocia</a:t>
            </a:r>
            <a:r>
              <a:rPr lang="en-GB" dirty="0" smtClean="0"/>
              <a:t> (c. 150 BC)</a:t>
            </a:r>
          </a:p>
          <a:p>
            <a:pPr>
              <a:lnSpc>
                <a:spcPct val="150000"/>
              </a:lnSpc>
            </a:pPr>
            <a:r>
              <a:rPr lang="en-GB" dirty="0" smtClean="0"/>
              <a:t>Paul Aegina (625- 690 BC)</a:t>
            </a:r>
          </a:p>
          <a:p>
            <a:pPr>
              <a:lnSpc>
                <a:spcPct val="150000"/>
              </a:lnSpc>
            </a:pPr>
            <a:r>
              <a:rPr lang="en-GB" dirty="0" smtClean="0"/>
              <a:t>Jules </a:t>
            </a:r>
            <a:r>
              <a:rPr lang="en-GB" dirty="0" err="1" smtClean="0"/>
              <a:t>Baillarger</a:t>
            </a:r>
            <a:r>
              <a:rPr lang="en-GB" dirty="0" smtClean="0"/>
              <a:t> (1854): “</a:t>
            </a:r>
            <a:r>
              <a:rPr lang="en-GB" i="1" dirty="0" smtClean="0"/>
              <a:t>la </a:t>
            </a:r>
            <a:r>
              <a:rPr lang="en-GB" i="1" dirty="0" err="1" smtClean="0"/>
              <a:t>folie</a:t>
            </a:r>
            <a:r>
              <a:rPr lang="en-GB" i="1" dirty="0" smtClean="0"/>
              <a:t> a double </a:t>
            </a:r>
            <a:r>
              <a:rPr lang="en-GB" i="1" dirty="0" err="1" smtClean="0"/>
              <a:t>forme</a:t>
            </a:r>
            <a:r>
              <a:rPr lang="en-GB" dirty="0" smtClean="0"/>
              <a:t>”</a:t>
            </a:r>
          </a:p>
          <a:p>
            <a:pPr>
              <a:lnSpc>
                <a:spcPct val="150000"/>
              </a:lnSpc>
            </a:pPr>
            <a:r>
              <a:rPr lang="en-GB" dirty="0" smtClean="0"/>
              <a:t>Jean-Pierre </a:t>
            </a:r>
            <a:r>
              <a:rPr lang="en-GB" dirty="0" err="1" smtClean="0"/>
              <a:t>Falret</a:t>
            </a:r>
            <a:r>
              <a:rPr lang="en-GB" dirty="0" smtClean="0"/>
              <a:t> (1854): “</a:t>
            </a:r>
            <a:r>
              <a:rPr lang="en-GB" i="1" dirty="0" smtClean="0"/>
              <a:t>la </a:t>
            </a:r>
            <a:r>
              <a:rPr lang="en-GB" i="1" dirty="0" err="1" smtClean="0"/>
              <a:t>folie</a:t>
            </a:r>
            <a:r>
              <a:rPr lang="en-GB" i="1" dirty="0" smtClean="0"/>
              <a:t> </a:t>
            </a:r>
            <a:r>
              <a:rPr lang="en-GB" i="1" dirty="0" err="1" smtClean="0"/>
              <a:t>circulaire</a:t>
            </a:r>
            <a:r>
              <a:rPr lang="en-GB" dirty="0" smtClean="0"/>
              <a:t>”</a:t>
            </a:r>
          </a:p>
          <a:p>
            <a:pPr>
              <a:lnSpc>
                <a:spcPct val="150000"/>
              </a:lnSpc>
            </a:pPr>
            <a:r>
              <a:rPr lang="en-GB" b="1" dirty="0" smtClean="0"/>
              <a:t>Emil </a:t>
            </a:r>
            <a:r>
              <a:rPr lang="en-GB" b="1" dirty="0" err="1" smtClean="0"/>
              <a:t>Kraeplin</a:t>
            </a:r>
            <a:r>
              <a:rPr lang="en-GB" b="1" dirty="0" smtClean="0"/>
              <a:t> (1899): Manic Depressive Insanity   </a:t>
            </a:r>
            <a:endParaRPr lang="en-GB" b="1" dirty="0"/>
          </a:p>
        </p:txBody>
      </p:sp>
    </p:spTree>
    <p:extLst>
      <p:ext uri="{BB962C8B-B14F-4D97-AF65-F5344CB8AC3E}">
        <p14:creationId xmlns:p14="http://schemas.microsoft.com/office/powerpoint/2010/main" val="2838736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itle 1"/>
          <p:cNvSpPr>
            <a:spLocks noGrp="1"/>
          </p:cNvSpPr>
          <p:nvPr>
            <p:ph type="title"/>
          </p:nvPr>
        </p:nvSpPr>
        <p:spPr/>
        <p:txBody>
          <a:bodyPr/>
          <a:lstStyle/>
          <a:p>
            <a:r>
              <a:rPr lang="en-GB" dirty="0" smtClean="0"/>
              <a:t>Specific treatment: manic phase</a:t>
            </a:r>
            <a:endParaRPr lang="en-GB" dirty="0"/>
          </a:p>
        </p:txBody>
      </p:sp>
      <p:sp>
        <p:nvSpPr>
          <p:cNvPr id="1048677" name="Content Placeholder 2"/>
          <p:cNvSpPr>
            <a:spLocks noGrp="1"/>
          </p:cNvSpPr>
          <p:nvPr>
            <p:ph idx="1"/>
          </p:nvPr>
        </p:nvSpPr>
        <p:spPr/>
        <p:txBody>
          <a:bodyPr>
            <a:normAutofit fontScale="94821"/>
          </a:bodyPr>
          <a:lstStyle/>
          <a:p>
            <a:r>
              <a:rPr lang="en-GB" dirty="0" smtClean="0"/>
              <a:t>First line</a:t>
            </a:r>
          </a:p>
          <a:p>
            <a:pPr lvl="1"/>
            <a:r>
              <a:rPr lang="en-GB" dirty="0" smtClean="0"/>
              <a:t>Lithium</a:t>
            </a:r>
          </a:p>
          <a:p>
            <a:pPr lvl="1"/>
            <a:r>
              <a:rPr lang="en-GB" dirty="0" smtClean="0"/>
              <a:t>Antipsychotics</a:t>
            </a:r>
          </a:p>
          <a:p>
            <a:r>
              <a:rPr lang="en-GB" dirty="0" smtClean="0"/>
              <a:t>Second line</a:t>
            </a:r>
          </a:p>
          <a:p>
            <a:pPr lvl="1"/>
            <a:r>
              <a:rPr lang="en-GB" dirty="0" err="1" smtClean="0"/>
              <a:t>Carbamazepine</a:t>
            </a:r>
            <a:endParaRPr lang="en-GB" dirty="0" smtClean="0"/>
          </a:p>
          <a:p>
            <a:pPr lvl="1"/>
            <a:r>
              <a:rPr lang="en-GB" dirty="0" err="1" smtClean="0"/>
              <a:t>Valproate</a:t>
            </a:r>
            <a:endParaRPr lang="en-GB" dirty="0" smtClean="0"/>
          </a:p>
          <a:p>
            <a:pPr lvl="1"/>
            <a:r>
              <a:rPr lang="en-GB" dirty="0" err="1" smtClean="0"/>
              <a:t>Lamotrigine</a:t>
            </a:r>
            <a:endParaRPr lang="en-GB" dirty="0" smtClean="0"/>
          </a:p>
          <a:p>
            <a:pPr lvl="1"/>
            <a:r>
              <a:rPr lang="en-GB" dirty="0" err="1" smtClean="0"/>
              <a:t>Gabapentine</a:t>
            </a:r>
            <a:r>
              <a:rPr lang="en-GB" dirty="0" smtClean="0"/>
              <a:t> </a:t>
            </a:r>
          </a:p>
          <a:p>
            <a:r>
              <a:rPr lang="en-GB" dirty="0" smtClean="0"/>
              <a:t>Third line </a:t>
            </a:r>
          </a:p>
          <a:p>
            <a:pPr lvl="1"/>
            <a:r>
              <a:rPr lang="en-GB" dirty="0" smtClean="0"/>
              <a:t>ECT</a:t>
            </a:r>
          </a:p>
          <a:p>
            <a:endParaRPr lang="en-GB" dirty="0"/>
          </a:p>
        </p:txBody>
      </p:sp>
    </p:spTree>
    <p:extLst>
      <p:ext uri="{BB962C8B-B14F-4D97-AF65-F5344CB8AC3E}">
        <p14:creationId xmlns:p14="http://schemas.microsoft.com/office/powerpoint/2010/main" val="4057439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Title 1"/>
          <p:cNvSpPr>
            <a:spLocks noGrp="1"/>
          </p:cNvSpPr>
          <p:nvPr>
            <p:ph type="title"/>
          </p:nvPr>
        </p:nvSpPr>
        <p:spPr/>
        <p:txBody>
          <a:bodyPr>
            <a:normAutofit/>
          </a:bodyPr>
          <a:lstStyle/>
          <a:p>
            <a:r>
              <a:rPr lang="en-GB" dirty="0" smtClean="0"/>
              <a:t>Bipolar depression: treatments</a:t>
            </a:r>
            <a:endParaRPr lang="en-GB" dirty="0"/>
          </a:p>
        </p:txBody>
      </p:sp>
      <p:sp>
        <p:nvSpPr>
          <p:cNvPr id="1048679" name="Content Placeholder 2"/>
          <p:cNvSpPr>
            <a:spLocks noGrp="1"/>
          </p:cNvSpPr>
          <p:nvPr>
            <p:ph idx="1"/>
          </p:nvPr>
        </p:nvSpPr>
        <p:spPr/>
        <p:txBody>
          <a:bodyPr>
            <a:normAutofit fontScale="94821"/>
          </a:bodyPr>
          <a:lstStyle/>
          <a:p>
            <a:r>
              <a:rPr lang="en-GB" dirty="0" smtClean="0"/>
              <a:t>Established </a:t>
            </a:r>
          </a:p>
          <a:p>
            <a:pPr lvl="1"/>
            <a:r>
              <a:rPr lang="en-GB" dirty="0" smtClean="0"/>
              <a:t>Lithium</a:t>
            </a:r>
          </a:p>
          <a:p>
            <a:pPr lvl="1"/>
            <a:r>
              <a:rPr lang="en-GB" dirty="0" smtClean="0"/>
              <a:t>Lithium and antidepressant</a:t>
            </a:r>
          </a:p>
          <a:p>
            <a:pPr lvl="1"/>
            <a:r>
              <a:rPr lang="en-GB" dirty="0" err="1" smtClean="0"/>
              <a:t>Lamotrigine</a:t>
            </a:r>
            <a:endParaRPr lang="en-GB" dirty="0" smtClean="0"/>
          </a:p>
          <a:p>
            <a:pPr lvl="1"/>
            <a:r>
              <a:rPr lang="en-GB" dirty="0" err="1" smtClean="0"/>
              <a:t>Olanzapine</a:t>
            </a:r>
            <a:r>
              <a:rPr lang="en-GB" dirty="0" smtClean="0"/>
              <a:t> and </a:t>
            </a:r>
            <a:r>
              <a:rPr lang="en-GB" dirty="0" err="1" smtClean="0"/>
              <a:t>fluoxetine</a:t>
            </a:r>
            <a:endParaRPr lang="en-GB" dirty="0" smtClean="0"/>
          </a:p>
          <a:p>
            <a:pPr lvl="1"/>
            <a:r>
              <a:rPr lang="en-GB" dirty="0" err="1" smtClean="0"/>
              <a:t>Quetiapine</a:t>
            </a:r>
            <a:endParaRPr lang="en-GB" dirty="0" smtClean="0"/>
          </a:p>
          <a:p>
            <a:r>
              <a:rPr lang="en-GB" dirty="0" smtClean="0"/>
              <a:t>Alternatives</a:t>
            </a:r>
          </a:p>
          <a:p>
            <a:pPr lvl="1"/>
            <a:r>
              <a:rPr lang="en-GB" dirty="0" err="1" smtClean="0"/>
              <a:t>Pramipexole</a:t>
            </a:r>
            <a:r>
              <a:rPr lang="en-GB" dirty="0" smtClean="0"/>
              <a:t> (dopamine agonist)</a:t>
            </a:r>
          </a:p>
          <a:p>
            <a:pPr lvl="1"/>
            <a:r>
              <a:rPr lang="en-GB" dirty="0" err="1" smtClean="0"/>
              <a:t>Valproate</a:t>
            </a:r>
            <a:r>
              <a:rPr lang="en-GB" dirty="0" smtClean="0"/>
              <a:t> </a:t>
            </a:r>
          </a:p>
          <a:p>
            <a:pPr lvl="1"/>
            <a:r>
              <a:rPr lang="en-GB" dirty="0" err="1" smtClean="0"/>
              <a:t>Carbamazepine</a:t>
            </a:r>
            <a:endParaRPr lang="en-GB" dirty="0" smtClean="0"/>
          </a:p>
          <a:p>
            <a:pPr lvl="1"/>
            <a:r>
              <a:rPr lang="en-GB" dirty="0" smtClean="0"/>
              <a:t>Antidepressants </a:t>
            </a:r>
            <a:endParaRPr lang="en-GB" dirty="0"/>
          </a:p>
        </p:txBody>
      </p:sp>
    </p:spTree>
    <p:extLst>
      <p:ext uri="{BB962C8B-B14F-4D97-AF65-F5344CB8AC3E}">
        <p14:creationId xmlns:p14="http://schemas.microsoft.com/office/powerpoint/2010/main" val="149841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Title 1"/>
          <p:cNvSpPr>
            <a:spLocks noGrp="1"/>
          </p:cNvSpPr>
          <p:nvPr>
            <p:ph type="title"/>
          </p:nvPr>
        </p:nvSpPr>
        <p:spPr/>
        <p:txBody>
          <a:bodyPr>
            <a:normAutofit/>
          </a:bodyPr>
          <a:lstStyle/>
          <a:p>
            <a:r>
              <a:rPr lang="en-GB" dirty="0" smtClean="0"/>
              <a:t>Specific treatment: depressed phase</a:t>
            </a:r>
            <a:endParaRPr lang="en-GB" dirty="0"/>
          </a:p>
        </p:txBody>
      </p:sp>
      <p:sp>
        <p:nvSpPr>
          <p:cNvPr id="1048681" name="Content Placeholder 2"/>
          <p:cNvSpPr>
            <a:spLocks noGrp="1"/>
          </p:cNvSpPr>
          <p:nvPr>
            <p:ph idx="1"/>
          </p:nvPr>
        </p:nvSpPr>
        <p:spPr/>
        <p:txBody>
          <a:bodyPr>
            <a:normAutofit/>
          </a:bodyPr>
          <a:lstStyle/>
          <a:p>
            <a:r>
              <a:rPr lang="en-GB" dirty="0" smtClean="0"/>
              <a:t>SSRIs less prone to precipitate manic attacks compared to TCAs</a:t>
            </a:r>
          </a:p>
          <a:p>
            <a:r>
              <a:rPr lang="en-GB" dirty="0" smtClean="0"/>
              <a:t>Antipsychotics </a:t>
            </a:r>
            <a:endParaRPr lang="en-GB" dirty="0"/>
          </a:p>
        </p:txBody>
      </p:sp>
    </p:spTree>
    <p:extLst>
      <p:ext uri="{BB962C8B-B14F-4D97-AF65-F5344CB8AC3E}">
        <p14:creationId xmlns:p14="http://schemas.microsoft.com/office/powerpoint/2010/main" val="1011856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Title 1"/>
          <p:cNvSpPr>
            <a:spLocks noGrp="1"/>
          </p:cNvSpPr>
          <p:nvPr>
            <p:ph type="title"/>
          </p:nvPr>
        </p:nvSpPr>
        <p:spPr>
          <a:xfrm>
            <a:off x="0" y="0"/>
            <a:ext cx="9144000" cy="1142984"/>
          </a:xfrm>
        </p:spPr>
        <p:txBody>
          <a:bodyPr>
            <a:normAutofit fontScale="90000"/>
          </a:bodyPr>
          <a:lstStyle/>
          <a:p>
            <a:r>
              <a:rPr lang="en-GB" b="1" dirty="0" smtClean="0"/>
              <a:t>Prophylaxis of bipolar disorder with </a:t>
            </a:r>
            <a:r>
              <a:rPr lang="en-GB" b="1" dirty="0" smtClean="0"/>
              <a:t>drugs</a:t>
            </a:r>
            <a:endParaRPr lang="en-GB" dirty="0"/>
          </a:p>
        </p:txBody>
      </p:sp>
      <p:sp>
        <p:nvSpPr>
          <p:cNvPr id="1048683" name="Content Placeholder 2"/>
          <p:cNvSpPr>
            <a:spLocks noGrp="1"/>
          </p:cNvSpPr>
          <p:nvPr>
            <p:ph idx="1"/>
          </p:nvPr>
        </p:nvSpPr>
        <p:spPr>
          <a:xfrm>
            <a:off x="0" y="1142984"/>
            <a:ext cx="9144000" cy="5715016"/>
          </a:xfrm>
        </p:spPr>
        <p:txBody>
          <a:bodyPr>
            <a:normAutofit fontScale="97500"/>
          </a:bodyPr>
          <a:lstStyle/>
          <a:p>
            <a:r>
              <a:rPr lang="en-GB" dirty="0" smtClean="0"/>
              <a:t>Consider Lithium, </a:t>
            </a:r>
            <a:r>
              <a:rPr lang="en-GB" dirty="0" err="1" smtClean="0"/>
              <a:t>olanzapine</a:t>
            </a:r>
            <a:r>
              <a:rPr lang="en-GB" dirty="0" smtClean="0"/>
              <a:t> or </a:t>
            </a:r>
            <a:r>
              <a:rPr lang="en-GB" dirty="0" err="1" smtClean="0"/>
              <a:t>valproate</a:t>
            </a:r>
            <a:r>
              <a:rPr lang="en-GB" dirty="0" smtClean="0"/>
              <a:t> </a:t>
            </a:r>
          </a:p>
          <a:p>
            <a:r>
              <a:rPr lang="en-GB" dirty="0" smtClean="0"/>
              <a:t>The choice should depend on: </a:t>
            </a:r>
          </a:p>
          <a:p>
            <a:pPr lvl="1"/>
            <a:r>
              <a:rPr lang="en-GB" dirty="0" smtClean="0"/>
              <a:t>response to previous treatments </a:t>
            </a:r>
          </a:p>
          <a:p>
            <a:pPr lvl="1"/>
            <a:r>
              <a:rPr lang="en-GB" dirty="0" smtClean="0"/>
              <a:t>the relative risk, and known precipitants, of manic versus depressive relapse </a:t>
            </a:r>
          </a:p>
          <a:p>
            <a:pPr lvl="1"/>
            <a:r>
              <a:rPr lang="en-GB" dirty="0" smtClean="0"/>
              <a:t>physical risk factors, e.g. renal disease, obesity and diabetes </a:t>
            </a:r>
          </a:p>
          <a:p>
            <a:pPr lvl="1"/>
            <a:r>
              <a:rPr lang="en-GB" dirty="0" smtClean="0"/>
              <a:t>the patient’s preference and history of adherence </a:t>
            </a:r>
          </a:p>
          <a:p>
            <a:pPr lvl="1"/>
            <a:r>
              <a:rPr lang="en-GB" dirty="0" smtClean="0"/>
              <a:t>gender (</a:t>
            </a:r>
            <a:r>
              <a:rPr lang="en-GB" dirty="0" err="1" smtClean="0"/>
              <a:t>valproate</a:t>
            </a:r>
            <a:r>
              <a:rPr lang="en-GB" dirty="0" smtClean="0"/>
              <a:t> should not be prescribed for women of child‐bearing potential) </a:t>
            </a:r>
          </a:p>
          <a:p>
            <a:pPr lvl="1"/>
            <a:r>
              <a:rPr lang="en-GB" dirty="0" smtClean="0"/>
              <a:t>a brief assessment of cognitive state (such as the Mini‐Mental State Examination) for older people.</a:t>
            </a:r>
            <a:endParaRPr lang="en-GB" dirty="0"/>
          </a:p>
        </p:txBody>
      </p:sp>
    </p:spTree>
    <p:extLst>
      <p:ext uri="{BB962C8B-B14F-4D97-AF65-F5344CB8AC3E}">
        <p14:creationId xmlns:p14="http://schemas.microsoft.com/office/powerpoint/2010/main" val="2043184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
          <p:cNvSpPr>
            <a:spLocks noGrp="1"/>
          </p:cNvSpPr>
          <p:nvPr>
            <p:ph type="title"/>
          </p:nvPr>
        </p:nvSpPr>
        <p:spPr/>
        <p:txBody>
          <a:bodyPr/>
          <a:lstStyle/>
          <a:p>
            <a:r>
              <a:rPr lang="en-GB" dirty="0" smtClean="0"/>
              <a:t>Morbidity and mortality</a:t>
            </a:r>
            <a:endParaRPr lang="en-GB" dirty="0"/>
          </a:p>
        </p:txBody>
      </p:sp>
      <p:sp>
        <p:nvSpPr>
          <p:cNvPr id="1048685" name="Content Placeholder 2"/>
          <p:cNvSpPr>
            <a:spLocks noGrp="1"/>
          </p:cNvSpPr>
          <p:nvPr>
            <p:ph idx="1"/>
          </p:nvPr>
        </p:nvSpPr>
        <p:spPr/>
        <p:txBody>
          <a:bodyPr/>
          <a:lstStyle/>
          <a:p>
            <a:r>
              <a:rPr lang="en-GB" dirty="0" smtClean="0"/>
              <a:t>Control of acute manic episode usually possible within 2 weeks</a:t>
            </a:r>
          </a:p>
          <a:p>
            <a:r>
              <a:rPr lang="en-GB" dirty="0" smtClean="0"/>
              <a:t>Loss of work and productivity</a:t>
            </a:r>
          </a:p>
          <a:p>
            <a:pPr lvl="1"/>
            <a:r>
              <a:rPr lang="en-GB" dirty="0" smtClean="0"/>
              <a:t>A number of famous actors, artists and musicians have had the disorder</a:t>
            </a:r>
          </a:p>
          <a:p>
            <a:r>
              <a:rPr lang="en-GB" dirty="0" smtClean="0"/>
              <a:t>Attempted suicide: 25 – 50%</a:t>
            </a:r>
          </a:p>
          <a:p>
            <a:r>
              <a:rPr lang="en-GB" dirty="0" smtClean="0"/>
              <a:t>Completed suicide: 10%</a:t>
            </a:r>
            <a:endParaRPr lang="en-GB" dirty="0"/>
          </a:p>
        </p:txBody>
      </p:sp>
    </p:spTree>
    <p:extLst>
      <p:ext uri="{BB962C8B-B14F-4D97-AF65-F5344CB8AC3E}">
        <p14:creationId xmlns:p14="http://schemas.microsoft.com/office/powerpoint/2010/main" val="241380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
          <p:cNvSpPr>
            <a:spLocks noGrp="1"/>
          </p:cNvSpPr>
          <p:nvPr>
            <p:ph type="title"/>
          </p:nvPr>
        </p:nvSpPr>
        <p:spPr/>
        <p:txBody>
          <a:bodyPr/>
          <a:lstStyle/>
          <a:p>
            <a:r>
              <a:rPr lang="en-GB" dirty="0" smtClean="0"/>
              <a:t>Prognostic factors</a:t>
            </a:r>
            <a:endParaRPr lang="en-GB" dirty="0"/>
          </a:p>
        </p:txBody>
      </p:sp>
      <p:sp>
        <p:nvSpPr>
          <p:cNvPr id="1048687" name="Content Placeholder 2"/>
          <p:cNvSpPr>
            <a:spLocks noGrp="1"/>
          </p:cNvSpPr>
          <p:nvPr>
            <p:ph idx="1"/>
          </p:nvPr>
        </p:nvSpPr>
        <p:spPr>
          <a:xfrm>
            <a:off x="0" y="1123608"/>
            <a:ext cx="9122232" cy="5734392"/>
          </a:xfrm>
        </p:spPr>
        <p:txBody>
          <a:bodyPr>
            <a:normAutofit fontScale="97500" lnSpcReduction="10000"/>
          </a:bodyPr>
          <a:lstStyle/>
          <a:p>
            <a:r>
              <a:rPr lang="en-GB" dirty="0" smtClean="0"/>
              <a:t>Poor	</a:t>
            </a:r>
          </a:p>
          <a:p>
            <a:pPr lvl="1"/>
            <a:r>
              <a:rPr lang="en-GB" dirty="0" smtClean="0"/>
              <a:t>Unemployment or poor employment history</a:t>
            </a:r>
          </a:p>
          <a:p>
            <a:pPr lvl="1"/>
            <a:r>
              <a:rPr lang="en-GB" dirty="0" smtClean="0"/>
              <a:t>Alcohol abuse</a:t>
            </a:r>
          </a:p>
          <a:p>
            <a:pPr lvl="1"/>
            <a:r>
              <a:rPr lang="en-GB" dirty="0" smtClean="0"/>
              <a:t>Psychotic features</a:t>
            </a:r>
          </a:p>
          <a:p>
            <a:pPr lvl="1"/>
            <a:r>
              <a:rPr lang="en-GB" dirty="0" smtClean="0"/>
              <a:t>Depressive features</a:t>
            </a:r>
          </a:p>
          <a:p>
            <a:pPr lvl="1"/>
            <a:r>
              <a:rPr lang="en-GB" dirty="0" smtClean="0"/>
              <a:t>Male sex</a:t>
            </a:r>
          </a:p>
          <a:p>
            <a:pPr lvl="1"/>
            <a:r>
              <a:rPr lang="en-GB" dirty="0" smtClean="0"/>
              <a:t>Treatment non-compliance</a:t>
            </a:r>
          </a:p>
          <a:p>
            <a:r>
              <a:rPr lang="en-GB" dirty="0" smtClean="0"/>
              <a:t>Good</a:t>
            </a:r>
          </a:p>
          <a:p>
            <a:pPr lvl="1"/>
            <a:r>
              <a:rPr lang="en-GB" dirty="0" smtClean="0"/>
              <a:t>Manic episodes of short duration</a:t>
            </a:r>
          </a:p>
          <a:p>
            <a:pPr lvl="1"/>
            <a:r>
              <a:rPr lang="en-GB" dirty="0" smtClean="0"/>
              <a:t>Later age of onset</a:t>
            </a:r>
          </a:p>
          <a:p>
            <a:pPr lvl="1"/>
            <a:r>
              <a:rPr lang="en-GB" dirty="0" smtClean="0"/>
              <a:t>Few thoughts of suicide</a:t>
            </a:r>
          </a:p>
          <a:p>
            <a:pPr lvl="1"/>
            <a:r>
              <a:rPr lang="en-GB" dirty="0" smtClean="0"/>
              <a:t>Few psychotic symptoms</a:t>
            </a:r>
          </a:p>
          <a:p>
            <a:pPr lvl="1"/>
            <a:r>
              <a:rPr lang="en-GB" dirty="0" smtClean="0"/>
              <a:t>Few co-morbid physical factors</a:t>
            </a:r>
          </a:p>
          <a:p>
            <a:pPr lvl="1"/>
            <a:r>
              <a:rPr lang="en-GB" dirty="0" smtClean="0"/>
              <a:t>Good treatment response and compliance  </a:t>
            </a:r>
          </a:p>
        </p:txBody>
      </p:sp>
    </p:spTree>
    <p:extLst>
      <p:ext uri="{BB962C8B-B14F-4D97-AF65-F5344CB8AC3E}">
        <p14:creationId xmlns:p14="http://schemas.microsoft.com/office/powerpoint/2010/main" val="2145619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Title 1"/>
          <p:cNvSpPr>
            <a:spLocks noGrp="1"/>
          </p:cNvSpPr>
          <p:nvPr>
            <p:ph type="title"/>
          </p:nvPr>
        </p:nvSpPr>
        <p:spPr/>
        <p:txBody>
          <a:bodyPr/>
          <a:lstStyle/>
          <a:p>
            <a:r>
              <a:rPr lang="en-GB" dirty="0" smtClean="0"/>
              <a:t>Prognosis </a:t>
            </a:r>
            <a:endParaRPr lang="en-GB" dirty="0"/>
          </a:p>
        </p:txBody>
      </p:sp>
      <p:sp>
        <p:nvSpPr>
          <p:cNvPr id="1048689" name="Content Placeholder 2"/>
          <p:cNvSpPr>
            <a:spLocks noGrp="1"/>
          </p:cNvSpPr>
          <p:nvPr>
            <p:ph idx="1"/>
          </p:nvPr>
        </p:nvSpPr>
        <p:spPr/>
        <p:txBody>
          <a:bodyPr/>
          <a:lstStyle/>
          <a:p>
            <a:r>
              <a:rPr lang="en-GB" dirty="0" smtClean="0"/>
              <a:t>Within the first 2 years after the 1</a:t>
            </a:r>
            <a:r>
              <a:rPr lang="en-GB" baseline="30000" dirty="0" smtClean="0"/>
              <a:t>st</a:t>
            </a:r>
            <a:r>
              <a:rPr lang="en-GB" dirty="0" smtClean="0"/>
              <a:t> episode, 40 – 50% experience another manic attack</a:t>
            </a:r>
          </a:p>
          <a:p>
            <a:r>
              <a:rPr lang="en-GB" dirty="0" smtClean="0"/>
              <a:t>Cycling between mania and depression accelerates with age</a:t>
            </a:r>
          </a:p>
          <a:p>
            <a:endParaRPr lang="en-GB" dirty="0"/>
          </a:p>
        </p:txBody>
      </p:sp>
    </p:spTree>
    <p:extLst>
      <p:ext uri="{BB962C8B-B14F-4D97-AF65-F5344CB8AC3E}">
        <p14:creationId xmlns:p14="http://schemas.microsoft.com/office/powerpoint/2010/main" val="1361657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smtClean="0"/>
              <a:t>DEPRESSION </a:t>
            </a:r>
            <a:endParaRPr lang="en-GB" sz="54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Objectives </a:t>
            </a:r>
            <a:endParaRPr lang="en-GB" dirty="0"/>
          </a:p>
        </p:txBody>
      </p:sp>
      <p:sp>
        <p:nvSpPr>
          <p:cNvPr id="5" name="Content Placeholder 4"/>
          <p:cNvSpPr>
            <a:spLocks noGrp="1"/>
          </p:cNvSpPr>
          <p:nvPr>
            <p:ph idx="1"/>
          </p:nvPr>
        </p:nvSpPr>
        <p:spPr/>
        <p:txBody>
          <a:bodyPr/>
          <a:lstStyle/>
          <a:p>
            <a:pPr>
              <a:buNone/>
            </a:pPr>
            <a:r>
              <a:rPr lang="en-GB" dirty="0" smtClean="0"/>
              <a:t>	You should be able to </a:t>
            </a:r>
          </a:p>
          <a:p>
            <a:r>
              <a:rPr lang="en-GB" dirty="0" smtClean="0"/>
              <a:t>Define and classify depressive illness</a:t>
            </a:r>
          </a:p>
          <a:p>
            <a:r>
              <a:rPr lang="en-GB" dirty="0" smtClean="0"/>
              <a:t>Diagnose depression</a:t>
            </a:r>
          </a:p>
          <a:p>
            <a:r>
              <a:rPr lang="en-GB" dirty="0" smtClean="0"/>
              <a:t>Manage a patient with depressive illness</a:t>
            </a:r>
          </a:p>
          <a:p>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ea typeface="ＭＳ Ｐゴシック" pitchFamily="34" charset="-128"/>
              </a:rPr>
              <a:t>Depression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67926"/>
              </p:ext>
            </p:extLst>
          </p:nvPr>
        </p:nvGraphicFramePr>
        <p:xfrm>
          <a:off x="0" y="1123608"/>
          <a:ext cx="9122232" cy="5734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rtlCol="0">
            <a:normAutofit/>
          </a:bodyPr>
          <a:lstStyle/>
          <a:p>
            <a:pPr eaLnBrk="1" fontAlgn="auto" hangingPunct="1">
              <a:spcAft>
                <a:spcPts val="0"/>
              </a:spcAft>
            </a:pPr>
            <a:r>
              <a:rPr lang="en-US" dirty="0" smtClean="0">
                <a:latin typeface="Calibri" charset="0"/>
                <a:ea typeface="+mj-ea"/>
                <a:cs typeface="+mj-cs"/>
              </a:rPr>
              <a:t>Bipolar </a:t>
            </a:r>
            <a:r>
              <a:rPr lang="en-US" dirty="0" smtClean="0">
                <a:latin typeface="Calibri" charset="0"/>
                <a:ea typeface="+mj-ea"/>
                <a:cs typeface="+mj-cs"/>
              </a:rPr>
              <a:t>Disorder Phases</a:t>
            </a:r>
            <a:endParaRPr lang="en-US" dirty="0">
              <a:latin typeface="Calibri" charset="0"/>
              <a:ea typeface="+mj-ea"/>
              <a:cs typeface="+mj-cs"/>
            </a:endParaRPr>
          </a:p>
        </p:txBody>
      </p:sp>
      <p:sp>
        <p:nvSpPr>
          <p:cNvPr id="1048598" name="Content Placeholder 2"/>
          <p:cNvSpPr>
            <a:spLocks noGrp="1"/>
          </p:cNvSpPr>
          <p:nvPr>
            <p:ph idx="1"/>
          </p:nvPr>
        </p:nvSpPr>
        <p:spPr/>
        <p:txBody>
          <a:bodyPr>
            <a:normAutofit fontScale="99531"/>
          </a:bodyPr>
          <a:lstStyle/>
          <a:p>
            <a:pPr marL="514350" indent="-514350" eaLnBrk="1" hangingPunct="1">
              <a:lnSpc>
                <a:spcPct val="150000"/>
              </a:lnSpc>
              <a:buFont typeface="+mj-lt"/>
              <a:buAutoNum type="arabicPeriod"/>
            </a:pPr>
            <a:r>
              <a:rPr lang="en-US" sz="3200" dirty="0" smtClean="0">
                <a:latin typeface="Calibri" pitchFamily="34" charset="0"/>
              </a:rPr>
              <a:t>Mania</a:t>
            </a:r>
            <a:endParaRPr lang="en-US" sz="3200" dirty="0" smtClean="0">
              <a:latin typeface="Calibri" pitchFamily="34" charset="0"/>
            </a:endParaRPr>
          </a:p>
          <a:p>
            <a:pPr marL="514350" indent="-514350" eaLnBrk="1" hangingPunct="1">
              <a:lnSpc>
                <a:spcPct val="150000"/>
              </a:lnSpc>
              <a:buFont typeface="+mj-lt"/>
              <a:buAutoNum type="arabicPeriod"/>
            </a:pPr>
            <a:r>
              <a:rPr lang="en-US" sz="3200" dirty="0" smtClean="0">
                <a:latin typeface="Calibri" pitchFamily="34" charset="0"/>
              </a:rPr>
              <a:t>Hypomania</a:t>
            </a:r>
          </a:p>
          <a:p>
            <a:pPr marL="514350" indent="-514350" eaLnBrk="1" hangingPunct="1">
              <a:lnSpc>
                <a:spcPct val="150000"/>
              </a:lnSpc>
              <a:buFont typeface="+mj-lt"/>
              <a:buAutoNum type="arabicPeriod"/>
            </a:pPr>
            <a:r>
              <a:rPr lang="en-US" sz="3200" dirty="0" err="1" smtClean="0">
                <a:latin typeface="Calibri" pitchFamily="34" charset="0"/>
              </a:rPr>
              <a:t>Euthymia</a:t>
            </a:r>
            <a:endParaRPr lang="en-US" sz="3200" dirty="0" smtClean="0">
              <a:latin typeface="Calibri" pitchFamily="34" charset="0"/>
            </a:endParaRPr>
          </a:p>
          <a:p>
            <a:pPr marL="514350" indent="-514350" eaLnBrk="1" hangingPunct="1">
              <a:lnSpc>
                <a:spcPct val="150000"/>
              </a:lnSpc>
              <a:buFont typeface="+mj-lt"/>
              <a:buAutoNum type="arabicPeriod"/>
            </a:pPr>
            <a:r>
              <a:rPr lang="en-US" sz="3200" dirty="0" err="1" smtClean="0">
                <a:latin typeface="Calibri" pitchFamily="34" charset="0"/>
              </a:rPr>
              <a:t>Dysthymia</a:t>
            </a:r>
            <a:endParaRPr lang="en-US" sz="3200" dirty="0" smtClean="0">
              <a:latin typeface="Calibri" pitchFamily="34" charset="0"/>
            </a:endParaRPr>
          </a:p>
          <a:p>
            <a:pPr marL="514350" indent="-514350" eaLnBrk="1" hangingPunct="1">
              <a:lnSpc>
                <a:spcPct val="150000"/>
              </a:lnSpc>
              <a:buFont typeface="+mj-lt"/>
              <a:buAutoNum type="arabicPeriod"/>
            </a:pPr>
            <a:r>
              <a:rPr lang="en-US" sz="3200" dirty="0" smtClean="0">
                <a:latin typeface="Calibri" pitchFamily="34" charset="0"/>
              </a:rPr>
              <a:t>Depression</a:t>
            </a:r>
          </a:p>
        </p:txBody>
      </p:sp>
      <p:sp>
        <p:nvSpPr>
          <p:cNvPr id="1048599" name="TextBox 2"/>
          <p:cNvSpPr txBox="1">
            <a:spLocks noChangeArrowheads="1"/>
          </p:cNvSpPr>
          <p:nvPr/>
        </p:nvSpPr>
        <p:spPr bwMode="auto">
          <a:xfrm>
            <a:off x="6561138" y="1069975"/>
            <a:ext cx="239395" cy="627380"/>
          </a:xfrm>
          <a:prstGeom prst="rect">
            <a:avLst/>
          </a:prstGeom>
          <a:noFill/>
          <a:ln w="9525">
            <a:noFill/>
            <a:miter lim="800000"/>
            <a:headEnd/>
            <a:tailEnd/>
          </a:ln>
        </p:spPr>
        <p:txBody>
          <a:bodyPr wrap="none">
            <a:spAutoFit/>
          </a:bodyPr>
          <a:lstStyle/>
          <a:p>
            <a:endParaRPr lang="en-US"/>
          </a:p>
          <a:p>
            <a:endParaRPr lang="en-US"/>
          </a:p>
        </p:txBody>
      </p:sp>
    </p:spTree>
    <p:extLst>
      <p:ext uri="{BB962C8B-B14F-4D97-AF65-F5344CB8AC3E}">
        <p14:creationId xmlns:p14="http://schemas.microsoft.com/office/powerpoint/2010/main" val="2165252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Depression </a:t>
            </a:r>
            <a:endParaRPr lang="en-GB" dirty="0"/>
          </a:p>
        </p:txBody>
      </p:sp>
      <p:sp>
        <p:nvSpPr>
          <p:cNvPr id="3" name="Content Placeholder 2"/>
          <p:cNvSpPr>
            <a:spLocks noGrp="1"/>
          </p:cNvSpPr>
          <p:nvPr>
            <p:ph idx="1"/>
          </p:nvPr>
        </p:nvSpPr>
        <p:spPr>
          <a:xfrm>
            <a:off x="0" y="1123608"/>
            <a:ext cx="9144000" cy="5734392"/>
          </a:xfrm>
        </p:spPr>
        <p:txBody>
          <a:bodyPr>
            <a:normAutofit fontScale="92500" lnSpcReduction="10000"/>
          </a:bodyPr>
          <a:lstStyle/>
          <a:p>
            <a:pPr marL="514350" indent="-514350">
              <a:buFont typeface="+mj-lt"/>
              <a:buAutoNum type="alphaUcPeriod"/>
            </a:pPr>
            <a:r>
              <a:rPr lang="en-GB" b="1" dirty="0" smtClean="0"/>
              <a:t>Depressed mood </a:t>
            </a:r>
            <a:r>
              <a:rPr lang="en-GB" dirty="0" smtClean="0"/>
              <a:t>to a degree that is definitely abnormal for the individual, present for most of the day and almost every day, largely uninfluenced by circumstances, and sustained for at least 2 weeks.</a:t>
            </a:r>
          </a:p>
          <a:p>
            <a:pPr marL="514350" indent="-514350">
              <a:buFont typeface="+mj-lt"/>
              <a:buAutoNum type="alphaUcPeriod"/>
            </a:pPr>
            <a:r>
              <a:rPr lang="en-GB" b="1" dirty="0" smtClean="0"/>
              <a:t>loss of interest or pleasure </a:t>
            </a:r>
            <a:r>
              <a:rPr lang="en-GB" dirty="0" smtClean="0"/>
              <a:t>in activities that are normally pleasurable; </a:t>
            </a:r>
            <a:r>
              <a:rPr lang="en-GB" b="1" dirty="0" smtClean="0"/>
              <a:t>decreased energy </a:t>
            </a:r>
            <a:r>
              <a:rPr lang="en-GB" dirty="0" smtClean="0"/>
              <a:t>or increased </a:t>
            </a:r>
            <a:r>
              <a:rPr lang="en-GB" b="1" dirty="0" smtClean="0"/>
              <a:t>fatigability</a:t>
            </a:r>
            <a:r>
              <a:rPr lang="en-GB" dirty="0" smtClean="0"/>
              <a:t>.</a:t>
            </a:r>
            <a:endParaRPr lang="en-GB" dirty="0" smtClean="0"/>
          </a:p>
          <a:p>
            <a:pPr marL="514350" indent="-514350">
              <a:buFont typeface="+mj-lt"/>
              <a:buAutoNum type="alphaUcPeriod"/>
            </a:pPr>
            <a:r>
              <a:rPr lang="en-GB" dirty="0" smtClean="0"/>
              <a:t>An additional symptom or symptoms from the following list should be present, to give a total of at least four:</a:t>
            </a:r>
          </a:p>
          <a:p>
            <a:pPr marL="914400" lvl="1" indent="-514350">
              <a:buFont typeface="+mj-lt"/>
              <a:buAutoNum type="arabicPeriod"/>
            </a:pPr>
            <a:r>
              <a:rPr lang="en-GB" dirty="0" smtClean="0"/>
              <a:t>Loss </a:t>
            </a:r>
            <a:r>
              <a:rPr lang="en-GB" dirty="0" smtClean="0"/>
              <a:t>of confidence and self-esteem;</a:t>
            </a:r>
          </a:p>
          <a:p>
            <a:pPr marL="914400" lvl="1" indent="-514350">
              <a:buFont typeface="+mj-lt"/>
              <a:buAutoNum type="arabicPeriod"/>
            </a:pPr>
            <a:r>
              <a:rPr lang="en-GB" dirty="0"/>
              <a:t>U</a:t>
            </a:r>
            <a:r>
              <a:rPr lang="en-GB" dirty="0" smtClean="0"/>
              <a:t>nreasonable </a:t>
            </a:r>
            <a:r>
              <a:rPr lang="en-GB" dirty="0" smtClean="0"/>
              <a:t>feelings of self-reproach or excessive and inappropriate guilt;</a:t>
            </a:r>
          </a:p>
          <a:p>
            <a:pPr marL="914400" lvl="1" indent="-514350">
              <a:buFont typeface="+mj-lt"/>
              <a:buAutoNum type="arabicPeriod"/>
            </a:pPr>
            <a:r>
              <a:rPr lang="en-GB" dirty="0"/>
              <a:t>R</a:t>
            </a:r>
            <a:r>
              <a:rPr lang="en-GB" dirty="0" smtClean="0"/>
              <a:t>ecurrent </a:t>
            </a:r>
            <a:r>
              <a:rPr lang="en-GB" dirty="0" smtClean="0"/>
              <a:t>thoughts of death or suicide, or any suicidal behaviour;</a:t>
            </a:r>
          </a:p>
          <a:p>
            <a:pPr marL="914400" lvl="1" indent="-514350">
              <a:buFont typeface="+mj-lt"/>
              <a:buAutoNum type="arabicPeriod"/>
            </a:pPr>
            <a:r>
              <a:rPr lang="en-GB" dirty="0" smtClean="0"/>
              <a:t>Complaints </a:t>
            </a:r>
            <a:r>
              <a:rPr lang="en-GB" dirty="0" smtClean="0"/>
              <a:t>or evidence of diminished ability to think or concentrate, such as indecisiveness or vacillation;</a:t>
            </a:r>
          </a:p>
          <a:p>
            <a:pPr marL="914400" lvl="1" indent="-514350">
              <a:buFont typeface="+mj-lt"/>
              <a:buAutoNum type="arabicPeriod"/>
            </a:pPr>
            <a:r>
              <a:rPr lang="en-GB" dirty="0"/>
              <a:t>C</a:t>
            </a:r>
            <a:r>
              <a:rPr lang="en-GB" dirty="0" smtClean="0"/>
              <a:t>hange </a:t>
            </a:r>
            <a:r>
              <a:rPr lang="en-GB" dirty="0" smtClean="0"/>
              <a:t>in psychomotor activity, with agitation or retardation (either subjective or objective);</a:t>
            </a:r>
          </a:p>
          <a:p>
            <a:pPr marL="914400" lvl="1" indent="-514350">
              <a:buFont typeface="+mj-lt"/>
              <a:buAutoNum type="arabicPeriod"/>
            </a:pPr>
            <a:r>
              <a:rPr lang="en-GB" dirty="0" smtClean="0"/>
              <a:t>Sleep </a:t>
            </a:r>
            <a:r>
              <a:rPr lang="en-GB" dirty="0" smtClean="0"/>
              <a:t>disturbance of any type;</a:t>
            </a: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Depression: classification </a:t>
            </a:r>
            <a:endParaRPr lang="en-GB" dirty="0"/>
          </a:p>
        </p:txBody>
      </p:sp>
      <p:sp>
        <p:nvSpPr>
          <p:cNvPr id="3" name="Content Placeholder 2"/>
          <p:cNvSpPr>
            <a:spLocks noGrp="1"/>
          </p:cNvSpPr>
          <p:nvPr>
            <p:ph idx="1"/>
          </p:nvPr>
        </p:nvSpPr>
        <p:spPr/>
        <p:txBody>
          <a:bodyPr>
            <a:normAutofit lnSpcReduction="10000"/>
          </a:bodyPr>
          <a:lstStyle/>
          <a:p>
            <a:r>
              <a:rPr lang="en-GB" dirty="0" smtClean="0"/>
              <a:t>Dimensional </a:t>
            </a:r>
          </a:p>
          <a:p>
            <a:pPr lvl="1"/>
            <a:r>
              <a:rPr lang="en-GB" dirty="0" err="1" smtClean="0"/>
              <a:t>Uni</a:t>
            </a:r>
            <a:r>
              <a:rPr lang="en-GB" dirty="0" smtClean="0"/>
              <a:t>-polar</a:t>
            </a:r>
            <a:endParaRPr lang="en-GB" dirty="0" smtClean="0"/>
          </a:p>
          <a:p>
            <a:pPr lvl="1"/>
            <a:r>
              <a:rPr lang="en-GB" dirty="0" smtClean="0"/>
              <a:t>Bipolar </a:t>
            </a:r>
          </a:p>
          <a:p>
            <a:r>
              <a:rPr lang="en-GB" b="1" dirty="0" smtClean="0"/>
              <a:t>Severity</a:t>
            </a:r>
          </a:p>
          <a:p>
            <a:pPr lvl="1"/>
            <a:r>
              <a:rPr lang="en-GB" b="1" dirty="0" smtClean="0"/>
              <a:t>Mild</a:t>
            </a:r>
          </a:p>
          <a:p>
            <a:pPr lvl="1"/>
            <a:r>
              <a:rPr lang="en-GB" b="1" dirty="0" smtClean="0"/>
              <a:t>Moderate</a:t>
            </a:r>
          </a:p>
          <a:p>
            <a:pPr lvl="1"/>
            <a:r>
              <a:rPr lang="en-GB" b="1" dirty="0" smtClean="0"/>
              <a:t>Severe</a:t>
            </a:r>
          </a:p>
          <a:p>
            <a:r>
              <a:rPr lang="en-GB" dirty="0" smtClean="0"/>
              <a:t>Symptoms</a:t>
            </a:r>
          </a:p>
          <a:p>
            <a:pPr lvl="1"/>
            <a:r>
              <a:rPr lang="en-GB" dirty="0" smtClean="0"/>
              <a:t>Psychotic</a:t>
            </a:r>
          </a:p>
          <a:p>
            <a:pPr lvl="1"/>
            <a:r>
              <a:rPr lang="en-GB" dirty="0" smtClean="0"/>
              <a:t>Somatic</a:t>
            </a:r>
          </a:p>
          <a:p>
            <a:pPr lvl="1"/>
            <a:r>
              <a:rPr lang="en-GB" dirty="0" smtClean="0"/>
              <a:t>Neurotic </a:t>
            </a:r>
          </a:p>
          <a:p>
            <a:r>
              <a:rPr lang="en-GB" dirty="0" smtClean="0"/>
              <a:t>Aetiology </a:t>
            </a:r>
          </a:p>
          <a:p>
            <a:pPr lvl="1"/>
            <a:r>
              <a:rPr lang="en-GB" dirty="0" smtClean="0"/>
              <a:t>Exogenous </a:t>
            </a:r>
          </a:p>
          <a:p>
            <a:pPr lvl="1"/>
            <a:r>
              <a:rPr lang="en-GB" dirty="0" smtClean="0"/>
              <a:t>Endogenous </a:t>
            </a:r>
          </a:p>
          <a:p>
            <a:pPr>
              <a:buNone/>
            </a:pP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GB" dirty="0" smtClean="0"/>
              <a:t>Mild Depressive </a:t>
            </a:r>
            <a:r>
              <a:rPr lang="en-GB" dirty="0" smtClean="0"/>
              <a:t>episode (DIE-SAGPASS)</a:t>
            </a:r>
            <a:endParaRPr lang="en-GB" dirty="0" smtClean="0"/>
          </a:p>
        </p:txBody>
      </p:sp>
      <p:sp>
        <p:nvSpPr>
          <p:cNvPr id="3" name="Content Placeholder 2"/>
          <p:cNvSpPr>
            <a:spLocks noGrp="1"/>
          </p:cNvSpPr>
          <p:nvPr>
            <p:ph idx="1"/>
          </p:nvPr>
        </p:nvSpPr>
        <p:spPr/>
        <p:txBody>
          <a:bodyPr>
            <a:normAutofit fontScale="92500" lnSpcReduction="10000"/>
          </a:bodyPr>
          <a:lstStyle/>
          <a:p>
            <a:pPr eaLnBrk="1" hangingPunct="1">
              <a:lnSpc>
                <a:spcPct val="80000"/>
              </a:lnSpc>
              <a:buFont typeface="Arial" charset="0"/>
              <a:buChar char="•"/>
              <a:defRPr/>
            </a:pPr>
            <a:r>
              <a:rPr lang="en-GB" sz="2200" dirty="0" smtClean="0"/>
              <a:t>At least 2 </a:t>
            </a:r>
            <a:r>
              <a:rPr lang="en-GB" sz="2200" dirty="0" smtClean="0"/>
              <a:t>weeks (but </a:t>
            </a:r>
            <a:r>
              <a:rPr lang="en-GB" sz="2200" dirty="0" smtClean="0"/>
              <a:t>shorter periods if severe or rapid in </a:t>
            </a:r>
            <a:r>
              <a:rPr lang="en-GB" sz="2200" dirty="0" smtClean="0"/>
              <a:t>onset).</a:t>
            </a:r>
          </a:p>
          <a:p>
            <a:pPr marL="0" indent="0" eaLnBrk="1" hangingPunct="1">
              <a:lnSpc>
                <a:spcPct val="80000"/>
              </a:lnSpc>
              <a:buNone/>
              <a:defRPr/>
            </a:pPr>
            <a:endParaRPr lang="en-GB" sz="2200" dirty="0" smtClean="0"/>
          </a:p>
          <a:p>
            <a:pPr eaLnBrk="1" hangingPunct="1">
              <a:lnSpc>
                <a:spcPct val="80000"/>
              </a:lnSpc>
              <a:buFont typeface="Arial" charset="0"/>
              <a:buChar char="•"/>
              <a:defRPr/>
            </a:pPr>
            <a:r>
              <a:rPr lang="en-GB" sz="2200" dirty="0" smtClean="0"/>
              <a:t>At least </a:t>
            </a:r>
            <a:r>
              <a:rPr lang="en-GB" sz="2200" dirty="0" smtClean="0">
                <a:solidFill>
                  <a:srgbClr val="FF0000"/>
                </a:solidFill>
              </a:rPr>
              <a:t>two </a:t>
            </a:r>
            <a:r>
              <a:rPr lang="en-GB" sz="2200" dirty="0" smtClean="0"/>
              <a:t>of:</a:t>
            </a:r>
          </a:p>
          <a:p>
            <a:pPr lvl="1" eaLnBrk="1" hangingPunct="1">
              <a:lnSpc>
                <a:spcPct val="80000"/>
              </a:lnSpc>
              <a:buFont typeface="Arial" charset="0"/>
              <a:buChar char="–"/>
              <a:defRPr/>
            </a:pPr>
            <a:r>
              <a:rPr lang="en-GB" sz="2000" b="1" u="sng" dirty="0" smtClean="0"/>
              <a:t>D</a:t>
            </a:r>
            <a:r>
              <a:rPr lang="en-GB" sz="2000" u="sng" dirty="0" smtClean="0"/>
              <a:t>epressed</a:t>
            </a:r>
            <a:r>
              <a:rPr lang="en-GB" sz="2000" dirty="0" smtClean="0"/>
              <a:t> </a:t>
            </a:r>
            <a:r>
              <a:rPr lang="en-GB" sz="2000" dirty="0" smtClean="0"/>
              <a:t>mood					</a:t>
            </a:r>
          </a:p>
          <a:p>
            <a:pPr lvl="1" eaLnBrk="1" hangingPunct="1">
              <a:lnSpc>
                <a:spcPct val="80000"/>
              </a:lnSpc>
              <a:buFont typeface="Arial" charset="0"/>
              <a:buChar char="–"/>
              <a:defRPr/>
            </a:pPr>
            <a:r>
              <a:rPr lang="en-GB" sz="2000" dirty="0" smtClean="0"/>
              <a:t>Loss of </a:t>
            </a:r>
            <a:r>
              <a:rPr lang="en-GB" sz="2000" b="1" u="sng" dirty="0" smtClean="0"/>
              <a:t>I</a:t>
            </a:r>
            <a:r>
              <a:rPr lang="en-GB" sz="2000" u="sng" dirty="0" smtClean="0"/>
              <a:t>nterest</a:t>
            </a:r>
            <a:r>
              <a:rPr lang="en-GB" sz="2000" dirty="0" smtClean="0"/>
              <a:t> </a:t>
            </a:r>
            <a:r>
              <a:rPr lang="en-GB" sz="2000" dirty="0" smtClean="0"/>
              <a:t>and enjoyment			</a:t>
            </a:r>
          </a:p>
          <a:p>
            <a:pPr lvl="1" eaLnBrk="1" hangingPunct="1">
              <a:lnSpc>
                <a:spcPct val="80000"/>
              </a:lnSpc>
              <a:buFont typeface="Arial" charset="0"/>
              <a:buChar char="–"/>
              <a:defRPr/>
            </a:pPr>
            <a:r>
              <a:rPr lang="en-GB" sz="2000" dirty="0" smtClean="0"/>
              <a:t>Increased fatigability </a:t>
            </a:r>
            <a:r>
              <a:rPr lang="en-GB" sz="2000" dirty="0" smtClean="0"/>
              <a:t>(</a:t>
            </a:r>
            <a:r>
              <a:rPr lang="en-GB" sz="2000" dirty="0" smtClean="0"/>
              <a:t>Low </a:t>
            </a:r>
            <a:r>
              <a:rPr lang="en-GB" sz="2000" b="1" u="sng" dirty="0" smtClean="0"/>
              <a:t>E</a:t>
            </a:r>
            <a:r>
              <a:rPr lang="en-GB" sz="2000" u="sng" dirty="0" smtClean="0"/>
              <a:t>nergy</a:t>
            </a:r>
            <a:r>
              <a:rPr lang="en-GB" sz="2000" dirty="0" smtClean="0"/>
              <a:t>)</a:t>
            </a:r>
          </a:p>
          <a:p>
            <a:pPr lvl="1" eaLnBrk="1" hangingPunct="1">
              <a:lnSpc>
                <a:spcPct val="80000"/>
              </a:lnSpc>
              <a:buFont typeface="Arial" charset="0"/>
              <a:buChar char="–"/>
              <a:defRPr/>
            </a:pPr>
            <a:r>
              <a:rPr lang="en-GB" sz="2000" dirty="0" smtClean="0"/>
              <a:t>			</a:t>
            </a:r>
            <a:endParaRPr lang="en-GB" sz="2000" dirty="0" smtClean="0"/>
          </a:p>
          <a:p>
            <a:pPr eaLnBrk="1" hangingPunct="1">
              <a:lnSpc>
                <a:spcPct val="80000"/>
              </a:lnSpc>
              <a:buFont typeface="Arial" charset="0"/>
              <a:buChar char="•"/>
              <a:defRPr/>
            </a:pPr>
            <a:r>
              <a:rPr lang="en-GB" sz="2200" dirty="0" smtClean="0"/>
              <a:t>Plus </a:t>
            </a:r>
            <a:r>
              <a:rPr lang="en-GB" sz="2200" dirty="0" smtClean="0">
                <a:solidFill>
                  <a:srgbClr val="FF0000"/>
                </a:solidFill>
              </a:rPr>
              <a:t>two</a:t>
            </a:r>
            <a:r>
              <a:rPr lang="en-GB" sz="2200" dirty="0" smtClean="0"/>
              <a:t> of:</a:t>
            </a:r>
          </a:p>
          <a:p>
            <a:pPr lvl="1">
              <a:lnSpc>
                <a:spcPct val="80000"/>
              </a:lnSpc>
              <a:buFont typeface="Arial" charset="0"/>
              <a:buChar char="–"/>
              <a:defRPr/>
            </a:pPr>
            <a:r>
              <a:rPr lang="en-GB" sz="2000" dirty="0" smtClean="0"/>
              <a:t>Reduced </a:t>
            </a:r>
            <a:r>
              <a:rPr lang="en-GB" sz="2000" b="1" u="sng" dirty="0" smtClean="0"/>
              <a:t>S</a:t>
            </a:r>
            <a:r>
              <a:rPr lang="en-GB" sz="2000" u="sng" dirty="0" smtClean="0"/>
              <a:t>elf-esteem</a:t>
            </a:r>
            <a:r>
              <a:rPr lang="en-GB" sz="2000" dirty="0" smtClean="0"/>
              <a:t> </a:t>
            </a:r>
            <a:r>
              <a:rPr lang="en-GB" sz="2000" dirty="0" smtClean="0"/>
              <a:t>and </a:t>
            </a:r>
            <a:r>
              <a:rPr lang="en-GB" sz="2000" b="1" u="sng" dirty="0" smtClean="0"/>
              <a:t>S</a:t>
            </a:r>
            <a:r>
              <a:rPr lang="en-GB" sz="2000" u="sng" dirty="0" smtClean="0"/>
              <a:t>elf-confidence</a:t>
            </a:r>
            <a:r>
              <a:rPr lang="en-GB" sz="2000" dirty="0" smtClean="0"/>
              <a:t>		</a:t>
            </a:r>
          </a:p>
          <a:p>
            <a:pPr lvl="1" eaLnBrk="1" hangingPunct="1">
              <a:lnSpc>
                <a:spcPct val="80000"/>
              </a:lnSpc>
              <a:buFont typeface="Arial" charset="0"/>
              <a:buChar char="–"/>
              <a:defRPr/>
            </a:pPr>
            <a:r>
              <a:rPr lang="en-GB" sz="2000" dirty="0" smtClean="0"/>
              <a:t>Reduced </a:t>
            </a:r>
            <a:r>
              <a:rPr lang="en-GB" sz="2000" dirty="0" smtClean="0"/>
              <a:t>concentration and </a:t>
            </a:r>
            <a:r>
              <a:rPr lang="en-GB" sz="2000" b="1" u="sng" dirty="0" smtClean="0"/>
              <a:t>A</a:t>
            </a:r>
            <a:r>
              <a:rPr lang="en-GB" sz="2000" u="sng" dirty="0" smtClean="0"/>
              <a:t>ttention</a:t>
            </a:r>
            <a:r>
              <a:rPr lang="en-GB" sz="2000" dirty="0" smtClean="0"/>
              <a:t>		</a:t>
            </a:r>
          </a:p>
          <a:p>
            <a:pPr lvl="1" eaLnBrk="1" hangingPunct="1">
              <a:lnSpc>
                <a:spcPct val="80000"/>
              </a:lnSpc>
              <a:buFont typeface="Arial" charset="0"/>
              <a:buChar char="–"/>
              <a:defRPr/>
            </a:pPr>
            <a:r>
              <a:rPr lang="en-GB" sz="2000" dirty="0" smtClean="0"/>
              <a:t>Ideas </a:t>
            </a:r>
            <a:r>
              <a:rPr lang="en-GB" sz="2000" dirty="0" smtClean="0"/>
              <a:t>of </a:t>
            </a:r>
            <a:r>
              <a:rPr lang="en-GB" sz="2000" b="1" u="sng" dirty="0" smtClean="0"/>
              <a:t>G</a:t>
            </a:r>
            <a:r>
              <a:rPr lang="en-GB" sz="2000" u="sng" dirty="0" smtClean="0"/>
              <a:t>uil</a:t>
            </a:r>
            <a:r>
              <a:rPr lang="en-GB" sz="2000" dirty="0" smtClean="0"/>
              <a:t>t </a:t>
            </a:r>
            <a:r>
              <a:rPr lang="en-GB" sz="2000" dirty="0" smtClean="0"/>
              <a:t>and unworthiness			</a:t>
            </a:r>
          </a:p>
          <a:p>
            <a:pPr lvl="1" eaLnBrk="1" hangingPunct="1">
              <a:lnSpc>
                <a:spcPct val="80000"/>
              </a:lnSpc>
              <a:buFont typeface="Arial" charset="0"/>
              <a:buChar char="–"/>
              <a:defRPr/>
            </a:pPr>
            <a:r>
              <a:rPr lang="en-GB" sz="2000" dirty="0"/>
              <a:t>B</a:t>
            </a:r>
            <a:r>
              <a:rPr lang="en-GB" sz="2000" dirty="0" smtClean="0"/>
              <a:t>leak </a:t>
            </a:r>
            <a:r>
              <a:rPr lang="en-GB" sz="2000" dirty="0" smtClean="0"/>
              <a:t>and </a:t>
            </a:r>
            <a:r>
              <a:rPr lang="en-GB" sz="2000" b="1" u="sng" dirty="0" smtClean="0"/>
              <a:t>P</a:t>
            </a:r>
            <a:r>
              <a:rPr lang="en-GB" sz="2000" u="sng" dirty="0" smtClean="0"/>
              <a:t>essimistic</a:t>
            </a:r>
            <a:r>
              <a:rPr lang="en-GB" sz="2000" dirty="0" smtClean="0"/>
              <a:t> </a:t>
            </a:r>
            <a:r>
              <a:rPr lang="en-GB" sz="2000" dirty="0" smtClean="0"/>
              <a:t>views of the future		</a:t>
            </a:r>
            <a:endParaRPr lang="en-GB" sz="2000" dirty="0" smtClean="0"/>
          </a:p>
          <a:p>
            <a:pPr lvl="1">
              <a:lnSpc>
                <a:spcPct val="80000"/>
              </a:lnSpc>
              <a:buFont typeface="Arial" charset="0"/>
              <a:buChar char="–"/>
              <a:defRPr/>
            </a:pPr>
            <a:r>
              <a:rPr lang="en-GB" sz="2000" dirty="0" smtClean="0"/>
              <a:t>D</a:t>
            </a:r>
            <a:r>
              <a:rPr lang="en-GB" sz="2000" dirty="0" smtClean="0"/>
              <a:t>iminished </a:t>
            </a:r>
            <a:r>
              <a:rPr lang="en-GB" sz="2000" b="1" u="sng" dirty="0" smtClean="0"/>
              <a:t>A</a:t>
            </a:r>
            <a:r>
              <a:rPr lang="en-GB" sz="2000" u="sng" dirty="0" smtClean="0"/>
              <a:t>ppetite</a:t>
            </a:r>
            <a:r>
              <a:rPr lang="en-GB" sz="2000" dirty="0" smtClean="0"/>
              <a:t>				</a:t>
            </a:r>
          </a:p>
          <a:p>
            <a:pPr lvl="1">
              <a:lnSpc>
                <a:spcPct val="80000"/>
              </a:lnSpc>
              <a:buFont typeface="Arial" charset="0"/>
              <a:buChar char="–"/>
              <a:defRPr/>
            </a:pPr>
            <a:r>
              <a:rPr lang="en-GB" sz="2000" dirty="0" smtClean="0"/>
              <a:t>Disturbed</a:t>
            </a:r>
            <a:r>
              <a:rPr lang="en-GB" sz="2000" u="sng" dirty="0" smtClean="0"/>
              <a:t> </a:t>
            </a:r>
            <a:r>
              <a:rPr lang="en-GB" sz="2000" b="1" u="sng" dirty="0"/>
              <a:t>S</a:t>
            </a:r>
            <a:r>
              <a:rPr lang="en-GB" sz="2000" u="sng" dirty="0" smtClean="0"/>
              <a:t>leep</a:t>
            </a:r>
            <a:r>
              <a:rPr lang="en-GB" sz="2000" dirty="0" smtClean="0"/>
              <a:t>					</a:t>
            </a:r>
          </a:p>
          <a:p>
            <a:pPr lvl="1">
              <a:lnSpc>
                <a:spcPct val="80000"/>
              </a:lnSpc>
              <a:buFont typeface="Arial" charset="0"/>
              <a:buChar char="–"/>
              <a:defRPr/>
            </a:pPr>
            <a:r>
              <a:rPr lang="en-GB" sz="2000" dirty="0"/>
              <a:t>I</a:t>
            </a:r>
            <a:r>
              <a:rPr lang="en-GB" sz="2000" dirty="0" smtClean="0"/>
              <a:t>deas </a:t>
            </a:r>
            <a:r>
              <a:rPr lang="en-GB" sz="2000" dirty="0" smtClean="0"/>
              <a:t>or acts of </a:t>
            </a:r>
            <a:r>
              <a:rPr lang="en-GB" sz="2000" b="1" u="sng" dirty="0" smtClean="0"/>
              <a:t>S</a:t>
            </a:r>
            <a:r>
              <a:rPr lang="en-GB" sz="2000" u="sng" dirty="0" smtClean="0"/>
              <a:t>elf-harm</a:t>
            </a:r>
            <a:r>
              <a:rPr lang="en-GB" sz="2000" dirty="0" smtClean="0"/>
              <a:t> </a:t>
            </a:r>
            <a:r>
              <a:rPr lang="en-GB" sz="2000" dirty="0" smtClean="0"/>
              <a:t>or </a:t>
            </a:r>
            <a:r>
              <a:rPr lang="en-GB" sz="2000" b="1" u="sng" dirty="0" smtClean="0"/>
              <a:t>S</a:t>
            </a:r>
            <a:r>
              <a:rPr lang="en-GB" sz="2000" u="sng" dirty="0" smtClean="0"/>
              <a:t>uicide</a:t>
            </a:r>
            <a:r>
              <a:rPr lang="en-GB" sz="2000" dirty="0" smtClean="0"/>
              <a:t>	</a:t>
            </a:r>
            <a:endParaRPr lang="en-GB" sz="2000" dirty="0" smtClean="0"/>
          </a:p>
          <a:p>
            <a:pPr lvl="1">
              <a:lnSpc>
                <a:spcPct val="80000"/>
              </a:lnSpc>
              <a:buFont typeface="Arial" charset="0"/>
              <a:buChar char="–"/>
              <a:defRPr/>
            </a:pPr>
            <a:r>
              <a:rPr lang="en-GB" sz="2000" dirty="0" smtClean="0"/>
              <a:t>		</a:t>
            </a:r>
          </a:p>
          <a:p>
            <a:pPr eaLnBrk="1" hangingPunct="1">
              <a:lnSpc>
                <a:spcPct val="80000"/>
              </a:lnSpc>
              <a:buFont typeface="Arial" charset="0"/>
              <a:buChar char="•"/>
              <a:defRPr/>
            </a:pPr>
            <a:r>
              <a:rPr lang="en-GB" sz="2200" dirty="0" smtClean="0"/>
              <a:t>Usually, some difficulty in functioning</a:t>
            </a:r>
          </a:p>
          <a:p>
            <a:pPr eaLnBrk="1" hangingPunct="1">
              <a:lnSpc>
                <a:spcPct val="80000"/>
              </a:lnSpc>
              <a:buFont typeface="Arial" charset="0"/>
              <a:buChar char="•"/>
              <a:defRPr/>
            </a:pPr>
            <a:endParaRPr lang="en-GB" sz="2200" dirty="0" smtClean="0"/>
          </a:p>
          <a:p>
            <a:pPr eaLnBrk="1" hangingPunct="1">
              <a:lnSpc>
                <a:spcPct val="160000"/>
              </a:lnSpc>
              <a:buNone/>
              <a:defRPr/>
            </a:pPr>
            <a:r>
              <a:rPr lang="en-GB" sz="2200" dirty="0" smtClean="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mtClean="0"/>
              <a:t>Moderate Depressive episode</a:t>
            </a:r>
          </a:p>
        </p:txBody>
      </p:sp>
      <p:sp>
        <p:nvSpPr>
          <p:cNvPr id="9219" name="Content Placeholder 2"/>
          <p:cNvSpPr>
            <a:spLocks noGrp="1"/>
          </p:cNvSpPr>
          <p:nvPr>
            <p:ph idx="1"/>
          </p:nvPr>
        </p:nvSpPr>
        <p:spPr/>
        <p:txBody>
          <a:bodyPr/>
          <a:lstStyle/>
          <a:p>
            <a:pPr eaLnBrk="1" hangingPunct="1">
              <a:lnSpc>
                <a:spcPct val="80000"/>
              </a:lnSpc>
            </a:pPr>
            <a:r>
              <a:rPr lang="en-GB" sz="2200" dirty="0" smtClean="0"/>
              <a:t>At least 2 </a:t>
            </a:r>
            <a:r>
              <a:rPr lang="en-GB" sz="2200" dirty="0" smtClean="0"/>
              <a:t>weeks (but </a:t>
            </a:r>
            <a:r>
              <a:rPr lang="en-GB" sz="2200" dirty="0" smtClean="0"/>
              <a:t>shorter periods if severe or rapid in </a:t>
            </a:r>
            <a:r>
              <a:rPr lang="en-GB" sz="2200" dirty="0" smtClean="0"/>
              <a:t>onset)</a:t>
            </a:r>
          </a:p>
          <a:p>
            <a:pPr eaLnBrk="1" hangingPunct="1">
              <a:lnSpc>
                <a:spcPct val="80000"/>
              </a:lnSpc>
            </a:pPr>
            <a:endParaRPr lang="en-GB" sz="2200" dirty="0" smtClean="0"/>
          </a:p>
          <a:p>
            <a:pPr eaLnBrk="1" hangingPunct="1">
              <a:lnSpc>
                <a:spcPct val="80000"/>
              </a:lnSpc>
            </a:pPr>
            <a:r>
              <a:rPr lang="en-GB" sz="2200" dirty="0" smtClean="0"/>
              <a:t>At least </a:t>
            </a:r>
            <a:r>
              <a:rPr lang="en-GB" sz="2200" dirty="0" smtClean="0">
                <a:solidFill>
                  <a:srgbClr val="FF0000"/>
                </a:solidFill>
              </a:rPr>
              <a:t>two</a:t>
            </a:r>
            <a:r>
              <a:rPr lang="en-GB" sz="2200" dirty="0" smtClean="0"/>
              <a:t> of:</a:t>
            </a:r>
          </a:p>
          <a:p>
            <a:pPr lvl="1" eaLnBrk="1" hangingPunct="1">
              <a:lnSpc>
                <a:spcPct val="80000"/>
              </a:lnSpc>
            </a:pPr>
            <a:r>
              <a:rPr lang="en-GB" sz="2000" dirty="0" smtClean="0"/>
              <a:t>Depressed mood</a:t>
            </a:r>
          </a:p>
          <a:p>
            <a:pPr lvl="1" eaLnBrk="1" hangingPunct="1">
              <a:lnSpc>
                <a:spcPct val="80000"/>
              </a:lnSpc>
            </a:pPr>
            <a:r>
              <a:rPr lang="en-GB" sz="2000" dirty="0" smtClean="0"/>
              <a:t>Loss of interest and enjoyment</a:t>
            </a:r>
          </a:p>
          <a:p>
            <a:pPr lvl="1" eaLnBrk="1" hangingPunct="1">
              <a:lnSpc>
                <a:spcPct val="80000"/>
              </a:lnSpc>
            </a:pPr>
            <a:r>
              <a:rPr lang="en-GB" sz="2000" dirty="0" smtClean="0"/>
              <a:t>Increased </a:t>
            </a:r>
            <a:r>
              <a:rPr lang="en-GB" sz="2000" dirty="0" smtClean="0"/>
              <a:t>fatigability</a:t>
            </a:r>
          </a:p>
          <a:p>
            <a:pPr lvl="1" eaLnBrk="1" hangingPunct="1">
              <a:lnSpc>
                <a:spcPct val="80000"/>
              </a:lnSpc>
            </a:pPr>
            <a:endParaRPr lang="en-GB" sz="2000" dirty="0" smtClean="0"/>
          </a:p>
          <a:p>
            <a:pPr eaLnBrk="1" hangingPunct="1">
              <a:lnSpc>
                <a:spcPct val="80000"/>
              </a:lnSpc>
            </a:pPr>
            <a:r>
              <a:rPr lang="en-GB" sz="2200" dirty="0" smtClean="0"/>
              <a:t>Plus at least </a:t>
            </a:r>
            <a:r>
              <a:rPr lang="en-GB" sz="2200" dirty="0" smtClean="0">
                <a:solidFill>
                  <a:srgbClr val="FF0000"/>
                </a:solidFill>
              </a:rPr>
              <a:t>three</a:t>
            </a:r>
            <a:r>
              <a:rPr lang="en-GB" sz="2200" dirty="0" smtClean="0"/>
              <a:t> of:</a:t>
            </a:r>
          </a:p>
          <a:p>
            <a:pPr lvl="1" eaLnBrk="1" hangingPunct="1">
              <a:lnSpc>
                <a:spcPct val="80000"/>
              </a:lnSpc>
            </a:pPr>
            <a:r>
              <a:rPr lang="en-GB" sz="2000" dirty="0" smtClean="0"/>
              <a:t>reduced concentration and attention;</a:t>
            </a:r>
          </a:p>
          <a:p>
            <a:pPr lvl="1" eaLnBrk="1" hangingPunct="1">
              <a:lnSpc>
                <a:spcPct val="80000"/>
              </a:lnSpc>
            </a:pPr>
            <a:r>
              <a:rPr lang="en-GB" sz="2000" dirty="0" smtClean="0"/>
              <a:t>reduced self-esteem and self-confidence;</a:t>
            </a:r>
          </a:p>
          <a:p>
            <a:pPr lvl="1" eaLnBrk="1" hangingPunct="1">
              <a:lnSpc>
                <a:spcPct val="80000"/>
              </a:lnSpc>
            </a:pPr>
            <a:r>
              <a:rPr lang="en-GB" sz="2000" dirty="0" smtClean="0"/>
              <a:t>ideas of guilt and unworthiness</a:t>
            </a:r>
          </a:p>
          <a:p>
            <a:pPr lvl="1" eaLnBrk="1" hangingPunct="1">
              <a:lnSpc>
                <a:spcPct val="80000"/>
              </a:lnSpc>
            </a:pPr>
            <a:r>
              <a:rPr lang="en-GB" sz="2000" dirty="0" smtClean="0"/>
              <a:t>bleak and pessimistic views of the future;</a:t>
            </a:r>
          </a:p>
          <a:p>
            <a:pPr lvl="1" eaLnBrk="1" hangingPunct="1">
              <a:lnSpc>
                <a:spcPct val="80000"/>
              </a:lnSpc>
            </a:pPr>
            <a:r>
              <a:rPr lang="en-GB" sz="2000" dirty="0" smtClean="0"/>
              <a:t>ideas or acts of self-harm or suicide;</a:t>
            </a:r>
          </a:p>
          <a:p>
            <a:pPr lvl="1" eaLnBrk="1" hangingPunct="1">
              <a:lnSpc>
                <a:spcPct val="80000"/>
              </a:lnSpc>
            </a:pPr>
            <a:r>
              <a:rPr lang="en-GB" sz="2000" dirty="0" smtClean="0"/>
              <a:t>disturbed sleep</a:t>
            </a:r>
          </a:p>
          <a:p>
            <a:pPr lvl="1" eaLnBrk="1" hangingPunct="1">
              <a:lnSpc>
                <a:spcPct val="80000"/>
              </a:lnSpc>
            </a:pPr>
            <a:r>
              <a:rPr lang="en-GB" sz="2000" dirty="0" smtClean="0"/>
              <a:t>diminished appetite</a:t>
            </a:r>
            <a:r>
              <a:rPr lang="en-GB" sz="2000" dirty="0" smtClean="0"/>
              <a:t>.</a:t>
            </a:r>
          </a:p>
          <a:p>
            <a:pPr lvl="1" eaLnBrk="1" hangingPunct="1">
              <a:lnSpc>
                <a:spcPct val="80000"/>
              </a:lnSpc>
            </a:pPr>
            <a:endParaRPr lang="en-GB" sz="2000" dirty="0" smtClean="0"/>
          </a:p>
          <a:p>
            <a:pPr eaLnBrk="1" hangingPunct="1">
              <a:lnSpc>
                <a:spcPct val="80000"/>
              </a:lnSpc>
            </a:pPr>
            <a:r>
              <a:rPr lang="en-GB" sz="2200" dirty="0" smtClean="0"/>
              <a:t>Usually</a:t>
            </a:r>
            <a:r>
              <a:rPr lang="en-GB" sz="2200" dirty="0" smtClean="0"/>
              <a:t>, considerable difficulty functioning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mtClean="0"/>
              <a:t>Severe Depressive episode</a:t>
            </a:r>
          </a:p>
        </p:txBody>
      </p:sp>
      <p:sp>
        <p:nvSpPr>
          <p:cNvPr id="10243" name="Content Placeholder 2"/>
          <p:cNvSpPr>
            <a:spLocks noGrp="1"/>
          </p:cNvSpPr>
          <p:nvPr>
            <p:ph idx="1"/>
          </p:nvPr>
        </p:nvSpPr>
        <p:spPr/>
        <p:txBody>
          <a:bodyPr>
            <a:normAutofit/>
          </a:bodyPr>
          <a:lstStyle/>
          <a:p>
            <a:pPr eaLnBrk="1" hangingPunct="1">
              <a:lnSpc>
                <a:spcPct val="80000"/>
              </a:lnSpc>
            </a:pPr>
            <a:r>
              <a:rPr lang="en-GB" sz="1800" dirty="0" smtClean="0"/>
              <a:t>At least 2 </a:t>
            </a:r>
            <a:r>
              <a:rPr lang="en-GB" sz="1800" dirty="0" smtClean="0"/>
              <a:t>weeks (but </a:t>
            </a:r>
            <a:r>
              <a:rPr lang="en-GB" sz="1800" dirty="0" smtClean="0"/>
              <a:t>shorter periods if severe or rapid in </a:t>
            </a:r>
            <a:r>
              <a:rPr lang="en-GB" sz="1800" dirty="0" smtClean="0"/>
              <a:t>onset)</a:t>
            </a:r>
          </a:p>
          <a:p>
            <a:pPr eaLnBrk="1" hangingPunct="1">
              <a:lnSpc>
                <a:spcPct val="80000"/>
              </a:lnSpc>
            </a:pPr>
            <a:endParaRPr lang="en-GB" sz="1800" dirty="0" smtClean="0"/>
          </a:p>
          <a:p>
            <a:pPr eaLnBrk="1" hangingPunct="1">
              <a:lnSpc>
                <a:spcPct val="80000"/>
              </a:lnSpc>
            </a:pPr>
            <a:r>
              <a:rPr lang="en-GB" sz="1800" dirty="0" smtClean="0"/>
              <a:t>All </a:t>
            </a:r>
            <a:r>
              <a:rPr lang="en-GB" sz="1800" dirty="0" smtClean="0">
                <a:solidFill>
                  <a:srgbClr val="FF0000"/>
                </a:solidFill>
              </a:rPr>
              <a:t>three</a:t>
            </a:r>
            <a:r>
              <a:rPr lang="en-GB" sz="1800" dirty="0" smtClean="0"/>
              <a:t> of:</a:t>
            </a:r>
          </a:p>
          <a:p>
            <a:pPr lvl="1" eaLnBrk="1" hangingPunct="1">
              <a:lnSpc>
                <a:spcPct val="80000"/>
              </a:lnSpc>
            </a:pPr>
            <a:r>
              <a:rPr lang="en-GB" sz="1800" dirty="0" smtClean="0"/>
              <a:t>Depressed mood</a:t>
            </a:r>
          </a:p>
          <a:p>
            <a:pPr lvl="1" eaLnBrk="1" hangingPunct="1">
              <a:lnSpc>
                <a:spcPct val="80000"/>
              </a:lnSpc>
            </a:pPr>
            <a:r>
              <a:rPr lang="en-GB" sz="1800" dirty="0" smtClean="0"/>
              <a:t>Loss of interest and enjoyment</a:t>
            </a:r>
          </a:p>
          <a:p>
            <a:pPr lvl="1" eaLnBrk="1" hangingPunct="1">
              <a:lnSpc>
                <a:spcPct val="80000"/>
              </a:lnSpc>
            </a:pPr>
            <a:r>
              <a:rPr lang="en-GB" sz="1800" dirty="0" smtClean="0"/>
              <a:t>Increased </a:t>
            </a:r>
            <a:r>
              <a:rPr lang="en-GB" sz="1800" dirty="0" smtClean="0"/>
              <a:t>fatigability</a:t>
            </a:r>
          </a:p>
          <a:p>
            <a:pPr lvl="1" eaLnBrk="1" hangingPunct="1">
              <a:lnSpc>
                <a:spcPct val="80000"/>
              </a:lnSpc>
            </a:pPr>
            <a:endParaRPr lang="en-GB" sz="1800" dirty="0" smtClean="0"/>
          </a:p>
          <a:p>
            <a:pPr eaLnBrk="1" hangingPunct="1">
              <a:lnSpc>
                <a:spcPct val="80000"/>
              </a:lnSpc>
            </a:pPr>
            <a:r>
              <a:rPr lang="en-GB" sz="1800" dirty="0" smtClean="0"/>
              <a:t>Plus at least </a:t>
            </a:r>
            <a:r>
              <a:rPr lang="en-GB" sz="1800" dirty="0" smtClean="0">
                <a:solidFill>
                  <a:srgbClr val="FF0000"/>
                </a:solidFill>
              </a:rPr>
              <a:t>four</a:t>
            </a:r>
            <a:r>
              <a:rPr lang="en-GB" sz="1800" dirty="0" smtClean="0"/>
              <a:t> of:</a:t>
            </a:r>
          </a:p>
          <a:p>
            <a:pPr lvl="1" eaLnBrk="1" hangingPunct="1">
              <a:lnSpc>
                <a:spcPct val="80000"/>
              </a:lnSpc>
            </a:pPr>
            <a:r>
              <a:rPr lang="en-GB" sz="1800" dirty="0" smtClean="0"/>
              <a:t>reduced concentration and attention;</a:t>
            </a:r>
          </a:p>
          <a:p>
            <a:pPr lvl="1" eaLnBrk="1" hangingPunct="1">
              <a:lnSpc>
                <a:spcPct val="80000"/>
              </a:lnSpc>
            </a:pPr>
            <a:r>
              <a:rPr lang="en-GB" sz="1800" dirty="0" smtClean="0"/>
              <a:t>reduced self-esteem and self-confidence;</a:t>
            </a:r>
          </a:p>
          <a:p>
            <a:pPr lvl="1" eaLnBrk="1" hangingPunct="1">
              <a:lnSpc>
                <a:spcPct val="80000"/>
              </a:lnSpc>
            </a:pPr>
            <a:r>
              <a:rPr lang="en-GB" sz="1800" dirty="0" smtClean="0"/>
              <a:t>ideas of guilt and unworthiness</a:t>
            </a:r>
          </a:p>
          <a:p>
            <a:pPr lvl="1" eaLnBrk="1" hangingPunct="1">
              <a:lnSpc>
                <a:spcPct val="80000"/>
              </a:lnSpc>
            </a:pPr>
            <a:r>
              <a:rPr lang="en-GB" sz="1800" dirty="0" smtClean="0"/>
              <a:t>bleak and pessimistic views of the future;</a:t>
            </a:r>
          </a:p>
          <a:p>
            <a:pPr lvl="1" eaLnBrk="1" hangingPunct="1">
              <a:lnSpc>
                <a:spcPct val="80000"/>
              </a:lnSpc>
            </a:pPr>
            <a:r>
              <a:rPr lang="en-GB" sz="1800" dirty="0" smtClean="0"/>
              <a:t>ideas or acts of self-harm or suicide;</a:t>
            </a:r>
          </a:p>
          <a:p>
            <a:pPr lvl="1" eaLnBrk="1" hangingPunct="1">
              <a:lnSpc>
                <a:spcPct val="80000"/>
              </a:lnSpc>
            </a:pPr>
            <a:r>
              <a:rPr lang="en-GB" sz="1800" dirty="0" smtClean="0"/>
              <a:t>disturbed sleep</a:t>
            </a:r>
          </a:p>
          <a:p>
            <a:pPr lvl="1" eaLnBrk="1" hangingPunct="1">
              <a:lnSpc>
                <a:spcPct val="80000"/>
              </a:lnSpc>
            </a:pPr>
            <a:r>
              <a:rPr lang="en-GB" sz="1800" dirty="0" smtClean="0"/>
              <a:t>diminished appetite</a:t>
            </a:r>
            <a:r>
              <a:rPr lang="en-GB" sz="1800" dirty="0" smtClean="0"/>
              <a:t>.</a:t>
            </a:r>
          </a:p>
          <a:p>
            <a:pPr lvl="1" eaLnBrk="1" hangingPunct="1">
              <a:lnSpc>
                <a:spcPct val="80000"/>
              </a:lnSpc>
            </a:pPr>
            <a:endParaRPr lang="en-GB" sz="1800" dirty="0" smtClean="0"/>
          </a:p>
          <a:p>
            <a:pPr eaLnBrk="1" hangingPunct="1">
              <a:lnSpc>
                <a:spcPct val="80000"/>
              </a:lnSpc>
            </a:pPr>
            <a:r>
              <a:rPr lang="en-GB" sz="1800" dirty="0" smtClean="0"/>
              <a:t>Very unlikely to be able to </a:t>
            </a:r>
            <a:r>
              <a:rPr lang="en-GB" sz="1800" dirty="0" smtClean="0"/>
              <a:t>function</a:t>
            </a:r>
          </a:p>
          <a:p>
            <a:pPr eaLnBrk="1" hangingPunct="1">
              <a:lnSpc>
                <a:spcPct val="80000"/>
              </a:lnSpc>
            </a:pPr>
            <a:endParaRPr lang="en-GB" sz="1800" dirty="0" smtClean="0">
              <a:solidFill>
                <a:srgbClr val="FF3300"/>
              </a:solidFill>
            </a:endParaRPr>
          </a:p>
          <a:p>
            <a:pPr eaLnBrk="1" hangingPunct="1">
              <a:lnSpc>
                <a:spcPct val="80000"/>
              </a:lnSpc>
            </a:pPr>
            <a:r>
              <a:rPr lang="en-GB" sz="1800" dirty="0" smtClean="0"/>
              <a:t>Psychotic symptoms: hallucinations, delusions, depressive stupor.</a:t>
            </a:r>
          </a:p>
          <a:p>
            <a:pPr lvl="1" eaLnBrk="1" hangingPunct="1">
              <a:lnSpc>
                <a:spcPct val="80000"/>
              </a:lnSpc>
            </a:pPr>
            <a:r>
              <a:rPr lang="en-GB" sz="1800" dirty="0" smtClean="0"/>
              <a:t> Mood congruent or incongruent.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mtClean="0"/>
              <a:t>Recurrent depressive episode</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GB" dirty="0" smtClean="0"/>
              <a:t>More than one episode lasting 2 weeks or </a:t>
            </a:r>
            <a:r>
              <a:rPr lang="en-GB" dirty="0" smtClean="0"/>
              <a:t>more, separated </a:t>
            </a:r>
            <a:r>
              <a:rPr lang="en-GB" dirty="0" smtClean="0"/>
              <a:t>by several months.</a:t>
            </a:r>
          </a:p>
          <a:p>
            <a:pPr lvl="1" eaLnBrk="1" fontAlgn="auto" hangingPunct="1">
              <a:spcAft>
                <a:spcPts val="0"/>
              </a:spcAft>
              <a:defRPr/>
            </a:pPr>
            <a:r>
              <a:rPr lang="en-GB" dirty="0" smtClean="0"/>
              <a:t>Otherwise recurrent affective disorder </a:t>
            </a:r>
          </a:p>
          <a:p>
            <a:pPr lvl="1" eaLnBrk="1" fontAlgn="auto" hangingPunct="1">
              <a:spcAft>
                <a:spcPts val="0"/>
              </a:spcAft>
              <a:buNone/>
              <a:defRPr/>
            </a:pPr>
            <a:r>
              <a:rPr lang="en-GB" dirty="0" smtClean="0"/>
              <a:t>	(Recurrent brief depressive disorder)</a:t>
            </a:r>
          </a:p>
          <a:p>
            <a:pPr lvl="2" eaLnBrk="1" fontAlgn="auto" hangingPunct="1">
              <a:spcAft>
                <a:spcPts val="0"/>
              </a:spcAft>
              <a:defRPr/>
            </a:pPr>
            <a:r>
              <a:rPr lang="en-GB" dirty="0" smtClean="0"/>
              <a:t>~1/month</a:t>
            </a:r>
          </a:p>
          <a:p>
            <a:pPr lvl="2" eaLnBrk="1" fontAlgn="auto" hangingPunct="1">
              <a:spcAft>
                <a:spcPts val="0"/>
              </a:spcAft>
              <a:defRPr/>
            </a:pPr>
            <a:r>
              <a:rPr lang="en-GB" dirty="0" smtClean="0"/>
              <a:t>&lt;2weeks in duration (typically 2-3 days)</a:t>
            </a:r>
          </a:p>
          <a:p>
            <a:pPr lvl="2" eaLnBrk="1" fontAlgn="auto" hangingPunct="1">
              <a:spcAft>
                <a:spcPts val="0"/>
              </a:spcAft>
              <a:defRPr/>
            </a:pPr>
            <a:r>
              <a:rPr lang="en-GB" dirty="0" smtClean="0"/>
              <a:t>Fulfil symptomatic criteria for mild, moderate, or severe</a:t>
            </a:r>
          </a:p>
          <a:p>
            <a:pPr eaLnBrk="1" fontAlgn="auto" hangingPunct="1">
              <a:spcAft>
                <a:spcPts val="0"/>
              </a:spcAft>
              <a:defRPr/>
            </a:pPr>
            <a:r>
              <a:rPr lang="en-GB" dirty="0" smtClean="0"/>
              <a:t>Absence of mania.</a:t>
            </a:r>
          </a:p>
          <a:p>
            <a:pPr eaLnBrk="1" fontAlgn="auto" hangingPunct="1">
              <a:spcAft>
                <a:spcPts val="0"/>
              </a:spcAft>
              <a:defRPr/>
            </a:pPr>
            <a:r>
              <a:rPr lang="en-GB" dirty="0" smtClean="0">
                <a:solidFill>
                  <a:srgbClr val="FF0000"/>
                </a:solidFill>
              </a:rPr>
              <a:t>Hypomania acceptable </a:t>
            </a:r>
            <a:r>
              <a:rPr lang="en-GB" dirty="0" smtClean="0"/>
              <a:t>if following treatment with antidepressant.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smtClean="0"/>
              <a:t>Persistent mood [affective] disorder</a:t>
            </a:r>
          </a:p>
        </p:txBody>
      </p:sp>
      <p:sp>
        <p:nvSpPr>
          <p:cNvPr id="12291" name="Content Placeholder 2"/>
          <p:cNvSpPr>
            <a:spLocks noGrp="1"/>
          </p:cNvSpPr>
          <p:nvPr>
            <p:ph idx="1"/>
          </p:nvPr>
        </p:nvSpPr>
        <p:spPr/>
        <p:txBody>
          <a:bodyPr/>
          <a:lstStyle/>
          <a:p>
            <a:pPr eaLnBrk="1" hangingPunct="1"/>
            <a:r>
              <a:rPr lang="en-GB" dirty="0" smtClean="0"/>
              <a:t>Rarely if ever sufficiently severe to reach hypomania or mild depression.</a:t>
            </a:r>
          </a:p>
          <a:p>
            <a:pPr eaLnBrk="1" hangingPunct="1"/>
            <a:r>
              <a:rPr lang="en-GB" dirty="0" smtClean="0"/>
              <a:t>At least one </a:t>
            </a:r>
            <a:r>
              <a:rPr lang="en-GB" dirty="0" smtClean="0"/>
              <a:t>year </a:t>
            </a:r>
            <a:r>
              <a:rPr lang="en-GB" dirty="0" err="1" smtClean="0"/>
              <a:t>eg</a:t>
            </a:r>
            <a:r>
              <a:rPr lang="en-GB" dirty="0" smtClean="0"/>
              <a:t>. </a:t>
            </a:r>
            <a:r>
              <a:rPr lang="en-GB" dirty="0" err="1" smtClean="0"/>
              <a:t>Dysthymia</a:t>
            </a:r>
            <a:endParaRPr lang="en-GB" dirty="0" smtClean="0"/>
          </a:p>
          <a:p>
            <a:pPr eaLnBrk="1" hangingPunct="1"/>
            <a:r>
              <a:rPr lang="en-GB" dirty="0" smtClean="0"/>
              <a:t>Excludes bereavement (lasting &lt;2y)</a:t>
            </a:r>
          </a:p>
          <a:p>
            <a:pPr eaLnBrk="1" hangingPunct="1"/>
            <a:endParaRPr lang="en-GB"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smtClean="0"/>
              <a:t>Somatic Syndrome ICD-10</a:t>
            </a:r>
          </a:p>
        </p:txBody>
      </p:sp>
      <p:sp>
        <p:nvSpPr>
          <p:cNvPr id="3" name="Content Placeholder 2"/>
          <p:cNvSpPr>
            <a:spLocks noGrp="1"/>
          </p:cNvSpPr>
          <p:nvPr>
            <p:ph idx="1"/>
          </p:nvPr>
        </p:nvSpPr>
        <p:spPr/>
        <p:txBody>
          <a:bodyPr>
            <a:normAutofit/>
          </a:bodyPr>
          <a:lstStyle/>
          <a:p>
            <a:pPr eaLnBrk="1" hangingPunct="1">
              <a:lnSpc>
                <a:spcPct val="80000"/>
              </a:lnSpc>
              <a:buFont typeface="Arial" charset="0"/>
              <a:buChar char="•"/>
              <a:defRPr/>
            </a:pPr>
            <a:r>
              <a:rPr lang="en-GB" sz="3000" dirty="0" smtClean="0"/>
              <a:t>“scientific status...questionable...can also be ignored”</a:t>
            </a:r>
          </a:p>
          <a:p>
            <a:pPr eaLnBrk="1" hangingPunct="1">
              <a:lnSpc>
                <a:spcPct val="80000"/>
              </a:lnSpc>
              <a:buFont typeface="Arial" charset="0"/>
              <a:buChar char="•"/>
              <a:defRPr/>
            </a:pPr>
            <a:r>
              <a:rPr lang="en-GB" sz="3000" dirty="0" smtClean="0"/>
              <a:t>At least </a:t>
            </a:r>
            <a:r>
              <a:rPr lang="en-GB" sz="3000" dirty="0" smtClean="0">
                <a:solidFill>
                  <a:srgbClr val="FF3300"/>
                </a:solidFill>
              </a:rPr>
              <a:t>four</a:t>
            </a:r>
            <a:r>
              <a:rPr lang="en-GB" sz="3000" dirty="0" smtClean="0"/>
              <a:t>:</a:t>
            </a:r>
          </a:p>
          <a:p>
            <a:pPr lvl="1" eaLnBrk="1" hangingPunct="1">
              <a:lnSpc>
                <a:spcPct val="80000"/>
              </a:lnSpc>
              <a:buFont typeface="Arial" charset="0"/>
              <a:buChar char="–"/>
              <a:defRPr/>
            </a:pPr>
            <a:r>
              <a:rPr lang="en-GB" sz="2600" dirty="0" smtClean="0"/>
              <a:t>Loss of interest or pleasure in activities</a:t>
            </a:r>
          </a:p>
          <a:p>
            <a:pPr lvl="1">
              <a:lnSpc>
                <a:spcPct val="80000"/>
              </a:lnSpc>
              <a:buFont typeface="Arial" charset="0"/>
              <a:buChar char="–"/>
              <a:defRPr/>
            </a:pPr>
            <a:r>
              <a:rPr lang="en-GB" sz="2600" dirty="0" smtClean="0"/>
              <a:t>Diurnal variation (worse in the mornings)</a:t>
            </a:r>
          </a:p>
          <a:p>
            <a:pPr lvl="1" eaLnBrk="1" hangingPunct="1">
              <a:lnSpc>
                <a:spcPct val="80000"/>
              </a:lnSpc>
              <a:buFont typeface="Arial" charset="0"/>
              <a:buChar char="–"/>
              <a:defRPr/>
            </a:pPr>
            <a:r>
              <a:rPr lang="en-GB" sz="2600" dirty="0" smtClean="0"/>
              <a:t>EMW (2h)</a:t>
            </a:r>
          </a:p>
          <a:p>
            <a:pPr lvl="1">
              <a:lnSpc>
                <a:spcPct val="80000"/>
              </a:lnSpc>
              <a:buFont typeface="Arial" charset="0"/>
              <a:buChar char="–"/>
              <a:defRPr/>
            </a:pPr>
            <a:r>
              <a:rPr lang="en-GB" sz="2600" dirty="0" smtClean="0"/>
              <a:t>Psychomotor retardation/agitation</a:t>
            </a:r>
          </a:p>
          <a:p>
            <a:pPr lvl="1">
              <a:lnSpc>
                <a:spcPct val="80000"/>
              </a:lnSpc>
              <a:buFont typeface="Arial" charset="0"/>
              <a:buChar char="–"/>
              <a:defRPr/>
            </a:pPr>
            <a:r>
              <a:rPr lang="en-GB" sz="2600" dirty="0" smtClean="0"/>
              <a:t>Lack of emotional reactivity</a:t>
            </a:r>
          </a:p>
          <a:p>
            <a:pPr lvl="1" eaLnBrk="1" hangingPunct="1">
              <a:lnSpc>
                <a:spcPct val="80000"/>
              </a:lnSpc>
              <a:buFont typeface="Arial" charset="0"/>
              <a:buChar char="–"/>
              <a:defRPr/>
            </a:pPr>
            <a:endParaRPr lang="en-GB" sz="2600" dirty="0" smtClean="0"/>
          </a:p>
          <a:p>
            <a:pPr lvl="1">
              <a:lnSpc>
                <a:spcPct val="80000"/>
              </a:lnSpc>
              <a:buFont typeface="Arial" charset="0"/>
              <a:buChar char="–"/>
              <a:defRPr/>
            </a:pPr>
            <a:r>
              <a:rPr lang="en-GB" sz="2600" dirty="0" smtClean="0"/>
              <a:t>Weight loss (5% in one month)</a:t>
            </a:r>
          </a:p>
          <a:p>
            <a:pPr lvl="1" eaLnBrk="1" hangingPunct="1">
              <a:lnSpc>
                <a:spcPct val="80000"/>
              </a:lnSpc>
              <a:buFont typeface="Arial" charset="0"/>
              <a:buChar char="–"/>
              <a:defRPr/>
            </a:pPr>
            <a:r>
              <a:rPr lang="en-GB" sz="2600" dirty="0" smtClean="0"/>
              <a:t>Loss of appetite</a:t>
            </a:r>
          </a:p>
          <a:p>
            <a:pPr lvl="1" eaLnBrk="1" hangingPunct="1">
              <a:lnSpc>
                <a:spcPct val="80000"/>
              </a:lnSpc>
              <a:buFont typeface="Arial" charset="0"/>
              <a:buChar char="–"/>
              <a:defRPr/>
            </a:pPr>
            <a:r>
              <a:rPr lang="en-GB" sz="2600" dirty="0" smtClean="0"/>
              <a:t>Loss of libido</a:t>
            </a:r>
          </a:p>
          <a:p>
            <a:pPr lvl="1" eaLnBrk="1" hangingPunct="1">
              <a:lnSpc>
                <a:spcPct val="80000"/>
              </a:lnSpc>
              <a:buNone/>
              <a:defRPr/>
            </a:pPr>
            <a:endParaRPr lang="en-GB" sz="2600" dirty="0" smtClean="0"/>
          </a:p>
          <a:p>
            <a:pPr>
              <a:lnSpc>
                <a:spcPct val="80000"/>
              </a:lnSpc>
              <a:buNone/>
              <a:defRPr/>
            </a:pPr>
            <a:r>
              <a:rPr lang="en-GB" sz="2200" dirty="0" smtClean="0"/>
              <a:t>	Mnemonic: DEAR (Depression, Early waking, </a:t>
            </a:r>
            <a:r>
              <a:rPr lang="en-GB" sz="2200" dirty="0" err="1" smtClean="0"/>
              <a:t>Anergia</a:t>
            </a:r>
            <a:r>
              <a:rPr lang="en-GB" sz="2200" dirty="0" smtClean="0"/>
              <a:t>, Retardation) WALI (weight ↓; Appetite↓; Libido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Depression: classification </a:t>
            </a:r>
            <a:endParaRPr lang="en-GB" dirty="0"/>
          </a:p>
        </p:txBody>
      </p:sp>
      <p:sp>
        <p:nvSpPr>
          <p:cNvPr id="3" name="Content Placeholder 2"/>
          <p:cNvSpPr>
            <a:spLocks noGrp="1"/>
          </p:cNvSpPr>
          <p:nvPr>
            <p:ph idx="1"/>
          </p:nvPr>
        </p:nvSpPr>
        <p:spPr/>
        <p:txBody>
          <a:bodyPr>
            <a:normAutofit fontScale="85000" lnSpcReduction="20000"/>
          </a:bodyPr>
          <a:lstStyle/>
          <a:p>
            <a:r>
              <a:rPr lang="en-GB" sz="3800" dirty="0" smtClean="0"/>
              <a:t>Mild depressive episode</a:t>
            </a:r>
          </a:p>
          <a:p>
            <a:pPr lvl="1"/>
            <a:r>
              <a:rPr lang="en-GB" dirty="0" smtClean="0"/>
              <a:t>2 or 3 symptoms</a:t>
            </a:r>
          </a:p>
          <a:p>
            <a:pPr lvl="1"/>
            <a:r>
              <a:rPr lang="en-GB" dirty="0" smtClean="0"/>
              <a:t>Patient usually distressed but  function not greatly affected </a:t>
            </a:r>
          </a:p>
          <a:p>
            <a:r>
              <a:rPr lang="en-GB" sz="3800" dirty="0" smtClean="0"/>
              <a:t>Moderate depressive episode</a:t>
            </a:r>
          </a:p>
          <a:p>
            <a:pPr lvl="1"/>
            <a:r>
              <a:rPr lang="en-GB" dirty="0" smtClean="0"/>
              <a:t>4 or more symptoms</a:t>
            </a:r>
          </a:p>
          <a:p>
            <a:pPr lvl="1"/>
            <a:r>
              <a:rPr lang="en-GB" dirty="0" smtClean="0"/>
              <a:t>Great difficulty in continuing with ordinary activities</a:t>
            </a:r>
          </a:p>
          <a:p>
            <a:r>
              <a:rPr lang="en-GB" sz="3800" dirty="0" smtClean="0"/>
              <a:t>Severe depressive episode without psychotic symptoms</a:t>
            </a:r>
          </a:p>
          <a:p>
            <a:pPr lvl="1"/>
            <a:r>
              <a:rPr lang="en-GB" dirty="0" smtClean="0"/>
              <a:t>Several symptoms present: marked and distressing</a:t>
            </a:r>
          </a:p>
          <a:p>
            <a:pPr lvl="1"/>
            <a:r>
              <a:rPr lang="en-GB" dirty="0" smtClean="0"/>
              <a:t>Loss of self esteem, ideas of worthlessness or guilt, suicidal ideas or acts; symptoms of the somatic type</a:t>
            </a:r>
          </a:p>
          <a:p>
            <a:r>
              <a:rPr lang="en-GB" sz="3800" dirty="0" smtClean="0"/>
              <a:t>Severe depressive episode with psychotic symptoms</a:t>
            </a:r>
          </a:p>
          <a:p>
            <a:pPr lvl="1"/>
            <a:r>
              <a:rPr lang="en-GB" dirty="0" smtClean="0"/>
              <a:t>As above plus hallucinations, delusions, psychomotor retardation or stupor</a:t>
            </a:r>
          </a:p>
          <a:p>
            <a:pPr lvl="1"/>
            <a:r>
              <a:rPr lang="en-GB" dirty="0" smtClean="0"/>
              <a:t>Ordinary social activities are impossible</a:t>
            </a:r>
          </a:p>
          <a:p>
            <a:pPr lvl="1"/>
            <a:r>
              <a:rPr lang="en-GB" dirty="0" smtClean="0"/>
              <a:t>Hallucinations and delusions may or may not be mood congruent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mood disorders</a:t>
            </a:r>
            <a:endParaRPr lang="en-GB" dirty="0"/>
          </a:p>
        </p:txBody>
      </p:sp>
      <p:sp>
        <p:nvSpPr>
          <p:cNvPr id="3" name="Content Placeholder 2"/>
          <p:cNvSpPr>
            <a:spLocks noGrp="1"/>
          </p:cNvSpPr>
          <p:nvPr>
            <p:ph idx="1"/>
          </p:nvPr>
        </p:nvSpPr>
        <p:spPr/>
        <p:txBody>
          <a:bodyPr>
            <a:normAutofit/>
          </a:bodyPr>
          <a:lstStyle/>
          <a:p>
            <a:r>
              <a:rPr lang="en-GB" dirty="0" err="1" smtClean="0"/>
              <a:t>Cyclothymia</a:t>
            </a:r>
            <a:endParaRPr lang="en-GB" dirty="0" smtClean="0"/>
          </a:p>
          <a:p>
            <a:pPr lvl="1"/>
            <a:r>
              <a:rPr lang="en-GB" dirty="0" smtClean="0"/>
              <a:t>Persistent instability of mood with mood swings unrelated to life events</a:t>
            </a:r>
          </a:p>
          <a:p>
            <a:pPr lvl="1"/>
            <a:r>
              <a:rPr lang="en-GB" dirty="0" smtClean="0"/>
              <a:t>Numerous periods of mild elation and depression</a:t>
            </a:r>
          </a:p>
          <a:p>
            <a:pPr lvl="1"/>
            <a:r>
              <a:rPr lang="en-GB" dirty="0" smtClean="0"/>
              <a:t>Criteria for bipolar affective disorder or recurrent depression not met </a:t>
            </a:r>
          </a:p>
          <a:p>
            <a:r>
              <a:rPr lang="en-GB" dirty="0" err="1" smtClean="0"/>
              <a:t>Dysthymia</a:t>
            </a:r>
            <a:r>
              <a:rPr lang="en-GB" dirty="0" smtClean="0"/>
              <a:t> </a:t>
            </a:r>
          </a:p>
          <a:p>
            <a:pPr lvl="1"/>
            <a:r>
              <a:rPr lang="en-GB" dirty="0" smtClean="0"/>
              <a:t>Chronic depression of mood</a:t>
            </a:r>
          </a:p>
          <a:p>
            <a:pPr lvl="1"/>
            <a:r>
              <a:rPr lang="en-GB" dirty="0" smtClean="0"/>
              <a:t>Not severe to meet diagnosis of bipolar disorder or depression</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p:txBody>
          <a:bodyPr>
            <a:normAutofit/>
          </a:bodyPr>
          <a:lstStyle/>
          <a:p>
            <a:r>
              <a:rPr lang="en-GB" dirty="0" smtClean="0"/>
              <a:t>Core </a:t>
            </a:r>
            <a:r>
              <a:rPr lang="en-GB" dirty="0" smtClean="0"/>
              <a:t>diagnostic </a:t>
            </a:r>
            <a:r>
              <a:rPr lang="en-GB" dirty="0" smtClean="0"/>
              <a:t>criteria of mania</a:t>
            </a:r>
            <a:endParaRPr lang="en-GB" dirty="0"/>
          </a:p>
        </p:txBody>
      </p:sp>
      <p:sp>
        <p:nvSpPr>
          <p:cNvPr id="1048601" name="Content Placeholder 2"/>
          <p:cNvSpPr>
            <a:spLocks noGrp="1"/>
          </p:cNvSpPr>
          <p:nvPr>
            <p:ph idx="1"/>
          </p:nvPr>
        </p:nvSpPr>
        <p:spPr/>
        <p:txBody>
          <a:bodyPr>
            <a:normAutofit fontScale="94844"/>
          </a:bodyPr>
          <a:lstStyle/>
          <a:p>
            <a:r>
              <a:rPr lang="en-GB" dirty="0" smtClean="0"/>
              <a:t>Increased activity or physical restlessness</a:t>
            </a:r>
          </a:p>
          <a:p>
            <a:r>
              <a:rPr lang="en-GB" dirty="0" smtClean="0"/>
              <a:t>Talkativeness (pressure of </a:t>
            </a:r>
            <a:r>
              <a:rPr lang="en-GB" dirty="0" smtClean="0"/>
              <a:t>speech)</a:t>
            </a:r>
            <a:endParaRPr lang="en-GB" dirty="0" smtClean="0"/>
          </a:p>
          <a:p>
            <a:r>
              <a:rPr lang="en-GB" dirty="0" smtClean="0"/>
              <a:t>Difficulty in concentration or distractibility (flight of </a:t>
            </a:r>
            <a:r>
              <a:rPr lang="en-GB" dirty="0" smtClean="0"/>
              <a:t>ideas)</a:t>
            </a:r>
            <a:endParaRPr lang="en-GB" dirty="0" smtClean="0"/>
          </a:p>
          <a:p>
            <a:r>
              <a:rPr lang="en-GB" dirty="0" smtClean="0"/>
              <a:t>Decreased need for sleep</a:t>
            </a:r>
          </a:p>
          <a:p>
            <a:r>
              <a:rPr lang="en-GB" dirty="0" smtClean="0"/>
              <a:t>Increased sexual energy</a:t>
            </a:r>
          </a:p>
          <a:p>
            <a:r>
              <a:rPr lang="en-GB" dirty="0" smtClean="0"/>
              <a:t>Overspending or other reckless behaviour (more pronounced in mania)</a:t>
            </a:r>
          </a:p>
          <a:p>
            <a:r>
              <a:rPr lang="en-GB" dirty="0" smtClean="0"/>
              <a:t>Increased sociability or over-familiarity </a:t>
            </a:r>
          </a:p>
          <a:p>
            <a:r>
              <a:rPr lang="en-GB" dirty="0" smtClean="0"/>
              <a:t>Increased self esteem or grandiosity</a:t>
            </a:r>
            <a:endParaRPr lang="en-GB" dirty="0"/>
          </a:p>
        </p:txBody>
      </p:sp>
    </p:spTree>
    <p:extLst>
      <p:ext uri="{BB962C8B-B14F-4D97-AF65-F5344CB8AC3E}">
        <p14:creationId xmlns:p14="http://schemas.microsoft.com/office/powerpoint/2010/main" val="39032426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V classification</a:t>
            </a:r>
            <a:endParaRPr lang="en-US" dirty="0"/>
          </a:p>
        </p:txBody>
      </p:sp>
      <p:sp>
        <p:nvSpPr>
          <p:cNvPr id="3" name="Content Placeholder 2"/>
          <p:cNvSpPr>
            <a:spLocks noGrp="1"/>
          </p:cNvSpPr>
          <p:nvPr>
            <p:ph idx="1"/>
          </p:nvPr>
        </p:nvSpPr>
        <p:spPr/>
        <p:txBody>
          <a:bodyPr>
            <a:normAutofit/>
          </a:bodyPr>
          <a:lstStyle/>
          <a:p>
            <a:r>
              <a:rPr lang="en-US" dirty="0" smtClean="0"/>
              <a:t>Disruptive mood disorders</a:t>
            </a:r>
          </a:p>
          <a:p>
            <a:r>
              <a:rPr lang="en-US" dirty="0" smtClean="0"/>
              <a:t>Major depressive episode</a:t>
            </a:r>
          </a:p>
          <a:p>
            <a:r>
              <a:rPr lang="en-US" dirty="0" smtClean="0"/>
              <a:t>Persistent Depressive disorder (</a:t>
            </a:r>
            <a:r>
              <a:rPr lang="en-US" dirty="0" err="1" smtClean="0"/>
              <a:t>dysthymia</a:t>
            </a:r>
            <a:r>
              <a:rPr lang="en-US" dirty="0" smtClean="0"/>
              <a:t>)</a:t>
            </a:r>
          </a:p>
          <a:p>
            <a:r>
              <a:rPr lang="en-US" dirty="0" smtClean="0"/>
              <a:t>Premenstrual </a:t>
            </a:r>
            <a:r>
              <a:rPr lang="en-US" dirty="0" err="1" smtClean="0"/>
              <a:t>dysphoric</a:t>
            </a:r>
            <a:r>
              <a:rPr lang="en-US" dirty="0" smtClean="0"/>
              <a:t> disorder</a:t>
            </a:r>
          </a:p>
          <a:p>
            <a:r>
              <a:rPr lang="en-US" dirty="0" smtClean="0"/>
              <a:t>Substance/medication induced depressive disorder</a:t>
            </a:r>
          </a:p>
          <a:p>
            <a:r>
              <a:rPr lang="en-US" dirty="0" smtClean="0"/>
              <a:t>Depressive disorder due to another medical condition</a:t>
            </a:r>
          </a:p>
          <a:p>
            <a:r>
              <a:rPr lang="en-US" dirty="0" smtClean="0"/>
              <a:t>Other specified depressive disorder</a:t>
            </a:r>
          </a:p>
          <a:p>
            <a:r>
              <a:rPr lang="en-US" dirty="0" smtClean="0"/>
              <a:t>Unspecified depressive disorder</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V: Depression </a:t>
            </a:r>
            <a:r>
              <a:rPr lang="en-US" dirty="0" err="1" smtClean="0"/>
              <a:t>specifiers</a:t>
            </a:r>
            <a:r>
              <a:rPr lang="en-US" dirty="0" smtClean="0"/>
              <a:t> </a:t>
            </a:r>
            <a:endParaRPr lang="en-US" dirty="0"/>
          </a:p>
        </p:txBody>
      </p:sp>
      <p:sp>
        <p:nvSpPr>
          <p:cNvPr id="3" name="Content Placeholder 2"/>
          <p:cNvSpPr>
            <a:spLocks noGrp="1"/>
          </p:cNvSpPr>
          <p:nvPr>
            <p:ph idx="1"/>
          </p:nvPr>
        </p:nvSpPr>
        <p:spPr/>
        <p:txBody>
          <a:bodyPr/>
          <a:lstStyle/>
          <a:p>
            <a:r>
              <a:rPr lang="en-US" dirty="0" smtClean="0"/>
              <a:t>With anxious distress</a:t>
            </a:r>
          </a:p>
          <a:p>
            <a:r>
              <a:rPr lang="en-US" dirty="0" smtClean="0"/>
              <a:t>Mild (2 symptoms)</a:t>
            </a:r>
          </a:p>
          <a:p>
            <a:r>
              <a:rPr lang="en-US" dirty="0" smtClean="0"/>
              <a:t>Moderate (3 symptoms)</a:t>
            </a:r>
          </a:p>
          <a:p>
            <a:r>
              <a:rPr lang="en-US" dirty="0" smtClean="0"/>
              <a:t>Moderate – severe (4-5 symptoms)</a:t>
            </a:r>
          </a:p>
          <a:p>
            <a:r>
              <a:rPr lang="en-US" dirty="0" smtClean="0"/>
              <a:t>Severe (4-5 symptoms with motor agitation)</a:t>
            </a:r>
          </a:p>
          <a:p>
            <a:r>
              <a:rPr lang="en-US" dirty="0" smtClean="0"/>
              <a:t>With mixed features</a:t>
            </a:r>
          </a:p>
          <a:p>
            <a:r>
              <a:rPr lang="en-US" dirty="0" smtClean="0"/>
              <a:t>With melancholic features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Epidemiology </a:t>
            </a:r>
            <a:endParaRPr lang="en-GB" dirty="0"/>
          </a:p>
        </p:txBody>
      </p:sp>
      <p:sp>
        <p:nvSpPr>
          <p:cNvPr id="3" name="Content Placeholder 2"/>
          <p:cNvSpPr>
            <a:spLocks noGrp="1"/>
          </p:cNvSpPr>
          <p:nvPr>
            <p:ph idx="1"/>
          </p:nvPr>
        </p:nvSpPr>
        <p:spPr/>
        <p:txBody>
          <a:bodyPr>
            <a:normAutofit/>
          </a:bodyPr>
          <a:lstStyle/>
          <a:p>
            <a:r>
              <a:rPr lang="en-GB" dirty="0" err="1" smtClean="0"/>
              <a:t>Unipolar</a:t>
            </a:r>
            <a:r>
              <a:rPr lang="en-GB" dirty="0" smtClean="0"/>
              <a:t> depression</a:t>
            </a:r>
          </a:p>
          <a:p>
            <a:pPr lvl="1"/>
            <a:r>
              <a:rPr lang="en-GB" dirty="0" smtClean="0"/>
              <a:t>The 4</a:t>
            </a:r>
            <a:r>
              <a:rPr lang="en-GB" baseline="30000" dirty="0" smtClean="0"/>
              <a:t>th</a:t>
            </a:r>
            <a:r>
              <a:rPr lang="en-GB" dirty="0" smtClean="0"/>
              <a:t> leading cause of disease burden in the world</a:t>
            </a:r>
          </a:p>
          <a:p>
            <a:pPr lvl="1"/>
            <a:r>
              <a:rPr lang="en-GB" dirty="0" smtClean="0"/>
              <a:t>M:F ratio = 1:2</a:t>
            </a:r>
          </a:p>
          <a:p>
            <a:pPr lvl="1"/>
            <a:r>
              <a:rPr lang="en-GB" dirty="0" smtClean="0"/>
              <a:t>Incidence: 1 per 100 men and 3 per 100 women</a:t>
            </a:r>
          </a:p>
          <a:p>
            <a:pPr lvl="1"/>
            <a:r>
              <a:rPr lang="en-GB" dirty="0" smtClean="0"/>
              <a:t>Point prevalence 7.1%</a:t>
            </a:r>
          </a:p>
          <a:p>
            <a:pPr lvl="1"/>
            <a:r>
              <a:rPr lang="en-GB" dirty="0" smtClean="0"/>
              <a:t>Average age of onset: around 30s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Epidemiology </a:t>
            </a:r>
            <a:endParaRPr lang="en-GB" dirty="0"/>
          </a:p>
        </p:txBody>
      </p:sp>
      <p:sp>
        <p:nvSpPr>
          <p:cNvPr id="3" name="Content Placeholder 2"/>
          <p:cNvSpPr>
            <a:spLocks noGrp="1"/>
          </p:cNvSpPr>
          <p:nvPr>
            <p:ph idx="1"/>
          </p:nvPr>
        </p:nvSpPr>
        <p:spPr/>
        <p:txBody>
          <a:bodyPr>
            <a:normAutofit/>
          </a:bodyPr>
          <a:lstStyle/>
          <a:p>
            <a:pPr lvl="1"/>
            <a:r>
              <a:rPr lang="en-GB" dirty="0" smtClean="0"/>
              <a:t>Higher prevalence in working class than middle class women</a:t>
            </a:r>
          </a:p>
          <a:p>
            <a:pPr lvl="1"/>
            <a:r>
              <a:rPr lang="en-GB" dirty="0" smtClean="0"/>
              <a:t>Marital status: divorced &gt; bereaved &gt; unhappily married &gt; single &gt; happily married</a:t>
            </a:r>
          </a:p>
          <a:p>
            <a:pPr lvl="1"/>
            <a:r>
              <a:rPr lang="en-GB" dirty="0" smtClean="0"/>
              <a:t>No difference in ethnic groups</a:t>
            </a:r>
          </a:p>
          <a:p>
            <a:pPr lvl="1"/>
            <a:r>
              <a:rPr lang="en-GB" dirty="0" smtClean="0"/>
              <a:t>Rate of major depression increased with earlier onset in past   10 years</a:t>
            </a:r>
          </a:p>
          <a:p>
            <a:pPr lvl="1"/>
            <a:r>
              <a:rPr lang="en-GB" dirty="0" smtClean="0"/>
              <a:t>Suicide rates in the young increased in past 2 decades </a:t>
            </a:r>
          </a:p>
          <a:p>
            <a:pPr lvl="1"/>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Aetiology </a:t>
            </a:r>
            <a:endParaRPr lang="en-GB" dirty="0"/>
          </a:p>
        </p:txBody>
      </p:sp>
      <p:sp>
        <p:nvSpPr>
          <p:cNvPr id="3" name="Content Placeholder 2"/>
          <p:cNvSpPr>
            <a:spLocks noGrp="1"/>
          </p:cNvSpPr>
          <p:nvPr>
            <p:ph idx="1"/>
          </p:nvPr>
        </p:nvSpPr>
        <p:spPr/>
        <p:txBody>
          <a:bodyPr>
            <a:normAutofit lnSpcReduction="10000"/>
          </a:bodyPr>
          <a:lstStyle/>
          <a:p>
            <a:r>
              <a:rPr lang="en-GB" dirty="0" smtClean="0"/>
              <a:t>Biological</a:t>
            </a:r>
          </a:p>
          <a:p>
            <a:pPr lvl="1"/>
            <a:r>
              <a:rPr lang="en-GB" dirty="0" smtClean="0"/>
              <a:t>Genetic</a:t>
            </a:r>
          </a:p>
          <a:p>
            <a:pPr lvl="1"/>
            <a:r>
              <a:rPr lang="en-GB" dirty="0" smtClean="0"/>
              <a:t>Biochemical theories </a:t>
            </a:r>
          </a:p>
          <a:p>
            <a:pPr lvl="2"/>
            <a:r>
              <a:rPr lang="en-GB" dirty="0" smtClean="0"/>
              <a:t>Biogenic amines</a:t>
            </a:r>
          </a:p>
          <a:p>
            <a:pPr lvl="2"/>
            <a:r>
              <a:rPr lang="en-GB" dirty="0" err="1" smtClean="0"/>
              <a:t>Cortisol</a:t>
            </a:r>
            <a:r>
              <a:rPr lang="en-GB" dirty="0" smtClean="0"/>
              <a:t> </a:t>
            </a:r>
          </a:p>
          <a:p>
            <a:r>
              <a:rPr lang="en-GB" dirty="0" smtClean="0"/>
              <a:t>Psychosocial</a:t>
            </a:r>
          </a:p>
          <a:p>
            <a:pPr lvl="1"/>
            <a:r>
              <a:rPr lang="en-GB" dirty="0" smtClean="0"/>
              <a:t>Environmental factors</a:t>
            </a:r>
          </a:p>
          <a:p>
            <a:pPr lvl="1"/>
            <a:r>
              <a:rPr lang="en-GB" dirty="0" smtClean="0"/>
              <a:t>Life events</a:t>
            </a:r>
          </a:p>
          <a:p>
            <a:r>
              <a:rPr lang="en-GB" dirty="0" smtClean="0"/>
              <a:t>Learning theories</a:t>
            </a:r>
          </a:p>
          <a:p>
            <a:pPr lvl="1"/>
            <a:r>
              <a:rPr lang="en-GB" dirty="0" smtClean="0"/>
              <a:t>Conditioned response (</a:t>
            </a:r>
            <a:r>
              <a:rPr lang="en-GB" dirty="0" err="1" smtClean="0"/>
              <a:t>Wolpe</a:t>
            </a:r>
            <a:r>
              <a:rPr lang="en-GB" dirty="0" smtClean="0"/>
              <a:t>)</a:t>
            </a:r>
          </a:p>
          <a:p>
            <a:pPr lvl="1"/>
            <a:r>
              <a:rPr lang="en-GB" dirty="0" smtClean="0"/>
              <a:t>Learned helplessness (Seligman)</a:t>
            </a:r>
          </a:p>
          <a:p>
            <a:pPr lvl="1"/>
            <a:r>
              <a:rPr lang="en-GB" dirty="0" smtClean="0"/>
              <a:t>Cognitive model (Beck)  </a:t>
            </a:r>
          </a:p>
          <a:p>
            <a:r>
              <a:rPr lang="en-GB" dirty="0" smtClean="0"/>
              <a:t>Psychoanalytic - Freud  </a:t>
            </a:r>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Biological: Genetic </a:t>
            </a:r>
            <a:endParaRPr lang="en-GB" dirty="0"/>
          </a:p>
        </p:txBody>
      </p:sp>
      <p:sp>
        <p:nvSpPr>
          <p:cNvPr id="3" name="Content Placeholder 2"/>
          <p:cNvSpPr>
            <a:spLocks noGrp="1"/>
          </p:cNvSpPr>
          <p:nvPr>
            <p:ph idx="1"/>
          </p:nvPr>
        </p:nvSpPr>
        <p:spPr/>
        <p:txBody>
          <a:bodyPr>
            <a:normAutofit/>
          </a:bodyPr>
          <a:lstStyle/>
          <a:p>
            <a:r>
              <a:rPr lang="en-GB" dirty="0" smtClean="0"/>
              <a:t>Heritability not as great as in bipolar illness</a:t>
            </a:r>
          </a:p>
          <a:p>
            <a:r>
              <a:rPr lang="en-GB" dirty="0" smtClean="0"/>
              <a:t>MZ:DZ concordance 54%:24%</a:t>
            </a:r>
          </a:p>
          <a:p>
            <a:r>
              <a:rPr lang="en-GB" dirty="0" smtClean="0"/>
              <a:t>Family studies: 2-3% increase if one parent has depression</a:t>
            </a:r>
          </a:p>
          <a:p>
            <a:r>
              <a:rPr lang="en-GB" dirty="0" smtClean="0"/>
              <a:t>Abnormalities in </a:t>
            </a:r>
          </a:p>
          <a:p>
            <a:pPr lvl="1"/>
            <a:r>
              <a:rPr lang="en-GB" dirty="0" smtClean="0"/>
              <a:t>C5 serotonin transporter gene</a:t>
            </a:r>
          </a:p>
          <a:p>
            <a:pPr lvl="1"/>
            <a:r>
              <a:rPr lang="en-GB" dirty="0" smtClean="0"/>
              <a:t>C11 tyrosine </a:t>
            </a:r>
            <a:r>
              <a:rPr lang="en-GB" dirty="0" err="1" smtClean="0"/>
              <a:t>hydroxylase</a:t>
            </a:r>
            <a:endParaRPr lang="en-GB" dirty="0" smtClean="0"/>
          </a:p>
          <a:p>
            <a:pPr lvl="1"/>
            <a:r>
              <a:rPr lang="en-GB" dirty="0" err="1" smtClean="0"/>
              <a:t>Chr</a:t>
            </a:r>
            <a:r>
              <a:rPr lang="en-GB" dirty="0" smtClean="0"/>
              <a:t> </a:t>
            </a:r>
            <a:r>
              <a:rPr lang="en-GB" dirty="0" err="1" smtClean="0"/>
              <a:t>Xp</a:t>
            </a:r>
            <a:r>
              <a:rPr lang="en-GB" dirty="0" smtClean="0"/>
              <a:t> MAO enzyme </a:t>
            </a:r>
            <a:endParaRPr lang="en-GB"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Biological: hormones</a:t>
            </a:r>
            <a:endParaRPr lang="en-GB" dirty="0"/>
          </a:p>
        </p:txBody>
      </p:sp>
      <p:sp>
        <p:nvSpPr>
          <p:cNvPr id="3" name="Content Placeholder 2"/>
          <p:cNvSpPr>
            <a:spLocks noGrp="1"/>
          </p:cNvSpPr>
          <p:nvPr>
            <p:ph idx="1"/>
          </p:nvPr>
        </p:nvSpPr>
        <p:spPr/>
        <p:txBody>
          <a:bodyPr/>
          <a:lstStyle/>
          <a:p>
            <a:r>
              <a:rPr lang="en-GB" dirty="0" err="1" smtClean="0"/>
              <a:t>Cortisol</a:t>
            </a:r>
            <a:r>
              <a:rPr lang="en-GB" dirty="0" smtClean="0"/>
              <a:t> secretion –</a:t>
            </a:r>
          </a:p>
          <a:p>
            <a:pPr lvl="1"/>
            <a:r>
              <a:rPr lang="en-GB" dirty="0" smtClean="0"/>
              <a:t> increased and longer lasting  suppression of </a:t>
            </a:r>
            <a:r>
              <a:rPr lang="en-GB" dirty="0" err="1" smtClean="0"/>
              <a:t>cortisol</a:t>
            </a:r>
            <a:r>
              <a:rPr lang="en-GB" dirty="0" smtClean="0"/>
              <a:t> in </a:t>
            </a:r>
            <a:r>
              <a:rPr lang="en-GB" dirty="0" err="1" smtClean="0"/>
              <a:t>dexamethasone</a:t>
            </a:r>
            <a:r>
              <a:rPr lang="en-GB" dirty="0" smtClean="0"/>
              <a:t> suppression test (60%)</a:t>
            </a:r>
          </a:p>
          <a:p>
            <a:r>
              <a:rPr lang="en-GB" dirty="0" smtClean="0"/>
              <a:t>25% show blunted TSH response to TRH stimulation </a:t>
            </a:r>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Biological: neurotransmitters  </a:t>
            </a:r>
            <a:endParaRPr lang="en-GB" dirty="0"/>
          </a:p>
        </p:txBody>
      </p:sp>
      <p:sp>
        <p:nvSpPr>
          <p:cNvPr id="3" name="Content Placeholder 2"/>
          <p:cNvSpPr>
            <a:spLocks noGrp="1"/>
          </p:cNvSpPr>
          <p:nvPr>
            <p:ph idx="1"/>
          </p:nvPr>
        </p:nvSpPr>
        <p:spPr/>
        <p:txBody>
          <a:bodyPr>
            <a:normAutofit/>
          </a:bodyPr>
          <a:lstStyle/>
          <a:p>
            <a:r>
              <a:rPr lang="en-GB" dirty="0" smtClean="0"/>
              <a:t>Biochemical theories</a:t>
            </a:r>
          </a:p>
          <a:p>
            <a:pPr lvl="1"/>
            <a:r>
              <a:rPr lang="en-GB" dirty="0" smtClean="0"/>
              <a:t>Monoamine hypothesis (biogenic amine hypothesis)</a:t>
            </a:r>
          </a:p>
          <a:p>
            <a:pPr lvl="1"/>
            <a:r>
              <a:rPr lang="en-GB" dirty="0" err="1" smtClean="0"/>
              <a:t>Serotonergic</a:t>
            </a:r>
            <a:r>
              <a:rPr lang="en-GB" dirty="0" smtClean="0"/>
              <a:t> hypothesis</a:t>
            </a:r>
          </a:p>
          <a:p>
            <a:pPr lvl="1"/>
            <a:r>
              <a:rPr lang="en-GB" dirty="0" smtClean="0"/>
              <a:t>Noradrenergic</a:t>
            </a:r>
          </a:p>
          <a:p>
            <a:pPr lvl="1"/>
            <a:r>
              <a:rPr lang="en-GB" dirty="0" err="1" smtClean="0"/>
              <a:t>Dopaminergic</a:t>
            </a:r>
            <a:r>
              <a:rPr lang="en-GB" dirty="0" smtClean="0"/>
              <a:t> hypothesis</a:t>
            </a:r>
          </a:p>
          <a:p>
            <a:r>
              <a:rPr lang="en-GB" dirty="0" smtClean="0"/>
              <a:t>Other </a:t>
            </a:r>
          </a:p>
          <a:p>
            <a:pPr lvl="1"/>
            <a:r>
              <a:rPr lang="en-GB" dirty="0" smtClean="0"/>
              <a:t>Cholinergic</a:t>
            </a:r>
          </a:p>
          <a:p>
            <a:pPr lvl="1"/>
            <a:r>
              <a:rPr lang="en-GB" dirty="0" smtClean="0"/>
              <a:t>GABA (gamma-amino butyrate-</a:t>
            </a:r>
            <a:r>
              <a:rPr lang="en-GB" dirty="0" err="1" smtClean="0"/>
              <a:t>ergic</a:t>
            </a:r>
            <a:r>
              <a:rPr lang="en-GB" dirty="0" smtClean="0"/>
              <a:t> theories</a:t>
            </a:r>
            <a:endParaRPr lang="en-GB"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Aetiology: psychosocial </a:t>
            </a:r>
            <a:endParaRPr lang="en-GB" dirty="0"/>
          </a:p>
        </p:txBody>
      </p:sp>
      <p:sp>
        <p:nvSpPr>
          <p:cNvPr id="3" name="Content Placeholder 2"/>
          <p:cNvSpPr>
            <a:spLocks noGrp="1"/>
          </p:cNvSpPr>
          <p:nvPr>
            <p:ph idx="1"/>
          </p:nvPr>
        </p:nvSpPr>
        <p:spPr/>
        <p:txBody>
          <a:bodyPr>
            <a:normAutofit/>
          </a:bodyPr>
          <a:lstStyle/>
          <a:p>
            <a:r>
              <a:rPr lang="en-GB" dirty="0" smtClean="0"/>
              <a:t>Vulnerability factors (Brown &amp; Harris): </a:t>
            </a:r>
          </a:p>
          <a:p>
            <a:pPr>
              <a:buNone/>
            </a:pPr>
            <a:r>
              <a:rPr lang="en-GB" dirty="0" smtClean="0"/>
              <a:t>	Risk is increased if a provoking factor is present</a:t>
            </a:r>
          </a:p>
          <a:p>
            <a:pPr lvl="1"/>
            <a:r>
              <a:rPr lang="en-GB" dirty="0" smtClean="0"/>
              <a:t>Loss of mother before age 11</a:t>
            </a:r>
          </a:p>
          <a:p>
            <a:pPr lvl="1"/>
            <a:r>
              <a:rPr lang="en-GB" dirty="0" smtClean="0"/>
              <a:t>Lack of a confiding relationship</a:t>
            </a:r>
          </a:p>
          <a:p>
            <a:pPr lvl="1"/>
            <a:r>
              <a:rPr lang="en-GB" dirty="0" smtClean="0"/>
              <a:t>Having 3 or more children at home under the age of 14</a:t>
            </a:r>
          </a:p>
          <a:p>
            <a:pPr lvl="1"/>
            <a:r>
              <a:rPr lang="en-GB" dirty="0" smtClean="0"/>
              <a:t>Not working outside the home</a:t>
            </a:r>
          </a:p>
          <a:p>
            <a:pPr lvl="1"/>
            <a:endParaRPr lang="en-GB" dirty="0" smtClean="0"/>
          </a:p>
          <a:p>
            <a:pPr lvl="1"/>
            <a:endParaRPr lang="en-GB"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Aetiology: psychosocial </a:t>
            </a:r>
            <a:endParaRPr lang="en-GB" dirty="0"/>
          </a:p>
        </p:txBody>
      </p:sp>
      <p:sp>
        <p:nvSpPr>
          <p:cNvPr id="3" name="Content Placeholder 2"/>
          <p:cNvSpPr>
            <a:spLocks noGrp="1"/>
          </p:cNvSpPr>
          <p:nvPr>
            <p:ph idx="1"/>
          </p:nvPr>
        </p:nvSpPr>
        <p:spPr/>
        <p:txBody>
          <a:bodyPr/>
          <a:lstStyle/>
          <a:p>
            <a:r>
              <a:rPr lang="en-GB" dirty="0" smtClean="0"/>
              <a:t>Life events (Holmes &amp; </a:t>
            </a:r>
            <a:r>
              <a:rPr lang="en-GB" dirty="0" err="1" smtClean="0"/>
              <a:t>Rahe</a:t>
            </a:r>
            <a:r>
              <a:rPr lang="en-GB" dirty="0" smtClean="0"/>
              <a:t>)</a:t>
            </a:r>
          </a:p>
          <a:p>
            <a:pPr lvl="1"/>
            <a:r>
              <a:rPr lang="en-GB" dirty="0" smtClean="0"/>
              <a:t>Sudden changes which may be positive or negative which disrupt normal social life</a:t>
            </a:r>
          </a:p>
          <a:p>
            <a:r>
              <a:rPr lang="en-GB" dirty="0" smtClean="0"/>
              <a:t>70% of depressive episodes are preceded by life events</a:t>
            </a:r>
          </a:p>
          <a:p>
            <a:r>
              <a:rPr lang="en-GB" dirty="0" smtClean="0"/>
              <a:t>Precipitating role not causal</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a:xfrm>
            <a:off x="0" y="22904"/>
            <a:ext cx="9144000" cy="939784"/>
          </a:xfrm>
        </p:spPr>
        <p:txBody>
          <a:bodyPr>
            <a:normAutofit/>
          </a:bodyPr>
          <a:lstStyle/>
          <a:p>
            <a:r>
              <a:rPr lang="en-GB" dirty="0" smtClean="0"/>
              <a:t>ICD-10 diagnostic criteria for mania</a:t>
            </a:r>
            <a:endParaRPr lang="en-GB" dirty="0"/>
          </a:p>
        </p:txBody>
      </p:sp>
      <p:sp>
        <p:nvSpPr>
          <p:cNvPr id="1048603" name="Content Placeholder 2"/>
          <p:cNvSpPr>
            <a:spLocks noGrp="1"/>
          </p:cNvSpPr>
          <p:nvPr>
            <p:ph idx="1"/>
          </p:nvPr>
        </p:nvSpPr>
        <p:spPr>
          <a:xfrm>
            <a:off x="0" y="962688"/>
            <a:ext cx="9144000" cy="5895312"/>
          </a:xfrm>
        </p:spPr>
        <p:txBody>
          <a:bodyPr>
            <a:normAutofit fontScale="99531"/>
          </a:bodyPr>
          <a:lstStyle/>
          <a:p>
            <a:pPr marL="514350" indent="-514350">
              <a:buFont typeface="+mj-lt"/>
              <a:buAutoNum type="arabicPeriod"/>
            </a:pPr>
            <a:r>
              <a:rPr lang="en-GB" dirty="0" smtClean="0"/>
              <a:t>Increased activity or physical restlessness;</a:t>
            </a:r>
          </a:p>
          <a:p>
            <a:pPr marL="514350" indent="-514350">
              <a:buFont typeface="+mj-lt"/>
              <a:buAutoNum type="arabicPeriod"/>
            </a:pPr>
            <a:r>
              <a:rPr lang="en-GB" dirty="0" smtClean="0"/>
              <a:t>Increased talkativeness ('pressure of speech')</a:t>
            </a:r>
          </a:p>
          <a:p>
            <a:pPr marL="514350" indent="-514350">
              <a:buFont typeface="+mj-lt"/>
              <a:buAutoNum type="arabicPeriod"/>
            </a:pPr>
            <a:r>
              <a:rPr lang="en-GB" dirty="0" smtClean="0"/>
              <a:t>Flight of ideas or the subjective experience of thoughts </a:t>
            </a:r>
            <a:r>
              <a:rPr lang="en-GB" dirty="0" smtClean="0"/>
              <a:t>racing.</a:t>
            </a:r>
            <a:endParaRPr lang="en-GB" dirty="0" smtClean="0"/>
          </a:p>
          <a:p>
            <a:pPr marL="514350" indent="-514350">
              <a:buFont typeface="+mj-lt"/>
              <a:buAutoNum type="arabicPeriod"/>
            </a:pPr>
            <a:r>
              <a:rPr lang="en-GB" dirty="0" smtClean="0"/>
              <a:t>Loss of normal social inhibitions resulting in behaviour which is inappropriate to the </a:t>
            </a:r>
            <a:r>
              <a:rPr lang="en-GB" dirty="0" smtClean="0"/>
              <a:t>circumstances.</a:t>
            </a:r>
            <a:endParaRPr lang="en-GB" dirty="0" smtClean="0"/>
          </a:p>
          <a:p>
            <a:pPr marL="514350" indent="-514350">
              <a:buFont typeface="+mj-lt"/>
              <a:buAutoNum type="arabicPeriod"/>
            </a:pPr>
            <a:r>
              <a:rPr lang="en-GB" dirty="0" smtClean="0"/>
              <a:t>Decreased need for sleep</a:t>
            </a:r>
          </a:p>
          <a:p>
            <a:pPr marL="514350" indent="-514350">
              <a:buFont typeface="+mj-lt"/>
              <a:buAutoNum type="arabicPeriod"/>
            </a:pPr>
            <a:r>
              <a:rPr lang="en-GB" dirty="0" smtClean="0"/>
              <a:t>Inflated self-esteem or grandiosity</a:t>
            </a:r>
          </a:p>
          <a:p>
            <a:pPr marL="514350" indent="-514350">
              <a:buFont typeface="+mj-lt"/>
              <a:buAutoNum type="arabicPeriod"/>
            </a:pPr>
            <a:r>
              <a:rPr lang="en-GB" dirty="0" smtClean="0"/>
              <a:t>Distractibility or constant changes in activity or plans;</a:t>
            </a:r>
          </a:p>
          <a:p>
            <a:pPr marL="514350" indent="-514350">
              <a:buFont typeface="+mj-lt"/>
              <a:buAutoNum type="arabicPeriod"/>
            </a:pPr>
            <a:r>
              <a:rPr lang="en-GB" dirty="0" smtClean="0"/>
              <a:t>Behaviour which is </a:t>
            </a:r>
            <a:r>
              <a:rPr lang="en-GB" dirty="0" smtClean="0"/>
              <a:t>fool-hardy </a:t>
            </a:r>
            <a:r>
              <a:rPr lang="en-GB" dirty="0" smtClean="0"/>
              <a:t>or reckless and whose risks the subject does not recognize e.g. spending sprees, foolish enterprises, reckless driving</a:t>
            </a:r>
          </a:p>
          <a:p>
            <a:pPr marL="514350" indent="-514350">
              <a:buFont typeface="+mj-lt"/>
              <a:buAutoNum type="arabicPeriod"/>
            </a:pPr>
            <a:r>
              <a:rPr lang="en-GB" dirty="0" smtClean="0"/>
              <a:t>Marked sexual energy or sexual indiscretions.</a:t>
            </a:r>
            <a:endParaRPr lang="en-GB" dirty="0"/>
          </a:p>
        </p:txBody>
      </p:sp>
    </p:spTree>
    <p:extLst>
      <p:ext uri="{BB962C8B-B14F-4D97-AF65-F5344CB8AC3E}">
        <p14:creationId xmlns:p14="http://schemas.microsoft.com/office/powerpoint/2010/main" val="15347420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events</a:t>
            </a:r>
            <a:endParaRPr lang="en-GB" dirty="0"/>
          </a:p>
        </p:txBody>
      </p:sp>
      <p:sp>
        <p:nvSpPr>
          <p:cNvPr id="3" name="Content Placeholder 2"/>
          <p:cNvSpPr>
            <a:spLocks noGrp="1"/>
          </p:cNvSpPr>
          <p:nvPr>
            <p:ph idx="1"/>
          </p:nvPr>
        </p:nvSpPr>
        <p:spPr/>
        <p:txBody>
          <a:bodyPr>
            <a:normAutofit/>
          </a:bodyPr>
          <a:lstStyle/>
          <a:p>
            <a:r>
              <a:rPr lang="en-GB" dirty="0" smtClean="0"/>
              <a:t>Death of a spouse 				(100)</a:t>
            </a:r>
          </a:p>
          <a:p>
            <a:r>
              <a:rPr lang="en-GB" dirty="0" smtClean="0"/>
              <a:t>Divorce 						(73)</a:t>
            </a:r>
          </a:p>
          <a:p>
            <a:r>
              <a:rPr lang="en-GB" dirty="0" smtClean="0"/>
              <a:t>Marital separation 				(65)</a:t>
            </a:r>
          </a:p>
          <a:p>
            <a:r>
              <a:rPr lang="en-GB" dirty="0" smtClean="0"/>
              <a:t>Jail term 					(63)</a:t>
            </a:r>
          </a:p>
          <a:p>
            <a:r>
              <a:rPr lang="en-GB" dirty="0" smtClean="0"/>
              <a:t>Death of a close family member 	(63)</a:t>
            </a:r>
          </a:p>
          <a:p>
            <a:r>
              <a:rPr lang="en-GB" dirty="0" smtClean="0"/>
              <a:t>Personal injury or illness 			(53)</a:t>
            </a:r>
          </a:p>
          <a:p>
            <a:r>
              <a:rPr lang="en-GB" dirty="0" smtClean="0"/>
              <a:t>Marriage 					(50)</a:t>
            </a:r>
          </a:p>
          <a:p>
            <a:r>
              <a:rPr lang="en-GB" dirty="0" smtClean="0"/>
              <a:t> Being sacked from a job 			(47)</a:t>
            </a:r>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theories</a:t>
            </a:r>
            <a:endParaRPr lang="en-GB" dirty="0"/>
          </a:p>
        </p:txBody>
      </p:sp>
      <p:sp>
        <p:nvSpPr>
          <p:cNvPr id="3" name="Content Placeholder 2"/>
          <p:cNvSpPr>
            <a:spLocks noGrp="1"/>
          </p:cNvSpPr>
          <p:nvPr>
            <p:ph idx="1"/>
          </p:nvPr>
        </p:nvSpPr>
        <p:spPr/>
        <p:txBody>
          <a:bodyPr>
            <a:normAutofit/>
          </a:bodyPr>
          <a:lstStyle/>
          <a:p>
            <a:r>
              <a:rPr lang="en-GB" dirty="0" err="1" smtClean="0"/>
              <a:t>Wolpe</a:t>
            </a:r>
            <a:r>
              <a:rPr lang="en-GB" dirty="0" smtClean="0"/>
              <a:t>: depression is a conditioned response to repetitive loss</a:t>
            </a:r>
          </a:p>
          <a:p>
            <a:r>
              <a:rPr lang="en-GB" dirty="0" smtClean="0"/>
              <a:t>Seligman: Depression develops when reward or punishment is no longer contingent on the actions of the organism</a:t>
            </a:r>
          </a:p>
          <a:p>
            <a:r>
              <a:rPr lang="en-GB" dirty="0" smtClean="0"/>
              <a:t>Beck: cognitive model of depression</a:t>
            </a:r>
          </a:p>
          <a:p>
            <a:pPr lvl="1"/>
            <a:r>
              <a:rPr lang="en-GB" dirty="0" smtClean="0"/>
              <a:t>Cognitive triad </a:t>
            </a:r>
          </a:p>
          <a:p>
            <a:pPr lvl="1"/>
            <a:r>
              <a:rPr lang="en-GB" dirty="0" smtClean="0"/>
              <a:t>Schemas</a:t>
            </a:r>
          </a:p>
          <a:p>
            <a:pPr lvl="1"/>
            <a:r>
              <a:rPr lang="en-GB" dirty="0" smtClean="0"/>
              <a:t>Cognitive errors</a:t>
            </a:r>
            <a:endParaRPr lang="en-GB"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Cognitive model of depression</a:t>
            </a:r>
            <a:endParaRPr lang="en-GB" dirty="0"/>
          </a:p>
        </p:txBody>
      </p:sp>
      <p:sp>
        <p:nvSpPr>
          <p:cNvPr id="3" name="Content Placeholder 2"/>
          <p:cNvSpPr>
            <a:spLocks noGrp="1"/>
          </p:cNvSpPr>
          <p:nvPr>
            <p:ph idx="1"/>
          </p:nvPr>
        </p:nvSpPr>
        <p:spPr/>
        <p:txBody>
          <a:bodyPr>
            <a:normAutofit/>
          </a:bodyPr>
          <a:lstStyle/>
          <a:p>
            <a:r>
              <a:rPr lang="en-GB" b="1" dirty="0" smtClean="0"/>
              <a:t>Cognitive triad: </a:t>
            </a:r>
            <a:r>
              <a:rPr lang="en-GB" dirty="0" smtClean="0"/>
              <a:t>negative view of </a:t>
            </a:r>
          </a:p>
          <a:p>
            <a:pPr lvl="1"/>
            <a:r>
              <a:rPr lang="en-GB" dirty="0" smtClean="0"/>
              <a:t>Self</a:t>
            </a:r>
          </a:p>
          <a:p>
            <a:pPr lvl="1"/>
            <a:r>
              <a:rPr lang="en-GB" dirty="0" smtClean="0"/>
              <a:t>Current situation</a:t>
            </a:r>
          </a:p>
          <a:p>
            <a:pPr lvl="1"/>
            <a:r>
              <a:rPr lang="en-GB" dirty="0" smtClean="0"/>
              <a:t>Future</a:t>
            </a:r>
          </a:p>
          <a:p>
            <a:r>
              <a:rPr lang="en-GB" b="1" dirty="0" smtClean="0"/>
              <a:t>Schemas:</a:t>
            </a:r>
            <a:r>
              <a:rPr lang="en-GB" dirty="0" smtClean="0"/>
              <a:t> stable cognitive patterns forming the basis for the interpretation of situations </a:t>
            </a:r>
          </a:p>
          <a:p>
            <a:r>
              <a:rPr lang="en-GB" b="1" dirty="0" smtClean="0"/>
              <a:t>Cognitive errors</a:t>
            </a:r>
          </a:p>
          <a:p>
            <a:pPr lvl="1"/>
            <a:r>
              <a:rPr lang="en-GB" dirty="0" smtClean="0"/>
              <a:t>Beliefs in negative concepts</a:t>
            </a:r>
          </a:p>
          <a:p>
            <a:pPr lvl="1"/>
            <a:r>
              <a:rPr lang="en-GB" dirty="0" smtClean="0"/>
              <a:t>Cognitive distortions: arbitrary inference, selective abstraction, </a:t>
            </a:r>
            <a:r>
              <a:rPr lang="en-GB" dirty="0" err="1" smtClean="0"/>
              <a:t>overgeneralisation</a:t>
            </a:r>
            <a:r>
              <a:rPr lang="en-GB" dirty="0" smtClean="0"/>
              <a:t>, personalisation, magnification and minimisation, dichotomous thinking</a:t>
            </a:r>
          </a:p>
          <a:p>
            <a:pPr lvl="1"/>
            <a:endParaRPr lang="en-GB"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 of depression</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a:t>
            </a:r>
            <a:endParaRPr lang="en-GB" dirty="0"/>
          </a:p>
        </p:txBody>
      </p:sp>
      <p:sp>
        <p:nvSpPr>
          <p:cNvPr id="3" name="Content Placeholder 2"/>
          <p:cNvSpPr>
            <a:spLocks noGrp="1"/>
          </p:cNvSpPr>
          <p:nvPr>
            <p:ph idx="1"/>
          </p:nvPr>
        </p:nvSpPr>
        <p:spPr/>
        <p:txBody>
          <a:bodyPr>
            <a:normAutofit/>
          </a:bodyPr>
          <a:lstStyle/>
          <a:p>
            <a:r>
              <a:rPr lang="en-GB" dirty="0" smtClean="0"/>
              <a:t>Where</a:t>
            </a:r>
          </a:p>
          <a:p>
            <a:pPr lvl="1"/>
            <a:r>
              <a:rPr lang="en-GB" dirty="0" smtClean="0"/>
              <a:t>primary care, home treatment or hospitalisation? </a:t>
            </a:r>
          </a:p>
          <a:p>
            <a:r>
              <a:rPr lang="en-GB" dirty="0" smtClean="0"/>
              <a:t>Who </a:t>
            </a:r>
          </a:p>
          <a:p>
            <a:r>
              <a:rPr lang="en-GB" dirty="0" smtClean="0"/>
              <a:t>Establish diagnosis</a:t>
            </a:r>
          </a:p>
          <a:p>
            <a:r>
              <a:rPr lang="en-GB" dirty="0" smtClean="0"/>
              <a:t>History and additional information</a:t>
            </a:r>
          </a:p>
          <a:p>
            <a:r>
              <a:rPr lang="en-GB" dirty="0" smtClean="0"/>
              <a:t>Investigations</a:t>
            </a:r>
          </a:p>
          <a:p>
            <a:r>
              <a:rPr lang="en-GB" dirty="0" smtClean="0"/>
              <a:t>Medications </a:t>
            </a:r>
          </a:p>
          <a:p>
            <a:r>
              <a:rPr lang="en-GB" dirty="0" smtClean="0"/>
              <a:t>Address specific psychosocial stressors</a:t>
            </a:r>
          </a:p>
          <a:p>
            <a:endParaRPr lang="en-GB"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Stepped care model</a:t>
            </a:r>
            <a:endParaRPr lang="en-GB" dirty="0"/>
          </a:p>
        </p:txBody>
      </p:sp>
      <p:sp>
        <p:nvSpPr>
          <p:cNvPr id="3" name="Content Placeholder 2"/>
          <p:cNvSpPr>
            <a:spLocks noGrp="1"/>
          </p:cNvSpPr>
          <p:nvPr>
            <p:ph idx="1"/>
          </p:nvPr>
        </p:nvSpPr>
        <p:spPr/>
        <p:txBody>
          <a:bodyPr/>
          <a:lstStyle/>
          <a:p>
            <a:r>
              <a:rPr lang="en-GB" dirty="0" smtClean="0"/>
              <a:t>Recognition in primary care and general hospital setting</a:t>
            </a:r>
          </a:p>
          <a:p>
            <a:r>
              <a:rPr lang="en-GB" dirty="0" smtClean="0"/>
              <a:t>Treatment of mild depression in primary care </a:t>
            </a:r>
          </a:p>
          <a:p>
            <a:r>
              <a:rPr lang="en-GB" dirty="0" smtClean="0"/>
              <a:t>Treatment of moderate depression to severe depression in primary care </a:t>
            </a:r>
          </a:p>
          <a:p>
            <a:r>
              <a:rPr lang="en-GB" dirty="0" smtClean="0"/>
              <a:t>Treatment of depression by mental health specialists</a:t>
            </a:r>
          </a:p>
          <a:p>
            <a:r>
              <a:rPr lang="en-GB" dirty="0" smtClean="0"/>
              <a:t>In-patient treatment for depression</a:t>
            </a:r>
            <a:endParaRPr lang="en-GB"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Information gathering </a:t>
            </a:r>
            <a:endParaRPr lang="en-GB" dirty="0"/>
          </a:p>
        </p:txBody>
      </p:sp>
      <p:sp>
        <p:nvSpPr>
          <p:cNvPr id="3" name="Content Placeholder 2"/>
          <p:cNvSpPr>
            <a:spLocks noGrp="1"/>
          </p:cNvSpPr>
          <p:nvPr>
            <p:ph idx="1"/>
          </p:nvPr>
        </p:nvSpPr>
        <p:spPr/>
        <p:txBody>
          <a:bodyPr>
            <a:normAutofit/>
          </a:bodyPr>
          <a:lstStyle/>
          <a:p>
            <a:pPr>
              <a:defRPr/>
            </a:pPr>
            <a:r>
              <a:rPr lang="en-GB" dirty="0" smtClean="0"/>
              <a:t>Sources of information: </a:t>
            </a:r>
          </a:p>
          <a:p>
            <a:pPr lvl="1">
              <a:defRPr/>
            </a:pPr>
            <a:r>
              <a:rPr lang="en-GB" dirty="0" smtClean="0"/>
              <a:t>Patient</a:t>
            </a:r>
          </a:p>
          <a:p>
            <a:pPr lvl="1">
              <a:defRPr/>
            </a:pPr>
            <a:r>
              <a:rPr lang="en-GB" dirty="0" smtClean="0"/>
              <a:t>Collateral (corroborative) history</a:t>
            </a:r>
          </a:p>
          <a:p>
            <a:pPr lvl="1">
              <a:defRPr/>
            </a:pPr>
            <a:r>
              <a:rPr lang="en-GB" dirty="0" smtClean="0"/>
              <a:t>Primary physician (GP) records</a:t>
            </a:r>
          </a:p>
          <a:p>
            <a:pPr lvl="1">
              <a:defRPr/>
            </a:pPr>
            <a:r>
              <a:rPr lang="en-GB" dirty="0" smtClean="0"/>
              <a:t>Hospital records </a:t>
            </a:r>
          </a:p>
          <a:p>
            <a:pPr lvl="1">
              <a:defRPr/>
            </a:pPr>
            <a:r>
              <a:rPr lang="en-GB" dirty="0" smtClean="0"/>
              <a:t>Prison records (inmate records)</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Investigations  </a:t>
            </a:r>
            <a:endParaRPr lang="en-GB" dirty="0"/>
          </a:p>
        </p:txBody>
      </p:sp>
      <p:sp>
        <p:nvSpPr>
          <p:cNvPr id="3" name="Content Placeholder 2"/>
          <p:cNvSpPr>
            <a:spLocks noGrp="1"/>
          </p:cNvSpPr>
          <p:nvPr>
            <p:ph idx="1"/>
          </p:nvPr>
        </p:nvSpPr>
        <p:spPr>
          <a:xfrm>
            <a:off x="457200" y="1285860"/>
            <a:ext cx="8229600" cy="5429288"/>
          </a:xfrm>
        </p:spPr>
        <p:txBody>
          <a:bodyPr>
            <a:normAutofit fontScale="92500" lnSpcReduction="20000"/>
          </a:bodyPr>
          <a:lstStyle/>
          <a:p>
            <a:r>
              <a:rPr lang="en-GB" dirty="0" smtClean="0"/>
              <a:t>Physical exam</a:t>
            </a:r>
          </a:p>
          <a:p>
            <a:r>
              <a:rPr lang="en-GB" dirty="0" smtClean="0"/>
              <a:t>Routine</a:t>
            </a:r>
          </a:p>
          <a:p>
            <a:pPr lvl="1"/>
            <a:r>
              <a:rPr lang="en-GB" dirty="0" smtClean="0"/>
              <a:t>Full </a:t>
            </a:r>
            <a:r>
              <a:rPr lang="en-GB" dirty="0" err="1" smtClean="0"/>
              <a:t>haemogram</a:t>
            </a:r>
            <a:r>
              <a:rPr lang="en-GB" dirty="0" smtClean="0"/>
              <a:t>, ESR, </a:t>
            </a:r>
          </a:p>
          <a:p>
            <a:pPr lvl="1"/>
            <a:r>
              <a:rPr lang="en-GB" dirty="0" err="1" smtClean="0"/>
              <a:t>Glusose</a:t>
            </a:r>
            <a:endParaRPr lang="en-GB" dirty="0" smtClean="0"/>
          </a:p>
          <a:p>
            <a:pPr lvl="1"/>
            <a:r>
              <a:rPr lang="en-GB" dirty="0" smtClean="0"/>
              <a:t>U&amp;E</a:t>
            </a:r>
          </a:p>
          <a:p>
            <a:pPr lvl="1"/>
            <a:r>
              <a:rPr lang="en-GB" dirty="0" smtClean="0"/>
              <a:t>Calcium</a:t>
            </a:r>
          </a:p>
          <a:p>
            <a:pPr lvl="1"/>
            <a:r>
              <a:rPr lang="en-GB" dirty="0" smtClean="0"/>
              <a:t>TFTs</a:t>
            </a:r>
          </a:p>
          <a:p>
            <a:pPr lvl="1"/>
            <a:r>
              <a:rPr lang="en-GB" dirty="0" smtClean="0"/>
              <a:t>LFTs</a:t>
            </a:r>
          </a:p>
          <a:p>
            <a:pPr lvl="1"/>
            <a:r>
              <a:rPr lang="en-GB" dirty="0" smtClean="0"/>
              <a:t>Drug screen</a:t>
            </a:r>
          </a:p>
          <a:p>
            <a:pPr lvl="1"/>
            <a:r>
              <a:rPr lang="en-GB" dirty="0" smtClean="0"/>
              <a:t>ECG </a:t>
            </a:r>
          </a:p>
          <a:p>
            <a:pPr lvl="1"/>
            <a:r>
              <a:rPr lang="en-GB" dirty="0" err="1" smtClean="0"/>
              <a:t>Creatinine</a:t>
            </a:r>
            <a:r>
              <a:rPr lang="en-GB" dirty="0" smtClean="0"/>
              <a:t> clearance </a:t>
            </a:r>
          </a:p>
          <a:p>
            <a:r>
              <a:rPr lang="en-GB" dirty="0" smtClean="0"/>
              <a:t>Others</a:t>
            </a:r>
          </a:p>
          <a:p>
            <a:pPr lvl="1"/>
            <a:r>
              <a:rPr lang="en-GB" dirty="0" smtClean="0"/>
              <a:t>Urinary copper (Wilson’s disease)</a:t>
            </a:r>
          </a:p>
          <a:p>
            <a:pPr lvl="1"/>
            <a:r>
              <a:rPr lang="en-GB" dirty="0" smtClean="0"/>
              <a:t>ANF (SLE)</a:t>
            </a:r>
          </a:p>
          <a:p>
            <a:pPr lvl="1"/>
            <a:r>
              <a:rPr lang="en-GB" dirty="0" smtClean="0"/>
              <a:t>Infection screen (VDRL, HIV)</a:t>
            </a:r>
          </a:p>
          <a:p>
            <a:pPr lvl="1"/>
            <a:r>
              <a:rPr lang="en-GB" dirty="0" smtClean="0"/>
              <a:t>CT/MRI scan</a:t>
            </a:r>
          </a:p>
          <a:p>
            <a:pPr lvl="1"/>
            <a:endParaRPr lang="en-GB" dirty="0" smtClean="0"/>
          </a:p>
          <a:p>
            <a:endParaRPr lang="en-GB"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Depression in medical setting</a:t>
            </a:r>
            <a:endParaRPr lang="en-GB" dirty="0"/>
          </a:p>
        </p:txBody>
      </p:sp>
      <p:sp>
        <p:nvSpPr>
          <p:cNvPr id="3" name="Content Placeholder 2"/>
          <p:cNvSpPr>
            <a:spLocks noGrp="1"/>
          </p:cNvSpPr>
          <p:nvPr>
            <p:ph idx="1"/>
          </p:nvPr>
        </p:nvSpPr>
        <p:spPr/>
        <p:txBody>
          <a:bodyPr/>
          <a:lstStyle/>
          <a:p>
            <a:r>
              <a:rPr lang="en-GB" dirty="0" smtClean="0"/>
              <a:t>Pharmacological factors</a:t>
            </a:r>
          </a:p>
          <a:p>
            <a:pPr lvl="1"/>
            <a:r>
              <a:rPr lang="en-GB" dirty="0" smtClean="0"/>
              <a:t>Steroids</a:t>
            </a:r>
          </a:p>
          <a:p>
            <a:pPr lvl="1"/>
            <a:r>
              <a:rPr lang="en-GB" dirty="0" smtClean="0"/>
              <a:t>Contraception</a:t>
            </a:r>
          </a:p>
          <a:p>
            <a:pPr lvl="1"/>
            <a:r>
              <a:rPr lang="en-GB" dirty="0" smtClean="0"/>
              <a:t>Substance use/withdrawal</a:t>
            </a:r>
          </a:p>
          <a:p>
            <a:pPr lvl="1"/>
            <a:r>
              <a:rPr lang="en-GB" dirty="0" err="1" smtClean="0"/>
              <a:t>Cimetidine</a:t>
            </a:r>
            <a:r>
              <a:rPr lang="en-GB" dirty="0" smtClean="0"/>
              <a:t>, </a:t>
            </a:r>
            <a:r>
              <a:rPr lang="en-GB" dirty="0" err="1" smtClean="0"/>
              <a:t>indomethacin</a:t>
            </a:r>
            <a:endParaRPr lang="en-GB" dirty="0" smtClean="0"/>
          </a:p>
          <a:p>
            <a:pPr lvl="1"/>
            <a:r>
              <a:rPr lang="en-GB" dirty="0" err="1" smtClean="0"/>
              <a:t>Phenothiazines</a:t>
            </a:r>
            <a:endParaRPr lang="en-GB" dirty="0" smtClean="0"/>
          </a:p>
          <a:p>
            <a:pPr lvl="1"/>
            <a:r>
              <a:rPr lang="en-GB" dirty="0" smtClean="0"/>
              <a:t>Thallium; </a:t>
            </a:r>
            <a:r>
              <a:rPr lang="en-GB" dirty="0" err="1" smtClean="0"/>
              <a:t>cycloserine</a:t>
            </a:r>
            <a:endParaRPr lang="en-GB" dirty="0" smtClean="0"/>
          </a:p>
          <a:p>
            <a:pPr lvl="1"/>
            <a:r>
              <a:rPr lang="en-GB" dirty="0" err="1" smtClean="0"/>
              <a:t>Vincristine</a:t>
            </a:r>
            <a:r>
              <a:rPr lang="en-GB" dirty="0" smtClean="0"/>
              <a:t>; </a:t>
            </a:r>
            <a:r>
              <a:rPr lang="en-GB" dirty="0" err="1" smtClean="0"/>
              <a:t>vinblastine</a:t>
            </a:r>
            <a:endParaRPr lang="en-GB"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Depression in medical setting</a:t>
            </a:r>
            <a:endParaRPr lang="en-GB" dirty="0"/>
          </a:p>
        </p:txBody>
      </p:sp>
      <p:sp>
        <p:nvSpPr>
          <p:cNvPr id="3" name="Content Placeholder 2"/>
          <p:cNvSpPr>
            <a:spLocks noGrp="1"/>
          </p:cNvSpPr>
          <p:nvPr>
            <p:ph idx="1"/>
          </p:nvPr>
        </p:nvSpPr>
        <p:spPr/>
        <p:txBody>
          <a:bodyPr>
            <a:normAutofit lnSpcReduction="10000"/>
          </a:bodyPr>
          <a:lstStyle/>
          <a:p>
            <a:r>
              <a:rPr lang="en-GB" dirty="0" smtClean="0"/>
              <a:t>Endocrine disorders</a:t>
            </a:r>
          </a:p>
          <a:p>
            <a:pPr lvl="1"/>
            <a:r>
              <a:rPr lang="en-GB" dirty="0" smtClean="0"/>
              <a:t>Hypothyroidism</a:t>
            </a:r>
          </a:p>
          <a:p>
            <a:pPr lvl="1"/>
            <a:r>
              <a:rPr lang="en-GB" dirty="0" smtClean="0"/>
              <a:t>Hyperthyroidism</a:t>
            </a:r>
          </a:p>
          <a:p>
            <a:pPr lvl="1"/>
            <a:r>
              <a:rPr lang="en-GB" dirty="0" err="1" smtClean="0"/>
              <a:t>Hypopituitarism</a:t>
            </a:r>
            <a:endParaRPr lang="en-GB" dirty="0" smtClean="0"/>
          </a:p>
          <a:p>
            <a:pPr lvl="1"/>
            <a:r>
              <a:rPr lang="en-GB" dirty="0" smtClean="0"/>
              <a:t>Addison’s disease, Cushing disease </a:t>
            </a:r>
          </a:p>
          <a:p>
            <a:pPr lvl="1"/>
            <a:r>
              <a:rPr lang="en-GB" dirty="0" smtClean="0"/>
              <a:t>Diabetes mellitus</a:t>
            </a:r>
          </a:p>
          <a:p>
            <a:r>
              <a:rPr lang="en-GB" dirty="0" smtClean="0"/>
              <a:t>Infections</a:t>
            </a:r>
          </a:p>
          <a:p>
            <a:pPr lvl="1"/>
            <a:r>
              <a:rPr lang="en-GB" dirty="0" smtClean="0"/>
              <a:t>Tertiary syphilis</a:t>
            </a:r>
          </a:p>
          <a:p>
            <a:pPr lvl="1"/>
            <a:r>
              <a:rPr lang="en-GB" dirty="0" smtClean="0"/>
              <a:t>toxoplasmosis</a:t>
            </a:r>
          </a:p>
          <a:p>
            <a:pPr lvl="1"/>
            <a:r>
              <a:rPr lang="en-GB" dirty="0" smtClean="0"/>
              <a:t>Influenza; viral pneumonia</a:t>
            </a:r>
          </a:p>
          <a:p>
            <a:pPr lvl="1"/>
            <a:r>
              <a:rPr lang="en-GB" dirty="0" smtClean="0"/>
              <a:t>Viral hepatitis</a:t>
            </a:r>
          </a:p>
          <a:p>
            <a:pPr lvl="1"/>
            <a:r>
              <a:rPr lang="en-GB" dirty="0" smtClean="0"/>
              <a:t>Infectious </a:t>
            </a:r>
            <a:r>
              <a:rPr lang="en-GB" dirty="0" err="1" smtClean="0"/>
              <a:t>mononeucleosis</a:t>
            </a:r>
            <a:endParaRPr lang="en-GB" dirty="0" smtClean="0"/>
          </a:p>
          <a:p>
            <a:pPr lvl="1"/>
            <a:r>
              <a:rPr lang="en-GB" dirty="0" smtClean="0"/>
              <a:t>HIV infection/AIDS</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a:xfrm>
            <a:off x="0" y="-19392"/>
            <a:ext cx="9122232" cy="784096"/>
          </a:xfrm>
        </p:spPr>
        <p:txBody>
          <a:bodyPr>
            <a:normAutofit/>
          </a:bodyPr>
          <a:lstStyle/>
          <a:p>
            <a:r>
              <a:rPr lang="en-GB" dirty="0" smtClean="0"/>
              <a:t>DSM-V criteria </a:t>
            </a:r>
            <a:r>
              <a:rPr lang="en-GB" dirty="0" smtClean="0"/>
              <a:t>for </a:t>
            </a:r>
            <a:r>
              <a:rPr lang="en-GB" dirty="0" smtClean="0"/>
              <a:t>manic </a:t>
            </a:r>
            <a:r>
              <a:rPr lang="en-GB" dirty="0"/>
              <a:t>e</a:t>
            </a:r>
            <a:r>
              <a:rPr lang="en-GB" dirty="0" smtClean="0"/>
              <a:t>pisode</a:t>
            </a:r>
            <a:endParaRPr lang="en-GB" dirty="0"/>
          </a:p>
        </p:txBody>
      </p:sp>
      <p:sp>
        <p:nvSpPr>
          <p:cNvPr id="1048605" name="Content Placeholder 2"/>
          <p:cNvSpPr>
            <a:spLocks noGrp="1"/>
          </p:cNvSpPr>
          <p:nvPr>
            <p:ph idx="1"/>
          </p:nvPr>
        </p:nvSpPr>
        <p:spPr>
          <a:xfrm>
            <a:off x="0" y="793312"/>
            <a:ext cx="9122232" cy="6064688"/>
          </a:xfrm>
        </p:spPr>
        <p:txBody>
          <a:bodyPr numCol="2">
            <a:normAutofit fontScale="77344" lnSpcReduction="20000"/>
          </a:bodyPr>
          <a:lstStyle/>
          <a:p>
            <a:pPr marL="457200" indent="-457200">
              <a:buFont typeface="+mj-lt"/>
              <a:buAutoNum type="alphaUcPeriod"/>
            </a:pPr>
            <a:r>
              <a:rPr lang="en-GB" dirty="0" smtClean="0"/>
              <a:t>A </a:t>
            </a:r>
            <a:r>
              <a:rPr lang="en-GB" dirty="0" smtClean="0"/>
              <a:t>distinct period of abnormally and persistently elevated, </a:t>
            </a:r>
            <a:r>
              <a:rPr lang="en-GB" dirty="0" smtClean="0"/>
              <a:t>expansive </a:t>
            </a:r>
            <a:r>
              <a:rPr lang="en-GB" dirty="0" smtClean="0"/>
              <a:t>or irritable mood, lasting </a:t>
            </a:r>
            <a:r>
              <a:rPr lang="en-GB" dirty="0" smtClean="0">
                <a:solidFill>
                  <a:srgbClr val="FF0000"/>
                </a:solidFill>
              </a:rPr>
              <a:t>at least 1 week </a:t>
            </a:r>
            <a:r>
              <a:rPr lang="en-GB" dirty="0" smtClean="0"/>
              <a:t>(or any duration if hospitalization is necessary) </a:t>
            </a:r>
            <a:endParaRPr lang="en-GB" dirty="0" smtClean="0"/>
          </a:p>
          <a:p>
            <a:pPr marL="457200" indent="-457200">
              <a:buFont typeface="+mj-lt"/>
              <a:buAutoNum type="alphaUcPeriod"/>
            </a:pPr>
            <a:endParaRPr lang="en-GB" dirty="0" smtClean="0"/>
          </a:p>
          <a:p>
            <a:pPr marL="457200" indent="-457200">
              <a:buFont typeface="+mj-lt"/>
              <a:buAutoNum type="alphaUcPeriod"/>
            </a:pPr>
            <a:r>
              <a:rPr lang="en-GB" dirty="0" smtClean="0"/>
              <a:t>During </a:t>
            </a:r>
            <a:r>
              <a:rPr lang="en-GB" dirty="0" smtClean="0"/>
              <a:t>the period of mood </a:t>
            </a:r>
            <a:r>
              <a:rPr lang="en-GB" dirty="0" smtClean="0"/>
              <a:t>disturbance, </a:t>
            </a:r>
            <a:r>
              <a:rPr lang="en-GB" dirty="0" smtClean="0"/>
              <a:t>three (or more) of the following symptoms have persisted (four if the mood is only irritable) and have been present to a significant degree: </a:t>
            </a:r>
            <a:endParaRPr lang="en-GB" dirty="0" smtClean="0"/>
          </a:p>
          <a:p>
            <a:pPr marL="857250" lvl="1" indent="-457200">
              <a:buFont typeface="+mj-lt"/>
              <a:buAutoNum type="arabicPeriod"/>
            </a:pPr>
            <a:r>
              <a:rPr lang="en-GB" dirty="0"/>
              <a:t>I</a:t>
            </a:r>
            <a:r>
              <a:rPr lang="en-GB" dirty="0" smtClean="0"/>
              <a:t>nflated </a:t>
            </a:r>
            <a:r>
              <a:rPr lang="en-GB" dirty="0" smtClean="0"/>
              <a:t>self-esteem or </a:t>
            </a:r>
            <a:r>
              <a:rPr lang="en-GB" dirty="0" smtClean="0"/>
              <a:t>grandiosity</a:t>
            </a:r>
          </a:p>
          <a:p>
            <a:pPr marL="857250" lvl="1" indent="-457200">
              <a:buFont typeface="+mj-lt"/>
              <a:buAutoNum type="arabicPeriod"/>
            </a:pPr>
            <a:r>
              <a:rPr lang="en-GB" dirty="0" smtClean="0"/>
              <a:t>Decreased </a:t>
            </a:r>
            <a:r>
              <a:rPr lang="en-GB" dirty="0" smtClean="0"/>
              <a:t>need for sleep (e.g. </a:t>
            </a:r>
            <a:r>
              <a:rPr lang="en-GB" dirty="0" smtClean="0"/>
              <a:t>feels </a:t>
            </a:r>
            <a:r>
              <a:rPr lang="en-GB" dirty="0" smtClean="0"/>
              <a:t>rested after only 3 hours of </a:t>
            </a:r>
            <a:r>
              <a:rPr lang="en-GB" dirty="0" smtClean="0"/>
              <a:t>sleep)</a:t>
            </a:r>
          </a:p>
          <a:p>
            <a:pPr marL="857250" lvl="1" indent="-457200">
              <a:buFont typeface="+mj-lt"/>
              <a:buAutoNum type="arabicPeriod"/>
            </a:pPr>
            <a:r>
              <a:rPr lang="en-GB" dirty="0" smtClean="0"/>
              <a:t>More </a:t>
            </a:r>
            <a:r>
              <a:rPr lang="en-GB" dirty="0" smtClean="0"/>
              <a:t>talkative than usual or pressure to keep </a:t>
            </a:r>
            <a:r>
              <a:rPr lang="en-GB" dirty="0" smtClean="0"/>
              <a:t>talking</a:t>
            </a:r>
          </a:p>
          <a:p>
            <a:pPr marL="857250" lvl="1" indent="-457200">
              <a:buFont typeface="+mj-lt"/>
              <a:buAutoNum type="arabicPeriod"/>
            </a:pPr>
            <a:r>
              <a:rPr lang="en-GB" dirty="0" smtClean="0"/>
              <a:t>Flight </a:t>
            </a:r>
            <a:r>
              <a:rPr lang="en-GB" dirty="0" smtClean="0"/>
              <a:t>of ideas or subjective experience that thoughts are </a:t>
            </a:r>
            <a:r>
              <a:rPr lang="en-GB" dirty="0" smtClean="0"/>
              <a:t>racing</a:t>
            </a:r>
          </a:p>
          <a:p>
            <a:pPr marL="857250" lvl="1" indent="-457200">
              <a:buFont typeface="+mj-lt"/>
              <a:buAutoNum type="arabicPeriod"/>
            </a:pPr>
            <a:r>
              <a:rPr lang="en-GB" dirty="0" smtClean="0"/>
              <a:t>Distractibility </a:t>
            </a:r>
            <a:r>
              <a:rPr lang="en-GB" dirty="0" smtClean="0"/>
              <a:t>(i.e., attention too easily drawn to unimportant or irrelevant external </a:t>
            </a:r>
            <a:r>
              <a:rPr lang="en-GB" dirty="0" smtClean="0"/>
              <a:t>stimuli)</a:t>
            </a:r>
          </a:p>
          <a:p>
            <a:pPr marL="857250" lvl="1" indent="-457200">
              <a:buFont typeface="+mj-lt"/>
              <a:buAutoNum type="arabicPeriod"/>
            </a:pPr>
            <a:r>
              <a:rPr lang="en-GB" dirty="0" smtClean="0"/>
              <a:t>Increase </a:t>
            </a:r>
            <a:r>
              <a:rPr lang="en-GB" dirty="0" smtClean="0"/>
              <a:t>in goal-directed activity (either socially, at work or school, or sexually) or psychomotor </a:t>
            </a:r>
            <a:r>
              <a:rPr lang="en-GB" dirty="0" smtClean="0"/>
              <a:t>agitation</a:t>
            </a:r>
          </a:p>
          <a:p>
            <a:pPr marL="857250" lvl="1" indent="-457200">
              <a:buFont typeface="+mj-lt"/>
              <a:buAutoNum type="arabicPeriod"/>
            </a:pPr>
            <a:r>
              <a:rPr lang="en-GB" dirty="0" smtClean="0"/>
              <a:t>Excessive </a:t>
            </a:r>
            <a:r>
              <a:rPr lang="en-GB" dirty="0" smtClean="0"/>
              <a:t>involvement in pleasurable activities that have a high potential for painful consequences (e .g., engaging in unrestrained buying sprees, sexual indiscretions, or foolish business investments</a:t>
            </a:r>
            <a:r>
              <a:rPr lang="en-GB" dirty="0" smtClean="0"/>
              <a:t>)</a:t>
            </a:r>
          </a:p>
          <a:p>
            <a:pPr marL="857250" lvl="1" indent="-457200">
              <a:buFont typeface="+mj-lt"/>
              <a:buAutoNum type="arabicPeriod"/>
            </a:pPr>
            <a:endParaRPr lang="en-GB" dirty="0" smtClean="0"/>
          </a:p>
          <a:p>
            <a:pPr marL="457200" indent="-457200">
              <a:buFont typeface="+mj-lt"/>
              <a:buAutoNum type="alphaUcPeriod"/>
            </a:pPr>
            <a:r>
              <a:rPr lang="en-GB" dirty="0"/>
              <a:t>The mood disturbance is sufficiently severe to cause marked impairment in occupational functioning or in usual social activities or relationships with others, or to necessitate hospitalization to prevent harm to self or others, or there are psychotic </a:t>
            </a:r>
            <a:r>
              <a:rPr lang="en-GB" dirty="0" smtClean="0"/>
              <a:t>features.</a:t>
            </a:r>
          </a:p>
          <a:p>
            <a:pPr marL="0" indent="0">
              <a:buNone/>
            </a:pPr>
            <a:endParaRPr lang="en-GB" dirty="0" smtClean="0"/>
          </a:p>
          <a:p>
            <a:pPr marL="457200" indent="-457200">
              <a:buFont typeface="+mj-lt"/>
              <a:buAutoNum type="alphaUcPeriod"/>
            </a:pPr>
            <a:r>
              <a:rPr lang="en-GB" dirty="0" smtClean="0"/>
              <a:t>The </a:t>
            </a:r>
            <a:r>
              <a:rPr lang="en-GB" dirty="0"/>
              <a:t>symptoms are not due to the direct physiological effects of a substance (e.g., a drug of abuse, a medication, or other treatment) or a general medical condition (e.g., hyperthyroidism</a:t>
            </a:r>
            <a:r>
              <a:rPr lang="en-GB" dirty="0" smtClean="0"/>
              <a:t>).</a:t>
            </a:r>
            <a:endParaRPr lang="en-GB" dirty="0"/>
          </a:p>
        </p:txBody>
      </p:sp>
    </p:spTree>
    <p:extLst>
      <p:ext uri="{BB962C8B-B14F-4D97-AF65-F5344CB8AC3E}">
        <p14:creationId xmlns:p14="http://schemas.microsoft.com/office/powerpoint/2010/main" val="14772313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Depression in medical setting</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Collagen</a:t>
            </a:r>
          </a:p>
          <a:p>
            <a:pPr lvl="1"/>
            <a:r>
              <a:rPr lang="en-GB" dirty="0" smtClean="0"/>
              <a:t>Rheumatoid arthritis, SLE</a:t>
            </a:r>
          </a:p>
          <a:p>
            <a:r>
              <a:rPr lang="en-GB" dirty="0" smtClean="0"/>
              <a:t>Nutritional</a:t>
            </a:r>
          </a:p>
          <a:p>
            <a:pPr lvl="1"/>
            <a:r>
              <a:rPr lang="en-GB" dirty="0" smtClean="0"/>
              <a:t>Pellagra, pernicious anaemia</a:t>
            </a:r>
          </a:p>
          <a:p>
            <a:r>
              <a:rPr lang="en-GB" dirty="0" smtClean="0"/>
              <a:t>Neurological</a:t>
            </a:r>
          </a:p>
          <a:p>
            <a:pPr lvl="1"/>
            <a:r>
              <a:rPr lang="en-GB" dirty="0" smtClean="0"/>
              <a:t>Multiple sclerosis</a:t>
            </a:r>
          </a:p>
          <a:p>
            <a:pPr lvl="1"/>
            <a:r>
              <a:rPr lang="en-GB" dirty="0" smtClean="0"/>
              <a:t>Parkinson’s disease</a:t>
            </a:r>
          </a:p>
          <a:p>
            <a:pPr lvl="1"/>
            <a:r>
              <a:rPr lang="en-GB" dirty="0" smtClean="0"/>
              <a:t>Head trauma</a:t>
            </a:r>
          </a:p>
          <a:p>
            <a:pPr lvl="1"/>
            <a:r>
              <a:rPr lang="en-GB" dirty="0" smtClean="0"/>
              <a:t>Complex partial seizures</a:t>
            </a:r>
          </a:p>
          <a:p>
            <a:pPr lvl="1"/>
            <a:r>
              <a:rPr lang="en-GB" dirty="0" smtClean="0"/>
              <a:t>Sleep apnoea</a:t>
            </a:r>
          </a:p>
          <a:p>
            <a:pPr lvl="1"/>
            <a:r>
              <a:rPr lang="en-GB" dirty="0" smtClean="0"/>
              <a:t>Cerebral tumours</a:t>
            </a:r>
          </a:p>
          <a:p>
            <a:pPr lvl="1"/>
            <a:r>
              <a:rPr lang="en-GB" dirty="0" err="1" smtClean="0"/>
              <a:t>Cerebrovascular</a:t>
            </a:r>
            <a:r>
              <a:rPr lang="en-GB" dirty="0" smtClean="0"/>
              <a:t> disorder</a:t>
            </a:r>
          </a:p>
          <a:p>
            <a:r>
              <a:rPr lang="en-GB" dirty="0" err="1" smtClean="0"/>
              <a:t>Neoplastic</a:t>
            </a:r>
            <a:r>
              <a:rPr lang="en-GB" dirty="0" smtClean="0"/>
              <a:t> </a:t>
            </a:r>
          </a:p>
          <a:p>
            <a:pPr lvl="1"/>
            <a:r>
              <a:rPr lang="en-GB" dirty="0" smtClean="0"/>
              <a:t>Abdominal malignancies (pancreatic cancer)</a:t>
            </a:r>
          </a:p>
          <a:p>
            <a:pPr lvl="1"/>
            <a:r>
              <a:rPr lang="en-GB" dirty="0" smtClean="0"/>
              <a:t>Disseminated  </a:t>
            </a:r>
            <a:r>
              <a:rPr lang="en-GB" dirty="0" err="1" smtClean="0"/>
              <a:t>carcinomatosis</a:t>
            </a:r>
            <a:endParaRPr lang="en-GB"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Diagnosis and related factors</a:t>
            </a:r>
            <a:endParaRPr lang="en-GB" dirty="0"/>
          </a:p>
        </p:txBody>
      </p:sp>
      <p:sp>
        <p:nvSpPr>
          <p:cNvPr id="3" name="Content Placeholder 2"/>
          <p:cNvSpPr>
            <a:spLocks noGrp="1"/>
          </p:cNvSpPr>
          <p:nvPr>
            <p:ph idx="1"/>
          </p:nvPr>
        </p:nvSpPr>
        <p:spPr/>
        <p:txBody>
          <a:bodyPr>
            <a:normAutofit/>
          </a:bodyPr>
          <a:lstStyle/>
          <a:p>
            <a:r>
              <a:rPr lang="en-GB" dirty="0" smtClean="0"/>
              <a:t>Establish diagnosis and co-morbidity</a:t>
            </a:r>
          </a:p>
          <a:p>
            <a:pPr lvl="1"/>
            <a:r>
              <a:rPr lang="en-GB" dirty="0" smtClean="0"/>
              <a:t>Associated factors</a:t>
            </a:r>
          </a:p>
          <a:p>
            <a:pPr lvl="2"/>
            <a:r>
              <a:rPr lang="en-GB" dirty="0" smtClean="0"/>
              <a:t>Psychosis</a:t>
            </a:r>
          </a:p>
          <a:p>
            <a:pPr lvl="2"/>
            <a:r>
              <a:rPr lang="en-GB" dirty="0" smtClean="0"/>
              <a:t>Catatonic symptoms</a:t>
            </a:r>
          </a:p>
          <a:p>
            <a:pPr lvl="2"/>
            <a:r>
              <a:rPr lang="en-GB" dirty="0" smtClean="0"/>
              <a:t>Risk of suicide</a:t>
            </a:r>
          </a:p>
          <a:p>
            <a:pPr lvl="2"/>
            <a:r>
              <a:rPr lang="en-GB" dirty="0" smtClean="0"/>
              <a:t>Risk of violence </a:t>
            </a:r>
          </a:p>
          <a:p>
            <a:pPr lvl="2"/>
            <a:r>
              <a:rPr lang="en-GB" dirty="0" smtClean="0"/>
              <a:t>Substance use disorder</a:t>
            </a:r>
          </a:p>
          <a:p>
            <a:pPr lvl="1"/>
            <a:r>
              <a:rPr lang="en-GB" dirty="0" smtClean="0"/>
              <a:t>Other co-morbidities:</a:t>
            </a:r>
          </a:p>
          <a:p>
            <a:pPr lvl="2"/>
            <a:r>
              <a:rPr lang="en-GB" dirty="0" smtClean="0"/>
              <a:t>Medical  </a:t>
            </a:r>
          </a:p>
          <a:p>
            <a:pPr lvl="2"/>
            <a:r>
              <a:rPr lang="en-GB" dirty="0" smtClean="0"/>
              <a:t>personality, anxiety and conduct disorders</a:t>
            </a:r>
          </a:p>
          <a:p>
            <a:endParaRPr lang="en-GB"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Mild depression</a:t>
            </a:r>
            <a:endParaRPr lang="en-GB" dirty="0"/>
          </a:p>
        </p:txBody>
      </p:sp>
      <p:sp>
        <p:nvSpPr>
          <p:cNvPr id="3" name="Content Placeholder 2"/>
          <p:cNvSpPr>
            <a:spLocks noGrp="1"/>
          </p:cNvSpPr>
          <p:nvPr>
            <p:ph idx="1"/>
          </p:nvPr>
        </p:nvSpPr>
        <p:spPr/>
        <p:txBody>
          <a:bodyPr>
            <a:normAutofit/>
          </a:bodyPr>
          <a:lstStyle/>
          <a:p>
            <a:r>
              <a:rPr lang="en-GB" dirty="0" smtClean="0"/>
              <a:t>Watchful waiting: 2 weeks</a:t>
            </a:r>
          </a:p>
          <a:p>
            <a:r>
              <a:rPr lang="en-GB" dirty="0" smtClean="0"/>
              <a:t>Sleep/anxiety management</a:t>
            </a:r>
          </a:p>
          <a:p>
            <a:r>
              <a:rPr lang="en-GB" dirty="0" smtClean="0"/>
              <a:t>Guided self-help</a:t>
            </a:r>
          </a:p>
          <a:p>
            <a:r>
              <a:rPr lang="en-GB" dirty="0" smtClean="0"/>
              <a:t>Computerised CBT</a:t>
            </a:r>
          </a:p>
          <a:p>
            <a:r>
              <a:rPr lang="en-GB" dirty="0" err="1" smtClean="0"/>
              <a:t>Psychososical</a:t>
            </a:r>
            <a:r>
              <a:rPr lang="en-GB" dirty="0" smtClean="0"/>
              <a:t> interventions</a:t>
            </a:r>
          </a:p>
          <a:p>
            <a:pPr lvl="1"/>
            <a:r>
              <a:rPr lang="en-GB" dirty="0" smtClean="0"/>
              <a:t>Problem solving therapy</a:t>
            </a:r>
          </a:p>
          <a:p>
            <a:pPr lvl="1"/>
            <a:r>
              <a:rPr lang="en-GB" dirty="0" smtClean="0"/>
              <a:t>Brief CBT</a:t>
            </a:r>
          </a:p>
          <a:p>
            <a:pPr lvl="1"/>
            <a:r>
              <a:rPr lang="en-GB" dirty="0" smtClean="0"/>
              <a:t>Counselling</a:t>
            </a:r>
          </a:p>
          <a:p>
            <a:r>
              <a:rPr lang="en-GB" dirty="0" smtClean="0"/>
              <a:t>Antidepressants </a:t>
            </a:r>
          </a:p>
          <a:p>
            <a:pPr lvl="1"/>
            <a:r>
              <a:rPr lang="en-GB" dirty="0" smtClean="0"/>
              <a:t>Not routinely recommended</a:t>
            </a:r>
          </a:p>
          <a:p>
            <a:pPr lvl="1"/>
            <a:r>
              <a:rPr lang="en-GB" dirty="0" smtClean="0"/>
              <a:t>Use if other interventions fail</a:t>
            </a:r>
          </a:p>
          <a:p>
            <a:pPr lvl="1"/>
            <a:r>
              <a:rPr lang="en-GB" dirty="0" smtClean="0"/>
              <a:t>Use if there is previous </a:t>
            </a:r>
            <a:r>
              <a:rPr lang="en-GB" dirty="0" err="1" smtClean="0"/>
              <a:t>hx</a:t>
            </a:r>
            <a:r>
              <a:rPr lang="en-GB" dirty="0" smtClean="0"/>
              <a:t> of moderate to severe depression</a:t>
            </a:r>
            <a:endParaRPr lang="en-GB"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Moderate-severe depression</a:t>
            </a:r>
            <a:endParaRPr lang="en-GB" dirty="0"/>
          </a:p>
        </p:txBody>
      </p:sp>
      <p:sp>
        <p:nvSpPr>
          <p:cNvPr id="3" name="Content Placeholder 2"/>
          <p:cNvSpPr>
            <a:spLocks noGrp="1"/>
          </p:cNvSpPr>
          <p:nvPr>
            <p:ph idx="1"/>
          </p:nvPr>
        </p:nvSpPr>
        <p:spPr/>
        <p:txBody>
          <a:bodyPr/>
          <a:lstStyle/>
          <a:p>
            <a:r>
              <a:rPr lang="en-GB" dirty="0" smtClean="0"/>
              <a:t>Offer antidepressants routinely</a:t>
            </a:r>
          </a:p>
          <a:p>
            <a:pPr lvl="1"/>
            <a:r>
              <a:rPr lang="en-GB" dirty="0" smtClean="0"/>
              <a:t>First line: SSRIs</a:t>
            </a:r>
          </a:p>
          <a:p>
            <a:pPr lvl="1"/>
            <a:r>
              <a:rPr lang="en-GB" dirty="0" smtClean="0"/>
              <a:t>Continue for ≥ 6 months after remission</a:t>
            </a:r>
          </a:p>
          <a:p>
            <a:pPr lvl="1"/>
            <a:r>
              <a:rPr lang="en-GB" dirty="0" smtClean="0"/>
              <a:t>Continue for 2 years if ≥ 2 episodes in recent past</a:t>
            </a:r>
          </a:p>
          <a:p>
            <a:r>
              <a:rPr lang="en-GB" dirty="0" smtClean="0"/>
              <a:t>Psychological treatment</a:t>
            </a:r>
          </a:p>
          <a:p>
            <a:pPr lvl="1"/>
            <a:r>
              <a:rPr lang="en-GB" dirty="0" smtClean="0"/>
              <a:t>CBT</a:t>
            </a:r>
          </a:p>
          <a:p>
            <a:pPr lvl="1"/>
            <a:r>
              <a:rPr lang="en-GB" dirty="0" smtClean="0"/>
              <a:t>IPT</a:t>
            </a:r>
          </a:p>
          <a:p>
            <a:pPr lvl="1"/>
            <a:r>
              <a:rPr lang="en-GB" dirty="0" smtClean="0"/>
              <a:t>Couple-focussed therapy</a:t>
            </a:r>
            <a:endParaRPr lang="en-GB"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Resistant cases </a:t>
            </a:r>
            <a:endParaRPr lang="en-GB" dirty="0"/>
          </a:p>
        </p:txBody>
      </p:sp>
      <p:sp>
        <p:nvSpPr>
          <p:cNvPr id="3" name="Content Placeholder 2"/>
          <p:cNvSpPr>
            <a:spLocks noGrp="1"/>
          </p:cNvSpPr>
          <p:nvPr>
            <p:ph idx="1"/>
          </p:nvPr>
        </p:nvSpPr>
        <p:spPr/>
        <p:txBody>
          <a:bodyPr/>
          <a:lstStyle/>
          <a:p>
            <a:r>
              <a:rPr lang="en-GB" dirty="0" smtClean="0"/>
              <a:t>Switch to another antidepressant after 1 month (if there is partial response wait 6 weeks)</a:t>
            </a:r>
          </a:p>
          <a:p>
            <a:r>
              <a:rPr lang="en-GB" dirty="0" smtClean="0"/>
              <a:t>Choose another SSRI or </a:t>
            </a:r>
            <a:r>
              <a:rPr lang="en-GB" dirty="0" err="1" smtClean="0"/>
              <a:t>mirtazapine</a:t>
            </a:r>
            <a:endParaRPr lang="en-GB" dirty="0" smtClean="0"/>
          </a:p>
          <a:p>
            <a:r>
              <a:rPr lang="en-GB" dirty="0" smtClean="0"/>
              <a:t>Include </a:t>
            </a:r>
            <a:r>
              <a:rPr lang="en-GB" dirty="0" err="1" smtClean="0"/>
              <a:t>moclobemide</a:t>
            </a:r>
            <a:r>
              <a:rPr lang="en-GB" dirty="0" smtClean="0"/>
              <a:t> (washout period), </a:t>
            </a:r>
            <a:r>
              <a:rPr lang="en-GB" dirty="0" err="1" smtClean="0"/>
              <a:t>reboxetine</a:t>
            </a:r>
            <a:r>
              <a:rPr lang="en-GB" dirty="0" smtClean="0"/>
              <a:t>, </a:t>
            </a:r>
            <a:r>
              <a:rPr lang="en-GB" dirty="0" err="1" smtClean="0"/>
              <a:t>lofepramine</a:t>
            </a:r>
            <a:endParaRPr lang="en-GB" dirty="0" smtClean="0"/>
          </a:p>
          <a:p>
            <a:r>
              <a:rPr lang="en-GB" dirty="0" smtClean="0"/>
              <a:t>Other TCAs (except </a:t>
            </a:r>
            <a:r>
              <a:rPr lang="en-GB" dirty="0" err="1" smtClean="0"/>
              <a:t>dosulepin</a:t>
            </a:r>
            <a:r>
              <a:rPr lang="en-GB" dirty="0" smtClean="0"/>
              <a:t>) and </a:t>
            </a:r>
            <a:r>
              <a:rPr lang="en-GB" dirty="0" err="1" smtClean="0"/>
              <a:t>venlafaxine</a:t>
            </a:r>
            <a:r>
              <a:rPr lang="en-GB" dirty="0" smtClean="0"/>
              <a:t> for more severe depression</a:t>
            </a:r>
          </a:p>
          <a:p>
            <a:endParaRPr lang="en-GB"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in treatment-resistance</a:t>
            </a:r>
            <a:endParaRPr lang="en-GB" dirty="0"/>
          </a:p>
        </p:txBody>
      </p:sp>
      <p:sp>
        <p:nvSpPr>
          <p:cNvPr id="3" name="Content Placeholder 2"/>
          <p:cNvSpPr>
            <a:spLocks noGrp="1"/>
          </p:cNvSpPr>
          <p:nvPr>
            <p:ph idx="1"/>
          </p:nvPr>
        </p:nvSpPr>
        <p:spPr/>
        <p:txBody>
          <a:bodyPr>
            <a:normAutofit/>
          </a:bodyPr>
          <a:lstStyle/>
          <a:p>
            <a:r>
              <a:rPr lang="en-GB" dirty="0" smtClean="0"/>
              <a:t>Antidepressants with CBT (16-20 sessions over 6-9 months)</a:t>
            </a:r>
          </a:p>
          <a:p>
            <a:r>
              <a:rPr lang="en-GB" dirty="0" err="1" smtClean="0"/>
              <a:t>Venlafaxine</a:t>
            </a:r>
            <a:endParaRPr lang="en-GB" dirty="0" smtClean="0"/>
          </a:p>
          <a:p>
            <a:r>
              <a:rPr lang="en-GB" dirty="0" smtClean="0"/>
              <a:t>Augmentation</a:t>
            </a:r>
          </a:p>
          <a:p>
            <a:pPr lvl="1"/>
            <a:r>
              <a:rPr lang="en-GB" dirty="0" smtClean="0"/>
              <a:t>Lithium (continue for 6 months, stop lithium first)</a:t>
            </a:r>
          </a:p>
          <a:p>
            <a:pPr lvl="1"/>
            <a:r>
              <a:rPr lang="en-GB" dirty="0" smtClean="0"/>
              <a:t>Antidepressants </a:t>
            </a:r>
          </a:p>
          <a:p>
            <a:pPr lvl="2"/>
            <a:r>
              <a:rPr lang="en-GB" dirty="0" smtClean="0"/>
              <a:t>SSRI + </a:t>
            </a:r>
            <a:r>
              <a:rPr lang="en-GB" dirty="0" err="1" smtClean="0"/>
              <a:t>mirtazapine</a:t>
            </a:r>
            <a:endParaRPr lang="en-GB" dirty="0" smtClean="0"/>
          </a:p>
          <a:p>
            <a:pPr lvl="2"/>
            <a:r>
              <a:rPr lang="en-GB" dirty="0" smtClean="0"/>
              <a:t>SSRI + </a:t>
            </a:r>
            <a:r>
              <a:rPr lang="en-GB" dirty="0" err="1" smtClean="0"/>
              <a:t>mianserine</a:t>
            </a:r>
            <a:r>
              <a:rPr lang="en-GB" dirty="0" smtClean="0"/>
              <a:t> (risk of </a:t>
            </a:r>
            <a:r>
              <a:rPr lang="en-GB" dirty="0" err="1" smtClean="0"/>
              <a:t>agranulocytosis</a:t>
            </a:r>
            <a:r>
              <a:rPr lang="en-GB" dirty="0" smtClean="0"/>
              <a:t>)</a:t>
            </a:r>
          </a:p>
          <a:p>
            <a:pPr lvl="1"/>
            <a:r>
              <a:rPr lang="en-GB" dirty="0" smtClean="0"/>
              <a:t>Antipsychotics in psychotic depression</a:t>
            </a:r>
          </a:p>
          <a:p>
            <a:pPr lvl="1"/>
            <a:r>
              <a:rPr lang="en-GB" dirty="0" smtClean="0"/>
              <a:t>Not recommended: </a:t>
            </a:r>
          </a:p>
          <a:p>
            <a:pPr lvl="2"/>
            <a:r>
              <a:rPr lang="en-GB" dirty="0" err="1" smtClean="0"/>
              <a:t>carbamazepine</a:t>
            </a:r>
            <a:r>
              <a:rPr lang="en-GB" dirty="0" smtClean="0"/>
              <a:t>, </a:t>
            </a:r>
            <a:r>
              <a:rPr lang="en-GB" dirty="0" err="1" smtClean="0"/>
              <a:t>lamotrigine</a:t>
            </a:r>
            <a:r>
              <a:rPr lang="en-GB" dirty="0" smtClean="0"/>
              <a:t>, </a:t>
            </a:r>
            <a:r>
              <a:rPr lang="en-GB" dirty="0" err="1" smtClean="0"/>
              <a:t>buspirone</a:t>
            </a:r>
            <a:r>
              <a:rPr lang="en-GB" dirty="0" smtClean="0"/>
              <a:t>, </a:t>
            </a:r>
            <a:r>
              <a:rPr lang="en-GB" dirty="0" err="1" smtClean="0"/>
              <a:t>pindolol</a:t>
            </a:r>
            <a:r>
              <a:rPr lang="en-GB" dirty="0" smtClean="0"/>
              <a:t>, </a:t>
            </a:r>
            <a:r>
              <a:rPr lang="en-GB" dirty="0" err="1" smtClean="0"/>
              <a:t>valproate</a:t>
            </a:r>
            <a:r>
              <a:rPr lang="en-GB" dirty="0" smtClean="0"/>
              <a:t>, thyroid supplements, benzodiazepines</a:t>
            </a:r>
          </a:p>
          <a:p>
            <a:pPr lvl="1"/>
            <a:r>
              <a:rPr lang="en-GB" dirty="0" err="1" smtClean="0"/>
              <a:t>Phenelzine</a:t>
            </a:r>
            <a:r>
              <a:rPr lang="en-GB" dirty="0" smtClean="0"/>
              <a:t> (especially atypical depression) </a:t>
            </a:r>
          </a:p>
          <a:p>
            <a:pPr lvl="1"/>
            <a:r>
              <a:rPr lang="en-GB" dirty="0" smtClean="0"/>
              <a:t>ECT</a:t>
            </a:r>
          </a:p>
          <a:p>
            <a:pPr lvl="1"/>
            <a:endParaRPr lang="en-GB"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Depression in Bipolar disorder</a:t>
            </a:r>
            <a:endParaRPr lang="en-GB" dirty="0"/>
          </a:p>
        </p:txBody>
      </p:sp>
      <p:sp>
        <p:nvSpPr>
          <p:cNvPr id="3" name="Content Placeholder 2"/>
          <p:cNvSpPr>
            <a:spLocks noGrp="1"/>
          </p:cNvSpPr>
          <p:nvPr>
            <p:ph idx="1"/>
          </p:nvPr>
        </p:nvSpPr>
        <p:spPr/>
        <p:txBody>
          <a:bodyPr>
            <a:normAutofit/>
          </a:bodyPr>
          <a:lstStyle/>
          <a:p>
            <a:r>
              <a:rPr lang="en-GB" dirty="0" smtClean="0"/>
              <a:t>SSRIs less prone to precipitate manic attacks compared to TCAs</a:t>
            </a:r>
          </a:p>
          <a:p>
            <a:r>
              <a:rPr lang="en-GB" dirty="0" smtClean="0"/>
              <a:t>Antipsychotics </a:t>
            </a:r>
            <a:endParaRPr lang="en-GB"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58204" cy="785818"/>
          </a:xfrm>
        </p:spPr>
        <p:txBody>
          <a:bodyPr>
            <a:normAutofit fontScale="90000"/>
          </a:bodyPr>
          <a:lstStyle/>
          <a:p>
            <a:r>
              <a:rPr lang="en-GB" b="1" dirty="0" smtClean="0"/>
              <a:t>Prophylaxis of bipolar disorder with drugs</a:t>
            </a:r>
            <a:br>
              <a:rPr lang="en-GB" b="1" dirty="0" smtClean="0"/>
            </a:br>
            <a:endParaRPr lang="en-GB" dirty="0"/>
          </a:p>
        </p:txBody>
      </p:sp>
      <p:sp>
        <p:nvSpPr>
          <p:cNvPr id="3" name="Content Placeholder 2"/>
          <p:cNvSpPr>
            <a:spLocks noGrp="1"/>
          </p:cNvSpPr>
          <p:nvPr>
            <p:ph idx="1"/>
          </p:nvPr>
        </p:nvSpPr>
        <p:spPr>
          <a:xfrm>
            <a:off x="457200" y="1142984"/>
            <a:ext cx="8229600" cy="5715016"/>
          </a:xfrm>
        </p:spPr>
        <p:txBody>
          <a:bodyPr>
            <a:normAutofit/>
          </a:bodyPr>
          <a:lstStyle/>
          <a:p>
            <a:r>
              <a:rPr lang="en-GB" dirty="0" smtClean="0"/>
              <a:t>Consider Lithium, </a:t>
            </a:r>
            <a:r>
              <a:rPr lang="en-GB" dirty="0" err="1" smtClean="0"/>
              <a:t>olanzapine</a:t>
            </a:r>
            <a:r>
              <a:rPr lang="en-GB" dirty="0" smtClean="0"/>
              <a:t> or </a:t>
            </a:r>
            <a:r>
              <a:rPr lang="en-GB" dirty="0" err="1" smtClean="0"/>
              <a:t>valproate</a:t>
            </a:r>
            <a:r>
              <a:rPr lang="en-GB" dirty="0" smtClean="0"/>
              <a:t> </a:t>
            </a:r>
          </a:p>
          <a:p>
            <a:r>
              <a:rPr lang="en-GB" dirty="0" smtClean="0"/>
              <a:t>The choice should depend on: </a:t>
            </a:r>
          </a:p>
          <a:p>
            <a:pPr lvl="1"/>
            <a:r>
              <a:rPr lang="en-GB" dirty="0" smtClean="0"/>
              <a:t>response to previous treatments </a:t>
            </a:r>
          </a:p>
          <a:p>
            <a:pPr lvl="1"/>
            <a:r>
              <a:rPr lang="en-GB" dirty="0" smtClean="0"/>
              <a:t>the relative risk, and known precipitants, of manic versus depressive relapse </a:t>
            </a:r>
          </a:p>
          <a:p>
            <a:pPr lvl="1"/>
            <a:r>
              <a:rPr lang="en-GB" dirty="0" smtClean="0"/>
              <a:t>physical risk factors, e.g. renal disease, obesity and diabetes </a:t>
            </a:r>
          </a:p>
          <a:p>
            <a:pPr lvl="1"/>
            <a:r>
              <a:rPr lang="en-GB" dirty="0" smtClean="0"/>
              <a:t>the patient’s preference and history of adherence </a:t>
            </a:r>
          </a:p>
          <a:p>
            <a:pPr lvl="1"/>
            <a:r>
              <a:rPr lang="en-GB" dirty="0" smtClean="0"/>
              <a:t>gender (</a:t>
            </a:r>
            <a:r>
              <a:rPr lang="en-GB" dirty="0" err="1" smtClean="0"/>
              <a:t>valproate</a:t>
            </a:r>
            <a:r>
              <a:rPr lang="en-GB" dirty="0" smtClean="0"/>
              <a:t> should not be prescribed for women of child‐bearing potential) </a:t>
            </a:r>
          </a:p>
          <a:p>
            <a:pPr lvl="1"/>
            <a:r>
              <a:rPr lang="en-GB" dirty="0" smtClean="0"/>
              <a:t>a brief assessment of cognitive state (such as the Mini‐Mental State Examination) for older people.</a:t>
            </a:r>
            <a:endParaRPr lang="en-GB"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Morbidity and mortality</a:t>
            </a:r>
            <a:endParaRPr lang="en-GB" dirty="0"/>
          </a:p>
        </p:txBody>
      </p:sp>
      <p:sp>
        <p:nvSpPr>
          <p:cNvPr id="3" name="Content Placeholder 2"/>
          <p:cNvSpPr>
            <a:spLocks noGrp="1"/>
          </p:cNvSpPr>
          <p:nvPr>
            <p:ph idx="1"/>
          </p:nvPr>
        </p:nvSpPr>
        <p:spPr/>
        <p:txBody>
          <a:bodyPr/>
          <a:lstStyle/>
          <a:p>
            <a:r>
              <a:rPr lang="en-GB" dirty="0" smtClean="0"/>
              <a:t>Loss of work and productivity</a:t>
            </a:r>
          </a:p>
          <a:p>
            <a:pPr lvl="1"/>
            <a:r>
              <a:rPr lang="en-GB" dirty="0" smtClean="0"/>
              <a:t>A number of famous actors, artists and musicians have had the disorder</a:t>
            </a:r>
          </a:p>
          <a:p>
            <a:r>
              <a:rPr lang="en-GB" dirty="0" smtClean="0"/>
              <a:t>Attempted suicide: 25 – 50%</a:t>
            </a:r>
          </a:p>
          <a:p>
            <a:r>
              <a:rPr lang="en-GB" dirty="0" smtClean="0"/>
              <a:t>Completed suicide: 10%</a:t>
            </a:r>
            <a:endParaRPr lang="en-GB"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Prognosis </a:t>
            </a:r>
            <a:endParaRPr lang="en-GB" dirty="0"/>
          </a:p>
        </p:txBody>
      </p:sp>
      <p:sp>
        <p:nvSpPr>
          <p:cNvPr id="3" name="Content Placeholder 2"/>
          <p:cNvSpPr>
            <a:spLocks noGrp="1"/>
          </p:cNvSpPr>
          <p:nvPr>
            <p:ph idx="1"/>
          </p:nvPr>
        </p:nvSpPr>
        <p:spPr/>
        <p:txBody>
          <a:bodyPr/>
          <a:lstStyle/>
          <a:p>
            <a:r>
              <a:rPr lang="en-GB" dirty="0" smtClean="0"/>
              <a:t>Within the first 2 years after the 1</a:t>
            </a:r>
            <a:r>
              <a:rPr lang="en-GB" baseline="30000" dirty="0" smtClean="0"/>
              <a:t>st</a:t>
            </a:r>
            <a:r>
              <a:rPr lang="en-GB" dirty="0" smtClean="0"/>
              <a:t> episode, 40 – 50% experience another manic attack</a:t>
            </a:r>
          </a:p>
          <a:p>
            <a:r>
              <a:rPr lang="en-GB" dirty="0" smtClean="0"/>
              <a:t>Cycling between mania and depression accelerates with age</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GB" dirty="0" smtClean="0"/>
              <a:t>Hypomania: ICD 10 criteria</a:t>
            </a:r>
            <a:endParaRPr lang="en-GB" dirty="0"/>
          </a:p>
        </p:txBody>
      </p:sp>
      <p:sp>
        <p:nvSpPr>
          <p:cNvPr id="1048609" name="Content Placeholder 2"/>
          <p:cNvSpPr>
            <a:spLocks noGrp="1"/>
          </p:cNvSpPr>
          <p:nvPr>
            <p:ph idx="1"/>
          </p:nvPr>
        </p:nvSpPr>
        <p:spPr/>
        <p:txBody>
          <a:bodyPr>
            <a:normAutofit fontScale="99375"/>
          </a:bodyPr>
          <a:lstStyle/>
          <a:p>
            <a:pPr marL="457200" indent="-457200">
              <a:buFont typeface="+mj-lt"/>
              <a:buAutoNum type="alphaUcPeriod"/>
            </a:pPr>
            <a:r>
              <a:rPr lang="en-GB" dirty="0" smtClean="0"/>
              <a:t>The </a:t>
            </a:r>
            <a:r>
              <a:rPr lang="en-GB" dirty="0" smtClean="0">
                <a:solidFill>
                  <a:srgbClr val="FF0000"/>
                </a:solidFill>
              </a:rPr>
              <a:t>mood is elevated or irritable</a:t>
            </a:r>
            <a:r>
              <a:rPr lang="en-GB" dirty="0" smtClean="0"/>
              <a:t> to a degree that is definitely abnormal for the individual concerned and </a:t>
            </a:r>
            <a:r>
              <a:rPr lang="en-GB" dirty="0" smtClean="0">
                <a:solidFill>
                  <a:srgbClr val="FF0000"/>
                </a:solidFill>
              </a:rPr>
              <a:t>sustained for at least four consecutive days.</a:t>
            </a:r>
          </a:p>
          <a:p>
            <a:pPr marL="457200" indent="-457200">
              <a:buFont typeface="+mj-lt"/>
              <a:buAutoNum type="alphaUcPeriod"/>
            </a:pPr>
            <a:r>
              <a:rPr lang="en-GB" dirty="0" smtClean="0"/>
              <a:t>At </a:t>
            </a:r>
            <a:r>
              <a:rPr lang="en-GB" dirty="0" smtClean="0"/>
              <a:t>least three of the following must be present, leading to some interference with personal functioning in daily living:</a:t>
            </a:r>
          </a:p>
          <a:p>
            <a:pPr marL="857250" lvl="1" indent="-457200">
              <a:buFont typeface="+mj-lt"/>
              <a:buAutoNum type="arabicPeriod"/>
            </a:pPr>
            <a:r>
              <a:rPr lang="en-GB" dirty="0" smtClean="0"/>
              <a:t>Increased </a:t>
            </a:r>
            <a:r>
              <a:rPr lang="en-GB" dirty="0" smtClean="0"/>
              <a:t>activity or physical </a:t>
            </a:r>
            <a:r>
              <a:rPr lang="en-GB" dirty="0" smtClean="0"/>
              <a:t>restlessness</a:t>
            </a:r>
          </a:p>
          <a:p>
            <a:pPr marL="857250" lvl="1" indent="-457200">
              <a:buFont typeface="+mj-lt"/>
              <a:buAutoNum type="arabicPeriod"/>
            </a:pPr>
            <a:r>
              <a:rPr lang="en-GB" dirty="0"/>
              <a:t>I</a:t>
            </a:r>
            <a:r>
              <a:rPr lang="en-GB" dirty="0" smtClean="0"/>
              <a:t>ncreased talkativeness</a:t>
            </a:r>
          </a:p>
          <a:p>
            <a:pPr marL="857250" lvl="1" indent="-457200">
              <a:buFont typeface="+mj-lt"/>
              <a:buAutoNum type="arabicPeriod"/>
            </a:pPr>
            <a:r>
              <a:rPr lang="en-GB" dirty="0" smtClean="0"/>
              <a:t>Difficulty </a:t>
            </a:r>
            <a:r>
              <a:rPr lang="en-GB" dirty="0" smtClean="0"/>
              <a:t>in concentration or </a:t>
            </a:r>
            <a:r>
              <a:rPr lang="en-GB" dirty="0" smtClean="0"/>
              <a:t>distractibility</a:t>
            </a:r>
          </a:p>
          <a:p>
            <a:pPr marL="857250" lvl="1" indent="-457200">
              <a:buFont typeface="+mj-lt"/>
              <a:buAutoNum type="arabicPeriod"/>
            </a:pPr>
            <a:r>
              <a:rPr lang="en-GB" dirty="0" smtClean="0"/>
              <a:t>Decreased </a:t>
            </a:r>
            <a:r>
              <a:rPr lang="en-GB" dirty="0" smtClean="0"/>
              <a:t>need for </a:t>
            </a:r>
            <a:r>
              <a:rPr lang="en-GB" dirty="0" smtClean="0"/>
              <a:t>sleep</a:t>
            </a:r>
          </a:p>
          <a:p>
            <a:pPr marL="857250" lvl="1" indent="-457200">
              <a:buFont typeface="+mj-lt"/>
              <a:buAutoNum type="arabicPeriod"/>
            </a:pPr>
            <a:r>
              <a:rPr lang="en-GB" dirty="0" smtClean="0"/>
              <a:t>Increased </a:t>
            </a:r>
            <a:r>
              <a:rPr lang="en-GB" dirty="0" smtClean="0"/>
              <a:t>sexual </a:t>
            </a:r>
            <a:r>
              <a:rPr lang="en-GB" dirty="0" smtClean="0"/>
              <a:t>energy</a:t>
            </a:r>
          </a:p>
          <a:p>
            <a:pPr marL="857250" lvl="1" indent="-457200">
              <a:buFont typeface="+mj-lt"/>
              <a:buAutoNum type="arabicPeriod"/>
            </a:pPr>
            <a:r>
              <a:rPr lang="en-GB" dirty="0" smtClean="0"/>
              <a:t>Mild </a:t>
            </a:r>
            <a:r>
              <a:rPr lang="en-GB" dirty="0" smtClean="0"/>
              <a:t>spending sprees, or other types of reckless or irresponsible </a:t>
            </a:r>
            <a:r>
              <a:rPr lang="en-GB" dirty="0" smtClean="0"/>
              <a:t>behaviour</a:t>
            </a:r>
          </a:p>
          <a:p>
            <a:pPr marL="857250" lvl="1" indent="-457200">
              <a:buFont typeface="+mj-lt"/>
              <a:buAutoNum type="arabicPeriod"/>
            </a:pPr>
            <a:r>
              <a:rPr lang="en-GB" dirty="0"/>
              <a:t>I</a:t>
            </a:r>
            <a:r>
              <a:rPr lang="en-GB" dirty="0" smtClean="0"/>
              <a:t>ncreased </a:t>
            </a:r>
            <a:r>
              <a:rPr lang="en-GB" dirty="0" smtClean="0"/>
              <a:t>sociability or over-familiarity</a:t>
            </a:r>
            <a:endParaRPr lang="en-GB" dirty="0"/>
          </a:p>
        </p:txBody>
      </p:sp>
    </p:spTree>
    <p:extLst>
      <p:ext uri="{BB962C8B-B14F-4D97-AF65-F5344CB8AC3E}">
        <p14:creationId xmlns:p14="http://schemas.microsoft.com/office/powerpoint/2010/main" val="28023561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Prognostic factors</a:t>
            </a:r>
            <a:endParaRPr lang="en-GB" dirty="0"/>
          </a:p>
        </p:txBody>
      </p:sp>
      <p:sp>
        <p:nvSpPr>
          <p:cNvPr id="3" name="Content Placeholder 2"/>
          <p:cNvSpPr>
            <a:spLocks noGrp="1"/>
          </p:cNvSpPr>
          <p:nvPr>
            <p:ph idx="1"/>
          </p:nvPr>
        </p:nvSpPr>
        <p:spPr>
          <a:xfrm>
            <a:off x="457200" y="1285860"/>
            <a:ext cx="8229600" cy="5429288"/>
          </a:xfrm>
        </p:spPr>
        <p:txBody>
          <a:bodyPr>
            <a:normAutofit fontScale="92500" lnSpcReduction="10000"/>
          </a:bodyPr>
          <a:lstStyle/>
          <a:p>
            <a:r>
              <a:rPr lang="en-GB" dirty="0" smtClean="0"/>
              <a:t>Poor	</a:t>
            </a:r>
          </a:p>
          <a:p>
            <a:pPr lvl="1"/>
            <a:r>
              <a:rPr lang="en-GB" dirty="0" smtClean="0"/>
              <a:t>Unemployment or poor employment history</a:t>
            </a:r>
          </a:p>
          <a:p>
            <a:pPr lvl="1"/>
            <a:r>
              <a:rPr lang="en-GB" dirty="0" smtClean="0"/>
              <a:t>Alcohol abuse</a:t>
            </a:r>
          </a:p>
          <a:p>
            <a:pPr lvl="1"/>
            <a:r>
              <a:rPr lang="en-GB" dirty="0" smtClean="0"/>
              <a:t>Psychotic features</a:t>
            </a:r>
          </a:p>
          <a:p>
            <a:pPr lvl="1"/>
            <a:r>
              <a:rPr lang="en-GB" dirty="0" smtClean="0"/>
              <a:t>Depressive features</a:t>
            </a:r>
          </a:p>
          <a:p>
            <a:pPr lvl="1"/>
            <a:r>
              <a:rPr lang="en-GB" dirty="0" smtClean="0"/>
              <a:t>Male sex</a:t>
            </a:r>
          </a:p>
          <a:p>
            <a:pPr lvl="1"/>
            <a:r>
              <a:rPr lang="en-GB" dirty="0" smtClean="0"/>
              <a:t>Treatment non-compliance</a:t>
            </a:r>
          </a:p>
          <a:p>
            <a:r>
              <a:rPr lang="en-GB" dirty="0" smtClean="0"/>
              <a:t>Good</a:t>
            </a:r>
          </a:p>
          <a:p>
            <a:pPr lvl="1"/>
            <a:r>
              <a:rPr lang="en-GB" dirty="0" smtClean="0"/>
              <a:t>Manic episodes of short duration</a:t>
            </a:r>
          </a:p>
          <a:p>
            <a:pPr lvl="1"/>
            <a:r>
              <a:rPr lang="en-GB" dirty="0" smtClean="0"/>
              <a:t>Later age of onset</a:t>
            </a:r>
          </a:p>
          <a:p>
            <a:pPr lvl="1"/>
            <a:r>
              <a:rPr lang="en-GB" dirty="0" smtClean="0"/>
              <a:t>Few thoughts of suicide</a:t>
            </a:r>
          </a:p>
          <a:p>
            <a:pPr lvl="1"/>
            <a:r>
              <a:rPr lang="en-GB" dirty="0" smtClean="0"/>
              <a:t>Few psychotic symptoms</a:t>
            </a:r>
          </a:p>
          <a:p>
            <a:pPr lvl="1"/>
            <a:r>
              <a:rPr lang="en-GB" dirty="0" smtClean="0"/>
              <a:t>Few co-morbid physical factors</a:t>
            </a:r>
          </a:p>
          <a:p>
            <a:pPr lvl="1"/>
            <a:r>
              <a:rPr lang="en-GB" dirty="0" smtClean="0"/>
              <a:t>Good treatment response and compliance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Thank you</a:t>
            </a:r>
            <a:endParaRPr lang="en-GB" dirty="0"/>
          </a:p>
        </p:txBody>
      </p:sp>
      <p:sp>
        <p:nvSpPr>
          <p:cNvPr id="5" name="Text Placeholder 4"/>
          <p:cNvSpPr>
            <a:spLocks noGrp="1"/>
          </p:cNvSpPr>
          <p:nvPr>
            <p:ph type="body" idx="1"/>
          </p:nvPr>
        </p:nvSpPr>
        <p:spPr/>
        <p:txBody>
          <a:bodyPr/>
          <a:lstStyle/>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3486</Words>
  <Application>Microsoft Office PowerPoint</Application>
  <PresentationFormat>On-screen Show (4:3)</PresentationFormat>
  <Paragraphs>766</Paragraphs>
  <Slides>91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MS PGothic</vt:lpstr>
      <vt:lpstr>Arial</vt:lpstr>
      <vt:lpstr>Calibri</vt:lpstr>
      <vt:lpstr>Wingdings</vt:lpstr>
      <vt:lpstr>Office Theme</vt:lpstr>
      <vt:lpstr>MOOD DISORDERS</vt:lpstr>
      <vt:lpstr>BIPOLAR ILLNESS </vt:lpstr>
      <vt:lpstr>Objectives </vt:lpstr>
      <vt:lpstr>Historical perspective </vt:lpstr>
      <vt:lpstr>Bipolar Disorder Phases</vt:lpstr>
      <vt:lpstr>Core diagnostic criteria of mania</vt:lpstr>
      <vt:lpstr>ICD-10 diagnostic criteria for mania</vt:lpstr>
      <vt:lpstr>DSM-V criteria for manic episode</vt:lpstr>
      <vt:lpstr>Hypomania: ICD 10 criteria</vt:lpstr>
      <vt:lpstr>Diagnostic Symptoms of Mania</vt:lpstr>
      <vt:lpstr>Other Features of Mania</vt:lpstr>
      <vt:lpstr>Mania: classification </vt:lpstr>
      <vt:lpstr>CONT.</vt:lpstr>
      <vt:lpstr>Depression symptoms</vt:lpstr>
      <vt:lpstr>Depression</vt:lpstr>
      <vt:lpstr>  Classification of Bipolar Disorder</vt:lpstr>
      <vt:lpstr>Bipolar classification</vt:lpstr>
      <vt:lpstr>PowerPoint Presentation</vt:lpstr>
      <vt:lpstr>PowerPoint Presentation</vt:lpstr>
      <vt:lpstr>RAPID CYCLING</vt:lpstr>
      <vt:lpstr>PowerPoint Presentation</vt:lpstr>
      <vt:lpstr>Epidemiology and course </vt:lpstr>
      <vt:lpstr>Course  </vt:lpstr>
      <vt:lpstr>Aetiology </vt:lpstr>
      <vt:lpstr>Aetiology </vt:lpstr>
      <vt:lpstr>Mania Neurochemistry</vt:lpstr>
      <vt:lpstr>Dopamine pathways Normal-------------------Mania</vt:lpstr>
      <vt:lpstr>The Dopamine Pathways </vt:lpstr>
      <vt:lpstr>Serotonin Pathways normal--------------mania</vt:lpstr>
      <vt:lpstr>Noradrenaline pathways normal----------------mania</vt:lpstr>
      <vt:lpstr>The noradrenaline pathways</vt:lpstr>
      <vt:lpstr>GABA Pathways Normal---------------Mania</vt:lpstr>
      <vt:lpstr>GABAergic pathways</vt:lpstr>
      <vt:lpstr>Brain mapping for mania</vt:lpstr>
      <vt:lpstr>Management </vt:lpstr>
      <vt:lpstr>Management: Information gathering </vt:lpstr>
      <vt:lpstr> Management: Establish diagnosis and co-morbidity </vt:lpstr>
      <vt:lpstr>Medications that may cause mania</vt:lpstr>
      <vt:lpstr>Management: investigations  </vt:lpstr>
      <vt:lpstr>Specific treatment: manic phase</vt:lpstr>
      <vt:lpstr>Bipolar depression: treatments</vt:lpstr>
      <vt:lpstr>Specific treatment: depressed phase</vt:lpstr>
      <vt:lpstr>Prophylaxis of bipolar disorder with drugs</vt:lpstr>
      <vt:lpstr>Morbidity and mortality</vt:lpstr>
      <vt:lpstr>Prognostic factors</vt:lpstr>
      <vt:lpstr>Prognosis </vt:lpstr>
      <vt:lpstr>DEPRESSION </vt:lpstr>
      <vt:lpstr>Objectives </vt:lpstr>
      <vt:lpstr>Depression</vt:lpstr>
      <vt:lpstr>Depression </vt:lpstr>
      <vt:lpstr>Depression: classification </vt:lpstr>
      <vt:lpstr>Mild Depressive episode (DIE-SAGPASS)</vt:lpstr>
      <vt:lpstr>Moderate Depressive episode</vt:lpstr>
      <vt:lpstr>Severe Depressive episode</vt:lpstr>
      <vt:lpstr>Recurrent depressive episode</vt:lpstr>
      <vt:lpstr>Persistent mood [affective] disorder</vt:lpstr>
      <vt:lpstr>Somatic Syndrome ICD-10</vt:lpstr>
      <vt:lpstr>Depression: classification </vt:lpstr>
      <vt:lpstr>Other mood disorders</vt:lpstr>
      <vt:lpstr>DSM V classification</vt:lpstr>
      <vt:lpstr>DSM V: Depression specifiers </vt:lpstr>
      <vt:lpstr>Epidemiology </vt:lpstr>
      <vt:lpstr>Epidemiology </vt:lpstr>
      <vt:lpstr>Aetiology </vt:lpstr>
      <vt:lpstr>Biological: Genetic </vt:lpstr>
      <vt:lpstr>Biological: hormones</vt:lpstr>
      <vt:lpstr>Biological: neurotransmitters  </vt:lpstr>
      <vt:lpstr>Aetiology: psychosocial </vt:lpstr>
      <vt:lpstr>Aetiology: psychosocial </vt:lpstr>
      <vt:lpstr>Life events</vt:lpstr>
      <vt:lpstr>Learning theories</vt:lpstr>
      <vt:lpstr>Cognitive model of depression</vt:lpstr>
      <vt:lpstr>Management of depression</vt:lpstr>
      <vt:lpstr>Management </vt:lpstr>
      <vt:lpstr>Stepped care model</vt:lpstr>
      <vt:lpstr>Information gathering </vt:lpstr>
      <vt:lpstr>Investigations  </vt:lpstr>
      <vt:lpstr>Depression in medical setting</vt:lpstr>
      <vt:lpstr>Depression in medical setting</vt:lpstr>
      <vt:lpstr>Depression in medical setting</vt:lpstr>
      <vt:lpstr>Diagnosis and related factors</vt:lpstr>
      <vt:lpstr>Mild depression</vt:lpstr>
      <vt:lpstr>Moderate-severe depression</vt:lpstr>
      <vt:lpstr>Resistant cases </vt:lpstr>
      <vt:lpstr>Options in treatment-resistance</vt:lpstr>
      <vt:lpstr>Depression in Bipolar disorder</vt:lpstr>
      <vt:lpstr>Prophylaxis of bipolar disorder with drugs </vt:lpstr>
      <vt:lpstr>Morbidity and mortality</vt:lpstr>
      <vt:lpstr>Prognosis </vt:lpstr>
      <vt:lpstr>Prognostic factors</vt:lpstr>
      <vt:lpstr>Thank you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dc:title>
  <dc:creator>Othieno</dc:creator>
  <cp:lastModifiedBy>Effie Nailah</cp:lastModifiedBy>
  <cp:revision>42</cp:revision>
  <dcterms:created xsi:type="dcterms:W3CDTF">2012-04-20T06:52:47Z</dcterms:created>
  <dcterms:modified xsi:type="dcterms:W3CDTF">2016-11-03T04:03:54Z</dcterms:modified>
</cp:coreProperties>
</file>