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8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6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6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9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2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2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6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8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8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1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E66E9-C9F6-4916-80E8-7EE102EE8663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F232-96A6-4F74-B192-62A610F1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ASSESSMENT OF A PSYCHIATRIC PATIENT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DATE: 22/8/2016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609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emotional tone of the patient</a:t>
            </a:r>
          </a:p>
          <a:p>
            <a:r>
              <a:rPr lang="en-US" dirty="0" smtClean="0"/>
              <a:t>May be:</a:t>
            </a:r>
          </a:p>
          <a:p>
            <a:pPr lvl="1"/>
            <a:r>
              <a:rPr lang="en-US" dirty="0" smtClean="0"/>
              <a:t>Dysphoric</a:t>
            </a:r>
          </a:p>
          <a:p>
            <a:pPr lvl="1"/>
            <a:r>
              <a:rPr lang="en-US" dirty="0" smtClean="0"/>
              <a:t>Euphoric</a:t>
            </a:r>
          </a:p>
          <a:p>
            <a:pPr lvl="1"/>
            <a:r>
              <a:rPr lang="en-US" dirty="0" smtClean="0"/>
              <a:t>Angry</a:t>
            </a:r>
          </a:p>
          <a:p>
            <a:pPr lvl="1"/>
            <a:r>
              <a:rPr lang="en-US" dirty="0" smtClean="0"/>
              <a:t>Euthymic</a:t>
            </a:r>
          </a:p>
          <a:p>
            <a:pPr lvl="1"/>
            <a:r>
              <a:rPr lang="en-US" dirty="0" smtClean="0"/>
              <a:t>Anxious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31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of language</a:t>
            </a:r>
          </a:p>
          <a:p>
            <a:pPr lvl="1"/>
            <a:r>
              <a:rPr lang="en-US" dirty="0" smtClean="0"/>
              <a:t>Quality and quantity of speech; the tone, associations and fluency of </a:t>
            </a:r>
            <a:r>
              <a:rPr lang="en-US" dirty="0" smtClean="0"/>
              <a:t>speech </a:t>
            </a:r>
            <a:r>
              <a:rPr lang="en-US" dirty="0" smtClean="0"/>
              <a:t>should be noted.</a:t>
            </a:r>
            <a:endParaRPr lang="en-US" dirty="0"/>
          </a:p>
          <a:p>
            <a:pPr lvl="1"/>
            <a:r>
              <a:rPr lang="en-US" dirty="0" smtClean="0"/>
              <a:t>Common thought disorders</a:t>
            </a:r>
            <a:endParaRPr lang="en-US" dirty="0"/>
          </a:p>
          <a:p>
            <a:pPr lvl="2"/>
            <a:r>
              <a:rPr lang="en-US" b="1" dirty="0" smtClean="0"/>
              <a:t>Pressured speech</a:t>
            </a:r>
            <a:r>
              <a:rPr lang="en-US" dirty="0" smtClean="0"/>
              <a:t>: rapid speech, which is typical patients with manic disorder.</a:t>
            </a:r>
            <a:endParaRPr lang="en-US" dirty="0"/>
          </a:p>
          <a:p>
            <a:pPr lvl="2"/>
            <a:r>
              <a:rPr lang="en-US" b="1" dirty="0" smtClean="0"/>
              <a:t>Poverty of speech</a:t>
            </a:r>
            <a:r>
              <a:rPr lang="en-US" dirty="0" smtClean="0"/>
              <a:t>: minimal responses such as answering just ‘YES’ of ‘NO’</a:t>
            </a:r>
          </a:p>
          <a:p>
            <a:pPr lvl="2"/>
            <a:r>
              <a:rPr lang="en-US" b="1" dirty="0" smtClean="0"/>
              <a:t>Blocking</a:t>
            </a:r>
            <a:r>
              <a:rPr lang="en-US" dirty="0" smtClean="0"/>
              <a:t>: Sudden cessation of speech often in the middle of a statement</a:t>
            </a:r>
          </a:p>
          <a:p>
            <a:pPr lvl="2"/>
            <a:r>
              <a:rPr lang="en-US" b="1" dirty="0" smtClean="0"/>
              <a:t>Flight of ideas </a:t>
            </a:r>
            <a:r>
              <a:rPr lang="en-US" dirty="0" smtClean="0"/>
              <a:t>- Accelerated thoughts that jump from idea to idea, typical of </a:t>
            </a:r>
            <a:r>
              <a:rPr lang="en-US" b="1" dirty="0" smtClean="0"/>
              <a:t>mania</a:t>
            </a:r>
          </a:p>
          <a:p>
            <a:pPr lvl="2"/>
            <a:r>
              <a:rPr lang="en-US" b="1" dirty="0" smtClean="0"/>
              <a:t>Loosening of associations </a:t>
            </a:r>
            <a:r>
              <a:rPr lang="en-US" dirty="0" smtClean="0"/>
              <a:t>- illogical shifting between unrelated topics.</a:t>
            </a:r>
          </a:p>
          <a:p>
            <a:pPr lvl="2"/>
            <a:r>
              <a:rPr lang="en-US" b="1" dirty="0" smtClean="0"/>
              <a:t>Tangentiality</a:t>
            </a:r>
            <a:r>
              <a:rPr lang="en-US" dirty="0" smtClean="0"/>
              <a:t>: thought that wanders from the original pint</a:t>
            </a:r>
          </a:p>
          <a:p>
            <a:pPr lvl="2"/>
            <a:r>
              <a:rPr lang="en-US" b="1" dirty="0" smtClean="0"/>
              <a:t>Circumstantiality</a:t>
            </a:r>
            <a:r>
              <a:rPr lang="en-US" dirty="0" smtClean="0"/>
              <a:t> – unnecessary depression, which eventually reaches the end-point.</a:t>
            </a:r>
          </a:p>
          <a:p>
            <a:pPr lvl="2"/>
            <a:r>
              <a:rPr lang="en-US" b="1" dirty="0" smtClean="0"/>
              <a:t>Echolalia</a:t>
            </a:r>
            <a:r>
              <a:rPr lang="en-US" dirty="0" smtClean="0"/>
              <a:t>: Echoing of words and phrases</a:t>
            </a:r>
          </a:p>
          <a:p>
            <a:pPr lvl="2"/>
            <a:r>
              <a:rPr lang="en-US" b="1" dirty="0" smtClean="0"/>
              <a:t>Neologisms</a:t>
            </a:r>
            <a:r>
              <a:rPr lang="en-US" dirty="0" smtClean="0"/>
              <a:t>: Invention of new words by the patient.</a:t>
            </a:r>
          </a:p>
          <a:p>
            <a:pPr lvl="2"/>
            <a:r>
              <a:rPr lang="en-US" b="1" dirty="0" smtClean="0"/>
              <a:t>Clanging</a:t>
            </a:r>
            <a:r>
              <a:rPr lang="en-US" dirty="0" smtClean="0"/>
              <a:t> – speech based on sound, such as rhyming and punning rather than logical connections</a:t>
            </a:r>
          </a:p>
          <a:p>
            <a:pPr lvl="2"/>
            <a:r>
              <a:rPr lang="en-US" b="1" dirty="0" smtClean="0"/>
              <a:t>Perseveration</a:t>
            </a:r>
            <a:r>
              <a:rPr lang="en-US" dirty="0" smtClean="0"/>
              <a:t> – repetition of phrases or words in the flow of speech</a:t>
            </a:r>
          </a:p>
          <a:p>
            <a:pPr lvl="2"/>
            <a:r>
              <a:rPr lang="en-US" dirty="0" smtClean="0"/>
              <a:t>Ideas of reference </a:t>
            </a:r>
          </a:p>
        </p:txBody>
      </p:sp>
    </p:spTree>
    <p:extLst>
      <p:ext uri="{BB962C8B-B14F-4D97-AF65-F5344CB8AC3E}">
        <p14:creationId xmlns:p14="http://schemas.microsoft.com/office/powerpoint/2010/main" val="391288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hallucinations, delusions and other </a:t>
            </a:r>
            <a:r>
              <a:rPr lang="en-US" smtClean="0"/>
              <a:t>perceptual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9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A. Identifying information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Age, sex, marital status, race, referral source</a:t>
            </a:r>
          </a:p>
          <a:p>
            <a:pPr lvl="2"/>
            <a:r>
              <a:rPr lang="en-US" dirty="0" smtClean="0"/>
              <a:t>Certain mental disorders are common in certain ages or gender</a:t>
            </a:r>
          </a:p>
          <a:p>
            <a:pPr lvl="3"/>
            <a:r>
              <a:rPr lang="en-US" dirty="0" smtClean="0"/>
              <a:t>E.g. schizophrenia, age of onset is 14 years (young adults)</a:t>
            </a:r>
          </a:p>
          <a:p>
            <a:pPr lvl="2"/>
            <a:r>
              <a:rPr lang="en-US" dirty="0" smtClean="0"/>
              <a:t>Marital status may precipitate, sustain or provide protective environment for mental illnesses.</a:t>
            </a:r>
          </a:p>
          <a:p>
            <a:pPr lvl="2"/>
            <a:r>
              <a:rPr lang="en-US" dirty="0" smtClean="0"/>
              <a:t>Certain races are capable of metabolizing drugs in a more efficient way more than others e.g. slow or fast acetylators</a:t>
            </a:r>
          </a:p>
          <a:p>
            <a:pPr lvl="2"/>
            <a:r>
              <a:rPr lang="en-US" dirty="0" smtClean="0"/>
              <a:t>Patient’s </a:t>
            </a:r>
            <a:r>
              <a:rPr lang="en-US" dirty="0" smtClean="0"/>
              <a:t>admission may </a:t>
            </a:r>
            <a:r>
              <a:rPr lang="en-US" dirty="0" smtClean="0"/>
              <a:t>be voluntary, involuntary or by an emergency order.</a:t>
            </a:r>
          </a:p>
          <a:p>
            <a:pPr lvl="1"/>
            <a:r>
              <a:rPr lang="en-US" dirty="0" smtClean="0"/>
              <a:t>Take a collaborative history</a:t>
            </a:r>
          </a:p>
          <a:p>
            <a:endParaRPr lang="en-US" dirty="0"/>
          </a:p>
          <a:p>
            <a:r>
              <a:rPr lang="en-US" b="1" dirty="0" smtClean="0"/>
              <a:t>B. Chief complaint</a:t>
            </a:r>
          </a:p>
          <a:p>
            <a:pPr lvl="1"/>
            <a:r>
              <a:rPr lang="en-US" dirty="0" smtClean="0"/>
              <a:t>Reason for consultation; the reason is usually a direct quote from the patient</a:t>
            </a:r>
          </a:p>
          <a:p>
            <a:pPr lvl="1"/>
            <a:r>
              <a:rPr lang="en-US" dirty="0" smtClean="0"/>
              <a:t>Quote the patient’s reasons as they are.</a:t>
            </a:r>
          </a:p>
          <a:p>
            <a:pPr lvl="1"/>
            <a:r>
              <a:rPr lang="en-US" dirty="0" smtClean="0"/>
              <a:t>Whatever content will be part of psychopathology assessment:</a:t>
            </a:r>
          </a:p>
          <a:p>
            <a:pPr lvl="2"/>
            <a:r>
              <a:rPr lang="en-US" i="1" dirty="0" smtClean="0"/>
              <a:t>I am the president of Russia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6584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History of Presenting Illness</a:t>
            </a:r>
          </a:p>
          <a:p>
            <a:pPr lvl="1"/>
            <a:r>
              <a:rPr lang="en-US" dirty="0" smtClean="0"/>
              <a:t>NB: Mental disorders are </a:t>
            </a:r>
            <a:r>
              <a:rPr lang="en-US" dirty="0" smtClean="0">
                <a:solidFill>
                  <a:srgbClr val="FF0000"/>
                </a:solidFill>
              </a:rPr>
              <a:t>chronic</a:t>
            </a:r>
            <a:r>
              <a:rPr lang="en-US" dirty="0" smtClean="0"/>
              <a:t> in nature</a:t>
            </a:r>
          </a:p>
          <a:p>
            <a:pPr lvl="1"/>
            <a:r>
              <a:rPr lang="en-US" dirty="0" smtClean="0"/>
              <a:t>Current symptoms: </a:t>
            </a:r>
          </a:p>
          <a:p>
            <a:pPr lvl="2"/>
            <a:r>
              <a:rPr lang="en-US" dirty="0" smtClean="0"/>
              <a:t>Date of onset</a:t>
            </a:r>
          </a:p>
          <a:p>
            <a:pPr lvl="2"/>
            <a:r>
              <a:rPr lang="en-US" dirty="0" smtClean="0"/>
              <a:t>Duration and course of symptoms</a:t>
            </a:r>
          </a:p>
          <a:p>
            <a:pPr lvl="3"/>
            <a:r>
              <a:rPr lang="en-US" dirty="0" smtClean="0"/>
              <a:t>Getting worse? Status quo? Improving?</a:t>
            </a:r>
          </a:p>
          <a:p>
            <a:pPr lvl="1"/>
            <a:r>
              <a:rPr lang="en-US" dirty="0" smtClean="0"/>
              <a:t>Previous psychiatric symptoms and treatment</a:t>
            </a:r>
          </a:p>
          <a:p>
            <a:pPr lvl="2"/>
            <a:r>
              <a:rPr lang="en-US" dirty="0" smtClean="0"/>
              <a:t>Patients with depression or schizophrenia may present with the same symptoms they had in a previous flare up of symptoms</a:t>
            </a:r>
          </a:p>
          <a:p>
            <a:pPr lvl="1"/>
            <a:r>
              <a:rPr lang="en-US" dirty="0" smtClean="0"/>
              <a:t>Recent </a:t>
            </a:r>
            <a:r>
              <a:rPr lang="en-US" b="1" dirty="0" smtClean="0"/>
              <a:t>psychosocial stressors</a:t>
            </a:r>
            <a:r>
              <a:rPr lang="en-US" dirty="0" smtClean="0"/>
              <a:t>: stressful life events that may have contributed to the patient’s current presentation.</a:t>
            </a:r>
          </a:p>
          <a:p>
            <a:pPr lvl="1"/>
            <a:r>
              <a:rPr lang="en-US" dirty="0" smtClean="0"/>
              <a:t>Reason the patient is presenting now</a:t>
            </a:r>
          </a:p>
          <a:p>
            <a:pPr lvl="1"/>
            <a:r>
              <a:rPr lang="en-US" dirty="0" smtClean="0"/>
              <a:t>This section provides evidence that </a:t>
            </a:r>
            <a:r>
              <a:rPr lang="en-US" dirty="0" smtClean="0">
                <a:solidFill>
                  <a:srgbClr val="FF0000"/>
                </a:solidFill>
              </a:rPr>
              <a:t>supports or rules out relevant diagnoses</a:t>
            </a:r>
            <a:r>
              <a:rPr lang="en-US" dirty="0" smtClean="0"/>
              <a:t>, therefore, documenting the absence of pertinent symptoms is also important</a:t>
            </a:r>
          </a:p>
          <a:p>
            <a:pPr lvl="1"/>
            <a:r>
              <a:rPr lang="en-US" dirty="0" smtClean="0"/>
              <a:t>Historical evidence in this section should be relevant to the current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7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Past psychiatric history</a:t>
            </a:r>
          </a:p>
          <a:p>
            <a:pPr lvl="1"/>
            <a:r>
              <a:rPr lang="en-US" dirty="0" smtClean="0"/>
              <a:t>Previous and current psychiatric diagnoses</a:t>
            </a:r>
          </a:p>
          <a:p>
            <a:pPr lvl="2"/>
            <a:r>
              <a:rPr lang="en-US" dirty="0" smtClean="0"/>
              <a:t>E.g. schizoaffective disorder: both features of schizophrenia and a mood disorder.</a:t>
            </a:r>
          </a:p>
          <a:p>
            <a:pPr lvl="1"/>
            <a:r>
              <a:rPr lang="en-US" dirty="0" smtClean="0"/>
              <a:t>History of psychiatric treatment (inpatient and outpatient treatment)</a:t>
            </a:r>
          </a:p>
          <a:p>
            <a:pPr lvl="1"/>
            <a:r>
              <a:rPr lang="en-US" dirty="0" smtClean="0"/>
              <a:t>History of psychotropic medication use</a:t>
            </a:r>
          </a:p>
          <a:p>
            <a:pPr lvl="2"/>
            <a:r>
              <a:rPr lang="en-US" dirty="0" smtClean="0"/>
              <a:t>Which ones did they respond to</a:t>
            </a:r>
          </a:p>
          <a:p>
            <a:pPr lvl="2"/>
            <a:r>
              <a:rPr lang="en-US" dirty="0" smtClean="0"/>
              <a:t>ECT (Electroconvulsive therapy)?</a:t>
            </a:r>
          </a:p>
          <a:p>
            <a:pPr lvl="1"/>
            <a:r>
              <a:rPr lang="en-US" dirty="0" smtClean="0"/>
              <a:t>History of suicide attempts and potential lethality.</a:t>
            </a:r>
          </a:p>
          <a:p>
            <a:pPr lvl="2"/>
            <a:r>
              <a:rPr lang="en-US" dirty="0" smtClean="0"/>
              <a:t>Suicidal ideations?</a:t>
            </a:r>
          </a:p>
          <a:p>
            <a:pPr lvl="3"/>
            <a:r>
              <a:rPr lang="en-US" dirty="0" smtClean="0"/>
              <a:t>Do you feel that life is worth living?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Past medical history</a:t>
            </a:r>
          </a:p>
          <a:p>
            <a:pPr lvl="1"/>
            <a:r>
              <a:rPr lang="en-US" dirty="0" smtClean="0"/>
              <a:t>Current and/or previous medical problem</a:t>
            </a:r>
          </a:p>
          <a:p>
            <a:pPr lvl="1"/>
            <a:r>
              <a:rPr lang="en-US" dirty="0" smtClean="0"/>
              <a:t>Type of Rx , including prescription, OTC medications, home remedies</a:t>
            </a:r>
          </a:p>
          <a:p>
            <a:pPr lvl="1"/>
            <a:r>
              <a:rPr lang="en-US" dirty="0" smtClean="0"/>
              <a:t>Endocrine disorders might first present with psychiatric symptoms first e.g.</a:t>
            </a:r>
          </a:p>
          <a:p>
            <a:pPr lvl="2"/>
            <a:r>
              <a:rPr lang="en-US" dirty="0" smtClean="0"/>
              <a:t>Cushing’s syndrome</a:t>
            </a:r>
          </a:p>
          <a:p>
            <a:pPr lvl="2"/>
            <a:r>
              <a:rPr lang="en-US" dirty="0" smtClean="0"/>
              <a:t>Thyrotoxicosis</a:t>
            </a:r>
          </a:p>
          <a:p>
            <a:pPr lvl="2"/>
            <a:r>
              <a:rPr lang="en-US" dirty="0" smtClean="0"/>
              <a:t>Sheehan syndrome</a:t>
            </a:r>
          </a:p>
          <a:p>
            <a:pPr lvl="3"/>
            <a:r>
              <a:rPr lang="en-US" dirty="0" smtClean="0"/>
              <a:t>Necrosis of the anterior pituitary gland secondary to severe PPH.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7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Family/personal/social history</a:t>
            </a:r>
          </a:p>
          <a:p>
            <a:pPr lvl="1"/>
            <a:r>
              <a:rPr lang="en-US" dirty="0" smtClean="0"/>
              <a:t>Relatives with history of psychiatric disorders. Suicide or suicide attempts. Alcohol or substance abuse.</a:t>
            </a:r>
          </a:p>
          <a:p>
            <a:pPr lvl="1"/>
            <a:r>
              <a:rPr lang="en-US" dirty="0" smtClean="0"/>
              <a:t>Social history:</a:t>
            </a:r>
          </a:p>
          <a:p>
            <a:pPr lvl="2"/>
            <a:r>
              <a:rPr lang="en-US" dirty="0" smtClean="0"/>
              <a:t>Source of income</a:t>
            </a:r>
          </a:p>
          <a:p>
            <a:pPr lvl="2"/>
            <a:r>
              <a:rPr lang="en-US" dirty="0" smtClean="0"/>
              <a:t>Level of education, relationship history (marriages, sexual orientation, number of children); individuals that currently live with patient</a:t>
            </a:r>
          </a:p>
          <a:p>
            <a:pPr lvl="2"/>
            <a:r>
              <a:rPr lang="en-US" dirty="0" smtClean="0"/>
              <a:t>Support network</a:t>
            </a:r>
          </a:p>
          <a:p>
            <a:pPr lvl="2"/>
            <a:r>
              <a:rPr lang="en-US" dirty="0" smtClean="0"/>
              <a:t>Current alcohol or illicit drug usage</a:t>
            </a:r>
          </a:p>
          <a:p>
            <a:pPr lvl="2"/>
            <a:r>
              <a:rPr lang="en-US" dirty="0" smtClean="0"/>
              <a:t>Occupation history</a:t>
            </a:r>
          </a:p>
          <a:p>
            <a:pPr lvl="1"/>
            <a:r>
              <a:rPr lang="en-US" dirty="0" smtClean="0"/>
              <a:t>Developmental history; the kind of environment in which a child is brought up will eventually determine its personality.</a:t>
            </a:r>
          </a:p>
          <a:p>
            <a:pPr lvl="2"/>
            <a:r>
              <a:rPr lang="en-US" dirty="0" smtClean="0"/>
              <a:t>Family structure during childhood</a:t>
            </a:r>
          </a:p>
          <a:p>
            <a:pPr lvl="2"/>
            <a:r>
              <a:rPr lang="en-US" dirty="0" smtClean="0"/>
              <a:t>Relationships with parental figures and siblings</a:t>
            </a:r>
          </a:p>
          <a:p>
            <a:pPr lvl="2"/>
            <a:r>
              <a:rPr lang="en-US" dirty="0" smtClean="0"/>
              <a:t>Developmental milestones</a:t>
            </a:r>
          </a:p>
          <a:p>
            <a:pPr lvl="2"/>
            <a:r>
              <a:rPr lang="en-US" dirty="0" smtClean="0"/>
              <a:t>Peer relationships</a:t>
            </a:r>
          </a:p>
          <a:p>
            <a:pPr lvl="2"/>
            <a:r>
              <a:rPr lang="en-US" dirty="0" smtClean="0"/>
              <a:t>School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3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STATUS EXAM (MSE)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MSE is an assessment of the patient at the present time</a:t>
            </a:r>
          </a:p>
          <a:p>
            <a:endParaRPr lang="en-US" dirty="0"/>
          </a:p>
          <a:p>
            <a:r>
              <a:rPr lang="en-US" dirty="0" smtClean="0"/>
              <a:t>Historical information should not be included in this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1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APPEARANCE AND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Grooming, level of hygiene, characteristics of clothing</a:t>
            </a:r>
          </a:p>
          <a:p>
            <a:endParaRPr lang="en-US" dirty="0"/>
          </a:p>
          <a:p>
            <a:r>
              <a:rPr lang="en-US" dirty="0" smtClean="0"/>
              <a:t>Unusual physical characteristics or movements</a:t>
            </a:r>
          </a:p>
          <a:p>
            <a:endParaRPr lang="en-US" dirty="0"/>
          </a:p>
          <a:p>
            <a:r>
              <a:rPr lang="en-US" dirty="0" smtClean="0"/>
              <a:t>Attitude: ability to interact with the interviewer</a:t>
            </a:r>
          </a:p>
          <a:p>
            <a:endParaRPr lang="en-US" dirty="0"/>
          </a:p>
          <a:p>
            <a:r>
              <a:rPr lang="en-US" dirty="0" smtClean="0"/>
              <a:t>Psychomotor activity: agitation or retardation</a:t>
            </a:r>
          </a:p>
          <a:p>
            <a:endParaRPr lang="en-US" dirty="0"/>
          </a:p>
          <a:p>
            <a:r>
              <a:rPr lang="en-US" dirty="0" smtClean="0"/>
              <a:t>Clinical evaluation of the psychiatric patient</a:t>
            </a:r>
          </a:p>
          <a:p>
            <a:endParaRPr lang="en-US" dirty="0"/>
          </a:p>
          <a:p>
            <a:r>
              <a:rPr lang="en-US" dirty="0" smtClean="0"/>
              <a:t>Degree of eye contact.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96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External range of expression described in terms of quality, range and appropriateness</a:t>
            </a:r>
          </a:p>
          <a:p>
            <a:r>
              <a:rPr lang="en-US" dirty="0" smtClean="0"/>
              <a:t>Types of affect</a:t>
            </a:r>
          </a:p>
          <a:p>
            <a:pPr lvl="1"/>
            <a:r>
              <a:rPr lang="en-US" b="1" dirty="0" smtClean="0"/>
              <a:t>Flat</a:t>
            </a:r>
            <a:r>
              <a:rPr lang="en-US" dirty="0" smtClean="0"/>
              <a:t>: Absence of all or most affect</a:t>
            </a:r>
          </a:p>
          <a:p>
            <a:pPr lvl="1"/>
            <a:r>
              <a:rPr lang="en-US" b="1" dirty="0" smtClean="0"/>
              <a:t>Blunted or restricted</a:t>
            </a:r>
            <a:r>
              <a:rPr lang="en-US" dirty="0" smtClean="0"/>
              <a:t>: Moderately reduced range of affect</a:t>
            </a:r>
          </a:p>
          <a:p>
            <a:pPr lvl="1"/>
            <a:r>
              <a:rPr lang="en-US" b="1" dirty="0" smtClean="0"/>
              <a:t>Labile</a:t>
            </a:r>
            <a:r>
              <a:rPr lang="en-US" dirty="0" smtClean="0"/>
              <a:t>: Multiple abrupt changes in affect</a:t>
            </a:r>
          </a:p>
          <a:p>
            <a:pPr lvl="1"/>
            <a:r>
              <a:rPr lang="en-US" b="1" dirty="0" smtClean="0"/>
              <a:t>Full or wide range of affect</a:t>
            </a:r>
            <a:r>
              <a:rPr lang="en-US" dirty="0" smtClean="0"/>
              <a:t>: Generally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042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783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ASSESSMENT OF A PSYCHIATRIC PATIENT</vt:lpstr>
      <vt:lpstr>HISTORY</vt:lpstr>
      <vt:lpstr>CONT.</vt:lpstr>
      <vt:lpstr>CONT.</vt:lpstr>
      <vt:lpstr>CONT.</vt:lpstr>
      <vt:lpstr>CONT.</vt:lpstr>
      <vt:lpstr>MENTAL STATUS EXAM (MSE)</vt:lpstr>
      <vt:lpstr>GENERAL APPEARANCE AND BEHAVIOUR</vt:lpstr>
      <vt:lpstr>AFFECTS</vt:lpstr>
      <vt:lpstr>MOOD</vt:lpstr>
      <vt:lpstr>THOUGHT PROCESS</vt:lpstr>
      <vt:lpstr>THOUGHT CONTENT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A PSYCHIATRIC PATIENT</dc:title>
  <dc:creator>Effie Nailah</dc:creator>
  <cp:lastModifiedBy>Effie Nailah</cp:lastModifiedBy>
  <cp:revision>11</cp:revision>
  <dcterms:created xsi:type="dcterms:W3CDTF">2016-08-22T08:11:57Z</dcterms:created>
  <dcterms:modified xsi:type="dcterms:W3CDTF">2016-08-28T21:25:07Z</dcterms:modified>
</cp:coreProperties>
</file>