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51" r:id="rId4"/>
  </p:sldMasterIdLst>
  <p:notesMasterIdLst>
    <p:notesMasterId r:id="rId30"/>
  </p:notesMasterIdLst>
  <p:sldIdLst>
    <p:sldId id="256" r:id="rId5"/>
    <p:sldId id="303" r:id="rId6"/>
    <p:sldId id="304" r:id="rId7"/>
    <p:sldId id="305" r:id="rId8"/>
    <p:sldId id="307" r:id="rId9"/>
    <p:sldId id="295" r:id="rId10"/>
    <p:sldId id="301" r:id="rId11"/>
    <p:sldId id="296" r:id="rId12"/>
    <p:sldId id="297" r:id="rId13"/>
    <p:sldId id="298" r:id="rId14"/>
    <p:sldId id="309" r:id="rId15"/>
    <p:sldId id="310" r:id="rId16"/>
    <p:sldId id="258" r:id="rId17"/>
    <p:sldId id="312" r:id="rId18"/>
    <p:sldId id="313" r:id="rId19"/>
    <p:sldId id="260" r:id="rId20"/>
    <p:sldId id="261" r:id="rId21"/>
    <p:sldId id="278" r:id="rId22"/>
    <p:sldId id="279" r:id="rId23"/>
    <p:sldId id="280" r:id="rId24"/>
    <p:sldId id="282" r:id="rId25"/>
    <p:sldId id="283" r:id="rId26"/>
    <p:sldId id="284" r:id="rId27"/>
    <p:sldId id="291" r:id="rId28"/>
    <p:sldId id="314" r:id="rId29"/>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2929"/>
    <a:srgbClr val="000066"/>
    <a:srgbClr val="000000"/>
    <a:srgbClr val="CC0000"/>
    <a:srgbClr val="0000CC"/>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8456"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4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1741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a:latin typeface="Arial" charset="0"/>
                <a:cs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1741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a:latin typeface="Arial" panose="020B0604020202020204" pitchFamily="34" charset="0"/>
              </a:defRPr>
            </a:lvl1pPr>
          </a:lstStyle>
          <a:p>
            <a:fld id="{DD30E526-80EC-4F1C-8E86-54F685E98818}" type="slidenum">
              <a:rPr lang="ar-SA" altLang="en-US"/>
              <a:pPr/>
              <a:t>‹#›</a:t>
            </a:fld>
            <a:endParaRPr lang="en-US" altLang="en-US"/>
          </a:p>
        </p:txBody>
      </p:sp>
    </p:spTree>
    <p:extLst>
      <p:ext uri="{BB962C8B-B14F-4D97-AF65-F5344CB8AC3E}">
        <p14:creationId xmlns:p14="http://schemas.microsoft.com/office/powerpoint/2010/main" val="471043781"/>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68962" name="Rectangle 2"/>
          <p:cNvSpPr>
            <a:spLocks noGrp="1" noChangeArrowheads="1"/>
          </p:cNvSpPr>
          <p:nvPr>
            <p:ph type="ctrTitle" sz="quarter"/>
          </p:nvPr>
        </p:nvSpPr>
        <p:spPr>
          <a:xfrm>
            <a:off x="685800" y="1676400"/>
            <a:ext cx="7772400" cy="1828800"/>
          </a:xfrm>
        </p:spPr>
        <p:txBody>
          <a:bodyPr/>
          <a:lstStyle>
            <a:lvl1pPr>
              <a:defRPr/>
            </a:lvl1pPr>
          </a:lstStyle>
          <a:p>
            <a:r>
              <a:rPr lang="ar-SA"/>
              <a:t>انقر لتحرير نمط العنوان الرئيسي</a:t>
            </a:r>
            <a:endParaRPr lang="en-US"/>
          </a:p>
        </p:txBody>
      </p:sp>
      <p:sp>
        <p:nvSpPr>
          <p:cNvPr id="16896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ar-SA"/>
              <a:t>انقر لتحرير نمط العنوان الثانوي الرئيسي</a:t>
            </a:r>
            <a:endParaRPr lang="en-US"/>
          </a:p>
        </p:txBody>
      </p:sp>
      <p:sp>
        <p:nvSpPr>
          <p:cNvPr id="4" name="Rectangle 4"/>
          <p:cNvSpPr>
            <a:spLocks noGrp="1" noChangeArrowheads="1"/>
          </p:cNvSpPr>
          <p:nvPr>
            <p:ph type="dt" sz="quarter"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A4E60F1D-418E-4010-B4FF-7BADC42CDC12}" type="slidenum">
              <a:rPr lang="en-US" altLang="en-US"/>
              <a:pPr/>
              <a:t>‹#›</a:t>
            </a:fld>
            <a:endParaRPr lang="en-US" altLang="en-US"/>
          </a:p>
        </p:txBody>
      </p:sp>
    </p:spTree>
    <p:extLst>
      <p:ext uri="{BB962C8B-B14F-4D97-AF65-F5344CB8AC3E}">
        <p14:creationId xmlns:p14="http://schemas.microsoft.com/office/powerpoint/2010/main" val="160784891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86E0D74-99AD-4B94-A296-40AFFB0BCFAD}" type="slidenum">
              <a:rPr lang="en-US" altLang="en-US"/>
              <a:pPr/>
              <a:t>‹#›</a:t>
            </a:fld>
            <a:endParaRPr lang="en-US" altLang="en-US"/>
          </a:p>
        </p:txBody>
      </p:sp>
    </p:spTree>
    <p:extLst>
      <p:ext uri="{BB962C8B-B14F-4D97-AF65-F5344CB8AC3E}">
        <p14:creationId xmlns:p14="http://schemas.microsoft.com/office/powerpoint/2010/main" val="213262063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D1BAB82-02A1-40EE-BE4B-105CB5BF565D}" type="slidenum">
              <a:rPr lang="en-US" altLang="en-US"/>
              <a:pPr/>
              <a:t>‹#›</a:t>
            </a:fld>
            <a:endParaRPr lang="en-US" altLang="en-US"/>
          </a:p>
        </p:txBody>
      </p:sp>
    </p:spTree>
    <p:extLst>
      <p:ext uri="{BB962C8B-B14F-4D97-AF65-F5344CB8AC3E}">
        <p14:creationId xmlns:p14="http://schemas.microsoft.com/office/powerpoint/2010/main" val="404159670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A55AC4-6A10-4B53-8170-FD7ACA5264EA}" type="slidenum">
              <a:rPr lang="en-US" altLang="en-US"/>
              <a:pPr/>
              <a:t>‹#›</a:t>
            </a:fld>
            <a:endParaRPr lang="en-US" altLang="en-US"/>
          </a:p>
        </p:txBody>
      </p:sp>
    </p:spTree>
    <p:extLst>
      <p:ext uri="{BB962C8B-B14F-4D97-AF65-F5344CB8AC3E}">
        <p14:creationId xmlns:p14="http://schemas.microsoft.com/office/powerpoint/2010/main" val="307281702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517652B-8E6C-4C0B-8F89-EA90E5189DB3}" type="slidenum">
              <a:rPr lang="en-US" altLang="en-US"/>
              <a:pPr/>
              <a:t>‹#›</a:t>
            </a:fld>
            <a:endParaRPr lang="en-US" altLang="en-US"/>
          </a:p>
        </p:txBody>
      </p:sp>
    </p:spTree>
    <p:extLst>
      <p:ext uri="{BB962C8B-B14F-4D97-AF65-F5344CB8AC3E}">
        <p14:creationId xmlns:p14="http://schemas.microsoft.com/office/powerpoint/2010/main" val="380403470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F45A07A-6F81-418F-BA01-7B1AFF91CBF0}" type="slidenum">
              <a:rPr lang="en-US" altLang="en-US"/>
              <a:pPr/>
              <a:t>‹#›</a:t>
            </a:fld>
            <a:endParaRPr lang="en-US" altLang="en-US"/>
          </a:p>
        </p:txBody>
      </p:sp>
    </p:spTree>
    <p:extLst>
      <p:ext uri="{BB962C8B-B14F-4D97-AF65-F5344CB8AC3E}">
        <p14:creationId xmlns:p14="http://schemas.microsoft.com/office/powerpoint/2010/main" val="12013796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B7D5357-523B-4170-A514-FBF9B3BDE9BB}" type="slidenum">
              <a:rPr lang="en-US" altLang="en-US"/>
              <a:pPr/>
              <a:t>‹#›</a:t>
            </a:fld>
            <a:endParaRPr lang="en-US" altLang="en-US"/>
          </a:p>
        </p:txBody>
      </p:sp>
    </p:spTree>
    <p:extLst>
      <p:ext uri="{BB962C8B-B14F-4D97-AF65-F5344CB8AC3E}">
        <p14:creationId xmlns:p14="http://schemas.microsoft.com/office/powerpoint/2010/main" val="63256545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0760BAE-E4AF-4D41-98E6-58F8C36860B3}" type="slidenum">
              <a:rPr lang="en-US" altLang="en-US"/>
              <a:pPr/>
              <a:t>‹#›</a:t>
            </a:fld>
            <a:endParaRPr lang="en-US" altLang="en-US"/>
          </a:p>
        </p:txBody>
      </p:sp>
    </p:spTree>
    <p:extLst>
      <p:ext uri="{BB962C8B-B14F-4D97-AF65-F5344CB8AC3E}">
        <p14:creationId xmlns:p14="http://schemas.microsoft.com/office/powerpoint/2010/main" val="4523767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9CBD038B-CFC0-44EF-8669-ED3886936593}" type="slidenum">
              <a:rPr lang="en-US" altLang="en-US"/>
              <a:pPr/>
              <a:t>‹#›</a:t>
            </a:fld>
            <a:endParaRPr lang="en-US" altLang="en-US"/>
          </a:p>
        </p:txBody>
      </p:sp>
    </p:spTree>
    <p:extLst>
      <p:ext uri="{BB962C8B-B14F-4D97-AF65-F5344CB8AC3E}">
        <p14:creationId xmlns:p14="http://schemas.microsoft.com/office/powerpoint/2010/main" val="10281625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FA56117-9391-476D-9CF9-AABBFF521518}" type="slidenum">
              <a:rPr lang="en-US" altLang="en-US"/>
              <a:pPr/>
              <a:t>‹#›</a:t>
            </a:fld>
            <a:endParaRPr lang="en-US" altLang="en-US"/>
          </a:p>
        </p:txBody>
      </p:sp>
    </p:spTree>
    <p:extLst>
      <p:ext uri="{BB962C8B-B14F-4D97-AF65-F5344CB8AC3E}">
        <p14:creationId xmlns:p14="http://schemas.microsoft.com/office/powerpoint/2010/main" val="26639877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62E3948-ED20-455D-8A64-E6F97C5E5E36}" type="slidenum">
              <a:rPr lang="en-US" altLang="en-US"/>
              <a:pPr/>
              <a:t>‹#›</a:t>
            </a:fld>
            <a:endParaRPr lang="en-US" altLang="en-US"/>
          </a:p>
        </p:txBody>
      </p:sp>
    </p:spTree>
    <p:extLst>
      <p:ext uri="{BB962C8B-B14F-4D97-AF65-F5344CB8AC3E}">
        <p14:creationId xmlns:p14="http://schemas.microsoft.com/office/powerpoint/2010/main" val="356750446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a:t>انقر لتحرير نمط العنوان الرئيسي</a:t>
            </a:r>
            <a:endParaRPr lang="en-US"/>
          </a:p>
        </p:txBody>
      </p:sp>
      <p:sp>
        <p:nvSpPr>
          <p:cNvPr id="16793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a:t>انقر لتحرير أنماط النص الرئيسي</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US"/>
          </a:p>
        </p:txBody>
      </p:sp>
      <p:sp>
        <p:nvSpPr>
          <p:cNvPr id="1679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1679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1679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3A18EC42-7F45-429B-9434-19772B75820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98"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67938"/>
                                        </p:tgtEl>
                                        <p:attrNameLst>
                                          <p:attrName>style.visibility</p:attrName>
                                        </p:attrNameLst>
                                      </p:cBhvr>
                                      <p:to>
                                        <p:strVal val="visible"/>
                                      </p:to>
                                    </p:set>
                                    <p:anim calcmode="lin" valueType="num">
                                      <p:cBhvr>
                                        <p:cTn id="7" dur="1000" fill="hold"/>
                                        <p:tgtEl>
                                          <p:spTgt spid="167938"/>
                                        </p:tgtEl>
                                        <p:attrNameLst>
                                          <p:attrName>ppt_x</p:attrName>
                                        </p:attrNameLst>
                                      </p:cBhvr>
                                      <p:tavLst>
                                        <p:tav tm="0">
                                          <p:val>
                                            <p:strVal val="#ppt_x-.2"/>
                                          </p:val>
                                        </p:tav>
                                        <p:tav tm="100000">
                                          <p:val>
                                            <p:strVal val="#ppt_x"/>
                                          </p:val>
                                        </p:tav>
                                      </p:tavLst>
                                    </p:anim>
                                    <p:anim calcmode="lin" valueType="num">
                                      <p:cBhvr>
                                        <p:cTn id="8" dur="1000" fill="hold"/>
                                        <p:tgtEl>
                                          <p:spTgt spid="1679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79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67939">
                                            <p:txEl>
                                              <p:pRg st="0" end="0"/>
                                            </p:txEl>
                                          </p:spTgt>
                                        </p:tgtEl>
                                        <p:attrNameLst>
                                          <p:attrName>style.visibility</p:attrName>
                                        </p:attrNameLst>
                                      </p:cBhvr>
                                      <p:to>
                                        <p:strVal val="visible"/>
                                      </p:to>
                                    </p:set>
                                    <p:animEffect transition="in" filter="fade">
                                      <p:cBhvr>
                                        <p:cTn id="14" dur="500"/>
                                        <p:tgtEl>
                                          <p:spTgt spid="167939">
                                            <p:txEl>
                                              <p:pRg st="0" end="0"/>
                                            </p:txEl>
                                          </p:spTgt>
                                        </p:tgtEl>
                                      </p:cBhvr>
                                    </p:animEffect>
                                    <p:anim calcmode="lin" valueType="num">
                                      <p:cBhvr>
                                        <p:cTn id="15" dur="500" fill="hold"/>
                                        <p:tgtEl>
                                          <p:spTgt spid="1679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793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67939">
                                            <p:txEl>
                                              <p:pRg st="1" end="1"/>
                                            </p:txEl>
                                          </p:spTgt>
                                        </p:tgtEl>
                                        <p:attrNameLst>
                                          <p:attrName>style.visibility</p:attrName>
                                        </p:attrNameLst>
                                      </p:cBhvr>
                                      <p:to>
                                        <p:strVal val="visible"/>
                                      </p:to>
                                    </p:set>
                                    <p:animEffect transition="in" filter="fade">
                                      <p:cBhvr>
                                        <p:cTn id="19" dur="500"/>
                                        <p:tgtEl>
                                          <p:spTgt spid="167939">
                                            <p:txEl>
                                              <p:pRg st="1" end="1"/>
                                            </p:txEl>
                                          </p:spTgt>
                                        </p:tgtEl>
                                      </p:cBhvr>
                                    </p:animEffect>
                                    <p:anim calcmode="lin" valueType="num">
                                      <p:cBhvr>
                                        <p:cTn id="20" dur="500" fill="hold"/>
                                        <p:tgtEl>
                                          <p:spTgt spid="16793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6793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67939">
                                            <p:txEl>
                                              <p:pRg st="2" end="2"/>
                                            </p:txEl>
                                          </p:spTgt>
                                        </p:tgtEl>
                                        <p:attrNameLst>
                                          <p:attrName>style.visibility</p:attrName>
                                        </p:attrNameLst>
                                      </p:cBhvr>
                                      <p:to>
                                        <p:strVal val="visible"/>
                                      </p:to>
                                    </p:set>
                                    <p:animEffect transition="in" filter="fade">
                                      <p:cBhvr>
                                        <p:cTn id="24" dur="500"/>
                                        <p:tgtEl>
                                          <p:spTgt spid="167939">
                                            <p:txEl>
                                              <p:pRg st="2" end="2"/>
                                            </p:txEl>
                                          </p:spTgt>
                                        </p:tgtEl>
                                      </p:cBhvr>
                                    </p:animEffect>
                                    <p:anim calcmode="lin" valueType="num">
                                      <p:cBhvr>
                                        <p:cTn id="25" dur="500" fill="hold"/>
                                        <p:tgtEl>
                                          <p:spTgt spid="16793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67939">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67939">
                                            <p:txEl>
                                              <p:pRg st="3" end="3"/>
                                            </p:txEl>
                                          </p:spTgt>
                                        </p:tgtEl>
                                        <p:attrNameLst>
                                          <p:attrName>style.visibility</p:attrName>
                                        </p:attrNameLst>
                                      </p:cBhvr>
                                      <p:to>
                                        <p:strVal val="visible"/>
                                      </p:to>
                                    </p:set>
                                    <p:animEffect transition="in" filter="fade">
                                      <p:cBhvr>
                                        <p:cTn id="29" dur="500"/>
                                        <p:tgtEl>
                                          <p:spTgt spid="167939">
                                            <p:txEl>
                                              <p:pRg st="3" end="3"/>
                                            </p:txEl>
                                          </p:spTgt>
                                        </p:tgtEl>
                                      </p:cBhvr>
                                    </p:animEffect>
                                    <p:anim calcmode="lin" valueType="num">
                                      <p:cBhvr>
                                        <p:cTn id="30" dur="500" fill="hold"/>
                                        <p:tgtEl>
                                          <p:spTgt spid="167939">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67939">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167939">
                                            <p:txEl>
                                              <p:pRg st="4" end="4"/>
                                            </p:txEl>
                                          </p:spTgt>
                                        </p:tgtEl>
                                        <p:attrNameLst>
                                          <p:attrName>style.visibility</p:attrName>
                                        </p:attrNameLst>
                                      </p:cBhvr>
                                      <p:to>
                                        <p:strVal val="visible"/>
                                      </p:to>
                                    </p:set>
                                    <p:animEffect transition="in" filter="fade">
                                      <p:cBhvr>
                                        <p:cTn id="34" dur="500"/>
                                        <p:tgtEl>
                                          <p:spTgt spid="167939">
                                            <p:txEl>
                                              <p:pRg st="4" end="4"/>
                                            </p:txEl>
                                          </p:spTgt>
                                        </p:tgtEl>
                                      </p:cBhvr>
                                    </p:animEffect>
                                    <p:anim calcmode="lin" valueType="num">
                                      <p:cBhvr>
                                        <p:cTn id="35" dur="500" fill="hold"/>
                                        <p:tgtEl>
                                          <p:spTgt spid="16793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6793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P spid="167939" grpId="0" build="p">
        <p:tmplLst>
          <p:tmpl lvl="1">
            <p:tnLst>
              <p:par>
                <p:cTn presetID="44" presetClass="entr" presetSubtype="0" fill="hold" nodeType="click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28775"/>
            <a:ext cx="7772400" cy="1971675"/>
          </a:xfrm>
        </p:spPr>
        <p:txBody>
          <a:bodyPr/>
          <a:lstStyle/>
          <a:p>
            <a:pPr eaLnBrk="1" hangingPunct="1">
              <a:defRPr/>
            </a:pPr>
            <a:r>
              <a:rPr lang="en-US" sz="5400" b="1" dirty="0">
                <a:solidFill>
                  <a:srgbClr val="000000"/>
                </a:solidFill>
                <a:effectLst>
                  <a:outerShdw blurRad="38100" dist="38100" dir="2700000" algn="tl">
                    <a:srgbClr val="FFFFFF"/>
                  </a:outerShdw>
                </a:effectLst>
                <a:latin typeface="Bodoni MT Black" pitchFamily="18" charset="0"/>
                <a:cs typeface="Times New Roman" pitchFamily="18" charset="0"/>
              </a:rPr>
              <a:t>PSYCHOSOMATIC MEDICINE</a:t>
            </a:r>
          </a:p>
        </p:txBody>
      </p:sp>
      <p:sp>
        <p:nvSpPr>
          <p:cNvPr id="2051" name="Rectangle 3"/>
          <p:cNvSpPr>
            <a:spLocks noGrp="1" noChangeArrowheads="1"/>
          </p:cNvSpPr>
          <p:nvPr>
            <p:ph type="subTitle" idx="1"/>
          </p:nvPr>
        </p:nvSpPr>
        <p:spPr/>
        <p:txBody>
          <a:bodyPr/>
          <a:lstStyle/>
          <a:p>
            <a:pPr eaLnBrk="1" hangingPunct="1">
              <a:lnSpc>
                <a:spcPct val="80000"/>
              </a:lnSpc>
              <a:defRPr/>
            </a:pPr>
            <a:endParaRPr lang="en-US" sz="2800" b="1" dirty="0"/>
          </a:p>
          <a:p>
            <a:pPr eaLnBrk="1" hangingPunct="1">
              <a:lnSpc>
                <a:spcPct val="80000"/>
              </a:lnSpc>
              <a:defRPr/>
            </a:pPr>
            <a:endParaRPr lang="en-US" sz="2800" b="1" dirty="0">
              <a:latin typeface="Times New Roman" pitchFamily="18" charset="0"/>
              <a:cs typeface="Times New Roman" pitchFamily="18"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0" y="188913"/>
            <a:ext cx="9144000" cy="587375"/>
          </a:xfrm>
        </p:spPr>
        <p:txBody>
          <a:bodyPr/>
          <a:lstStyle/>
          <a:p>
            <a:pPr eaLnBrk="1" hangingPunct="1">
              <a:defRPr/>
            </a:pPr>
            <a:r>
              <a:rPr lang="en-US" sz="4000" b="1" dirty="0" smtClean="0">
                <a:solidFill>
                  <a:srgbClr val="FFFF00"/>
                </a:solidFill>
                <a:latin typeface="Times New Roman" pitchFamily="18" charset="0"/>
                <a:cs typeface="Times New Roman" pitchFamily="18" charset="0"/>
              </a:rPr>
              <a:t>IMMUNE RESPONSE TO STRESS</a:t>
            </a:r>
            <a:r>
              <a:rPr lang="en-US" sz="4000" dirty="0" smtClean="0"/>
              <a:t> </a:t>
            </a:r>
            <a:endParaRPr lang="en-US" sz="4000" dirty="0"/>
          </a:p>
        </p:txBody>
      </p:sp>
      <p:sp>
        <p:nvSpPr>
          <p:cNvPr id="101379" name="Rectangle 3"/>
          <p:cNvSpPr>
            <a:spLocks noGrp="1" noChangeArrowheads="1"/>
          </p:cNvSpPr>
          <p:nvPr>
            <p:ph type="body" idx="1"/>
          </p:nvPr>
        </p:nvSpPr>
        <p:spPr>
          <a:xfrm>
            <a:off x="0" y="1052513"/>
            <a:ext cx="9144000" cy="5805487"/>
          </a:xfrm>
        </p:spPr>
        <p:txBody>
          <a:bodyPr/>
          <a:lstStyle/>
          <a:p>
            <a:pPr eaLnBrk="1" hangingPunct="1">
              <a:lnSpc>
                <a:spcPct val="90000"/>
              </a:lnSpc>
              <a:defRPr/>
            </a:pPr>
            <a:r>
              <a:rPr lang="en-US" dirty="0">
                <a:solidFill>
                  <a:srgbClr val="0000CC"/>
                </a:solidFill>
                <a:latin typeface="Times New Roman" pitchFamily="18" charset="0"/>
                <a:cs typeface="Times New Roman" pitchFamily="18" charset="0"/>
              </a:rPr>
              <a:t>Inhibition</a:t>
            </a:r>
            <a:r>
              <a:rPr lang="en-US" dirty="0">
                <a:latin typeface="Times New Roman" pitchFamily="18" charset="0"/>
                <a:cs typeface="Times New Roman" pitchFamily="18" charset="0"/>
              </a:rPr>
              <a:t> of immune functioning </a:t>
            </a:r>
            <a:r>
              <a:rPr lang="en-US" dirty="0" smtClean="0">
                <a:latin typeface="Times New Roman" pitchFamily="18" charset="0"/>
                <a:cs typeface="Times New Roman" pitchFamily="18" charset="0"/>
              </a:rPr>
              <a:t>by </a:t>
            </a:r>
            <a:r>
              <a:rPr lang="en-US" dirty="0" smtClean="0">
                <a:solidFill>
                  <a:srgbClr val="0000CC"/>
                </a:solidFill>
                <a:latin typeface="Times New Roman" pitchFamily="18" charset="0"/>
                <a:cs typeface="Times New Roman" pitchFamily="18" charset="0"/>
              </a:rPr>
              <a:t>glucocorticoids</a:t>
            </a:r>
            <a:r>
              <a:rPr lang="en-US" dirty="0">
                <a:latin typeface="Times New Roman" pitchFamily="18" charset="0"/>
                <a:cs typeface="Times New Roman" pitchFamily="18" charset="0"/>
              </a:rPr>
              <a:t>.</a:t>
            </a:r>
          </a:p>
          <a:p>
            <a:pPr marL="0" indent="0" eaLnBrk="1" hangingPunct="1">
              <a:lnSpc>
                <a:spcPct val="90000"/>
              </a:lnSpc>
              <a:buNone/>
              <a:defRPr/>
            </a:pPr>
            <a:r>
              <a:rPr lang="en-US" dirty="0">
                <a:latin typeface="Times New Roman" pitchFamily="18" charset="0"/>
                <a:cs typeface="Times New Roman" pitchFamily="18" charset="0"/>
              </a:rPr>
              <a:t> </a:t>
            </a:r>
          </a:p>
          <a:p>
            <a:pPr eaLnBrk="1" hangingPunct="1">
              <a:lnSpc>
                <a:spcPct val="90000"/>
              </a:lnSpc>
              <a:defRPr/>
            </a:pPr>
            <a:r>
              <a:rPr lang="en-US" dirty="0">
                <a:latin typeface="Times New Roman" pitchFamily="18" charset="0"/>
                <a:cs typeface="Times New Roman" pitchFamily="18" charset="0"/>
              </a:rPr>
              <a:t>Stress can also cause immune </a:t>
            </a:r>
            <a:r>
              <a:rPr lang="en-US" dirty="0">
                <a:solidFill>
                  <a:srgbClr val="0000CC"/>
                </a:solidFill>
                <a:latin typeface="Times New Roman" pitchFamily="18" charset="0"/>
                <a:cs typeface="Times New Roman" pitchFamily="18" charset="0"/>
              </a:rPr>
              <a:t>activation</a:t>
            </a:r>
            <a:r>
              <a:rPr lang="en-US" dirty="0">
                <a:latin typeface="Times New Roman" pitchFamily="18" charset="0"/>
                <a:cs typeface="Times New Roman" pitchFamily="18" charset="0"/>
              </a:rPr>
              <a:t> through a variety of pathways including the release of </a:t>
            </a:r>
            <a:r>
              <a:rPr lang="en-US" dirty="0" err="1">
                <a:latin typeface="Times New Roman" pitchFamily="18" charset="0"/>
                <a:cs typeface="Times New Roman" pitchFamily="18" charset="0"/>
              </a:rPr>
              <a:t>humoral</a:t>
            </a:r>
            <a:r>
              <a:rPr lang="en-US" dirty="0">
                <a:latin typeface="Times New Roman" pitchFamily="18" charset="0"/>
                <a:cs typeface="Times New Roman" pitchFamily="18" charset="0"/>
              </a:rPr>
              <a:t> immune factors (cytokines) such as interleukin-1 (IL-1) and IL-6. </a:t>
            </a:r>
          </a:p>
          <a:p>
            <a:pPr eaLnBrk="1" hangingPunct="1">
              <a:lnSpc>
                <a:spcPct val="90000"/>
              </a:lnSpc>
              <a:defRPr/>
            </a:pPr>
            <a:endParaRPr lang="en-US" dirty="0">
              <a:latin typeface="Times New Roman" pitchFamily="18" charset="0"/>
              <a:cs typeface="Times New Roman" pitchFamily="18" charset="0"/>
            </a:endParaRPr>
          </a:p>
          <a:p>
            <a:pPr eaLnBrk="1" hangingPunct="1">
              <a:lnSpc>
                <a:spcPct val="90000"/>
              </a:lnSpc>
              <a:defRPr/>
            </a:pPr>
            <a:r>
              <a:rPr lang="en-US" dirty="0">
                <a:latin typeface="Times New Roman" pitchFamily="18" charset="0"/>
                <a:cs typeface="Times New Roman" pitchFamily="18" charset="0"/>
              </a:rPr>
              <a:t>These cytokines can themselves cause further release of CRF, which in theory serves to increase glucocorticoid effects and thereby self-limit the immune activation.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4AEF382-A689-4C2C-9C5F-9598914DDD8A}" type="slidenum">
              <a:rPr lang="en-US" altLang="en-US">
                <a:latin typeface="Arial" panose="020B0604020202020204" pitchFamily="34" charset="0"/>
              </a:rPr>
              <a:pPr eaLnBrk="1" hangingPunct="1"/>
              <a:t>10</a:t>
            </a:fld>
            <a:endParaRPr lang="en-US" altLang="en-US">
              <a:latin typeface="Arial" panose="020B0604020202020204" pitchFamily="34"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0" y="0"/>
            <a:ext cx="9144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571500" indent="-571500" eaLnBrk="1" hangingPunct="1">
              <a:buFont typeface="Arial" panose="020B0604020202020204" pitchFamily="34" charset="0"/>
              <a:buChar char="•"/>
            </a:pPr>
            <a:r>
              <a:rPr lang="en-US" altLang="en-US" sz="3600" dirty="0" smtClean="0">
                <a:latin typeface="Times New Roman" panose="02020603050405020304" pitchFamily="18" charset="0"/>
                <a:cs typeface="Times New Roman" panose="02020603050405020304" pitchFamily="18" charset="0"/>
              </a:rPr>
              <a:t>High </a:t>
            </a:r>
            <a:r>
              <a:rPr lang="en-US" altLang="en-US" sz="3600" dirty="0">
                <a:latin typeface="Times New Roman" panose="02020603050405020304" pitchFamily="18" charset="0"/>
                <a:cs typeface="Times New Roman" panose="02020603050405020304" pitchFamily="18" charset="0"/>
              </a:rPr>
              <a:t>level of </a:t>
            </a:r>
            <a:r>
              <a:rPr lang="en-US" altLang="en-US" sz="3600" dirty="0">
                <a:solidFill>
                  <a:srgbClr val="CC0000"/>
                </a:solidFill>
                <a:latin typeface="Times New Roman" panose="02020603050405020304" pitchFamily="18" charset="0"/>
                <a:cs typeface="Times New Roman" panose="02020603050405020304" pitchFamily="18" charset="0"/>
              </a:rPr>
              <a:t>Cortisol</a:t>
            </a:r>
            <a:r>
              <a:rPr lang="en-US" altLang="en-US" sz="3600" dirty="0">
                <a:latin typeface="Times New Roman" panose="02020603050405020304" pitchFamily="18" charset="0"/>
                <a:cs typeface="Times New Roman" panose="02020603050405020304" pitchFamily="18" charset="0"/>
              </a:rPr>
              <a:t> results in suppression of immunity which can cause susceptibility to </a:t>
            </a:r>
            <a:r>
              <a:rPr lang="en-US" altLang="en-US" sz="3600" b="1" dirty="0">
                <a:solidFill>
                  <a:srgbClr val="CC0000"/>
                </a:solidFill>
                <a:latin typeface="Times New Roman" panose="02020603050405020304" pitchFamily="18" charset="0"/>
                <a:cs typeface="Times New Roman" panose="02020603050405020304" pitchFamily="18" charset="0"/>
              </a:rPr>
              <a:t>infections</a:t>
            </a:r>
            <a:r>
              <a:rPr lang="en-US" altLang="en-US" sz="3600" dirty="0">
                <a:latin typeface="Times New Roman" panose="02020603050405020304" pitchFamily="18" charset="0"/>
                <a:cs typeface="Times New Roman" panose="02020603050405020304" pitchFamily="18" charset="0"/>
              </a:rPr>
              <a:t> and possibly also in many types of </a:t>
            </a:r>
            <a:r>
              <a:rPr lang="en-US" altLang="en-US" sz="3600" b="1" dirty="0" smtClean="0">
                <a:solidFill>
                  <a:srgbClr val="CC0000"/>
                </a:solidFill>
                <a:latin typeface="Times New Roman" panose="02020603050405020304" pitchFamily="18" charset="0"/>
                <a:cs typeface="Times New Roman" panose="02020603050405020304" pitchFamily="18" charset="0"/>
              </a:rPr>
              <a:t>cancer</a:t>
            </a:r>
            <a:r>
              <a:rPr lang="en-US" altLang="en-US" sz="3600" dirty="0" smtClean="0">
                <a:latin typeface="Times New Roman" panose="02020603050405020304" pitchFamily="18" charset="0"/>
                <a:cs typeface="Times New Roman" panose="02020603050405020304" pitchFamily="18" charset="0"/>
              </a:rPr>
              <a:t>.</a:t>
            </a:r>
          </a:p>
          <a:p>
            <a:pPr marL="571500" indent="-571500" eaLnBrk="1" hangingPunct="1">
              <a:buFont typeface="Arial" panose="020B0604020202020204" pitchFamily="34" charset="0"/>
              <a:buChar char="•"/>
            </a:pPr>
            <a:endParaRPr lang="en-US" altLang="en-US" sz="3600" dirty="0" smtClean="0">
              <a:latin typeface="Times New Roman" panose="02020603050405020304" pitchFamily="18" charset="0"/>
              <a:cs typeface="Times New Roman" panose="02020603050405020304" pitchFamily="18" charset="0"/>
            </a:endParaRPr>
          </a:p>
          <a:p>
            <a:pPr marL="571500" indent="-571500" eaLnBrk="1" hangingPunct="1">
              <a:buFont typeface="Arial" panose="020B0604020202020204" pitchFamily="34" charset="0"/>
              <a:buChar char="•"/>
            </a:pPr>
            <a:r>
              <a:rPr lang="en-US" altLang="en-US" sz="3600" dirty="0" smtClean="0">
                <a:latin typeface="Times New Roman" panose="02020603050405020304" pitchFamily="18" charset="0"/>
                <a:cs typeface="Times New Roman" panose="02020603050405020304" pitchFamily="18" charset="0"/>
              </a:rPr>
              <a:t>Changes </a:t>
            </a:r>
            <a:r>
              <a:rPr lang="en-US" altLang="en-US" sz="3600" dirty="0">
                <a:latin typeface="Times New Roman" panose="02020603050405020304" pitchFamily="18" charset="0"/>
                <a:cs typeface="Times New Roman" panose="02020603050405020304" pitchFamily="18" charset="0"/>
              </a:rPr>
              <a:t>in the immune system in response to stress are now very well established.</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52646BC-31F1-43DE-9EE9-9A862089A576}" type="slidenum">
              <a:rPr lang="en-US" altLang="en-US">
                <a:latin typeface="Arial" panose="020B0604020202020204" pitchFamily="34" charset="0"/>
              </a:rPr>
              <a:pPr eaLnBrk="1" hangingPunct="1"/>
              <a:t>11</a:t>
            </a:fld>
            <a:endParaRPr lang="en-US" altLang="en-US">
              <a:latin typeface="Arial" panose="020B0604020202020204" pitchFamily="34" charset="0"/>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27956" y="0"/>
            <a:ext cx="911604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285750" indent="-285750" eaLnBrk="1" hangingPunct="1">
              <a:buFont typeface="Arial" panose="020B0604020202020204" pitchFamily="34" charset="0"/>
              <a:buChar char="•"/>
            </a:pPr>
            <a:r>
              <a:rPr lang="en-US" altLang="en-US" sz="3600" dirty="0" smtClean="0">
                <a:latin typeface="Times New Roman" panose="02020603050405020304" pitchFamily="18" charset="0"/>
                <a:cs typeface="Times New Roman" panose="02020603050405020304" pitchFamily="18" charset="0"/>
              </a:rPr>
              <a:t>Immune </a:t>
            </a:r>
            <a:r>
              <a:rPr lang="en-US" altLang="en-US" sz="3600" dirty="0">
                <a:latin typeface="Times New Roman" panose="02020603050405020304" pitchFamily="18" charset="0"/>
                <a:cs typeface="Times New Roman" panose="02020603050405020304" pitchFamily="18" charset="0"/>
              </a:rPr>
              <a:t>suppression in response to stress occurs even after removal of the adrenal gland </a:t>
            </a:r>
            <a:r>
              <a:rPr lang="en-US" altLang="en-US" sz="3600" dirty="0" smtClean="0">
                <a:latin typeface="Times New Roman" panose="02020603050405020304" pitchFamily="18" charset="0"/>
                <a:cs typeface="Times New Roman" panose="02020603050405020304" pitchFamily="18" charset="0"/>
              </a:rPr>
              <a:t>!!.</a:t>
            </a:r>
          </a:p>
          <a:p>
            <a:pPr marL="285750" indent="-285750" eaLnBrk="1" hangingPunct="1">
              <a:buFont typeface="Arial" panose="020B0604020202020204" pitchFamily="34" charset="0"/>
              <a:buChar char="•"/>
            </a:pPr>
            <a:endParaRPr lang="en-US" altLang="en-US" sz="3600" dirty="0" smtClean="0">
              <a:latin typeface="Times New Roman" panose="02020603050405020304" pitchFamily="18" charset="0"/>
              <a:cs typeface="Times New Roman" panose="02020603050405020304" pitchFamily="18" charset="0"/>
            </a:endParaRPr>
          </a:p>
          <a:p>
            <a:pPr marL="285750" indent="-285750" eaLnBrk="1" hangingPunct="1">
              <a:buFont typeface="Arial" panose="020B0604020202020204" pitchFamily="34" charset="0"/>
              <a:buChar char="•"/>
            </a:pPr>
            <a:r>
              <a:rPr lang="en-US" altLang="en-US" sz="3600" dirty="0" smtClean="0">
                <a:latin typeface="Times New Roman" panose="02020603050405020304" pitchFamily="18" charset="0"/>
                <a:cs typeface="Times New Roman" panose="02020603050405020304" pitchFamily="18" charset="0"/>
              </a:rPr>
              <a:t>There </a:t>
            </a:r>
            <a:r>
              <a:rPr lang="en-US" altLang="en-US" sz="3600" dirty="0">
                <a:latin typeface="Times New Roman" panose="02020603050405020304" pitchFamily="18" charset="0"/>
                <a:cs typeface="Times New Roman" panose="02020603050405020304" pitchFamily="18" charset="0"/>
              </a:rPr>
              <a:t>appears to be an alternative path, other than through the adrenals, for the brain to influence the immune response.</a:t>
            </a:r>
          </a:p>
          <a:p>
            <a:pPr marL="571500" indent="-571500" eaLnBrk="1" hangingPunct="1">
              <a:buFont typeface="Arial" panose="020B0604020202020204" pitchFamily="34" charset="0"/>
              <a:buChar char="•"/>
            </a:pPr>
            <a:endParaRPr lang="en-US" altLang="en-US" sz="3600" dirty="0">
              <a:latin typeface="Times New Roman" panose="02020603050405020304" pitchFamily="18" charset="0"/>
              <a:cs typeface="Times New Roman" panose="02020603050405020304" pitchFamily="18" charset="0"/>
            </a:endParaRPr>
          </a:p>
          <a:p>
            <a:pPr marL="571500" indent="-571500" algn="ctr" eaLnBrk="1" hangingPunct="1">
              <a:buFont typeface="Arial" panose="020B0604020202020204" pitchFamily="34" charset="0"/>
              <a:buChar char="•"/>
            </a:pPr>
            <a:r>
              <a:rPr lang="en-US" altLang="en-US" sz="3600" b="1" dirty="0">
                <a:solidFill>
                  <a:srgbClr val="FFFF00"/>
                </a:solidFill>
                <a:latin typeface="Times New Roman" panose="02020603050405020304" pitchFamily="18" charset="0"/>
                <a:cs typeface="Times New Roman" panose="02020603050405020304" pitchFamily="18" charset="0"/>
              </a:rPr>
              <a:t>Psychoneuroimmunology</a:t>
            </a:r>
            <a:endParaRPr lang="en-US" altLang="en-US" sz="36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5AD1BF6-6CB0-42E8-A028-97D5FFB5244D}" type="slidenum">
              <a:rPr lang="en-US" altLang="en-US">
                <a:latin typeface="Arial" panose="020B0604020202020204" pitchFamily="34" charset="0"/>
              </a:rPr>
              <a:pPr eaLnBrk="1" hangingPunct="1"/>
              <a:t>12</a:t>
            </a:fld>
            <a:endParaRPr lang="en-US" altLang="en-US">
              <a:latin typeface="Arial" panose="020B0604020202020204" pitchFamily="34" charset="0"/>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60648"/>
            <a:ext cx="9143999" cy="706140"/>
          </a:xfrm>
        </p:spPr>
        <p:txBody>
          <a:bodyPr/>
          <a:lstStyle/>
          <a:p>
            <a:pPr eaLnBrk="1" hangingPunct="1">
              <a:defRPr/>
            </a:pPr>
            <a:r>
              <a:rPr lang="en-US" sz="2800" b="1" dirty="0" smtClean="0">
                <a:solidFill>
                  <a:srgbClr val="FFFF00"/>
                </a:solidFill>
                <a:latin typeface="Times New Roman" pitchFamily="18" charset="0"/>
                <a:cs typeface="Times New Roman" pitchFamily="18" charset="0"/>
              </a:rPr>
              <a:t>DSM-IV DIAGNOSTIC CRITERIA FOR PSYCHOLOGICAL FACTORS AFFECTING MEDICAL CONDITION</a:t>
            </a:r>
            <a:endParaRPr lang="en-US" sz="2800" b="1" dirty="0">
              <a:solidFill>
                <a:srgbClr val="FFFF00"/>
              </a:solidFill>
              <a:latin typeface="Times New Roman" pitchFamily="18" charset="0"/>
              <a:cs typeface="Times New Roman" pitchFamily="18" charset="0"/>
            </a:endParaRPr>
          </a:p>
        </p:txBody>
      </p:sp>
      <p:sp>
        <p:nvSpPr>
          <p:cNvPr id="15363" name="Rectangle 3"/>
          <p:cNvSpPr>
            <a:spLocks noGrp="1" noChangeArrowheads="1"/>
          </p:cNvSpPr>
          <p:nvPr>
            <p:ph type="body" idx="1"/>
          </p:nvPr>
        </p:nvSpPr>
        <p:spPr>
          <a:xfrm>
            <a:off x="0" y="1196975"/>
            <a:ext cx="9143999" cy="5661025"/>
          </a:xfrm>
        </p:spPr>
        <p:txBody>
          <a:bodyPr/>
          <a:lstStyle/>
          <a:p>
            <a:pPr eaLnBrk="1" hangingPunct="1">
              <a:lnSpc>
                <a:spcPct val="90000"/>
              </a:lnSpc>
            </a:pPr>
            <a:r>
              <a:rPr lang="en-US" altLang="en-US" sz="2400" b="1" dirty="0" smtClean="0">
                <a:effectLst/>
                <a:latin typeface="Times New Roman" panose="02020603050405020304" pitchFamily="18" charset="0"/>
                <a:cs typeface="Times New Roman" panose="02020603050405020304" pitchFamily="18" charset="0"/>
              </a:rPr>
              <a:t>A </a:t>
            </a:r>
            <a:r>
              <a:rPr lang="en-US" altLang="en-US" sz="2400" b="1" dirty="0">
                <a:effectLst/>
                <a:latin typeface="Times New Roman" panose="02020603050405020304" pitchFamily="18" charset="0"/>
                <a:cs typeface="Times New Roman" panose="02020603050405020304" pitchFamily="18" charset="0"/>
              </a:rPr>
              <a:t>general medical condition (coded on Axis III) is present.</a:t>
            </a:r>
          </a:p>
          <a:p>
            <a:pPr marL="609600" indent="-609600" eaLnBrk="1" hangingPunct="1">
              <a:lnSpc>
                <a:spcPct val="90000"/>
              </a:lnSpc>
            </a:pPr>
            <a:endParaRPr lang="en-US" altLang="en-US" sz="2400" b="1" dirty="0">
              <a:effectLst/>
              <a:latin typeface="Times New Roman" panose="02020603050405020304" pitchFamily="18" charset="0"/>
              <a:cs typeface="Times New Roman" panose="02020603050405020304" pitchFamily="18" charset="0"/>
            </a:endParaRPr>
          </a:p>
          <a:p>
            <a:pPr eaLnBrk="1" hangingPunct="1">
              <a:lnSpc>
                <a:spcPct val="90000"/>
              </a:lnSpc>
            </a:pPr>
            <a:r>
              <a:rPr lang="en-US" altLang="en-US" sz="2400" b="1" dirty="0">
                <a:effectLst/>
                <a:latin typeface="Times New Roman" panose="02020603050405020304" pitchFamily="18" charset="0"/>
                <a:cs typeface="Times New Roman" panose="02020603050405020304" pitchFamily="18" charset="0"/>
              </a:rPr>
              <a:t>B. Psychological factors adversely affect the general medical </a:t>
            </a:r>
            <a:r>
              <a:rPr lang="en-US" altLang="en-US" sz="2400" b="1" dirty="0" smtClean="0">
                <a:effectLst/>
                <a:latin typeface="Times New Roman" panose="02020603050405020304" pitchFamily="18" charset="0"/>
                <a:cs typeface="Times New Roman" panose="02020603050405020304" pitchFamily="18" charset="0"/>
              </a:rPr>
              <a:t>condition </a:t>
            </a:r>
            <a:r>
              <a:rPr lang="en-US" altLang="en-US" sz="2400" b="1" dirty="0">
                <a:effectLst/>
                <a:latin typeface="Times New Roman" panose="02020603050405020304" pitchFamily="18" charset="0"/>
                <a:cs typeface="Times New Roman" panose="02020603050405020304" pitchFamily="18" charset="0"/>
              </a:rPr>
              <a:t>in one of the following ways</a:t>
            </a:r>
            <a:r>
              <a:rPr lang="en-US" altLang="en-US" sz="2400" b="1" dirty="0" smtClean="0">
                <a:effectLst/>
                <a:latin typeface="Times New Roman" panose="02020603050405020304" pitchFamily="18" charset="0"/>
                <a:cs typeface="Times New Roman" panose="02020603050405020304" pitchFamily="18" charset="0"/>
              </a:rPr>
              <a:t>:</a:t>
            </a:r>
            <a:endParaRPr lang="en-US" altLang="en-US" sz="2400" b="1" dirty="0">
              <a:effectLst/>
              <a:latin typeface="Times New Roman" panose="02020603050405020304" pitchFamily="18" charset="0"/>
              <a:cs typeface="Times New Roman" panose="02020603050405020304" pitchFamily="18" charset="0"/>
            </a:endParaRPr>
          </a:p>
          <a:p>
            <a:pPr marL="914400" lvl="1" indent="-457200" eaLnBrk="1" hangingPunct="1">
              <a:lnSpc>
                <a:spcPct val="90000"/>
              </a:lnSpc>
              <a:buFont typeface="+mj-lt"/>
              <a:buAutoNum type="arabicPeriod"/>
            </a:pPr>
            <a:r>
              <a:rPr lang="en-US" altLang="en-US" sz="2400" b="1" dirty="0" smtClean="0">
                <a:effectLst/>
                <a:latin typeface="Times New Roman" panose="02020603050405020304" pitchFamily="18" charset="0"/>
                <a:cs typeface="Times New Roman" panose="02020603050405020304" pitchFamily="18" charset="0"/>
              </a:rPr>
              <a:t>The </a:t>
            </a:r>
            <a:r>
              <a:rPr lang="en-US" altLang="en-US" sz="2400" b="1" dirty="0">
                <a:effectLst/>
                <a:latin typeface="Times New Roman" panose="02020603050405020304" pitchFamily="18" charset="0"/>
                <a:cs typeface="Times New Roman" panose="02020603050405020304" pitchFamily="18" charset="0"/>
              </a:rPr>
              <a:t>factors have influenced the course of the general </a:t>
            </a:r>
            <a:r>
              <a:rPr lang="en-US" altLang="en-US" sz="2400" b="1" dirty="0" smtClean="0">
                <a:effectLst/>
                <a:latin typeface="Times New Roman" panose="02020603050405020304" pitchFamily="18" charset="0"/>
                <a:cs typeface="Times New Roman" panose="02020603050405020304" pitchFamily="18" charset="0"/>
              </a:rPr>
              <a:t>medical condition </a:t>
            </a:r>
            <a:r>
              <a:rPr lang="en-US" altLang="en-US" sz="2400" b="1" dirty="0">
                <a:effectLst/>
                <a:latin typeface="Times New Roman" panose="02020603050405020304" pitchFamily="18" charset="0"/>
                <a:cs typeface="Times New Roman" panose="02020603050405020304" pitchFamily="18" charset="0"/>
              </a:rPr>
              <a:t>as shown by a close temporal association between the psychological factors and the development or exacerbation of, or delayed recovery from, the general medical condition.</a:t>
            </a:r>
          </a:p>
          <a:p>
            <a:pPr marL="914400" lvl="1" indent="-457200" eaLnBrk="1" hangingPunct="1">
              <a:lnSpc>
                <a:spcPct val="90000"/>
              </a:lnSpc>
              <a:buFont typeface="+mj-lt"/>
              <a:buAutoNum type="arabicPeriod"/>
            </a:pPr>
            <a:r>
              <a:rPr lang="en-US" altLang="en-US" sz="2400" b="1" dirty="0" smtClean="0">
                <a:effectLst/>
                <a:latin typeface="Times New Roman" panose="02020603050405020304" pitchFamily="18" charset="0"/>
                <a:cs typeface="Times New Roman" panose="02020603050405020304" pitchFamily="18" charset="0"/>
              </a:rPr>
              <a:t>The </a:t>
            </a:r>
            <a:r>
              <a:rPr lang="en-US" altLang="en-US" sz="2400" b="1" dirty="0">
                <a:effectLst/>
                <a:latin typeface="Times New Roman" panose="02020603050405020304" pitchFamily="18" charset="0"/>
                <a:cs typeface="Times New Roman" panose="02020603050405020304" pitchFamily="18" charset="0"/>
              </a:rPr>
              <a:t>factors interfere with the treatment of the general medical condition.</a:t>
            </a:r>
          </a:p>
          <a:p>
            <a:pPr marL="914400" lvl="1" indent="-457200" eaLnBrk="1" hangingPunct="1">
              <a:lnSpc>
                <a:spcPct val="90000"/>
              </a:lnSpc>
              <a:buFont typeface="+mj-lt"/>
              <a:buAutoNum type="arabicPeriod"/>
            </a:pPr>
            <a:r>
              <a:rPr lang="en-US" altLang="en-US" sz="2400" b="1" dirty="0" smtClean="0">
                <a:effectLst/>
                <a:latin typeface="Times New Roman" panose="02020603050405020304" pitchFamily="18" charset="0"/>
                <a:cs typeface="Times New Roman" panose="02020603050405020304" pitchFamily="18" charset="0"/>
              </a:rPr>
              <a:t>The </a:t>
            </a:r>
            <a:r>
              <a:rPr lang="en-US" altLang="en-US" sz="2400" b="1" dirty="0">
                <a:effectLst/>
                <a:latin typeface="Times New Roman" panose="02020603050405020304" pitchFamily="18" charset="0"/>
                <a:cs typeface="Times New Roman" panose="02020603050405020304" pitchFamily="18" charset="0"/>
              </a:rPr>
              <a:t>factors constitute additional health risks for the individual</a:t>
            </a:r>
            <a:r>
              <a:rPr lang="en-US" altLang="en-US" sz="2400" b="1" dirty="0" smtClean="0">
                <a:effectLst/>
                <a:latin typeface="Times New Roman" panose="02020603050405020304" pitchFamily="18" charset="0"/>
                <a:cs typeface="Times New Roman" panose="02020603050405020304" pitchFamily="18" charset="0"/>
              </a:rPr>
              <a:t>.</a:t>
            </a:r>
            <a:endParaRPr lang="en-US" altLang="en-US" sz="2400" b="1" dirty="0">
              <a:effectLst/>
              <a:latin typeface="Times New Roman" panose="02020603050405020304" pitchFamily="18" charset="0"/>
              <a:cs typeface="Times New Roman" panose="02020603050405020304" pitchFamily="18" charset="0"/>
            </a:endParaRPr>
          </a:p>
          <a:p>
            <a:pPr marL="914400" lvl="1" indent="-457200" eaLnBrk="1" hangingPunct="1">
              <a:lnSpc>
                <a:spcPct val="90000"/>
              </a:lnSpc>
              <a:buFont typeface="+mj-lt"/>
              <a:buAutoNum type="arabicPeriod"/>
            </a:pPr>
            <a:r>
              <a:rPr lang="en-US" altLang="en-US" sz="2400" b="1" dirty="0" smtClean="0">
                <a:effectLst/>
                <a:latin typeface="Times New Roman" panose="02020603050405020304" pitchFamily="18" charset="0"/>
                <a:cs typeface="Times New Roman" panose="02020603050405020304" pitchFamily="18" charset="0"/>
              </a:rPr>
              <a:t>Stress-related </a:t>
            </a:r>
            <a:r>
              <a:rPr lang="en-US" altLang="en-US" sz="2400" b="1" dirty="0">
                <a:effectLst/>
                <a:latin typeface="Times New Roman" panose="02020603050405020304" pitchFamily="18" charset="0"/>
                <a:cs typeface="Times New Roman" panose="02020603050405020304" pitchFamily="18" charset="0"/>
              </a:rPr>
              <a:t>physiological responses precipitate or exacerbate symptoms of a general medical condition.</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D5FF6CA-AAE7-4F6B-A1EB-F19008811408}" type="slidenum">
              <a:rPr lang="en-US" altLang="en-US">
                <a:latin typeface="Arial" panose="020B0604020202020204" pitchFamily="34" charset="0"/>
              </a:rPr>
              <a:pPr eaLnBrk="1" hangingPunct="1"/>
              <a:t>13</a:t>
            </a:fld>
            <a:endParaRPr lang="en-US" altLang="en-US">
              <a:latin typeface="Arial" panose="020B0604020202020204"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0" y="0"/>
            <a:ext cx="9144000" cy="6592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342900" indent="-342900" eaLnBrk="1" hangingPunct="1">
              <a:lnSpc>
                <a:spcPct val="80000"/>
              </a:lnSpc>
              <a:buFont typeface="Arial" panose="020B0604020202020204" pitchFamily="34" charset="0"/>
              <a:buChar char="•"/>
            </a:pPr>
            <a:r>
              <a:rPr lang="en-US" altLang="en-US" sz="2400" b="1" dirty="0">
                <a:latin typeface="Times New Roman" panose="02020603050405020304" pitchFamily="18" charset="0"/>
                <a:cs typeface="Times New Roman" panose="02020603050405020304" pitchFamily="18" charset="0"/>
              </a:rPr>
              <a:t>Mental disorder affecting medical condition (e.g., an Axis I disorder such as major depressive disorder delaying recovery from a myocardial infarction)</a:t>
            </a:r>
          </a:p>
          <a:p>
            <a:pPr marL="342900" indent="-342900" eaLnBrk="1" hangingPunct="1">
              <a:lnSpc>
                <a:spcPct val="80000"/>
              </a:lnSpc>
              <a:buFont typeface="Arial" panose="020B0604020202020204" pitchFamily="34" charset="0"/>
              <a:buChar char="•"/>
            </a:pPr>
            <a:endParaRPr lang="en-US" altLang="en-US" sz="2400" b="1" dirty="0">
              <a:latin typeface="Times New Roman" panose="02020603050405020304" pitchFamily="18" charset="0"/>
              <a:cs typeface="Times New Roman" panose="02020603050405020304" pitchFamily="18" charset="0"/>
            </a:endParaRPr>
          </a:p>
          <a:p>
            <a:pPr marL="342900" indent="-342900" eaLnBrk="1" hangingPunct="1">
              <a:lnSpc>
                <a:spcPct val="80000"/>
              </a:lnSpc>
              <a:buFont typeface="Arial" panose="020B0604020202020204" pitchFamily="34" charset="0"/>
              <a:buChar char="•"/>
            </a:pPr>
            <a:r>
              <a:rPr lang="en-US" altLang="en-US" sz="2400" b="1" dirty="0" smtClean="0">
                <a:latin typeface="Times New Roman" panose="02020603050405020304" pitchFamily="18" charset="0"/>
                <a:cs typeface="Times New Roman" panose="02020603050405020304" pitchFamily="18" charset="0"/>
              </a:rPr>
              <a:t>Psychological </a:t>
            </a:r>
            <a:r>
              <a:rPr lang="en-US" altLang="en-US" sz="2400" b="1" dirty="0">
                <a:latin typeface="Times New Roman" panose="02020603050405020304" pitchFamily="18" charset="0"/>
                <a:cs typeface="Times New Roman" panose="02020603050405020304" pitchFamily="18" charset="0"/>
              </a:rPr>
              <a:t>symptoms affecting medical condition (e.g., depressive symptoms delaying recovery from surgery; anxiety </a:t>
            </a:r>
            <a:r>
              <a:rPr lang="en-US" altLang="en-US" sz="2400" b="1" dirty="0" smtClean="0">
                <a:latin typeface="Times New Roman" panose="02020603050405020304" pitchFamily="18" charset="0"/>
                <a:cs typeface="Times New Roman" panose="02020603050405020304" pitchFamily="18" charset="0"/>
              </a:rPr>
              <a:t>exacerbating </a:t>
            </a:r>
            <a:r>
              <a:rPr lang="en-US" altLang="en-US" sz="2400" b="1" dirty="0">
                <a:latin typeface="Times New Roman" panose="02020603050405020304" pitchFamily="18" charset="0"/>
                <a:cs typeface="Times New Roman" panose="02020603050405020304" pitchFamily="18" charset="0"/>
              </a:rPr>
              <a:t>asthma)</a:t>
            </a:r>
          </a:p>
          <a:p>
            <a:pPr marL="342900" indent="-342900" eaLnBrk="1" hangingPunct="1">
              <a:lnSpc>
                <a:spcPct val="80000"/>
              </a:lnSpc>
              <a:buFont typeface="Arial" panose="020B0604020202020204" pitchFamily="34" charset="0"/>
              <a:buChar char="•"/>
            </a:pPr>
            <a:endParaRPr lang="en-US" altLang="en-US" sz="2400" b="1" dirty="0">
              <a:latin typeface="Times New Roman" panose="02020603050405020304" pitchFamily="18" charset="0"/>
              <a:cs typeface="Times New Roman" panose="02020603050405020304" pitchFamily="18" charset="0"/>
            </a:endParaRPr>
          </a:p>
          <a:p>
            <a:pPr marL="342900" indent="-342900" eaLnBrk="1" hangingPunct="1">
              <a:lnSpc>
                <a:spcPct val="80000"/>
              </a:lnSpc>
              <a:buFont typeface="Arial" panose="020B0604020202020204" pitchFamily="34" charset="0"/>
              <a:buChar char="•"/>
            </a:pPr>
            <a:r>
              <a:rPr lang="en-US" altLang="en-US" sz="2400" b="1" dirty="0" smtClean="0">
                <a:latin typeface="Times New Roman" panose="02020603050405020304" pitchFamily="18" charset="0"/>
                <a:cs typeface="Times New Roman" panose="02020603050405020304" pitchFamily="18" charset="0"/>
              </a:rPr>
              <a:t>Personality </a:t>
            </a:r>
            <a:r>
              <a:rPr lang="en-US" altLang="en-US" sz="2400" b="1" dirty="0">
                <a:latin typeface="Times New Roman" panose="02020603050405020304" pitchFamily="18" charset="0"/>
                <a:cs typeface="Times New Roman" panose="02020603050405020304" pitchFamily="18" charset="0"/>
              </a:rPr>
              <a:t>traits or coping style affecting medical condition (e.g., pathological denial of the need for surgery in a patient with cancer, hostile, pressured behavior contributing to cardiovascular disease</a:t>
            </a:r>
            <a:r>
              <a:rPr lang="en-US" altLang="en-US" sz="2400" b="1" dirty="0" smtClean="0">
                <a:latin typeface="Times New Roman" panose="02020603050405020304" pitchFamily="18" charset="0"/>
                <a:cs typeface="Times New Roman" panose="02020603050405020304" pitchFamily="18" charset="0"/>
              </a:rPr>
              <a:t>)</a:t>
            </a:r>
          </a:p>
          <a:p>
            <a:pPr marL="342900" indent="-342900" eaLnBrk="1" hangingPunct="1">
              <a:lnSpc>
                <a:spcPct val="80000"/>
              </a:lnSpc>
              <a:buFont typeface="Arial" panose="020B0604020202020204" pitchFamily="34" charset="0"/>
              <a:buChar char="•"/>
            </a:pPr>
            <a:endParaRPr lang="en-US" altLang="en-US" sz="2400" b="1" dirty="0">
              <a:latin typeface="Times New Roman" panose="02020603050405020304" pitchFamily="18" charset="0"/>
              <a:cs typeface="Times New Roman" panose="02020603050405020304" pitchFamily="18" charset="0"/>
            </a:endParaRPr>
          </a:p>
          <a:p>
            <a:pPr marL="342900" indent="-342900" eaLnBrk="1" hangingPunct="1">
              <a:lnSpc>
                <a:spcPct val="80000"/>
              </a:lnSpc>
              <a:buFont typeface="Arial" panose="020B0604020202020204" pitchFamily="34" charset="0"/>
              <a:buChar char="•"/>
            </a:pPr>
            <a:r>
              <a:rPr lang="en-US" altLang="en-US" sz="2400" b="1" dirty="0" smtClean="0">
                <a:latin typeface="Times New Roman" panose="02020603050405020304" pitchFamily="18" charset="0"/>
                <a:cs typeface="Times New Roman" panose="02020603050405020304" pitchFamily="18" charset="0"/>
              </a:rPr>
              <a:t>Maladaptive </a:t>
            </a:r>
            <a:r>
              <a:rPr lang="en-US" altLang="en-US" sz="2400" b="1" dirty="0">
                <a:latin typeface="Times New Roman" panose="02020603050405020304" pitchFamily="18" charset="0"/>
                <a:cs typeface="Times New Roman" panose="02020603050405020304" pitchFamily="18" charset="0"/>
              </a:rPr>
              <a:t>health behaviors affecting medical condition (e.g., lack of exercise, unsafe sex, overeating)</a:t>
            </a:r>
          </a:p>
          <a:p>
            <a:pPr marL="342900" indent="-342900" eaLnBrk="1" hangingPunct="1">
              <a:lnSpc>
                <a:spcPct val="80000"/>
              </a:lnSpc>
              <a:buFont typeface="Arial" panose="020B0604020202020204" pitchFamily="34" charset="0"/>
              <a:buChar char="•"/>
            </a:pPr>
            <a:endParaRPr lang="en-US" altLang="en-US" sz="2400" b="1" dirty="0">
              <a:latin typeface="Times New Roman" panose="02020603050405020304" pitchFamily="18" charset="0"/>
              <a:cs typeface="Times New Roman" panose="02020603050405020304" pitchFamily="18" charset="0"/>
            </a:endParaRPr>
          </a:p>
          <a:p>
            <a:pPr marL="342900" indent="-342900" eaLnBrk="1" hangingPunct="1">
              <a:lnSpc>
                <a:spcPct val="80000"/>
              </a:lnSpc>
              <a:buFont typeface="Arial" panose="020B0604020202020204" pitchFamily="34" charset="0"/>
              <a:buChar char="•"/>
            </a:pPr>
            <a:r>
              <a:rPr lang="en-US" altLang="en-US" sz="2400" b="1" dirty="0" smtClean="0">
                <a:latin typeface="Times New Roman" panose="02020603050405020304" pitchFamily="18" charset="0"/>
                <a:cs typeface="Times New Roman" panose="02020603050405020304" pitchFamily="18" charset="0"/>
              </a:rPr>
              <a:t>Stress-related </a:t>
            </a:r>
            <a:r>
              <a:rPr lang="en-US" altLang="en-US" sz="2400" b="1" dirty="0">
                <a:latin typeface="Times New Roman" panose="02020603050405020304" pitchFamily="18" charset="0"/>
                <a:cs typeface="Times New Roman" panose="02020603050405020304" pitchFamily="18" charset="0"/>
              </a:rPr>
              <a:t>physiological response affecting general medical condition (e.g., stress-related exacerbations of ulcer, hypertension, arrhythmia, or tension headache</a:t>
            </a:r>
            <a:r>
              <a:rPr lang="en-US" altLang="en-US" sz="2400" b="1" dirty="0" smtClean="0">
                <a:latin typeface="Times New Roman" panose="02020603050405020304" pitchFamily="18" charset="0"/>
                <a:cs typeface="Times New Roman" panose="02020603050405020304" pitchFamily="18" charset="0"/>
              </a:rPr>
              <a:t>)</a:t>
            </a:r>
          </a:p>
          <a:p>
            <a:pPr marL="342900" indent="-342900" eaLnBrk="1" hangingPunct="1">
              <a:lnSpc>
                <a:spcPct val="80000"/>
              </a:lnSpc>
              <a:buFont typeface="Arial" panose="020B0604020202020204" pitchFamily="34" charset="0"/>
              <a:buChar char="•"/>
            </a:pPr>
            <a:endParaRPr lang="en-US" altLang="en-US" sz="2400" b="1" dirty="0">
              <a:latin typeface="Times New Roman" panose="02020603050405020304" pitchFamily="18" charset="0"/>
              <a:cs typeface="Times New Roman" panose="02020603050405020304" pitchFamily="18" charset="0"/>
            </a:endParaRPr>
          </a:p>
          <a:p>
            <a:pPr marL="342900" indent="-342900" eaLnBrk="1" hangingPunct="1">
              <a:lnSpc>
                <a:spcPct val="80000"/>
              </a:lnSpc>
              <a:buFont typeface="Arial" panose="020B0604020202020204" pitchFamily="34" charset="0"/>
              <a:buChar char="•"/>
            </a:pPr>
            <a:r>
              <a:rPr lang="en-US" altLang="en-US" sz="2400" b="1" dirty="0" smtClean="0">
                <a:latin typeface="Times New Roman" panose="02020603050405020304" pitchFamily="18" charset="0"/>
                <a:cs typeface="Times New Roman" panose="02020603050405020304" pitchFamily="18" charset="0"/>
              </a:rPr>
              <a:t>Other </a:t>
            </a:r>
            <a:r>
              <a:rPr lang="en-US" altLang="en-US" sz="2400" b="1" dirty="0">
                <a:latin typeface="Times New Roman" panose="02020603050405020304" pitchFamily="18" charset="0"/>
                <a:cs typeface="Times New Roman" panose="02020603050405020304" pitchFamily="18" charset="0"/>
              </a:rPr>
              <a:t>unspecified psychological factors affecting medical condition (e.g., interpersonal, cultural, or religious factors)</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35C9E64-1A7A-4EC9-8A9E-AC5ADD2E1916}" type="slidenum">
              <a:rPr lang="en-US" altLang="en-US">
                <a:latin typeface="Arial" panose="020B0604020202020204" pitchFamily="34" charset="0"/>
              </a:rPr>
              <a:pPr eaLnBrk="1" hangingPunct="1"/>
              <a:t>14</a:t>
            </a:fld>
            <a:endParaRPr lang="en-US" altLang="en-US">
              <a:latin typeface="Arial" panose="020B0604020202020204" pitchFamily="34" charset="0"/>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1584A3D-7110-4F25-99C8-EB25C537C693}" type="slidenum">
              <a:rPr lang="en-US" altLang="en-US">
                <a:latin typeface="Arial" panose="020B0604020202020204" pitchFamily="34" charset="0"/>
              </a:rPr>
              <a:pPr eaLnBrk="1" hangingPunct="1"/>
              <a:t>15</a:t>
            </a:fld>
            <a:endParaRPr lang="en-US" altLang="en-US">
              <a:latin typeface="Arial" panose="020B0604020202020204" pitchFamily="34" charset="0"/>
            </a:endParaRPr>
          </a:p>
        </p:txBody>
      </p:sp>
      <p:sp>
        <p:nvSpPr>
          <p:cNvPr id="17411" name="Rectangle 2"/>
          <p:cNvSpPr>
            <a:spLocks noChangeArrowheads="1"/>
          </p:cNvSpPr>
          <p:nvPr/>
        </p:nvSpPr>
        <p:spPr bwMode="auto">
          <a:xfrm>
            <a:off x="0" y="31177"/>
            <a:ext cx="91440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457200" indent="-457200" eaLnBrk="1" hangingPunct="1">
              <a:buFont typeface="Arial" panose="020B0604020202020204" pitchFamily="34" charset="0"/>
              <a:buChar char="•"/>
            </a:pPr>
            <a:r>
              <a:rPr lang="en-US" altLang="en-US" sz="3200" b="1" dirty="0">
                <a:latin typeface="Times New Roman" panose="02020603050405020304" pitchFamily="18" charset="0"/>
                <a:cs typeface="Times New Roman" panose="02020603050405020304" pitchFamily="18" charset="0"/>
              </a:rPr>
              <a:t>The essential challenge in psychosomatic-psychobiological research is to delineate the </a:t>
            </a:r>
            <a:r>
              <a:rPr lang="en-US" altLang="en-US" sz="3200" b="1" dirty="0">
                <a:solidFill>
                  <a:srgbClr val="0000CC"/>
                </a:solidFill>
                <a:latin typeface="Times New Roman" panose="02020603050405020304" pitchFamily="18" charset="0"/>
                <a:cs typeface="Times New Roman" panose="02020603050405020304" pitchFamily="18" charset="0"/>
              </a:rPr>
              <a:t>mechanisms</a:t>
            </a:r>
            <a:r>
              <a:rPr lang="en-US" altLang="en-US" sz="3200" b="1" dirty="0">
                <a:latin typeface="Times New Roman" panose="02020603050405020304" pitchFamily="18" charset="0"/>
                <a:cs typeface="Times New Roman" panose="02020603050405020304" pitchFamily="18" charset="0"/>
              </a:rPr>
              <a:t> by which experiences cause certain types of physiological reactions that result in </a:t>
            </a:r>
            <a:r>
              <a:rPr lang="en-US" altLang="en-US" sz="3200" b="1" dirty="0">
                <a:solidFill>
                  <a:srgbClr val="0000CC"/>
                </a:solidFill>
                <a:latin typeface="Times New Roman" panose="02020603050405020304" pitchFamily="18" charset="0"/>
                <a:cs typeface="Times New Roman" panose="02020603050405020304" pitchFamily="18" charset="0"/>
              </a:rPr>
              <a:t>disease states</a:t>
            </a:r>
            <a:r>
              <a:rPr lang="en-US" altLang="en-US" sz="3200" b="1" dirty="0">
                <a:latin typeface="Times New Roman" panose="02020603050405020304" pitchFamily="18" charset="0"/>
                <a:cs typeface="Times New Roman" panose="02020603050405020304" pitchFamily="18" charset="0"/>
              </a:rPr>
              <a:t>. </a:t>
            </a:r>
            <a:endParaRPr lang="en-US" altLang="en-US" sz="3200"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0"/>
            <a:ext cx="8226425" cy="779463"/>
          </a:xfrm>
        </p:spPr>
        <p:txBody>
          <a:bodyPr/>
          <a:lstStyle/>
          <a:p>
            <a:pPr eaLnBrk="1" hangingPunct="1">
              <a:defRPr/>
            </a:pPr>
            <a:r>
              <a:rPr lang="en-US" b="1" dirty="0" smtClean="0">
                <a:solidFill>
                  <a:srgbClr val="FFFF00"/>
                </a:solidFill>
                <a:latin typeface="Times New Roman" pitchFamily="18" charset="0"/>
                <a:cs typeface="Times New Roman" pitchFamily="18" charset="0"/>
              </a:rPr>
              <a:t>CARDIOVASCULAR SYSTEM</a:t>
            </a:r>
            <a:endParaRPr lang="en-US" b="1" dirty="0">
              <a:solidFill>
                <a:srgbClr val="FFFF00"/>
              </a:solidFill>
              <a:latin typeface="Times New Roman" pitchFamily="18" charset="0"/>
              <a:cs typeface="Times New Roman" pitchFamily="18" charset="0"/>
            </a:endParaRPr>
          </a:p>
        </p:txBody>
      </p:sp>
      <p:sp>
        <p:nvSpPr>
          <p:cNvPr id="18435" name="Rectangle 3"/>
          <p:cNvSpPr>
            <a:spLocks noGrp="1" noChangeArrowheads="1"/>
          </p:cNvSpPr>
          <p:nvPr>
            <p:ph type="body" idx="1"/>
          </p:nvPr>
        </p:nvSpPr>
        <p:spPr>
          <a:xfrm>
            <a:off x="0" y="908050"/>
            <a:ext cx="8964613" cy="6815138"/>
          </a:xfrm>
        </p:spPr>
        <p:txBody>
          <a:bodyPr/>
          <a:lstStyle/>
          <a:p>
            <a:pPr eaLnBrk="1" hangingPunct="1"/>
            <a:r>
              <a:rPr lang="en-US" altLang="en-US" sz="2800" b="1" dirty="0" smtClean="0">
                <a:effectLst/>
                <a:latin typeface="Times New Roman" panose="02020603050405020304" pitchFamily="18" charset="0"/>
                <a:cs typeface="Times New Roman" panose="02020603050405020304" pitchFamily="18" charset="0"/>
              </a:rPr>
              <a:t>Psychological </a:t>
            </a:r>
            <a:r>
              <a:rPr lang="en-US" altLang="en-US" sz="2800" b="1" dirty="0">
                <a:effectLst/>
                <a:latin typeface="Times New Roman" panose="02020603050405020304" pitchFamily="18" charset="0"/>
                <a:cs typeface="Times New Roman" panose="02020603050405020304" pitchFamily="18" charset="0"/>
              </a:rPr>
              <a:t>factors have been closely studied as part of the pathogenesis of the cardiovascular diseases.</a:t>
            </a:r>
          </a:p>
          <a:p>
            <a:pPr eaLnBrk="1" hangingPunct="1"/>
            <a:r>
              <a:rPr lang="en-US" altLang="en-US" sz="2800" b="1" dirty="0" smtClean="0">
                <a:effectLst/>
                <a:latin typeface="Times New Roman" panose="02020603050405020304" pitchFamily="18" charset="0"/>
                <a:cs typeface="Times New Roman" panose="02020603050405020304" pitchFamily="18" charset="0"/>
              </a:rPr>
              <a:t>Depression </a:t>
            </a:r>
            <a:r>
              <a:rPr lang="en-US" altLang="en-US" sz="2800" b="1" dirty="0">
                <a:effectLst/>
                <a:latin typeface="Times New Roman" panose="02020603050405020304" pitchFamily="18" charset="0"/>
                <a:cs typeface="Times New Roman" panose="02020603050405020304" pitchFamily="18" charset="0"/>
              </a:rPr>
              <a:t>is an independent risk factor for the development of coronary artery disease. </a:t>
            </a:r>
          </a:p>
          <a:p>
            <a:pPr eaLnBrk="1" hangingPunct="1"/>
            <a:r>
              <a:rPr lang="en-US" altLang="en-US" sz="2800" b="1" dirty="0" smtClean="0">
                <a:effectLst/>
                <a:latin typeface="Times New Roman" panose="02020603050405020304" pitchFamily="18" charset="0"/>
                <a:cs typeface="Times New Roman" panose="02020603050405020304" pitchFamily="18" charset="0"/>
              </a:rPr>
              <a:t>Depression </a:t>
            </a:r>
            <a:r>
              <a:rPr lang="en-US" altLang="en-US" sz="2800" b="1" dirty="0">
                <a:effectLst/>
                <a:latin typeface="Times New Roman" panose="02020603050405020304" pitchFamily="18" charset="0"/>
                <a:cs typeface="Times New Roman" panose="02020603050405020304" pitchFamily="18" charset="0"/>
              </a:rPr>
              <a:t>increases mortality rates following myocardial infarction (MI).     </a:t>
            </a:r>
          </a:p>
          <a:p>
            <a:pPr eaLnBrk="1" hangingPunct="1"/>
            <a:r>
              <a:rPr lang="en-US" altLang="en-US" sz="2800" b="1" dirty="0" smtClean="0">
                <a:effectLst/>
                <a:latin typeface="Times New Roman" panose="02020603050405020304" pitchFamily="18" charset="0"/>
                <a:cs typeface="Times New Roman" panose="02020603050405020304" pitchFamily="18" charset="0"/>
              </a:rPr>
              <a:t>Hyperactivity </a:t>
            </a:r>
            <a:r>
              <a:rPr lang="en-US" altLang="en-US" sz="2800" b="1" dirty="0">
                <a:effectLst/>
                <a:latin typeface="Times New Roman" panose="02020603050405020304" pitchFamily="18" charset="0"/>
                <a:cs typeface="Times New Roman" panose="02020603050405020304" pitchFamily="18" charset="0"/>
              </a:rPr>
              <a:t>of the hypothalamic-pituitary-adrenal (HPA) axis, immune activation with release of </a:t>
            </a:r>
            <a:r>
              <a:rPr lang="en-US" altLang="en-US" sz="2800" b="1" dirty="0" smtClean="0">
                <a:effectLst/>
                <a:latin typeface="Times New Roman" panose="02020603050405020304" pitchFamily="18" charset="0"/>
                <a:cs typeface="Times New Roman" panose="02020603050405020304" pitchFamily="18" charset="0"/>
              </a:rPr>
              <a:t>pro-inflammatory </a:t>
            </a:r>
            <a:r>
              <a:rPr lang="en-US" altLang="en-US" sz="2800" b="1" dirty="0">
                <a:effectLst/>
                <a:latin typeface="Times New Roman" panose="02020603050405020304" pitchFamily="18" charset="0"/>
                <a:cs typeface="Times New Roman" panose="02020603050405020304" pitchFamily="18" charset="0"/>
              </a:rPr>
              <a:t>cytokines, and activation of the sympathetic nervous system and of </a:t>
            </a:r>
            <a:r>
              <a:rPr lang="en-US" altLang="en-US" sz="2800" b="1" dirty="0" err="1">
                <a:effectLst/>
                <a:latin typeface="Times New Roman" panose="02020603050405020304" pitchFamily="18" charset="0"/>
                <a:cs typeface="Times New Roman" panose="02020603050405020304" pitchFamily="18" charset="0"/>
              </a:rPr>
              <a:t>corticotropin</a:t>
            </a:r>
            <a:r>
              <a:rPr lang="en-US" altLang="en-US" sz="2800" b="1" dirty="0">
                <a:effectLst/>
                <a:latin typeface="Times New Roman" panose="02020603050405020304" pitchFamily="18" charset="0"/>
                <a:cs typeface="Times New Roman" panose="02020603050405020304" pitchFamily="18" charset="0"/>
              </a:rPr>
              <a:t>-releasing factor (CRF) pathways in the central nervous system (CNS).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DC476D1-CF09-4A1F-BABE-8C563B1FC6D6}" type="slidenum">
              <a:rPr lang="en-US" altLang="en-US">
                <a:latin typeface="Arial" panose="020B0604020202020204" pitchFamily="34" charset="0"/>
              </a:rPr>
              <a:pPr eaLnBrk="1" hangingPunct="1"/>
              <a:t>16</a:t>
            </a:fld>
            <a:endParaRPr lang="en-US" altLang="en-US">
              <a:latin typeface="Arial" panose="020B0604020202020204" pitchFamily="34" charset="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0"/>
            <a:ext cx="8226425" cy="779463"/>
          </a:xfrm>
        </p:spPr>
        <p:txBody>
          <a:bodyPr/>
          <a:lstStyle/>
          <a:p>
            <a:pPr eaLnBrk="1" hangingPunct="1">
              <a:defRPr/>
            </a:pPr>
            <a:r>
              <a:rPr lang="en-US" sz="3600" b="1" dirty="0" smtClean="0">
                <a:solidFill>
                  <a:srgbClr val="FFFF00"/>
                </a:solidFill>
                <a:latin typeface="Times New Roman" pitchFamily="18" charset="0"/>
                <a:cs typeface="Times New Roman" pitchFamily="18" charset="0"/>
              </a:rPr>
              <a:t>GASTROINTESTINAL CONDITIONS</a:t>
            </a:r>
            <a:endParaRPr lang="en-US" sz="3600" b="1" dirty="0">
              <a:solidFill>
                <a:srgbClr val="FFFF00"/>
              </a:solidFill>
              <a:latin typeface="Times New Roman" pitchFamily="18" charset="0"/>
              <a:cs typeface="Times New Roman" pitchFamily="18" charset="0"/>
            </a:endParaRPr>
          </a:p>
        </p:txBody>
      </p:sp>
      <p:sp>
        <p:nvSpPr>
          <p:cNvPr id="19459" name="Rectangle 3"/>
          <p:cNvSpPr>
            <a:spLocks noGrp="1" noChangeArrowheads="1"/>
          </p:cNvSpPr>
          <p:nvPr>
            <p:ph type="body" idx="1"/>
          </p:nvPr>
        </p:nvSpPr>
        <p:spPr>
          <a:xfrm>
            <a:off x="0" y="908050"/>
            <a:ext cx="9144000" cy="5949950"/>
          </a:xfrm>
        </p:spPr>
        <p:txBody>
          <a:bodyPr/>
          <a:lstStyle/>
          <a:p>
            <a:pPr eaLnBrk="1" hangingPunct="1"/>
            <a:r>
              <a:rPr lang="en-US" altLang="en-US" sz="2400" b="1" dirty="0" smtClean="0">
                <a:effectLst/>
                <a:latin typeface="Times New Roman" panose="02020603050405020304" pitchFamily="18" charset="0"/>
                <a:cs typeface="Times New Roman" panose="02020603050405020304" pitchFamily="18" charset="0"/>
              </a:rPr>
              <a:t>Functional </a:t>
            </a:r>
            <a:r>
              <a:rPr lang="en-US" altLang="en-US" sz="2400" b="1" dirty="0">
                <a:effectLst/>
                <a:latin typeface="Times New Roman" panose="02020603050405020304" pitchFamily="18" charset="0"/>
                <a:cs typeface="Times New Roman" panose="02020603050405020304" pitchFamily="18" charset="0"/>
              </a:rPr>
              <a:t>disorders represent 50% of  </a:t>
            </a:r>
            <a:r>
              <a:rPr lang="en-US" altLang="en-US" sz="2400" b="1" dirty="0" smtClean="0">
                <a:effectLst/>
                <a:latin typeface="Times New Roman" panose="02020603050405020304" pitchFamily="18" charset="0"/>
                <a:cs typeface="Times New Roman" panose="02020603050405020304" pitchFamily="18" charset="0"/>
              </a:rPr>
              <a:t>complaints </a:t>
            </a:r>
            <a:r>
              <a:rPr lang="en-US" altLang="en-US" sz="2400" b="1" dirty="0">
                <a:effectLst/>
                <a:latin typeface="Times New Roman" panose="02020603050405020304" pitchFamily="18" charset="0"/>
                <a:cs typeface="Times New Roman" panose="02020603050405020304" pitchFamily="18" charset="0"/>
              </a:rPr>
              <a:t>in GI clinics</a:t>
            </a:r>
          </a:p>
          <a:p>
            <a:pPr eaLnBrk="1" hangingPunct="1"/>
            <a:endParaRPr lang="en-US" altLang="en-US" sz="2400" b="1" dirty="0">
              <a:effectLst/>
              <a:latin typeface="Times New Roman" panose="02020603050405020304" pitchFamily="18" charset="0"/>
              <a:cs typeface="Times New Roman" panose="02020603050405020304" pitchFamily="18" charset="0"/>
            </a:endParaRPr>
          </a:p>
          <a:p>
            <a:pPr eaLnBrk="1" hangingPunct="1"/>
            <a:r>
              <a:rPr lang="en-US" altLang="en-US" sz="2400" b="1" dirty="0" smtClean="0">
                <a:effectLst/>
                <a:latin typeface="Times New Roman" panose="02020603050405020304" pitchFamily="18" charset="0"/>
                <a:cs typeface="Times New Roman" panose="02020603050405020304" pitchFamily="18" charset="0"/>
              </a:rPr>
              <a:t>There </a:t>
            </a:r>
            <a:r>
              <a:rPr lang="en-US" altLang="en-US" sz="2400" b="1" dirty="0">
                <a:effectLst/>
                <a:latin typeface="Times New Roman" panose="02020603050405020304" pitchFamily="18" charset="0"/>
                <a:cs typeface="Times New Roman" panose="02020603050405020304" pitchFamily="18" charset="0"/>
              </a:rPr>
              <a:t>is a strong &amp; consistent association between functional gastrointestinal disorders and psychological factors</a:t>
            </a:r>
            <a:r>
              <a:rPr lang="en-US" altLang="en-US" sz="2400" b="1" dirty="0" smtClean="0">
                <a:effectLst/>
                <a:latin typeface="Times New Roman" panose="02020603050405020304" pitchFamily="18" charset="0"/>
                <a:cs typeface="Times New Roman" panose="02020603050405020304" pitchFamily="18" charset="0"/>
              </a:rPr>
              <a:t>.</a:t>
            </a:r>
          </a:p>
          <a:p>
            <a:pPr eaLnBrk="1" hangingPunct="1"/>
            <a:endParaRPr lang="en-US" altLang="en-US" sz="2400" b="1" dirty="0">
              <a:effectLst/>
              <a:latin typeface="Times New Roman" panose="02020603050405020304" pitchFamily="18" charset="0"/>
              <a:cs typeface="Times New Roman" panose="02020603050405020304" pitchFamily="18" charset="0"/>
            </a:endParaRPr>
          </a:p>
          <a:p>
            <a:pPr eaLnBrk="1" hangingPunct="1"/>
            <a:r>
              <a:rPr lang="en-US" altLang="en-US" sz="2400" b="1" dirty="0" smtClean="0">
                <a:effectLst/>
                <a:latin typeface="Times New Roman" panose="02020603050405020304" pitchFamily="18" charset="0"/>
                <a:cs typeface="Times New Roman" panose="02020603050405020304" pitchFamily="18" charset="0"/>
              </a:rPr>
              <a:t>Irritable </a:t>
            </a:r>
            <a:r>
              <a:rPr lang="en-US" altLang="en-US" sz="2400" b="1" dirty="0">
                <a:effectLst/>
                <a:latin typeface="Times New Roman" panose="02020603050405020304" pitchFamily="18" charset="0"/>
                <a:cs typeface="Times New Roman" panose="02020603050405020304" pitchFamily="18" charset="0"/>
              </a:rPr>
              <a:t>Bowel Syndrome is the most common</a:t>
            </a:r>
            <a:r>
              <a:rPr lang="en-US" altLang="en-US" sz="2400" b="1" dirty="0" smtClean="0">
                <a:effectLst/>
                <a:latin typeface="Times New Roman" panose="02020603050405020304" pitchFamily="18" charset="0"/>
                <a:cs typeface="Times New Roman" panose="02020603050405020304" pitchFamily="18" charset="0"/>
              </a:rPr>
              <a:t>.</a:t>
            </a:r>
          </a:p>
          <a:p>
            <a:pPr eaLnBrk="1" hangingPunct="1"/>
            <a:endParaRPr lang="en-US" altLang="en-US" sz="2400" b="1" dirty="0">
              <a:effectLst/>
              <a:latin typeface="Times New Roman" panose="02020603050405020304" pitchFamily="18" charset="0"/>
              <a:cs typeface="Times New Roman" panose="02020603050405020304" pitchFamily="18" charset="0"/>
            </a:endParaRPr>
          </a:p>
          <a:p>
            <a:pPr eaLnBrk="1" hangingPunct="1"/>
            <a:r>
              <a:rPr lang="en-US" altLang="en-US" sz="2400" b="1" dirty="0" smtClean="0">
                <a:effectLst/>
                <a:latin typeface="Times New Roman" panose="02020603050405020304" pitchFamily="18" charset="0"/>
                <a:cs typeface="Times New Roman" panose="02020603050405020304" pitchFamily="18" charset="0"/>
              </a:rPr>
              <a:t>Brain-Gut axis</a:t>
            </a:r>
          </a:p>
          <a:p>
            <a:pPr eaLnBrk="1" hangingPunct="1"/>
            <a:endParaRPr lang="en-US" altLang="en-US" sz="2400" b="1" dirty="0">
              <a:effectLst/>
              <a:latin typeface="Times New Roman" panose="02020603050405020304" pitchFamily="18" charset="0"/>
              <a:cs typeface="Times New Roman" panose="02020603050405020304" pitchFamily="18" charset="0"/>
            </a:endParaRPr>
          </a:p>
          <a:p>
            <a:pPr eaLnBrk="1" hangingPunct="1"/>
            <a:r>
              <a:rPr lang="en-US" altLang="en-US" sz="2400" b="1" dirty="0" smtClean="0">
                <a:effectLst/>
                <a:latin typeface="Times New Roman" panose="02020603050405020304" pitchFamily="18" charset="0"/>
                <a:cs typeface="Times New Roman" panose="02020603050405020304" pitchFamily="18" charset="0"/>
              </a:rPr>
              <a:t>Hypersensitivity </a:t>
            </a:r>
            <a:r>
              <a:rPr lang="en-US" altLang="en-US" sz="2400" b="1" dirty="0">
                <a:effectLst/>
                <a:latin typeface="Times New Roman" panose="02020603050405020304" pitchFamily="18" charset="0"/>
                <a:cs typeface="Times New Roman" panose="02020603050405020304" pitchFamily="18" charset="0"/>
              </a:rPr>
              <a:t>of GI </a:t>
            </a:r>
            <a:r>
              <a:rPr lang="en-US" altLang="en-US" sz="2400" b="1" dirty="0" smtClean="0">
                <a:effectLst/>
                <a:latin typeface="Times New Roman" panose="02020603050405020304" pitchFamily="18" charset="0"/>
                <a:cs typeface="Times New Roman" panose="02020603050405020304" pitchFamily="18" charset="0"/>
              </a:rPr>
              <a:t>tract</a:t>
            </a:r>
          </a:p>
          <a:p>
            <a:pPr eaLnBrk="1" hangingPunct="1"/>
            <a:endParaRPr lang="en-US" altLang="en-US" sz="2400" b="1" dirty="0">
              <a:effectLst/>
              <a:latin typeface="Times New Roman" panose="02020603050405020304" pitchFamily="18" charset="0"/>
              <a:cs typeface="Times New Roman" panose="02020603050405020304" pitchFamily="18" charset="0"/>
            </a:endParaRPr>
          </a:p>
          <a:p>
            <a:pPr eaLnBrk="1" hangingPunct="1"/>
            <a:r>
              <a:rPr lang="en-US" altLang="en-US" sz="2400" b="1" dirty="0" smtClean="0">
                <a:effectLst/>
                <a:latin typeface="Times New Roman" panose="02020603050405020304" pitchFamily="18" charset="0"/>
                <a:cs typeface="Times New Roman" panose="02020603050405020304" pitchFamily="18" charset="0"/>
              </a:rPr>
              <a:t>Role </a:t>
            </a:r>
            <a:r>
              <a:rPr lang="en-US" altLang="en-US" sz="2400" b="1" dirty="0">
                <a:effectLst/>
                <a:latin typeface="Times New Roman" panose="02020603050405020304" pitchFamily="18" charset="0"/>
                <a:cs typeface="Times New Roman" panose="02020603050405020304" pitchFamily="18" charset="0"/>
              </a:rPr>
              <a:t>of stress</a:t>
            </a:r>
          </a:p>
          <a:p>
            <a:pPr eaLnBrk="1" hangingPunct="1"/>
            <a:endParaRPr lang="en-US" altLang="en-US" sz="2400" b="1" dirty="0">
              <a:effectLst/>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99D6A31-9BAD-4D3D-8364-3BD19161584B}" type="slidenum">
              <a:rPr lang="en-US" altLang="en-US">
                <a:latin typeface="Arial" panose="020B0604020202020204" pitchFamily="34" charset="0"/>
              </a:rPr>
              <a:pPr eaLnBrk="1" hangingPunct="1"/>
              <a:t>17</a:t>
            </a:fld>
            <a:endParaRPr lang="en-US" altLang="en-US">
              <a:latin typeface="Arial" panose="020B0604020202020204" pitchFamily="34"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052736"/>
          </a:xfrm>
        </p:spPr>
        <p:txBody>
          <a:bodyPr/>
          <a:lstStyle/>
          <a:p>
            <a:pPr eaLnBrk="1" hangingPunct="1">
              <a:defRPr/>
            </a:pPr>
            <a:r>
              <a:rPr lang="en-US" b="1" dirty="0" smtClean="0">
                <a:solidFill>
                  <a:srgbClr val="FFFF00"/>
                </a:solidFill>
                <a:latin typeface="Times New Roman" pitchFamily="18" charset="0"/>
                <a:cs typeface="Times New Roman" pitchFamily="18" charset="0"/>
              </a:rPr>
              <a:t>SOMATOFORM DISORDERS</a:t>
            </a:r>
            <a:endParaRPr lang="en-US" b="1" dirty="0">
              <a:solidFill>
                <a:srgbClr val="FFFF00"/>
              </a:solidFill>
              <a:latin typeface="Times New Roman" pitchFamily="18" charset="0"/>
              <a:cs typeface="Times New Roman" pitchFamily="18" charset="0"/>
            </a:endParaRPr>
          </a:p>
        </p:txBody>
      </p:sp>
      <p:sp>
        <p:nvSpPr>
          <p:cNvPr id="20483" name="Rectangle 3"/>
          <p:cNvSpPr>
            <a:spLocks noGrp="1" noChangeArrowheads="1"/>
          </p:cNvSpPr>
          <p:nvPr>
            <p:ph type="body" idx="1"/>
          </p:nvPr>
        </p:nvSpPr>
        <p:spPr>
          <a:xfrm>
            <a:off x="0" y="908720"/>
            <a:ext cx="9144000" cy="5949280"/>
          </a:xfrm>
        </p:spPr>
        <p:txBody>
          <a:bodyPr/>
          <a:lstStyle/>
          <a:p>
            <a:pPr eaLnBrk="1" hangingPunct="1">
              <a:lnSpc>
                <a:spcPct val="80000"/>
              </a:lnSpc>
            </a:pPr>
            <a:r>
              <a:rPr lang="en-US" altLang="en-US" sz="2400" b="1" dirty="0">
                <a:effectLst/>
                <a:latin typeface="Times New Roman" panose="02020603050405020304" pitchFamily="18" charset="0"/>
                <a:cs typeface="Times New Roman" panose="02020603050405020304" pitchFamily="18" charset="0"/>
              </a:rPr>
              <a:t>Three enduring clinical features</a:t>
            </a:r>
            <a:r>
              <a:rPr lang="en-US" altLang="en-US" sz="2400" b="1" dirty="0" smtClean="0">
                <a:effectLst/>
                <a:latin typeface="Times New Roman" panose="02020603050405020304" pitchFamily="18" charset="0"/>
                <a:cs typeface="Times New Roman" panose="02020603050405020304" pitchFamily="18" charset="0"/>
              </a:rPr>
              <a:t>:</a:t>
            </a:r>
            <a:endParaRPr lang="en-US" altLang="en-US" sz="2400" b="1" dirty="0">
              <a:effectLst/>
              <a:latin typeface="Times New Roman" panose="02020603050405020304" pitchFamily="18" charset="0"/>
              <a:cs typeface="Times New Roman" panose="02020603050405020304" pitchFamily="18" charset="0"/>
            </a:endParaRPr>
          </a:p>
          <a:p>
            <a:pPr lvl="1" eaLnBrk="1" hangingPunct="1">
              <a:lnSpc>
                <a:spcPct val="80000"/>
              </a:lnSpc>
            </a:pPr>
            <a:r>
              <a:rPr lang="en-US" altLang="en-US" sz="2400" b="1" dirty="0" smtClean="0">
                <a:effectLst/>
                <a:latin typeface="Times New Roman" panose="02020603050405020304" pitchFamily="18" charset="0"/>
                <a:cs typeface="Times New Roman" panose="02020603050405020304" pitchFamily="18" charset="0"/>
              </a:rPr>
              <a:t>Somatic </a:t>
            </a:r>
            <a:r>
              <a:rPr lang="en-US" altLang="en-US" sz="2400" b="1" dirty="0">
                <a:effectLst/>
                <a:latin typeface="Times New Roman" panose="02020603050405020304" pitchFamily="18" charset="0"/>
                <a:cs typeface="Times New Roman" panose="02020603050405020304" pitchFamily="18" charset="0"/>
              </a:rPr>
              <a:t>complaints that suggest major medical problems</a:t>
            </a:r>
            <a:r>
              <a:rPr lang="en-US" altLang="en-US" sz="2400" b="1" dirty="0" smtClean="0">
                <a:effectLst/>
                <a:latin typeface="Times New Roman" panose="02020603050405020304" pitchFamily="18" charset="0"/>
                <a:cs typeface="Times New Roman" panose="02020603050405020304" pitchFamily="18" charset="0"/>
              </a:rPr>
              <a:t>.</a:t>
            </a:r>
            <a:endParaRPr lang="en-US" altLang="en-US" sz="2400" b="1" dirty="0">
              <a:effectLst/>
              <a:latin typeface="Times New Roman" panose="02020603050405020304" pitchFamily="18" charset="0"/>
              <a:cs typeface="Times New Roman" panose="02020603050405020304" pitchFamily="18" charset="0"/>
            </a:endParaRPr>
          </a:p>
          <a:p>
            <a:pPr lvl="1" eaLnBrk="1" hangingPunct="1">
              <a:lnSpc>
                <a:spcPct val="80000"/>
              </a:lnSpc>
            </a:pPr>
            <a:r>
              <a:rPr lang="en-US" altLang="en-US" sz="2400" b="1" dirty="0" smtClean="0">
                <a:effectLst/>
                <a:latin typeface="Times New Roman" panose="02020603050405020304" pitchFamily="18" charset="0"/>
                <a:cs typeface="Times New Roman" panose="02020603050405020304" pitchFamily="18" charset="0"/>
              </a:rPr>
              <a:t>Psychological </a:t>
            </a:r>
            <a:r>
              <a:rPr lang="en-US" altLang="en-US" sz="2400" b="1" dirty="0">
                <a:effectLst/>
                <a:latin typeface="Times New Roman" panose="02020603050405020304" pitchFamily="18" charset="0"/>
                <a:cs typeface="Times New Roman" panose="02020603050405020304" pitchFamily="18" charset="0"/>
              </a:rPr>
              <a:t>factors and conflicts that seem important</a:t>
            </a:r>
            <a:r>
              <a:rPr lang="en-US" altLang="en-US" sz="2400" b="1" dirty="0" smtClean="0">
                <a:effectLst/>
                <a:latin typeface="Times New Roman" panose="02020603050405020304" pitchFamily="18" charset="0"/>
                <a:cs typeface="Times New Roman" panose="02020603050405020304" pitchFamily="18" charset="0"/>
              </a:rPr>
              <a:t>.</a:t>
            </a:r>
            <a:endParaRPr lang="en-US" altLang="en-US" sz="2400" b="1" dirty="0">
              <a:effectLst/>
              <a:latin typeface="Times New Roman" panose="02020603050405020304" pitchFamily="18" charset="0"/>
              <a:cs typeface="Times New Roman" panose="02020603050405020304" pitchFamily="18" charset="0"/>
            </a:endParaRPr>
          </a:p>
          <a:p>
            <a:pPr lvl="1" eaLnBrk="1" hangingPunct="1">
              <a:lnSpc>
                <a:spcPct val="80000"/>
              </a:lnSpc>
            </a:pPr>
            <a:r>
              <a:rPr lang="en-US" altLang="en-US" sz="2400" b="1" dirty="0" smtClean="0">
                <a:effectLst/>
                <a:latin typeface="Times New Roman" panose="02020603050405020304" pitchFamily="18" charset="0"/>
                <a:cs typeface="Times New Roman" panose="02020603050405020304" pitchFamily="18" charset="0"/>
              </a:rPr>
              <a:t>Symptoms </a:t>
            </a:r>
            <a:r>
              <a:rPr lang="en-US" altLang="en-US" sz="2400" b="1" dirty="0">
                <a:effectLst/>
                <a:latin typeface="Times New Roman" panose="02020603050405020304" pitchFamily="18" charset="0"/>
                <a:cs typeface="Times New Roman" panose="02020603050405020304" pitchFamily="18" charset="0"/>
              </a:rPr>
              <a:t>or magnified health concerns that are  NOT under the patient’s conscious control. </a:t>
            </a:r>
            <a:endParaRPr lang="en-US" altLang="en-US" sz="2400" b="1" dirty="0" smtClean="0">
              <a:effectLst/>
              <a:latin typeface="Times New Roman" panose="02020603050405020304" pitchFamily="18" charset="0"/>
              <a:cs typeface="Times New Roman" panose="02020603050405020304" pitchFamily="18" charset="0"/>
            </a:endParaRPr>
          </a:p>
          <a:p>
            <a:pPr marL="457200" lvl="1" indent="0" eaLnBrk="1" hangingPunct="1">
              <a:lnSpc>
                <a:spcPct val="80000"/>
              </a:lnSpc>
              <a:buNone/>
            </a:pPr>
            <a:endParaRPr lang="en-US" altLang="en-US" sz="2400" b="1" dirty="0" smtClean="0">
              <a:effectLst/>
              <a:latin typeface="Times New Roman" panose="02020603050405020304" pitchFamily="18" charset="0"/>
              <a:cs typeface="Times New Roman" panose="02020603050405020304" pitchFamily="18" charset="0"/>
            </a:endParaRPr>
          </a:p>
          <a:p>
            <a:pPr marL="457200" lvl="1" indent="0" eaLnBrk="1" hangingPunct="1">
              <a:lnSpc>
                <a:spcPct val="80000"/>
              </a:lnSpc>
              <a:buNone/>
            </a:pPr>
            <a:endParaRPr lang="en-US" altLang="en-US" sz="2400" b="1" dirty="0" smtClean="0">
              <a:effectLst/>
              <a:latin typeface="Times New Roman" panose="02020603050405020304" pitchFamily="18" charset="0"/>
              <a:cs typeface="Times New Roman" panose="02020603050405020304" pitchFamily="18" charset="0"/>
            </a:endParaRPr>
          </a:p>
          <a:p>
            <a:pPr eaLnBrk="1" hangingPunct="1">
              <a:lnSpc>
                <a:spcPct val="80000"/>
              </a:lnSpc>
            </a:pPr>
            <a:r>
              <a:rPr lang="en-US" altLang="en-US" sz="2400" b="1" dirty="0" smtClean="0">
                <a:effectLst/>
                <a:latin typeface="Times New Roman" panose="02020603050405020304" pitchFamily="18" charset="0"/>
                <a:cs typeface="Times New Roman" panose="02020603050405020304" pitchFamily="18" charset="0"/>
              </a:rPr>
              <a:t>They include:</a:t>
            </a:r>
          </a:p>
          <a:p>
            <a:pPr lvl="1" eaLnBrk="1" hangingPunct="1">
              <a:lnSpc>
                <a:spcPct val="80000"/>
              </a:lnSpc>
            </a:pPr>
            <a:r>
              <a:rPr lang="en-US" sz="2400" b="1" dirty="0" smtClean="0">
                <a:effectLst/>
                <a:latin typeface="Times New Roman" pitchFamily="18" charset="0"/>
                <a:cs typeface="Times New Roman" pitchFamily="18" charset="0"/>
              </a:rPr>
              <a:t>Somatization disorder</a:t>
            </a:r>
          </a:p>
          <a:p>
            <a:pPr lvl="1" eaLnBrk="1" hangingPunct="1">
              <a:lnSpc>
                <a:spcPct val="80000"/>
              </a:lnSpc>
            </a:pPr>
            <a:r>
              <a:rPr lang="en-US" sz="2400" b="1" dirty="0" smtClean="0">
                <a:effectLst/>
                <a:latin typeface="Times New Roman" pitchFamily="18" charset="0"/>
                <a:cs typeface="Times New Roman" pitchFamily="18" charset="0"/>
              </a:rPr>
              <a:t>Conversion disorder</a:t>
            </a:r>
          </a:p>
          <a:p>
            <a:pPr lvl="1" eaLnBrk="1" hangingPunct="1">
              <a:lnSpc>
                <a:spcPct val="80000"/>
              </a:lnSpc>
            </a:pPr>
            <a:r>
              <a:rPr lang="en-US" sz="2400" b="1" dirty="0" smtClean="0">
                <a:effectLst/>
                <a:latin typeface="Times New Roman" pitchFamily="18" charset="0"/>
                <a:cs typeface="Times New Roman" pitchFamily="18" charset="0"/>
              </a:rPr>
              <a:t>Pain disorder</a:t>
            </a:r>
          </a:p>
          <a:p>
            <a:pPr lvl="1" eaLnBrk="1" hangingPunct="1">
              <a:lnSpc>
                <a:spcPct val="80000"/>
              </a:lnSpc>
            </a:pPr>
            <a:r>
              <a:rPr lang="en-US" sz="2400" b="1" dirty="0" smtClean="0">
                <a:effectLst/>
                <a:latin typeface="Times New Roman" pitchFamily="18" charset="0"/>
                <a:cs typeface="Times New Roman" pitchFamily="18" charset="0"/>
              </a:rPr>
              <a:t>Hypochondriasis</a:t>
            </a:r>
          </a:p>
          <a:p>
            <a:pPr lvl="1" eaLnBrk="1" hangingPunct="1">
              <a:lnSpc>
                <a:spcPct val="80000"/>
              </a:lnSpc>
            </a:pPr>
            <a:r>
              <a:rPr lang="en-US" sz="2400" b="1" dirty="0" smtClean="0">
                <a:effectLst/>
                <a:latin typeface="Times New Roman" pitchFamily="18" charset="0"/>
                <a:cs typeface="Times New Roman" pitchFamily="18" charset="0"/>
              </a:rPr>
              <a:t>Body </a:t>
            </a:r>
            <a:r>
              <a:rPr lang="en-US" sz="2400" b="1" dirty="0" err="1">
                <a:effectLst/>
                <a:latin typeface="Times New Roman" pitchFamily="18" charset="0"/>
                <a:cs typeface="Times New Roman" pitchFamily="18" charset="0"/>
              </a:rPr>
              <a:t>Dysmorphic</a:t>
            </a:r>
            <a:r>
              <a:rPr lang="en-US" sz="2400" b="1" dirty="0">
                <a:effectLst/>
                <a:latin typeface="Times New Roman" pitchFamily="18" charset="0"/>
                <a:cs typeface="Times New Roman" pitchFamily="18" charset="0"/>
              </a:rPr>
              <a:t> Disorder</a:t>
            </a:r>
          </a:p>
          <a:p>
            <a:pPr lvl="1" eaLnBrk="1" hangingPunct="1">
              <a:lnSpc>
                <a:spcPct val="80000"/>
              </a:lnSpc>
            </a:pPr>
            <a:endParaRPr lang="en-US" altLang="en-US" sz="2400" b="1" dirty="0">
              <a:effectLst/>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51E124D-FD34-4A3C-BA1C-A9A18B6B4E71}" type="slidenum">
              <a:rPr lang="en-US" altLang="en-US">
                <a:latin typeface="Arial" panose="020B0604020202020204" pitchFamily="34" charset="0"/>
              </a:rPr>
              <a:pPr eaLnBrk="1" hangingPunct="1"/>
              <a:t>18</a:t>
            </a:fld>
            <a:endParaRPr lang="en-US" altLang="en-US">
              <a:latin typeface="Arial" panose="020B0604020202020204" pitchFamily="34" charset="0"/>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12310" y="6630"/>
            <a:ext cx="9156310" cy="844550"/>
          </a:xfrm>
        </p:spPr>
        <p:txBody>
          <a:bodyPr/>
          <a:lstStyle/>
          <a:p>
            <a:pPr eaLnBrk="1" hangingPunct="1">
              <a:defRPr/>
            </a:pPr>
            <a:r>
              <a:rPr lang="en-US" b="1" dirty="0">
                <a:solidFill>
                  <a:srgbClr val="FFFF00"/>
                </a:solidFill>
                <a:latin typeface="Times New Roman" pitchFamily="18" charset="0"/>
                <a:cs typeface="Times New Roman" pitchFamily="18" charset="0"/>
              </a:rPr>
              <a:t>SOMATIZATION DISORDER</a:t>
            </a:r>
          </a:p>
        </p:txBody>
      </p:sp>
      <p:sp>
        <p:nvSpPr>
          <p:cNvPr id="31749" name="Rectangle 5"/>
          <p:cNvSpPr>
            <a:spLocks noGrp="1" noChangeArrowheads="1"/>
          </p:cNvSpPr>
          <p:nvPr>
            <p:ph type="body" idx="1"/>
          </p:nvPr>
        </p:nvSpPr>
        <p:spPr>
          <a:xfrm>
            <a:off x="0" y="844363"/>
            <a:ext cx="9144000" cy="5877112"/>
          </a:xfrm>
        </p:spPr>
        <p:txBody>
          <a:bodyPr/>
          <a:lstStyle/>
          <a:p>
            <a:pPr eaLnBrk="1" hangingPunct="1">
              <a:lnSpc>
                <a:spcPct val="90000"/>
              </a:lnSpc>
              <a:defRPr/>
            </a:pPr>
            <a:r>
              <a:rPr lang="en-US" sz="2400" b="1" dirty="0" smtClean="0">
                <a:effectLst/>
                <a:latin typeface="Times New Roman" pitchFamily="18" charset="0"/>
                <a:cs typeface="Times New Roman" pitchFamily="18" charset="0"/>
              </a:rPr>
              <a:t>The </a:t>
            </a:r>
            <a:r>
              <a:rPr lang="en-US" sz="2400" b="1" dirty="0">
                <a:effectLst/>
                <a:latin typeface="Times New Roman" pitchFamily="18" charset="0"/>
                <a:cs typeface="Times New Roman" pitchFamily="18" charset="0"/>
              </a:rPr>
              <a:t>essential feature of somatization disorder is recurrent, multiple somatic complaints requiring medical attention but not associated with any physical </a:t>
            </a:r>
            <a:r>
              <a:rPr lang="en-US" sz="2400" b="1" dirty="0" smtClean="0">
                <a:effectLst/>
                <a:latin typeface="Times New Roman" pitchFamily="18" charset="0"/>
                <a:cs typeface="Times New Roman" pitchFamily="18" charset="0"/>
              </a:rPr>
              <a:t>disorder.</a:t>
            </a:r>
          </a:p>
          <a:p>
            <a:pPr eaLnBrk="1" hangingPunct="1">
              <a:lnSpc>
                <a:spcPct val="90000"/>
              </a:lnSpc>
              <a:defRPr/>
            </a:pPr>
            <a:endParaRPr lang="en-US" sz="2400" b="1" dirty="0">
              <a:effectLst/>
              <a:latin typeface="Times New Roman" pitchFamily="18" charset="0"/>
              <a:cs typeface="Times New Roman" pitchFamily="18" charset="0"/>
            </a:endParaRPr>
          </a:p>
          <a:p>
            <a:pPr eaLnBrk="1" hangingPunct="1">
              <a:lnSpc>
                <a:spcPct val="90000"/>
              </a:lnSpc>
              <a:defRPr/>
            </a:pPr>
            <a:r>
              <a:rPr lang="en-US" sz="2400" b="1" dirty="0" smtClean="0">
                <a:effectLst/>
                <a:latin typeface="Times New Roman" pitchFamily="18" charset="0"/>
                <a:cs typeface="Times New Roman" pitchFamily="18" charset="0"/>
              </a:rPr>
              <a:t>Somatization </a:t>
            </a:r>
            <a:r>
              <a:rPr lang="en-US" sz="2400" b="1" dirty="0">
                <a:effectLst/>
                <a:latin typeface="Times New Roman" pitchFamily="18" charset="0"/>
                <a:cs typeface="Times New Roman" pitchFamily="18" charset="0"/>
              </a:rPr>
              <a:t>disorder is the expression of personal and social distress in bodily </a:t>
            </a:r>
            <a:r>
              <a:rPr lang="en-US" sz="2400" b="1" dirty="0" smtClean="0">
                <a:effectLst/>
                <a:latin typeface="Times New Roman" pitchFamily="18" charset="0"/>
                <a:cs typeface="Times New Roman" pitchFamily="18" charset="0"/>
              </a:rPr>
              <a:t>complaints.</a:t>
            </a:r>
          </a:p>
          <a:p>
            <a:pPr eaLnBrk="1" hangingPunct="1">
              <a:lnSpc>
                <a:spcPct val="90000"/>
              </a:lnSpc>
              <a:defRPr/>
            </a:pPr>
            <a:endParaRPr lang="en-US" sz="2400" b="1" dirty="0">
              <a:effectLst/>
              <a:latin typeface="Times New Roman" pitchFamily="18" charset="0"/>
              <a:cs typeface="Times New Roman" pitchFamily="18" charset="0"/>
            </a:endParaRPr>
          </a:p>
          <a:p>
            <a:pPr eaLnBrk="1" hangingPunct="1">
              <a:lnSpc>
                <a:spcPct val="90000"/>
              </a:lnSpc>
              <a:defRPr/>
            </a:pPr>
            <a:r>
              <a:rPr lang="en-US" sz="2400" b="1" dirty="0" smtClean="0">
                <a:effectLst/>
                <a:latin typeface="Times New Roman" pitchFamily="18" charset="0"/>
                <a:cs typeface="Times New Roman" pitchFamily="18" charset="0"/>
              </a:rPr>
              <a:t>Multiple </a:t>
            </a:r>
            <a:r>
              <a:rPr lang="en-US" sz="2400" b="1" dirty="0">
                <a:effectLst/>
                <a:latin typeface="Times New Roman" pitchFamily="18" charset="0"/>
                <a:cs typeface="Times New Roman" pitchFamily="18" charset="0"/>
              </a:rPr>
              <a:t>symptoms of multiple systems for several </a:t>
            </a:r>
            <a:r>
              <a:rPr lang="en-US" sz="2400" b="1" dirty="0" smtClean="0">
                <a:effectLst/>
                <a:latin typeface="Times New Roman" pitchFamily="18" charset="0"/>
                <a:cs typeface="Times New Roman" pitchFamily="18" charset="0"/>
              </a:rPr>
              <a:t>years.</a:t>
            </a:r>
          </a:p>
          <a:p>
            <a:pPr eaLnBrk="1" hangingPunct="1">
              <a:lnSpc>
                <a:spcPct val="90000"/>
              </a:lnSpc>
              <a:defRPr/>
            </a:pPr>
            <a:endParaRPr lang="ar-SA" sz="2400" b="1" dirty="0">
              <a:effectLst/>
              <a:latin typeface="Times New Roman" pitchFamily="18" charset="0"/>
              <a:cs typeface="Times New Roman" pitchFamily="18" charset="0"/>
            </a:endParaRPr>
          </a:p>
          <a:p>
            <a:pPr eaLnBrk="1" hangingPunct="1">
              <a:lnSpc>
                <a:spcPct val="90000"/>
              </a:lnSpc>
              <a:defRPr/>
            </a:pPr>
            <a:r>
              <a:rPr lang="en-US" sz="2400" b="1" dirty="0" smtClean="0">
                <a:effectLst/>
                <a:latin typeface="Times New Roman" pitchFamily="18" charset="0"/>
                <a:cs typeface="Times New Roman" pitchFamily="18" charset="0"/>
              </a:rPr>
              <a:t>Chronic </a:t>
            </a:r>
            <a:r>
              <a:rPr lang="en-US" sz="2400" b="1" dirty="0">
                <a:effectLst/>
                <a:latin typeface="Times New Roman" pitchFamily="18" charset="0"/>
                <a:cs typeface="Times New Roman" pitchFamily="18" charset="0"/>
              </a:rPr>
              <a:t>relapsing condition with no known cure.</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652ECD9-36FF-431B-A782-AD42427B5EF9}" type="slidenum">
              <a:rPr lang="en-US" altLang="en-US">
                <a:latin typeface="Arial" panose="020B0604020202020204" pitchFamily="34" charset="0"/>
              </a:rPr>
              <a:pPr eaLnBrk="1" hangingPunct="1"/>
              <a:t>19</a:t>
            </a:fld>
            <a:endParaRPr lang="en-US" altLang="en-US">
              <a:latin typeface="Arial" panose="020B0604020202020204"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853910"/>
          </a:xfrm>
          <a:prstGeom prst="rect">
            <a:avLst/>
          </a:prstGeom>
        </p:spPr>
        <p:txBody>
          <a:bodyPr wrap="square">
            <a:spAutoFit/>
          </a:bodyPr>
          <a:lstStyle/>
          <a:p>
            <a:pPr marL="342900" indent="-342900">
              <a:lnSpc>
                <a:spcPct val="90000"/>
              </a:lnSpc>
              <a:buFont typeface="Arial" panose="020B0604020202020204" pitchFamily="34" charset="0"/>
              <a:buChar char="•"/>
              <a:defRPr/>
            </a:pPr>
            <a:r>
              <a:rPr lang="en-US" sz="3200" dirty="0" smtClean="0">
                <a:latin typeface="Times New Roman" pitchFamily="18" charset="0"/>
                <a:cs typeface="Times New Roman" pitchFamily="18" charset="0"/>
              </a:rPr>
              <a:t>Psychosomatic </a:t>
            </a:r>
            <a:r>
              <a:rPr lang="en-US" sz="3200" dirty="0">
                <a:latin typeface="Times New Roman" pitchFamily="18" charset="0"/>
                <a:cs typeface="Times New Roman" pitchFamily="18" charset="0"/>
              </a:rPr>
              <a:t>medicine is an area of scientific investigation concerned with the</a:t>
            </a:r>
            <a:r>
              <a:rPr lang="en-US" sz="3200" dirty="0">
                <a:solidFill>
                  <a:srgbClr val="FFFF00"/>
                </a:solidFill>
                <a:latin typeface="Times New Roman" pitchFamily="18" charset="0"/>
                <a:cs typeface="Times New Roman" pitchFamily="18" charset="0"/>
              </a:rPr>
              <a:t> </a:t>
            </a:r>
            <a:r>
              <a:rPr lang="en-US" sz="3200" b="1" dirty="0">
                <a:solidFill>
                  <a:srgbClr val="000000"/>
                </a:solidFill>
                <a:effectLst>
                  <a:outerShdw blurRad="38100" dist="38100" dir="2700000" algn="tl">
                    <a:srgbClr val="FFFFFF"/>
                  </a:outerShdw>
                </a:effectLst>
                <a:latin typeface="Times New Roman" pitchFamily="18" charset="0"/>
                <a:cs typeface="Times New Roman" pitchFamily="18" charset="0"/>
              </a:rPr>
              <a:t>relation</a:t>
            </a:r>
            <a:r>
              <a:rPr lang="en-US" sz="3200" dirty="0">
                <a:solidFill>
                  <a:srgbClr val="FFFF00"/>
                </a:solidFill>
                <a:latin typeface="Times New Roman" pitchFamily="18" charset="0"/>
                <a:cs typeface="Times New Roman" pitchFamily="18" charset="0"/>
              </a:rPr>
              <a:t> </a:t>
            </a:r>
            <a:r>
              <a:rPr lang="en-US" sz="3200" dirty="0">
                <a:latin typeface="Times New Roman" pitchFamily="18" charset="0"/>
                <a:cs typeface="Times New Roman" pitchFamily="18" charset="0"/>
              </a:rPr>
              <a:t>between psychological factors and physiological phenomena in general and </a:t>
            </a:r>
            <a:r>
              <a:rPr lang="en-US" sz="3200" b="1" dirty="0">
                <a:solidFill>
                  <a:srgbClr val="0000CC"/>
                </a:solidFill>
                <a:latin typeface="Times New Roman" pitchFamily="18" charset="0"/>
                <a:cs typeface="Times New Roman" pitchFamily="18" charset="0"/>
              </a:rPr>
              <a:t>disease pathogenesis</a:t>
            </a:r>
            <a:r>
              <a:rPr lang="en-US" sz="3200" dirty="0">
                <a:latin typeface="Times New Roman" pitchFamily="18" charset="0"/>
                <a:cs typeface="Times New Roman" pitchFamily="18" charset="0"/>
              </a:rPr>
              <a:t> in particular.</a:t>
            </a:r>
          </a:p>
          <a:p>
            <a:pPr>
              <a:lnSpc>
                <a:spcPct val="90000"/>
              </a:lnSpc>
              <a:defRPr/>
            </a:pPr>
            <a:endParaRPr lang="en-US" sz="3200" dirty="0">
              <a:latin typeface="Times New Roman" pitchFamily="18" charset="0"/>
              <a:cs typeface="Times New Roman" pitchFamily="18" charset="0"/>
            </a:endParaRPr>
          </a:p>
          <a:p>
            <a:pPr marL="342900" indent="-342900">
              <a:lnSpc>
                <a:spcPct val="90000"/>
              </a:lnSpc>
              <a:buFont typeface="Arial" panose="020B0604020202020204" pitchFamily="34" charset="0"/>
              <a:buChar char="•"/>
              <a:defRPr/>
            </a:pPr>
            <a:r>
              <a:rPr lang="en-US" sz="3200" dirty="0" smtClean="0">
                <a:latin typeface="Times New Roman" pitchFamily="18" charset="0"/>
                <a:cs typeface="Times New Roman" pitchFamily="18" charset="0"/>
              </a:rPr>
              <a:t>Integrates </a:t>
            </a:r>
            <a:r>
              <a:rPr lang="en-US" sz="3200" dirty="0">
                <a:latin typeface="Times New Roman" pitchFamily="18" charset="0"/>
                <a:cs typeface="Times New Roman" pitchFamily="18" charset="0"/>
              </a:rPr>
              <a:t>mind and body into a psychobiological unit; to study psychological and biological processes as </a:t>
            </a:r>
            <a:r>
              <a:rPr lang="en-US" sz="3200" b="1" dirty="0">
                <a:solidFill>
                  <a:srgbClr val="0000CC"/>
                </a:solidFill>
                <a:latin typeface="Times New Roman" pitchFamily="18" charset="0"/>
                <a:cs typeface="Times New Roman" pitchFamily="18" charset="0"/>
              </a:rPr>
              <a:t>dynamic interacting </a:t>
            </a:r>
            <a:r>
              <a:rPr lang="en-US" sz="3200" b="1" dirty="0" smtClean="0">
                <a:solidFill>
                  <a:srgbClr val="0000CC"/>
                </a:solidFill>
                <a:latin typeface="Times New Roman" pitchFamily="18" charset="0"/>
                <a:cs typeface="Times New Roman" pitchFamily="18" charset="0"/>
              </a:rPr>
              <a:t>systems</a:t>
            </a:r>
            <a:r>
              <a:rPr lang="en-US" sz="3200" dirty="0" smtClean="0">
                <a:solidFill>
                  <a:srgbClr val="FFFF00"/>
                </a:solidFill>
                <a:latin typeface="Times New Roman" pitchFamily="18" charset="0"/>
                <a:cs typeface="Times New Roman" pitchFamily="18" charset="0"/>
              </a:rPr>
              <a:t>.</a:t>
            </a:r>
          </a:p>
          <a:p>
            <a:pPr marL="342900" indent="-342900">
              <a:lnSpc>
                <a:spcPct val="90000"/>
              </a:lnSpc>
              <a:buFont typeface="Arial" panose="020B0604020202020204" pitchFamily="34" charset="0"/>
              <a:buChar char="•"/>
              <a:defRPr/>
            </a:pPr>
            <a:endParaRPr lang="en-US" sz="3200" dirty="0">
              <a:solidFill>
                <a:srgbClr val="FFFF00"/>
              </a:solidFill>
              <a:latin typeface="Times New Roman" pitchFamily="18" charset="0"/>
              <a:cs typeface="Times New Roman" pitchFamily="18" charset="0"/>
            </a:endParaRPr>
          </a:p>
          <a:p>
            <a:pPr marL="342900" indent="-342900">
              <a:lnSpc>
                <a:spcPct val="90000"/>
              </a:lnSpc>
              <a:buFont typeface="Arial" panose="020B0604020202020204" pitchFamily="34" charset="0"/>
              <a:buChar char="•"/>
              <a:defRPr/>
            </a:pPr>
            <a:r>
              <a:rPr lang="en-US" sz="3200" dirty="0" smtClean="0">
                <a:latin typeface="Times New Roman" pitchFamily="18" charset="0"/>
                <a:cs typeface="Times New Roman" pitchFamily="18" charset="0"/>
              </a:rPr>
              <a:t>It </a:t>
            </a:r>
            <a:r>
              <a:rPr lang="en-US" sz="3200" dirty="0">
                <a:latin typeface="Times New Roman" pitchFamily="18" charset="0"/>
                <a:cs typeface="Times New Roman" pitchFamily="18" charset="0"/>
              </a:rPr>
              <a:t>emphasizes the </a:t>
            </a:r>
            <a:r>
              <a:rPr lang="en-US" sz="3200" b="1" dirty="0">
                <a:solidFill>
                  <a:srgbClr val="CC0000"/>
                </a:solidFill>
                <a:latin typeface="Times New Roman" pitchFamily="18" charset="0"/>
                <a:cs typeface="Times New Roman" pitchFamily="18" charset="0"/>
              </a:rPr>
              <a:t>unity of mind and body</a:t>
            </a:r>
            <a:r>
              <a:rPr lang="en-US" sz="3200" dirty="0">
                <a:latin typeface="Times New Roman" pitchFamily="18" charset="0"/>
                <a:cs typeface="Times New Roman" pitchFamily="18" charset="0"/>
              </a:rPr>
              <a:t> and the interaction between them. </a:t>
            </a:r>
            <a:endParaRPr lang="en-US" sz="3200" dirty="0" smtClean="0">
              <a:latin typeface="Times New Roman" pitchFamily="18" charset="0"/>
              <a:cs typeface="Times New Roman" pitchFamily="18" charset="0"/>
            </a:endParaRPr>
          </a:p>
          <a:p>
            <a:pPr marL="342900" indent="-342900">
              <a:lnSpc>
                <a:spcPct val="90000"/>
              </a:lnSpc>
              <a:buFont typeface="Arial" panose="020B0604020202020204" pitchFamily="34" charset="0"/>
              <a:buChar char="•"/>
              <a:defRPr/>
            </a:pPr>
            <a:endParaRPr lang="en-US" sz="3200" dirty="0">
              <a:latin typeface="Times New Roman" pitchFamily="18" charset="0"/>
              <a:cs typeface="Times New Roman" pitchFamily="18" charset="0"/>
            </a:endParaRPr>
          </a:p>
          <a:p>
            <a:pPr marL="342900" indent="-342900">
              <a:lnSpc>
                <a:spcPct val="90000"/>
              </a:lnSpc>
              <a:buFont typeface="Arial" panose="020B0604020202020204" pitchFamily="34" charset="0"/>
              <a:buChar char="•"/>
              <a:defRPr/>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 </a:t>
            </a:r>
            <a:r>
              <a:rPr lang="en-US" sz="3200" b="1" dirty="0">
                <a:solidFill>
                  <a:srgbClr val="CC0000"/>
                </a:solidFill>
                <a:latin typeface="Times New Roman" pitchFamily="18" charset="0"/>
                <a:cs typeface="Times New Roman" pitchFamily="18" charset="0"/>
              </a:rPr>
              <a:t>holistic</a:t>
            </a:r>
            <a:r>
              <a:rPr lang="en-US" sz="3200" dirty="0">
                <a:latin typeface="Times New Roman" pitchFamily="18" charset="0"/>
                <a:cs typeface="Times New Roman" pitchFamily="18" charset="0"/>
              </a:rPr>
              <a:t> approach to medicine</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CA2B679-709A-4611-928A-FDB6BD445AE5}" type="slidenum">
              <a:rPr lang="en-US" altLang="en-US">
                <a:latin typeface="Arial" panose="020B0604020202020204" pitchFamily="34" charset="0"/>
              </a:rPr>
              <a:pPr eaLnBrk="1" hangingPunct="1"/>
              <a:t>2</a:t>
            </a:fld>
            <a:endParaRPr lang="en-US" altLang="en-US">
              <a:latin typeface="Arial" panose="020B0604020202020204"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229600" cy="1031776"/>
          </a:xfrm>
        </p:spPr>
        <p:txBody>
          <a:bodyPr/>
          <a:lstStyle/>
          <a:p>
            <a:pPr eaLnBrk="1" hangingPunct="1">
              <a:defRPr/>
            </a:pPr>
            <a:r>
              <a:rPr lang="en-US" b="1" dirty="0" smtClean="0">
                <a:solidFill>
                  <a:srgbClr val="FFFF00"/>
                </a:solidFill>
                <a:latin typeface="Times New Roman" panose="02020603050405020304" pitchFamily="18" charset="0"/>
                <a:cs typeface="Times New Roman" panose="02020603050405020304" pitchFamily="18" charset="0"/>
              </a:rPr>
              <a:t>CONVERSION DISORDER</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2771" name="Rectangle 3"/>
          <p:cNvSpPr>
            <a:spLocks noGrp="1" noChangeArrowheads="1"/>
          </p:cNvSpPr>
          <p:nvPr>
            <p:ph type="body" idx="1"/>
          </p:nvPr>
        </p:nvSpPr>
        <p:spPr>
          <a:xfrm>
            <a:off x="0" y="1196975"/>
            <a:ext cx="9144000" cy="4933950"/>
          </a:xfrm>
        </p:spPr>
        <p:txBody>
          <a:bodyPr/>
          <a:lstStyle/>
          <a:p>
            <a:pPr eaLnBrk="1" hangingPunct="1">
              <a:lnSpc>
                <a:spcPct val="90000"/>
              </a:lnSpc>
              <a:defRPr/>
            </a:pPr>
            <a:r>
              <a:rPr lang="en-US" sz="2400" b="1" dirty="0" smtClean="0">
                <a:effectLst/>
                <a:latin typeface="Times New Roman" panose="02020603050405020304" pitchFamily="18" charset="0"/>
                <a:cs typeface="Times New Roman" panose="02020603050405020304" pitchFamily="18" charset="0"/>
              </a:rPr>
              <a:t>A </a:t>
            </a:r>
            <a:r>
              <a:rPr lang="en-US" sz="2400" b="1" dirty="0">
                <a:effectLst/>
                <a:latin typeface="Times New Roman" panose="02020603050405020304" pitchFamily="18" charset="0"/>
                <a:cs typeface="Times New Roman" panose="02020603050405020304" pitchFamily="18" charset="0"/>
              </a:rPr>
              <a:t>disturbance of body functioning </a:t>
            </a:r>
            <a:r>
              <a:rPr lang="en-US" sz="2400" b="1" dirty="0">
                <a:solidFill>
                  <a:srgbClr val="FFFF00"/>
                </a:solidFill>
                <a:effectLst/>
                <a:latin typeface="Times New Roman" panose="02020603050405020304" pitchFamily="18" charset="0"/>
                <a:cs typeface="Times New Roman" panose="02020603050405020304" pitchFamily="18" charset="0"/>
              </a:rPr>
              <a:t>(usually neurological) </a:t>
            </a:r>
            <a:r>
              <a:rPr lang="en-US" sz="2400" b="1" dirty="0">
                <a:effectLst/>
                <a:latin typeface="Times New Roman" panose="02020603050405020304" pitchFamily="18" charset="0"/>
                <a:cs typeface="Times New Roman" panose="02020603050405020304" pitchFamily="18" charset="0"/>
              </a:rPr>
              <a:t>that does not conform to current concepts of the anatomy and physiology of the central or the peripheral nervous </a:t>
            </a:r>
            <a:r>
              <a:rPr lang="en-US" sz="2400" b="1" dirty="0" smtClean="0">
                <a:effectLst/>
                <a:latin typeface="Times New Roman" panose="02020603050405020304" pitchFamily="18" charset="0"/>
                <a:cs typeface="Times New Roman" panose="02020603050405020304" pitchFamily="18" charset="0"/>
              </a:rPr>
              <a:t>system.</a:t>
            </a:r>
          </a:p>
          <a:p>
            <a:pPr eaLnBrk="1" hangingPunct="1">
              <a:lnSpc>
                <a:spcPct val="90000"/>
              </a:lnSpc>
              <a:defRPr/>
            </a:pPr>
            <a:endParaRPr lang="en-US" sz="2400" b="1" dirty="0" smtClean="0">
              <a:effectLst/>
              <a:latin typeface="Times New Roman" panose="02020603050405020304" pitchFamily="18" charset="0"/>
              <a:cs typeface="Times New Roman" panose="02020603050405020304" pitchFamily="18" charset="0"/>
            </a:endParaRPr>
          </a:p>
          <a:p>
            <a:pPr eaLnBrk="1" hangingPunct="1">
              <a:lnSpc>
                <a:spcPct val="90000"/>
              </a:lnSpc>
              <a:defRPr/>
            </a:pPr>
            <a:r>
              <a:rPr lang="en-US" sz="2400" b="1" dirty="0" smtClean="0">
                <a:effectLst/>
                <a:latin typeface="Times New Roman" panose="02020603050405020304" pitchFamily="18" charset="0"/>
                <a:cs typeface="Times New Roman" panose="02020603050405020304" pitchFamily="18" charset="0"/>
              </a:rPr>
              <a:t>It </a:t>
            </a:r>
            <a:r>
              <a:rPr lang="en-US" sz="2400" b="1" dirty="0">
                <a:effectLst/>
                <a:latin typeface="Times New Roman" panose="02020603050405020304" pitchFamily="18" charset="0"/>
                <a:cs typeface="Times New Roman" panose="02020603050405020304" pitchFamily="18" charset="0"/>
              </a:rPr>
              <a:t>typically occurs in a setting of stress and produces considerable </a:t>
            </a:r>
            <a:r>
              <a:rPr lang="en-US" sz="2400" b="1" dirty="0" smtClean="0">
                <a:effectLst/>
                <a:latin typeface="Times New Roman" panose="02020603050405020304" pitchFamily="18" charset="0"/>
                <a:cs typeface="Times New Roman" panose="02020603050405020304" pitchFamily="18" charset="0"/>
              </a:rPr>
              <a:t>dysfunction.</a:t>
            </a:r>
          </a:p>
          <a:p>
            <a:pPr eaLnBrk="1" hangingPunct="1">
              <a:lnSpc>
                <a:spcPct val="90000"/>
              </a:lnSpc>
              <a:defRPr/>
            </a:pPr>
            <a:endParaRPr lang="en-US" sz="2400" b="1" dirty="0">
              <a:effectLst/>
              <a:latin typeface="Times New Roman" panose="02020603050405020304" pitchFamily="18" charset="0"/>
              <a:cs typeface="Times New Roman" panose="02020603050405020304" pitchFamily="18" charset="0"/>
            </a:endParaRPr>
          </a:p>
          <a:p>
            <a:pPr eaLnBrk="1" hangingPunct="1">
              <a:lnSpc>
                <a:spcPct val="90000"/>
              </a:lnSpc>
              <a:defRPr/>
            </a:pPr>
            <a:r>
              <a:rPr lang="en-US" sz="2400" b="1" dirty="0" smtClean="0">
                <a:effectLst/>
                <a:latin typeface="Times New Roman" panose="02020603050405020304" pitchFamily="18" charset="0"/>
                <a:cs typeface="Times New Roman" panose="02020603050405020304" pitchFamily="18" charset="0"/>
              </a:rPr>
              <a:t>Involuntary </a:t>
            </a:r>
            <a:r>
              <a:rPr lang="en-US" sz="2400" b="1" dirty="0">
                <a:effectLst/>
                <a:latin typeface="Times New Roman" panose="02020603050405020304" pitchFamily="18" charset="0"/>
                <a:cs typeface="Times New Roman" panose="02020603050405020304" pitchFamily="18" charset="0"/>
              </a:rPr>
              <a:t>movements, tics, seizures, abnormal gait, paralysis, weakness </a:t>
            </a:r>
            <a:r>
              <a:rPr lang="en-US" sz="2400" b="1" dirty="0" smtClean="0">
                <a:effectLst/>
                <a:latin typeface="Times New Roman" panose="02020603050405020304" pitchFamily="18" charset="0"/>
                <a:cs typeface="Times New Roman" panose="02020603050405020304" pitchFamily="18" charset="0"/>
              </a:rPr>
              <a:t>etc</a:t>
            </a:r>
            <a:r>
              <a:rPr lang="en-US" sz="2400" b="1" dirty="0">
                <a:effectLst/>
                <a:latin typeface="Times New Roman" panose="02020603050405020304" pitchFamily="18" charset="0"/>
                <a:cs typeface="Times New Roman" panose="02020603050405020304" pitchFamily="18" charset="0"/>
              </a:rPr>
              <a:t>.</a:t>
            </a:r>
            <a:endParaRPr lang="en-US" sz="2400" b="1" dirty="0">
              <a:effectLst/>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F2D038D-78C8-4DBA-8784-6D87C0A2573F}" type="slidenum">
              <a:rPr lang="en-US" altLang="en-US">
                <a:latin typeface="Arial" panose="020B0604020202020204" pitchFamily="34" charset="0"/>
              </a:rPr>
              <a:pPr eaLnBrk="1" hangingPunct="1"/>
              <a:t>20</a:t>
            </a:fld>
            <a:endParaRPr lang="en-US" altLang="en-US">
              <a:latin typeface="Arial" panose="020B0604020202020204" pitchFamily="34" charset="0"/>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0"/>
            <a:ext cx="8229600" cy="630238"/>
          </a:xfrm>
        </p:spPr>
        <p:txBody>
          <a:bodyPr/>
          <a:lstStyle/>
          <a:p>
            <a:pPr eaLnBrk="1" hangingPunct="1">
              <a:defRPr/>
            </a:pPr>
            <a:r>
              <a:rPr lang="en-US" sz="3600" b="1" dirty="0">
                <a:solidFill>
                  <a:srgbClr val="FFFF00"/>
                </a:solidFill>
                <a:latin typeface="Times New Roman" panose="02020603050405020304" pitchFamily="18" charset="0"/>
                <a:cs typeface="Times New Roman" panose="02020603050405020304" pitchFamily="18" charset="0"/>
              </a:rPr>
              <a:t>HYPOCHONDRIASIS</a:t>
            </a:r>
          </a:p>
        </p:txBody>
      </p:sp>
      <p:sp>
        <p:nvSpPr>
          <p:cNvPr id="38915" name="Rectangle 3"/>
          <p:cNvSpPr>
            <a:spLocks noGrp="1" noChangeArrowheads="1"/>
          </p:cNvSpPr>
          <p:nvPr>
            <p:ph type="body" idx="1"/>
          </p:nvPr>
        </p:nvSpPr>
        <p:spPr>
          <a:xfrm>
            <a:off x="0" y="836613"/>
            <a:ext cx="9144000" cy="5294312"/>
          </a:xfrm>
        </p:spPr>
        <p:txBody>
          <a:bodyPr/>
          <a:lstStyle/>
          <a:p>
            <a:pPr eaLnBrk="1" hangingPunct="1">
              <a:lnSpc>
                <a:spcPct val="80000"/>
              </a:lnSpc>
              <a:defRPr/>
            </a:pPr>
            <a:r>
              <a:rPr lang="en-US" sz="3000" b="1" dirty="0">
                <a:latin typeface="Times New Roman" panose="02020603050405020304" pitchFamily="18" charset="0"/>
                <a:cs typeface="Times New Roman" panose="02020603050405020304" pitchFamily="18" charset="0"/>
              </a:rPr>
              <a:t>P</a:t>
            </a:r>
            <a:r>
              <a:rPr lang="en-US" sz="3000" b="1" dirty="0" smtClean="0">
                <a:latin typeface="Times New Roman" panose="02020603050405020304" pitchFamily="18" charset="0"/>
                <a:cs typeface="Times New Roman" panose="02020603050405020304" pitchFamily="18" charset="0"/>
              </a:rPr>
              <a:t>reoccupation </a:t>
            </a:r>
            <a:r>
              <a:rPr lang="en-US" sz="3000" b="1" dirty="0">
                <a:latin typeface="Times New Roman" panose="02020603050405020304" pitchFamily="18" charset="0"/>
                <a:cs typeface="Times New Roman" panose="02020603050405020304" pitchFamily="18" charset="0"/>
              </a:rPr>
              <a:t>with the fear of developing a serious disease or the belief that one has a serious disease. </a:t>
            </a:r>
            <a:endParaRPr lang="en-US" sz="3000" b="1" dirty="0" smtClean="0">
              <a:latin typeface="Times New Roman" panose="02020603050405020304" pitchFamily="18" charset="0"/>
              <a:cs typeface="Times New Roman" panose="02020603050405020304" pitchFamily="18" charset="0"/>
            </a:endParaRPr>
          </a:p>
          <a:p>
            <a:pPr eaLnBrk="1" hangingPunct="1">
              <a:lnSpc>
                <a:spcPct val="80000"/>
              </a:lnSpc>
              <a:defRPr/>
            </a:pPr>
            <a:endParaRPr lang="en-US" sz="3000" b="1" dirty="0">
              <a:latin typeface="Times New Roman" panose="02020603050405020304" pitchFamily="18" charset="0"/>
              <a:cs typeface="Times New Roman" panose="02020603050405020304" pitchFamily="18" charset="0"/>
            </a:endParaRPr>
          </a:p>
          <a:p>
            <a:pPr eaLnBrk="1" hangingPunct="1">
              <a:lnSpc>
                <a:spcPct val="80000"/>
              </a:lnSpc>
              <a:defRPr/>
            </a:pPr>
            <a:r>
              <a:rPr lang="en-US" sz="3000" b="1" dirty="0" smtClean="0">
                <a:latin typeface="Times New Roman" panose="02020603050405020304" pitchFamily="18" charset="0"/>
                <a:cs typeface="Times New Roman" panose="02020603050405020304" pitchFamily="18" charset="0"/>
              </a:rPr>
              <a:t>The </a:t>
            </a:r>
            <a:r>
              <a:rPr lang="en-US" sz="3000" b="1" dirty="0">
                <a:latin typeface="Times New Roman" panose="02020603050405020304" pitchFamily="18" charset="0"/>
                <a:cs typeface="Times New Roman" panose="02020603050405020304" pitchFamily="18" charset="0"/>
              </a:rPr>
              <a:t>fear is based on the patient's interpretation of physical signs or sensations as evidence of disease even though the physician's physical examination does not support the diagnosis of any physical disorder</a:t>
            </a:r>
            <a:r>
              <a:rPr lang="en-US" sz="3000" b="1" dirty="0" smtClean="0">
                <a:latin typeface="Times New Roman" panose="02020603050405020304" pitchFamily="18" charset="0"/>
                <a:cs typeface="Times New Roman" panose="02020603050405020304" pitchFamily="18" charset="0"/>
              </a:rPr>
              <a:t>.</a:t>
            </a:r>
          </a:p>
          <a:p>
            <a:pPr eaLnBrk="1" hangingPunct="1">
              <a:lnSpc>
                <a:spcPct val="80000"/>
              </a:lnSpc>
              <a:defRPr/>
            </a:pPr>
            <a:endParaRPr lang="en-US" sz="3000" b="1" dirty="0">
              <a:latin typeface="Times New Roman" panose="02020603050405020304" pitchFamily="18" charset="0"/>
              <a:cs typeface="Times New Roman" panose="02020603050405020304" pitchFamily="18" charset="0"/>
            </a:endParaRPr>
          </a:p>
          <a:p>
            <a:pPr eaLnBrk="1" hangingPunct="1">
              <a:lnSpc>
                <a:spcPct val="80000"/>
              </a:lnSpc>
              <a:defRPr/>
            </a:pPr>
            <a:r>
              <a:rPr lang="en-US" sz="3000" b="1" dirty="0" smtClean="0">
                <a:effectLst/>
                <a:latin typeface="Times New Roman" panose="02020603050405020304" pitchFamily="18" charset="0"/>
                <a:cs typeface="Times New Roman" panose="02020603050405020304" pitchFamily="18" charset="0"/>
              </a:rPr>
              <a:t>However</a:t>
            </a:r>
            <a:r>
              <a:rPr lang="en-US" sz="3000" b="1" dirty="0">
                <a:effectLst/>
                <a:latin typeface="Times New Roman" panose="02020603050405020304" pitchFamily="18" charset="0"/>
                <a:cs typeface="Times New Roman" panose="02020603050405020304" pitchFamily="18" charset="0"/>
              </a:rPr>
              <a:t>, the belief does not have the certainty of delusional intensity.</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B19FBA8-DFBD-4F8F-AD6C-9B9E8F6B1C28}" type="slidenum">
              <a:rPr lang="en-US" altLang="en-US">
                <a:latin typeface="Arial" panose="020B0604020202020204" pitchFamily="34" charset="0"/>
              </a:rPr>
              <a:pPr eaLnBrk="1" hangingPunct="1"/>
              <a:t>21</a:t>
            </a:fld>
            <a:endParaRPr lang="en-US" altLang="en-US">
              <a:latin typeface="Arial" panose="020B0604020202020204" pitchFamily="34" charset="0"/>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8313" y="0"/>
            <a:ext cx="8229600" cy="774700"/>
          </a:xfrm>
        </p:spPr>
        <p:txBody>
          <a:bodyPr/>
          <a:lstStyle/>
          <a:p>
            <a:pPr eaLnBrk="1" hangingPunct="1">
              <a:defRPr/>
            </a:pPr>
            <a:r>
              <a:rPr lang="en-US" sz="4000" b="1" dirty="0">
                <a:solidFill>
                  <a:srgbClr val="FFFF00"/>
                </a:solidFill>
                <a:latin typeface="Times New Roman" panose="02020603050405020304" pitchFamily="18" charset="0"/>
                <a:cs typeface="Times New Roman" panose="02020603050405020304" pitchFamily="18" charset="0"/>
              </a:rPr>
              <a:t>PAIN DISORDER</a:t>
            </a:r>
          </a:p>
        </p:txBody>
      </p:sp>
      <p:sp>
        <p:nvSpPr>
          <p:cNvPr id="39939" name="Rectangle 3"/>
          <p:cNvSpPr>
            <a:spLocks noGrp="1" noChangeArrowheads="1"/>
          </p:cNvSpPr>
          <p:nvPr>
            <p:ph type="body" idx="1"/>
          </p:nvPr>
        </p:nvSpPr>
        <p:spPr>
          <a:xfrm>
            <a:off x="0" y="774700"/>
            <a:ext cx="9144000" cy="5356225"/>
          </a:xfrm>
        </p:spPr>
        <p:txBody>
          <a:bodyPr/>
          <a:lstStyle/>
          <a:p>
            <a:pPr eaLnBrk="1" hangingPunct="1">
              <a:defRPr/>
            </a:pPr>
            <a:r>
              <a:rPr lang="en-US" dirty="0" smtClean="0">
                <a:solidFill>
                  <a:srgbClr val="FFFF00"/>
                </a:solidFill>
                <a:latin typeface="Times New Roman" panose="02020603050405020304" pitchFamily="18" charset="0"/>
                <a:cs typeface="Times New Roman" panose="02020603050405020304" pitchFamily="18" charset="0"/>
              </a:rPr>
              <a:t>Preoccupation </a:t>
            </a:r>
            <a:r>
              <a:rPr lang="en-US" dirty="0">
                <a:solidFill>
                  <a:srgbClr val="FFFF00"/>
                </a:solidFill>
                <a:latin typeface="Times New Roman" panose="02020603050405020304" pitchFamily="18" charset="0"/>
                <a:cs typeface="Times New Roman" panose="02020603050405020304" pitchFamily="18" charset="0"/>
              </a:rPr>
              <a:t>with pain is consuming and to some extent disabling. </a:t>
            </a:r>
            <a:endParaRPr lang="en-US" dirty="0" smtClean="0">
              <a:solidFill>
                <a:srgbClr val="FFFF00"/>
              </a:solidFill>
              <a:latin typeface="Times New Roman" panose="02020603050405020304" pitchFamily="18" charset="0"/>
              <a:cs typeface="Times New Roman" panose="02020603050405020304" pitchFamily="18" charset="0"/>
            </a:endParaRPr>
          </a:p>
          <a:p>
            <a:pPr eaLnBrk="1" hangingPunct="1">
              <a:defRPr/>
            </a:pPr>
            <a:endParaRPr lang="en-US" dirty="0">
              <a:solidFill>
                <a:srgbClr val="FFFF00"/>
              </a:solidFill>
              <a:latin typeface="Times New Roman" panose="02020603050405020304" pitchFamily="18" charset="0"/>
              <a:cs typeface="Times New Roman" panose="02020603050405020304" pitchFamily="18" charset="0"/>
            </a:endParaRPr>
          </a:p>
          <a:p>
            <a:pPr eaLnBrk="1" hangingPunct="1">
              <a:defRPr/>
            </a:pPr>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is, pain becomes the </a:t>
            </a:r>
            <a:r>
              <a:rPr lang="en-US" dirty="0">
                <a:solidFill>
                  <a:srgbClr val="FFFF00"/>
                </a:solidFill>
                <a:latin typeface="Times New Roman" panose="02020603050405020304" pitchFamily="18" charset="0"/>
                <a:cs typeface="Times New Roman" panose="02020603050405020304" pitchFamily="18" charset="0"/>
              </a:rPr>
              <a:t>predominant focus of the clinical presentation</a:t>
            </a:r>
            <a:r>
              <a:rPr lang="en-US" dirty="0">
                <a:latin typeface="Times New Roman" panose="02020603050405020304" pitchFamily="18" charset="0"/>
                <a:cs typeface="Times New Roman" panose="02020603050405020304" pitchFamily="18" charset="0"/>
              </a:rPr>
              <a:t> and the pain itself causes clinically significant distress or impairment and the patient's life becomes organized around the pain</a:t>
            </a:r>
            <a:r>
              <a:rPr lang="en-US" dirty="0" smtClean="0">
                <a:latin typeface="Times New Roman" panose="02020603050405020304" pitchFamily="18" charset="0"/>
                <a:cs typeface="Times New Roman" panose="02020603050405020304" pitchFamily="18" charset="0"/>
              </a:rPr>
              <a:t>.</a:t>
            </a:r>
          </a:p>
          <a:p>
            <a:pPr eaLnBrk="1" hangingPunct="1">
              <a:defRPr/>
            </a:pPr>
            <a:endParaRPr lang="en-US" dirty="0">
              <a:latin typeface="Times New Roman" panose="02020603050405020304" pitchFamily="18" charset="0"/>
              <a:cs typeface="Times New Roman" panose="02020603050405020304" pitchFamily="18" charset="0"/>
            </a:endParaRPr>
          </a:p>
          <a:p>
            <a:pPr eaLnBrk="1" hangingPunct="1">
              <a:defRPr/>
            </a:pPr>
            <a:r>
              <a:rPr lang="en-US" dirty="0" smtClean="0">
                <a:solidFill>
                  <a:srgbClr val="FFFF00"/>
                </a:solidFill>
                <a:latin typeface="Times New Roman" panose="02020603050405020304" pitchFamily="18" charset="0"/>
                <a:cs typeface="Times New Roman" panose="02020603050405020304" pitchFamily="18" charset="0"/>
              </a:rPr>
              <a:t>Psychological </a:t>
            </a:r>
            <a:r>
              <a:rPr lang="en-US" dirty="0">
                <a:solidFill>
                  <a:srgbClr val="FFFF00"/>
                </a:solidFill>
                <a:latin typeface="Times New Roman" panose="02020603050405020304" pitchFamily="18" charset="0"/>
                <a:cs typeface="Times New Roman" panose="02020603050405020304" pitchFamily="18" charset="0"/>
              </a:rPr>
              <a:t>factors</a:t>
            </a:r>
            <a:r>
              <a:rPr lang="en-US" dirty="0">
                <a:latin typeface="Times New Roman" panose="02020603050405020304" pitchFamily="18" charset="0"/>
                <a:cs typeface="Times New Roman" panose="02020603050405020304" pitchFamily="18" charset="0"/>
              </a:rPr>
              <a:t> are judged to play a role in this disorder.</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438EF7F-5845-4972-B460-35764D44FE2A}" type="slidenum">
              <a:rPr lang="en-US" altLang="en-US">
                <a:latin typeface="Arial" panose="020B0604020202020204" pitchFamily="34" charset="0"/>
              </a:rPr>
              <a:pPr eaLnBrk="1" hangingPunct="1"/>
              <a:t>22</a:t>
            </a:fld>
            <a:endParaRPr lang="en-US" altLang="en-US">
              <a:latin typeface="Arial" panose="020B0604020202020204" pitchFamily="34" charset="0"/>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0"/>
            <a:ext cx="8229600" cy="765175"/>
          </a:xfrm>
        </p:spPr>
        <p:txBody>
          <a:bodyPr/>
          <a:lstStyle/>
          <a:p>
            <a:pPr eaLnBrk="1" hangingPunct="1">
              <a:defRPr/>
            </a:pPr>
            <a:r>
              <a:rPr lang="en-US" sz="3600" b="1" dirty="0">
                <a:solidFill>
                  <a:srgbClr val="FFFF00"/>
                </a:solidFill>
                <a:latin typeface="Times New Roman" panose="02020603050405020304" pitchFamily="18" charset="0"/>
                <a:cs typeface="Times New Roman" panose="02020603050405020304" pitchFamily="18" charset="0"/>
              </a:rPr>
              <a:t>BODY DYSMORPHIC DISORDER</a:t>
            </a:r>
          </a:p>
        </p:txBody>
      </p:sp>
      <p:sp>
        <p:nvSpPr>
          <p:cNvPr id="40963" name="Rectangle 3"/>
          <p:cNvSpPr>
            <a:spLocks noGrp="1" noChangeArrowheads="1"/>
          </p:cNvSpPr>
          <p:nvPr>
            <p:ph type="body" idx="1"/>
          </p:nvPr>
        </p:nvSpPr>
        <p:spPr>
          <a:xfrm>
            <a:off x="0" y="765175"/>
            <a:ext cx="9144000" cy="4789487"/>
          </a:xfrm>
        </p:spPr>
        <p:txBody>
          <a:bodyPr/>
          <a:lstStyle/>
          <a:p>
            <a:pPr eaLnBrk="1" hangingPunct="1">
              <a:defRPr/>
            </a:pPr>
            <a:r>
              <a:rPr lang="en-US" b="1" dirty="0" smtClean="0">
                <a:solidFill>
                  <a:srgbClr val="FFFF00"/>
                </a:solidFill>
                <a:latin typeface="Times New Roman" panose="02020603050405020304" pitchFamily="18" charset="0"/>
                <a:cs typeface="Times New Roman" panose="02020603050405020304" pitchFamily="18" charset="0"/>
              </a:rPr>
              <a:t>Preoccupation </a:t>
            </a:r>
            <a:r>
              <a:rPr lang="en-US" b="1" dirty="0">
                <a:solidFill>
                  <a:srgbClr val="FFFF00"/>
                </a:solidFill>
                <a:latin typeface="Times New Roman" panose="02020603050405020304" pitchFamily="18" charset="0"/>
                <a:cs typeface="Times New Roman" panose="02020603050405020304" pitchFamily="18" charset="0"/>
              </a:rPr>
              <a:t>with an imagined defect in appearance.</a:t>
            </a:r>
            <a:r>
              <a:rPr lang="en-US" b="1" dirty="0">
                <a:latin typeface="Times New Roman" panose="02020603050405020304" pitchFamily="18" charset="0"/>
                <a:cs typeface="Times New Roman" panose="02020603050405020304" pitchFamily="18" charset="0"/>
              </a:rPr>
              <a:t> If a slight physical anomaly is present, the person's concern is markedly excessive.</a:t>
            </a:r>
          </a:p>
          <a:p>
            <a:pPr eaLnBrk="1" hangingPunct="1">
              <a:defRPr/>
            </a:pPr>
            <a:endParaRPr lang="en-US" b="1" dirty="0">
              <a:latin typeface="Times New Roman" panose="02020603050405020304" pitchFamily="18" charset="0"/>
              <a:cs typeface="Times New Roman" panose="02020603050405020304" pitchFamily="18" charset="0"/>
            </a:endParaRPr>
          </a:p>
          <a:p>
            <a:pPr eaLnBrk="1" hangingPunct="1">
              <a:defRPr/>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preoccupation causes clinically significant distress or impairment in social, occupational, or other important areas of functioning</a:t>
            </a:r>
            <a:r>
              <a:rPr lang="en-US" b="1" dirty="0" smtClean="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8DD3545-C00C-4968-B841-73C9E250D949}" type="slidenum">
              <a:rPr lang="en-US" altLang="en-US">
                <a:latin typeface="Arial" panose="020B0604020202020204" pitchFamily="34" charset="0"/>
              </a:rPr>
              <a:pPr eaLnBrk="1" hangingPunct="1"/>
              <a:t>23</a:t>
            </a:fld>
            <a:endParaRPr lang="en-US" altLang="en-US">
              <a:latin typeface="Arial" panose="020B0604020202020204" pitchFamily="34" charset="0"/>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381000"/>
            <a:ext cx="8229600" cy="669925"/>
          </a:xfrm>
        </p:spPr>
        <p:txBody>
          <a:bodyPr/>
          <a:lstStyle/>
          <a:p>
            <a:pPr eaLnBrk="1" hangingPunct="1">
              <a:defRPr/>
            </a:pPr>
            <a:r>
              <a:rPr lang="en-US" sz="4000" b="1" dirty="0">
                <a:solidFill>
                  <a:srgbClr val="FFFF00"/>
                </a:solidFill>
                <a:latin typeface="Times New Roman" panose="02020603050405020304" pitchFamily="18" charset="0"/>
                <a:cs typeface="Times New Roman" panose="02020603050405020304" pitchFamily="18" charset="0"/>
              </a:rPr>
              <a:t>MANAGEMENT</a:t>
            </a:r>
          </a:p>
        </p:txBody>
      </p:sp>
      <p:sp>
        <p:nvSpPr>
          <p:cNvPr id="94211" name="Rectangle 3"/>
          <p:cNvSpPr>
            <a:spLocks noGrp="1" noChangeArrowheads="1"/>
          </p:cNvSpPr>
          <p:nvPr>
            <p:ph type="body" idx="1"/>
          </p:nvPr>
        </p:nvSpPr>
        <p:spPr>
          <a:xfrm>
            <a:off x="0" y="1052513"/>
            <a:ext cx="9144000" cy="5805487"/>
          </a:xfrm>
        </p:spPr>
        <p:txBody>
          <a:bodyPr/>
          <a:lstStyle/>
          <a:p>
            <a:pPr eaLnBrk="1" hangingPunct="1">
              <a:defRPr/>
            </a:pPr>
            <a:r>
              <a:rPr lang="en-US" dirty="0">
                <a:latin typeface="Times New Roman" panose="02020603050405020304" pitchFamily="18" charset="0"/>
                <a:cs typeface="Times New Roman" panose="02020603050405020304" pitchFamily="18" charset="0"/>
              </a:rPr>
              <a:t>Caring rather than curing</a:t>
            </a:r>
          </a:p>
          <a:p>
            <a:pPr eaLnBrk="1" hangingPunct="1">
              <a:defRPr/>
            </a:pPr>
            <a:r>
              <a:rPr lang="en-US" dirty="0">
                <a:latin typeface="Times New Roman" panose="02020603050405020304" pitchFamily="18" charset="0"/>
                <a:cs typeface="Times New Roman" panose="02020603050405020304" pitchFamily="18" charset="0"/>
              </a:rPr>
              <a:t>Management is more realistic than treatment</a:t>
            </a:r>
          </a:p>
          <a:p>
            <a:pPr eaLnBrk="1" hangingPunct="1">
              <a:defRPr/>
            </a:pPr>
            <a:r>
              <a:rPr lang="en-US" dirty="0">
                <a:latin typeface="Times New Roman" panose="02020603050405020304" pitchFamily="18" charset="0"/>
                <a:cs typeface="Times New Roman" panose="02020603050405020304" pitchFamily="18" charset="0"/>
              </a:rPr>
              <a:t>Therapeutic relationship</a:t>
            </a:r>
          </a:p>
          <a:p>
            <a:pPr eaLnBrk="1" hangingPunct="1">
              <a:defRPr/>
            </a:pPr>
            <a:r>
              <a:rPr lang="en-US" dirty="0">
                <a:latin typeface="Times New Roman" panose="02020603050405020304" pitchFamily="18" charset="0"/>
                <a:cs typeface="Times New Roman" panose="02020603050405020304" pitchFamily="18" charset="0"/>
              </a:rPr>
              <a:t>Nature of symptoms in psychosomatic context</a:t>
            </a:r>
          </a:p>
          <a:p>
            <a:pPr eaLnBrk="1" hangingPunct="1">
              <a:defRPr/>
            </a:pPr>
            <a:r>
              <a:rPr lang="en-US" dirty="0">
                <a:latin typeface="Times New Roman" panose="02020603050405020304" pitchFamily="18" charset="0"/>
                <a:cs typeface="Times New Roman" panose="02020603050405020304" pitchFamily="18" charset="0"/>
              </a:rPr>
              <a:t>Rule out depression and anxiety disorders</a:t>
            </a:r>
          </a:p>
          <a:p>
            <a:pPr eaLnBrk="1" hangingPunct="1">
              <a:defRPr/>
            </a:pPr>
            <a:r>
              <a:rPr lang="en-US" dirty="0">
                <a:latin typeface="Times New Roman" panose="02020603050405020304" pitchFamily="18" charset="0"/>
                <a:cs typeface="Times New Roman" panose="02020603050405020304" pitchFamily="18" charset="0"/>
              </a:rPr>
              <a:t>Avoid investigations without indications</a:t>
            </a:r>
          </a:p>
          <a:p>
            <a:pPr eaLnBrk="1" hangingPunct="1">
              <a:defRPr/>
            </a:pPr>
            <a:r>
              <a:rPr lang="en-US" dirty="0">
                <a:latin typeface="Times New Roman" panose="02020603050405020304" pitchFamily="18" charset="0"/>
                <a:cs typeface="Times New Roman" panose="02020603050405020304" pitchFamily="18" charset="0"/>
              </a:rPr>
              <a:t>Pharmacotherapy </a:t>
            </a:r>
          </a:p>
          <a:p>
            <a:pPr eaLnBrk="1" hangingPunct="1">
              <a:defRPr/>
            </a:pPr>
            <a:r>
              <a:rPr lang="en-US" dirty="0">
                <a:latin typeface="Times New Roman" panose="02020603050405020304" pitchFamily="18" charset="0"/>
                <a:cs typeface="Times New Roman" panose="02020603050405020304" pitchFamily="18" charset="0"/>
              </a:rPr>
              <a:t>Coping skills</a:t>
            </a:r>
          </a:p>
          <a:p>
            <a:pPr eaLnBrk="1" hangingPunct="1">
              <a:defRPr/>
            </a:pPr>
            <a:r>
              <a:rPr lang="en-US" dirty="0">
                <a:latin typeface="Times New Roman" panose="02020603050405020304" pitchFamily="18" charset="0"/>
                <a:cs typeface="Times New Roman" panose="02020603050405020304" pitchFamily="18" charset="0"/>
              </a:rPr>
              <a:t>Lifestyle changes</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51D1310-299E-4AE1-81E0-3A6015156C6E}" type="slidenum">
              <a:rPr lang="en-US" altLang="en-US">
                <a:latin typeface="Arial" panose="020B0604020202020204" pitchFamily="34" charset="0"/>
              </a:rPr>
              <a:pPr eaLnBrk="1" hangingPunct="1"/>
              <a:t>24</a:t>
            </a:fld>
            <a:endParaRPr lang="en-US" altLang="en-US">
              <a:latin typeface="Arial" panose="020B0604020202020204" pitchFamily="34" charset="0"/>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ctr">
              <a:buNone/>
            </a:pPr>
            <a:r>
              <a:rPr lang="en-US" sz="34400" dirty="0" smtClean="0"/>
              <a:t>END</a:t>
            </a:r>
            <a:endParaRPr lang="en-US" sz="34400" dirty="0"/>
          </a:p>
        </p:txBody>
      </p:sp>
      <p:sp>
        <p:nvSpPr>
          <p:cNvPr id="4" name="Slide Number Placeholder 3"/>
          <p:cNvSpPr>
            <a:spLocks noGrp="1"/>
          </p:cNvSpPr>
          <p:nvPr>
            <p:ph type="sldNum" sz="quarter" idx="12"/>
          </p:nvPr>
        </p:nvSpPr>
        <p:spPr/>
        <p:txBody>
          <a:bodyPr/>
          <a:lstStyle/>
          <a:p>
            <a:fld id="{3AA55AC4-6A10-4B53-8170-FD7ACA5264EA}" type="slidenum">
              <a:rPr lang="en-US" altLang="en-US" smtClean="0"/>
              <a:pPr/>
              <a:t>25</a:t>
            </a:fld>
            <a:endParaRPr lang="en-US" altLang="en-US"/>
          </a:p>
        </p:txBody>
      </p:sp>
    </p:spTree>
    <p:extLst>
      <p:ext uri="{BB962C8B-B14F-4D97-AF65-F5344CB8AC3E}">
        <p14:creationId xmlns:p14="http://schemas.microsoft.com/office/powerpoint/2010/main" val="52284609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0" y="0"/>
            <a:ext cx="9144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457200" indent="-457200" eaLnBrk="1" hangingPunct="1">
              <a:buFont typeface="Arial" panose="020B0604020202020204" pitchFamily="34" charset="0"/>
              <a:buChar char="•"/>
            </a:pPr>
            <a:r>
              <a:rPr lang="en-US" altLang="en-US" sz="3200" dirty="0">
                <a:latin typeface="Times New Roman" panose="02020603050405020304" pitchFamily="18" charset="0"/>
                <a:cs typeface="Times New Roman" panose="02020603050405020304" pitchFamily="18" charset="0"/>
              </a:rPr>
              <a:t>Two basic assumptions:</a:t>
            </a:r>
          </a:p>
          <a:p>
            <a:pPr marL="1200150" lvl="1" indent="-457200" eaLnBrk="1" hangingPunct="1">
              <a:buFont typeface="Arial" panose="020B0604020202020204" pitchFamily="34" charset="0"/>
              <a:buChar char="•"/>
            </a:pPr>
            <a:r>
              <a:rPr lang="en-US" altLang="en-US" sz="3200" dirty="0" smtClean="0">
                <a:latin typeface="Times New Roman" panose="02020603050405020304" pitchFamily="18" charset="0"/>
                <a:cs typeface="Times New Roman" panose="02020603050405020304" pitchFamily="18" charset="0"/>
              </a:rPr>
              <a:t>There </a:t>
            </a:r>
            <a:r>
              <a:rPr lang="en-US" altLang="en-US" sz="3200" dirty="0">
                <a:latin typeface="Times New Roman" panose="02020603050405020304" pitchFamily="18" charset="0"/>
                <a:cs typeface="Times New Roman" panose="02020603050405020304" pitchFamily="18" charset="0"/>
              </a:rPr>
              <a:t>is a </a:t>
            </a:r>
            <a:r>
              <a:rPr lang="en-US" altLang="en-US" sz="3200" b="1" dirty="0">
                <a:solidFill>
                  <a:srgbClr val="FFFF00"/>
                </a:solidFill>
                <a:latin typeface="Times New Roman" panose="02020603050405020304" pitchFamily="18" charset="0"/>
                <a:cs typeface="Times New Roman" panose="02020603050405020304" pitchFamily="18" charset="0"/>
              </a:rPr>
              <a:t>unity of mind and body</a:t>
            </a:r>
            <a:r>
              <a:rPr lang="en-US" altLang="en-US" sz="3200" dirty="0">
                <a:latin typeface="Times New Roman" panose="02020603050405020304" pitchFamily="18" charset="0"/>
                <a:cs typeface="Times New Roman" panose="02020603050405020304" pitchFamily="18" charset="0"/>
              </a:rPr>
              <a:t> (reflected in the term mind-body medicine)</a:t>
            </a:r>
          </a:p>
          <a:p>
            <a:pPr marL="457200" indent="-457200" eaLnBrk="1" hangingPunct="1">
              <a:buFont typeface="Arial" panose="020B0604020202020204" pitchFamily="34" charset="0"/>
              <a:buChar char="•"/>
            </a:pPr>
            <a:endParaRPr lang="en-US" altLang="en-US" sz="3200" dirty="0">
              <a:latin typeface="Times New Roman" panose="02020603050405020304" pitchFamily="18" charset="0"/>
              <a:cs typeface="Times New Roman" panose="02020603050405020304" pitchFamily="18" charset="0"/>
            </a:endParaRPr>
          </a:p>
          <a:p>
            <a:pPr marL="1200150" lvl="1" indent="-457200" eaLnBrk="1" hangingPunct="1">
              <a:buFont typeface="Arial" panose="020B0604020202020204" pitchFamily="34" charset="0"/>
              <a:buChar char="•"/>
            </a:pPr>
            <a:r>
              <a:rPr lang="en-US" altLang="en-US" sz="3200" dirty="0">
                <a:latin typeface="Times New Roman" panose="02020603050405020304" pitchFamily="18" charset="0"/>
                <a:cs typeface="Times New Roman" panose="02020603050405020304" pitchFamily="18" charset="0"/>
              </a:rPr>
              <a:t>Psychological factors must be taken into account when considering all disease states</a:t>
            </a:r>
          </a:p>
          <a:p>
            <a:pPr marL="457200" indent="-457200" eaLnBrk="1" hangingPunct="1">
              <a:buFont typeface="Arial" panose="020B0604020202020204" pitchFamily="34" charset="0"/>
              <a:buChar char="•"/>
            </a:pPr>
            <a:endParaRPr lang="en-US" altLang="en-US" sz="320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US" altLang="en-US" sz="3200" dirty="0">
                <a:latin typeface="Times New Roman" panose="02020603050405020304" pitchFamily="18" charset="0"/>
                <a:cs typeface="Times New Roman" panose="02020603050405020304" pitchFamily="18" charset="0"/>
              </a:rPr>
              <a:t>Emphasis on examining and treating </a:t>
            </a:r>
            <a:r>
              <a:rPr lang="en-US" altLang="en-US" sz="3200" b="1" dirty="0">
                <a:solidFill>
                  <a:srgbClr val="FFFF00"/>
                </a:solidFill>
                <a:latin typeface="Times New Roman" panose="02020603050405020304" pitchFamily="18" charset="0"/>
                <a:cs typeface="Times New Roman" panose="02020603050405020304" pitchFamily="18" charset="0"/>
              </a:rPr>
              <a:t>the whole patient</a:t>
            </a:r>
            <a:r>
              <a:rPr lang="en-US" altLang="en-US" sz="3200" dirty="0">
                <a:latin typeface="Times New Roman" panose="02020603050405020304" pitchFamily="18" charset="0"/>
                <a:cs typeface="Times New Roman" panose="02020603050405020304" pitchFamily="18" charset="0"/>
              </a:rPr>
              <a:t>, not just his or her disease or disorder.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11C7007-0B71-4B9D-BE0A-4F931A263286}" type="slidenum">
              <a:rPr lang="en-US" altLang="en-US">
                <a:latin typeface="Arial" panose="020B0604020202020204" pitchFamily="34" charset="0"/>
              </a:rPr>
              <a:pPr eaLnBrk="1" hangingPunct="1"/>
              <a:t>3</a:t>
            </a:fld>
            <a:endParaRPr lang="en-US" altLang="en-US">
              <a:latin typeface="Arial" panose="020B0604020202020204" pitchFamily="34"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0" y="18298"/>
            <a:ext cx="9144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571500" indent="-571500" eaLnBrk="1" hangingPunct="1">
              <a:buFont typeface="Arial" panose="020B0604020202020204" pitchFamily="34" charset="0"/>
              <a:buChar char="•"/>
            </a:pPr>
            <a:r>
              <a:rPr lang="en-US" altLang="en-US" sz="3600" dirty="0" smtClean="0">
                <a:latin typeface="Times New Roman" panose="02020603050405020304" pitchFamily="18" charset="0"/>
                <a:cs typeface="Times New Roman" panose="02020603050405020304" pitchFamily="18" charset="0"/>
              </a:rPr>
              <a:t>The </a:t>
            </a:r>
            <a:r>
              <a:rPr lang="en-US" altLang="en-US" sz="3600" dirty="0">
                <a:latin typeface="Times New Roman" panose="02020603050405020304" pitchFamily="18" charset="0"/>
                <a:cs typeface="Times New Roman" panose="02020603050405020304" pitchFamily="18" charset="0"/>
              </a:rPr>
              <a:t>concepts of psychosomatic medicine also influenced the field of behavioral medicine which </a:t>
            </a:r>
            <a:r>
              <a:rPr lang="arn-CL" altLang="en-US" sz="3600" dirty="0">
                <a:latin typeface="Times New Roman" panose="02020603050405020304" pitchFamily="18" charset="0"/>
                <a:cs typeface="Times New Roman" panose="02020603050405020304" pitchFamily="18" charset="0"/>
              </a:rPr>
              <a:t>integrates</a:t>
            </a:r>
            <a:r>
              <a:rPr lang="en-US" altLang="en-US" sz="3600" dirty="0">
                <a:latin typeface="Times New Roman" panose="02020603050405020304" pitchFamily="18" charset="0"/>
                <a:cs typeface="Times New Roman" panose="02020603050405020304" pitchFamily="18" charset="0"/>
              </a:rPr>
              <a:t> the behavioral sciences and the biomedical approach to the </a:t>
            </a:r>
            <a:r>
              <a:rPr lang="en-US" altLang="en-US" sz="3600" dirty="0">
                <a:solidFill>
                  <a:srgbClr val="FFFF00"/>
                </a:solidFill>
                <a:latin typeface="Times New Roman" panose="02020603050405020304" pitchFamily="18" charset="0"/>
                <a:cs typeface="Times New Roman" panose="02020603050405020304" pitchFamily="18" charset="0"/>
              </a:rPr>
              <a:t>prevention, diagnosis, and treatment of diseases.</a:t>
            </a:r>
          </a:p>
          <a:p>
            <a:pPr eaLnBrk="1" hangingPunct="1"/>
            <a:endParaRPr lang="en-US" altLang="en-US" sz="3600" dirty="0">
              <a:solidFill>
                <a:srgbClr val="FFFF00"/>
              </a:solidFill>
              <a:latin typeface="Times New Roman" panose="02020603050405020304" pitchFamily="18" charset="0"/>
              <a:cs typeface="Times New Roman" panose="02020603050405020304" pitchFamily="18" charset="0"/>
            </a:endParaRPr>
          </a:p>
          <a:p>
            <a:pPr marL="571500" indent="-571500" eaLnBrk="1" hangingPunct="1">
              <a:buFont typeface="Arial" panose="020B0604020202020204" pitchFamily="34" charset="0"/>
              <a:buChar char="•"/>
            </a:pPr>
            <a:r>
              <a:rPr lang="en-US" altLang="en-US" sz="3600" dirty="0" smtClean="0">
                <a:latin typeface="Times New Roman" panose="02020603050405020304" pitchFamily="18" charset="0"/>
                <a:cs typeface="Times New Roman" panose="02020603050405020304" pitchFamily="18" charset="0"/>
              </a:rPr>
              <a:t>Psychosomatic </a:t>
            </a:r>
            <a:r>
              <a:rPr lang="en-US" altLang="en-US" sz="3600" dirty="0">
                <a:latin typeface="Times New Roman" panose="02020603050405020304" pitchFamily="18" charset="0"/>
                <a:cs typeface="Times New Roman" panose="02020603050405020304" pitchFamily="18" charset="0"/>
              </a:rPr>
              <a:t>concepts have contributed greatly to those approaches of medical care.</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44B7692-D168-4133-A1CB-A8586E662AD1}" type="slidenum">
              <a:rPr lang="en-US" altLang="en-US">
                <a:latin typeface="Arial" panose="020B0604020202020204" pitchFamily="34" charset="0"/>
              </a:rPr>
              <a:pPr eaLnBrk="1" hangingPunct="1"/>
              <a:t>4</a:t>
            </a:fld>
            <a:endParaRPr lang="en-US" altLang="en-US">
              <a:latin typeface="Arial" panose="020B0604020202020204" pitchFamily="34"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0" y="1"/>
            <a:ext cx="91440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en-US" altLang="en-US" sz="3200" b="1" dirty="0">
                <a:solidFill>
                  <a:srgbClr val="CC0000"/>
                </a:solidFill>
                <a:latin typeface="Times New Roman" panose="02020603050405020304" pitchFamily="18" charset="0"/>
                <a:cs typeface="Times New Roman" panose="02020603050405020304" pitchFamily="18" charset="0"/>
              </a:rPr>
              <a:t>Biomedical Model:</a:t>
            </a:r>
          </a:p>
          <a:p>
            <a:pPr marL="457200" indent="-457200" eaLnBrk="1" hangingPunct="1">
              <a:buFont typeface="Arial" panose="020B0604020202020204" pitchFamily="34" charset="0"/>
              <a:buChar char="•"/>
            </a:pPr>
            <a:r>
              <a:rPr lang="en-US" altLang="en-US" sz="3200" dirty="0" smtClean="0">
                <a:latin typeface="Times New Roman" panose="02020603050405020304" pitchFamily="18" charset="0"/>
                <a:cs typeface="Times New Roman" panose="02020603050405020304" pitchFamily="18" charset="0"/>
              </a:rPr>
              <a:t>The </a:t>
            </a:r>
            <a:r>
              <a:rPr lang="en-US" altLang="en-US" sz="3200" dirty="0">
                <a:latin typeface="Times New Roman" panose="02020603050405020304" pitchFamily="18" charset="0"/>
                <a:cs typeface="Times New Roman" panose="02020603050405020304" pitchFamily="18" charset="0"/>
              </a:rPr>
              <a:t>application of biological science to maintain health and treating disease.</a:t>
            </a:r>
          </a:p>
          <a:p>
            <a:pPr marL="457200" indent="-457200" eaLnBrk="1" hangingPunct="1">
              <a:buFont typeface="Arial" panose="020B0604020202020204" pitchFamily="34" charset="0"/>
              <a:buChar char="•"/>
            </a:pPr>
            <a:endParaRPr lang="en-US" altLang="en-US" sz="320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US" altLang="en-US" sz="3200" dirty="0" smtClean="0">
                <a:latin typeface="Times New Roman" panose="02020603050405020304" pitchFamily="18" charset="0"/>
                <a:cs typeface="Times New Roman" panose="02020603050405020304" pitchFamily="18" charset="0"/>
              </a:rPr>
              <a:t>Engel </a:t>
            </a:r>
            <a:r>
              <a:rPr lang="en-US" altLang="en-US" sz="3200" dirty="0">
                <a:latin typeface="Times New Roman" panose="02020603050405020304" pitchFamily="18" charset="0"/>
                <a:cs typeface="Times New Roman" panose="02020603050405020304" pitchFamily="18" charset="0"/>
              </a:rPr>
              <a:t>(1977) proposed a major change in</a:t>
            </a:r>
            <a:r>
              <a:rPr lang="en-CA" altLang="en-US" sz="3200" dirty="0">
                <a:latin typeface="Times New Roman" panose="02020603050405020304" pitchFamily="18" charset="0"/>
                <a:cs typeface="Times New Roman" panose="02020603050405020304" pitchFamily="18" charset="0"/>
              </a:rPr>
              <a:t> our fundamental model of health care</a:t>
            </a:r>
            <a:r>
              <a:rPr lang="en-CA" altLang="en-US" sz="3200" dirty="0" smtClean="0">
                <a:latin typeface="Times New Roman" panose="02020603050405020304" pitchFamily="18" charset="0"/>
                <a:cs typeface="Times New Roman" panose="02020603050405020304" pitchFamily="18" charset="0"/>
              </a:rPr>
              <a:t>.</a:t>
            </a:r>
          </a:p>
          <a:p>
            <a:pPr marL="457200" indent="-457200" eaLnBrk="1" hangingPunct="1">
              <a:buFont typeface="Arial" panose="020B0604020202020204" pitchFamily="34" charset="0"/>
              <a:buChar char="•"/>
            </a:pPr>
            <a:endParaRPr lang="en-CA" altLang="en-US" sz="320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CA" altLang="en-US" sz="3200" dirty="0" smtClean="0">
                <a:latin typeface="Times New Roman" panose="02020603050405020304" pitchFamily="18" charset="0"/>
                <a:cs typeface="Times New Roman" panose="02020603050405020304" pitchFamily="18" charset="0"/>
              </a:rPr>
              <a:t>The </a:t>
            </a:r>
            <a:r>
              <a:rPr lang="en-CA" altLang="en-US" sz="3200" dirty="0">
                <a:latin typeface="Times New Roman" panose="02020603050405020304" pitchFamily="18" charset="0"/>
                <a:cs typeface="Times New Roman" panose="02020603050405020304" pitchFamily="18" charset="0"/>
              </a:rPr>
              <a:t>new model continues the emphasis on </a:t>
            </a:r>
            <a:r>
              <a:rPr lang="en-CA" altLang="en-US" sz="3200" dirty="0">
                <a:solidFill>
                  <a:srgbClr val="FFFF00"/>
                </a:solidFill>
                <a:latin typeface="Times New Roman" panose="02020603050405020304" pitchFamily="18" charset="0"/>
                <a:cs typeface="Times New Roman" panose="02020603050405020304" pitchFamily="18" charset="0"/>
              </a:rPr>
              <a:t>biological knowledge</a:t>
            </a:r>
            <a:r>
              <a:rPr lang="en-CA" altLang="en-US" sz="3200" dirty="0">
                <a:latin typeface="Times New Roman" panose="02020603050405020304" pitchFamily="18" charset="0"/>
                <a:cs typeface="Times New Roman" panose="02020603050405020304" pitchFamily="18" charset="0"/>
              </a:rPr>
              <a:t>, but also encompasses the utilization of </a:t>
            </a:r>
            <a:r>
              <a:rPr lang="en-CA" altLang="en-US" sz="3200" dirty="0">
                <a:solidFill>
                  <a:srgbClr val="FFFF00"/>
                </a:solidFill>
                <a:latin typeface="Times New Roman" panose="02020603050405020304" pitchFamily="18" charset="0"/>
                <a:cs typeface="Times New Roman" panose="02020603050405020304" pitchFamily="18" charset="0"/>
              </a:rPr>
              <a:t>psychosocial knowledge</a:t>
            </a:r>
            <a:r>
              <a:rPr lang="en-CA" altLang="en-US" sz="3200" dirty="0">
                <a:latin typeface="Times New Roman" panose="02020603050405020304" pitchFamily="18" charset="0"/>
                <a:cs typeface="Times New Roman" panose="02020603050405020304" pitchFamily="18" charset="0"/>
              </a:rPr>
              <a:t>.</a:t>
            </a:r>
          </a:p>
          <a:p>
            <a:pPr marL="457200" indent="-457200" eaLnBrk="1" hangingPunct="1">
              <a:buFont typeface="Arial" panose="020B0604020202020204" pitchFamily="34" charset="0"/>
              <a:buChar char="•"/>
            </a:pPr>
            <a:endParaRPr lang="en-CA" altLang="en-US" sz="3200" dirty="0">
              <a:latin typeface="Times New Roman" panose="02020603050405020304" pitchFamily="18" charset="0"/>
              <a:cs typeface="Times New Roman" panose="02020603050405020304" pitchFamily="18" charset="0"/>
            </a:endParaRPr>
          </a:p>
          <a:p>
            <a:pPr marL="457200" indent="-457200" algn="ctr" eaLnBrk="1" hangingPunct="1">
              <a:buFont typeface="Arial" panose="020B0604020202020204" pitchFamily="34" charset="0"/>
              <a:buChar char="•"/>
            </a:pPr>
            <a:r>
              <a:rPr lang="en-CA" altLang="en-US" sz="3200" b="1" dirty="0">
                <a:solidFill>
                  <a:schemeClr val="bg2">
                    <a:lumMod val="50000"/>
                  </a:schemeClr>
                </a:solidFill>
                <a:latin typeface="Times New Roman" panose="02020603050405020304" pitchFamily="18" charset="0"/>
                <a:cs typeface="Times New Roman" panose="02020603050405020304" pitchFamily="18" charset="0"/>
              </a:rPr>
              <a:t>“</a:t>
            </a:r>
            <a:r>
              <a:rPr lang="en-CA" altLang="en-US" sz="3200" b="1" dirty="0" smtClean="0">
                <a:solidFill>
                  <a:schemeClr val="bg2">
                    <a:lumMod val="50000"/>
                  </a:schemeClr>
                </a:solidFill>
                <a:latin typeface="Times New Roman" panose="02020603050405020304" pitchFamily="18" charset="0"/>
                <a:cs typeface="Times New Roman" panose="02020603050405020304" pitchFamily="18" charset="0"/>
              </a:rPr>
              <a:t>Bio-psychosocial </a:t>
            </a:r>
            <a:r>
              <a:rPr lang="en-CA" altLang="en-US" sz="3200" b="1" dirty="0">
                <a:solidFill>
                  <a:schemeClr val="bg2">
                    <a:lumMod val="50000"/>
                  </a:schemeClr>
                </a:solidFill>
                <a:latin typeface="Times New Roman" panose="02020603050405020304" pitchFamily="18" charset="0"/>
                <a:cs typeface="Times New Roman" panose="02020603050405020304" pitchFamily="18" charset="0"/>
              </a:rPr>
              <a:t>Model”</a:t>
            </a:r>
            <a:endParaRPr lang="en-US" altLang="en-US" sz="32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E3EC6E4-E885-4E65-9C7B-6F8373053C41}" type="slidenum">
              <a:rPr lang="en-US" altLang="en-US">
                <a:latin typeface="Arial" panose="020B0604020202020204" pitchFamily="34" charset="0"/>
              </a:rPr>
              <a:pPr eaLnBrk="1" hangingPunct="1"/>
              <a:t>5</a:t>
            </a:fld>
            <a:endParaRPr lang="en-US" altLang="en-US">
              <a:latin typeface="Arial" panose="020B0604020202020204" pitchFamily="34"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06425" y="0"/>
            <a:ext cx="7926388" cy="981075"/>
          </a:xfrm>
        </p:spPr>
        <p:txBody>
          <a:bodyPr/>
          <a:lstStyle/>
          <a:p>
            <a:pPr eaLnBrk="1" hangingPunct="1">
              <a:defRPr/>
            </a:pPr>
            <a:r>
              <a:rPr lang="en-US" sz="4800" b="1" dirty="0">
                <a:solidFill>
                  <a:srgbClr val="000000"/>
                </a:solidFill>
                <a:effectLst>
                  <a:outerShdw blurRad="38100" dist="38100" dir="2700000" algn="tl">
                    <a:srgbClr val="FFFFFF"/>
                  </a:outerShdw>
                </a:effectLst>
                <a:latin typeface="Times New Roman" pitchFamily="18" charset="0"/>
                <a:cs typeface="Times New Roman" pitchFamily="18" charset="0"/>
              </a:rPr>
              <a:t>Stress Theory</a:t>
            </a:r>
            <a:r>
              <a:rPr lang="en-US" b="1" dirty="0"/>
              <a:t> </a:t>
            </a:r>
          </a:p>
        </p:txBody>
      </p:sp>
      <p:sp>
        <p:nvSpPr>
          <p:cNvPr id="98307" name="Rectangle 3"/>
          <p:cNvSpPr>
            <a:spLocks noGrp="1" noChangeArrowheads="1"/>
          </p:cNvSpPr>
          <p:nvPr>
            <p:ph type="body" idx="1"/>
          </p:nvPr>
        </p:nvSpPr>
        <p:spPr>
          <a:xfrm>
            <a:off x="0" y="1125538"/>
            <a:ext cx="9144000" cy="5732462"/>
          </a:xfrm>
        </p:spPr>
        <p:txBody>
          <a:bodyPr/>
          <a:lstStyle/>
          <a:p>
            <a:pPr eaLnBrk="1" hangingPunct="1">
              <a:lnSpc>
                <a:spcPct val="90000"/>
              </a:lnSpc>
              <a:defRPr/>
            </a:pPr>
            <a:r>
              <a:rPr lang="en-US" dirty="0" smtClean="0">
                <a:latin typeface="Times New Roman" pitchFamily="18" charset="0"/>
                <a:cs typeface="Times New Roman" pitchFamily="18" charset="0"/>
              </a:rPr>
              <a:t>Stress </a:t>
            </a:r>
            <a:r>
              <a:rPr lang="en-US" dirty="0">
                <a:latin typeface="Times New Roman" pitchFamily="18" charset="0"/>
                <a:cs typeface="Times New Roman" pitchFamily="18" charset="0"/>
              </a:rPr>
              <a:t>can be described as a circumstance that </a:t>
            </a:r>
            <a:r>
              <a:rPr lang="en-US" dirty="0">
                <a:solidFill>
                  <a:srgbClr val="FFFF00"/>
                </a:solidFill>
                <a:latin typeface="Times New Roman" pitchFamily="18" charset="0"/>
                <a:cs typeface="Times New Roman" pitchFamily="18" charset="0"/>
              </a:rPr>
              <a:t>disturbs, or is likely to disturb</a:t>
            </a:r>
            <a:r>
              <a:rPr lang="en-US" dirty="0">
                <a:latin typeface="Times New Roman" pitchFamily="18" charset="0"/>
                <a:cs typeface="Times New Roman" pitchFamily="18" charset="0"/>
              </a:rPr>
              <a:t>, the normal physiological or psychological functioning of a person.</a:t>
            </a:r>
          </a:p>
          <a:p>
            <a:pPr marL="0" indent="0" eaLnBrk="1" hangingPunct="1">
              <a:lnSpc>
                <a:spcPct val="90000"/>
              </a:lnSpc>
              <a:buNone/>
              <a:defRPr/>
            </a:pPr>
            <a:endParaRPr lang="en-US" dirty="0">
              <a:latin typeface="Times New Roman" pitchFamily="18" charset="0"/>
              <a:cs typeface="Times New Roman" pitchFamily="18" charset="0"/>
            </a:endParaRPr>
          </a:p>
          <a:p>
            <a:pPr eaLnBrk="1" hangingPunct="1">
              <a:lnSpc>
                <a:spcPct val="90000"/>
              </a:lnSpc>
              <a:defRP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body reacts to stress in this sense defined as anything (</a:t>
            </a:r>
            <a:r>
              <a:rPr lang="en-US" dirty="0">
                <a:solidFill>
                  <a:srgbClr val="FFFF00"/>
                </a:solidFill>
                <a:latin typeface="Times New Roman" pitchFamily="18" charset="0"/>
                <a:cs typeface="Times New Roman" pitchFamily="18" charset="0"/>
              </a:rPr>
              <a:t>real, symbolic, or imagined</a:t>
            </a:r>
            <a:r>
              <a:rPr lang="en-US" dirty="0">
                <a:latin typeface="Times New Roman" pitchFamily="18" charset="0"/>
                <a:cs typeface="Times New Roman" pitchFamily="18" charset="0"/>
              </a:rPr>
              <a:t>) that  by threatens an individual's survival by putting into motion a set of responses that seeks to </a:t>
            </a:r>
            <a:r>
              <a:rPr lang="en-US" dirty="0">
                <a:solidFill>
                  <a:srgbClr val="FFFF00"/>
                </a:solidFill>
                <a:latin typeface="Times New Roman" pitchFamily="18" charset="0"/>
                <a:cs typeface="Times New Roman" pitchFamily="18" charset="0"/>
              </a:rPr>
              <a:t>diminish the impact of the stressor and restore homeostasis.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B901757-14C1-4208-8028-D94EF6A3BE80}" type="slidenum">
              <a:rPr lang="en-US" altLang="en-US">
                <a:latin typeface="Arial" panose="020B0604020202020204" pitchFamily="34" charset="0"/>
              </a:rPr>
              <a:pPr eaLnBrk="1" hangingPunct="1"/>
              <a:t>6</a:t>
            </a:fld>
            <a:endParaRPr lang="en-US" altLang="en-US">
              <a:latin typeface="Arial" panose="020B0604020202020204" pitchFamily="34"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395288" y="0"/>
            <a:ext cx="8229600" cy="1371600"/>
          </a:xfrm>
        </p:spPr>
        <p:txBody>
          <a:bodyPr/>
          <a:lstStyle/>
          <a:p>
            <a:pPr eaLnBrk="1" hangingPunct="1">
              <a:defRPr/>
            </a:pPr>
            <a:r>
              <a:rPr lang="en-CA" sz="4000" b="1">
                <a:solidFill>
                  <a:srgbClr val="FFFF00"/>
                </a:solidFill>
                <a:latin typeface="Times New Roman" pitchFamily="18" charset="0"/>
                <a:cs typeface="Times New Roman" pitchFamily="18" charset="0"/>
              </a:rPr>
              <a:t>THE STRESS MODEL</a:t>
            </a:r>
            <a:endParaRPr lang="en-US" sz="4000" b="1">
              <a:solidFill>
                <a:srgbClr val="FFFF00"/>
              </a:solidFill>
              <a:latin typeface="Times New Roman" pitchFamily="18" charset="0"/>
              <a:cs typeface="Times New Roman" pitchFamily="18" charset="0"/>
            </a:endParaRPr>
          </a:p>
        </p:txBody>
      </p:sp>
      <p:sp>
        <p:nvSpPr>
          <p:cNvPr id="169987" name="Rectangle 3"/>
          <p:cNvSpPr>
            <a:spLocks noGrp="1" noChangeArrowheads="1"/>
          </p:cNvSpPr>
          <p:nvPr>
            <p:ph type="body" idx="1"/>
          </p:nvPr>
        </p:nvSpPr>
        <p:spPr>
          <a:xfrm>
            <a:off x="0" y="1124744"/>
            <a:ext cx="9143999" cy="5733256"/>
          </a:xfrm>
        </p:spPr>
        <p:txBody>
          <a:bodyPr/>
          <a:lstStyle/>
          <a:p>
            <a:pPr eaLnBrk="1" hangingPunct="1">
              <a:defRPr/>
            </a:pPr>
            <a:r>
              <a:rPr lang="en-CA" dirty="0">
                <a:latin typeface="Times New Roman" pitchFamily="18" charset="0"/>
                <a:cs typeface="Times New Roman" pitchFamily="18" charset="0"/>
              </a:rPr>
              <a:t>A psychosomatic framework.</a:t>
            </a:r>
          </a:p>
          <a:p>
            <a:pPr eaLnBrk="1" hangingPunct="1">
              <a:defRPr/>
            </a:pPr>
            <a:r>
              <a:rPr lang="en-CA" dirty="0">
                <a:latin typeface="Times New Roman" pitchFamily="18" charset="0"/>
                <a:cs typeface="Times New Roman" pitchFamily="18" charset="0"/>
              </a:rPr>
              <a:t>Two major facets of stress response.</a:t>
            </a:r>
          </a:p>
          <a:p>
            <a:pPr eaLnBrk="1" hangingPunct="1">
              <a:defRPr/>
            </a:pPr>
            <a:r>
              <a:rPr lang="en-CA" dirty="0">
                <a:solidFill>
                  <a:srgbClr val="CC0000"/>
                </a:solidFill>
                <a:latin typeface="Times New Roman" pitchFamily="18" charset="0"/>
                <a:cs typeface="Times New Roman" pitchFamily="18" charset="0"/>
              </a:rPr>
              <a:t>“Fight or Flight”</a:t>
            </a:r>
            <a:r>
              <a:rPr lang="en-CA" dirty="0">
                <a:latin typeface="Times New Roman" pitchFamily="18" charset="0"/>
                <a:cs typeface="Times New Roman" pitchFamily="18" charset="0"/>
              </a:rPr>
              <a:t> response is mediated by hypothalamus, the sympathetic nervous system, and the adrenal medulla</a:t>
            </a:r>
            <a:r>
              <a:rPr lang="en-US" dirty="0">
                <a:latin typeface="Times New Roman" pitchFamily="18" charset="0"/>
                <a:cs typeface="Times New Roman" pitchFamily="18" charset="0"/>
              </a:rPr>
              <a:t>.</a:t>
            </a:r>
          </a:p>
          <a:p>
            <a:pPr eaLnBrk="1" hangingPunct="1">
              <a:defRPr/>
            </a:pPr>
            <a:r>
              <a:rPr lang="en-US" dirty="0">
                <a:latin typeface="Times New Roman" pitchFamily="18" charset="0"/>
                <a:cs typeface="Times New Roman" pitchFamily="18" charset="0"/>
              </a:rPr>
              <a:t>If chronic, this response can have serious health consequences.</a:t>
            </a:r>
          </a:p>
          <a:p>
            <a:pPr eaLnBrk="1" hangingPunct="1">
              <a:defRPr/>
            </a:pPr>
            <a:r>
              <a:rPr lang="en-US" dirty="0">
                <a:latin typeface="Times New Roman" pitchFamily="18" charset="0"/>
                <a:cs typeface="Times New Roman" pitchFamily="18" charset="0"/>
              </a:rPr>
              <a:t>The hypothalamus, pituitary gland, the adrenal cortex mediate the second facet.</a:t>
            </a:r>
          </a:p>
          <a:p>
            <a:pPr eaLnBrk="1" hangingPunct="1">
              <a:defRPr/>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FB7F82-E393-44CB-B1E7-F6E1992EEE06}" type="slidenum">
              <a:rPr lang="en-US" altLang="en-US">
                <a:latin typeface="Arial" panose="020B0604020202020204" pitchFamily="34" charset="0"/>
              </a:rPr>
              <a:pPr eaLnBrk="1" hangingPunct="1"/>
              <a:t>7</a:t>
            </a:fld>
            <a:endParaRPr lang="en-US" altLang="en-US">
              <a:latin typeface="Arial" panose="020B0604020202020204" pitchFamily="34"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0"/>
            <a:ext cx="9144000" cy="1308100"/>
          </a:xfrm>
        </p:spPr>
        <p:txBody>
          <a:bodyPr/>
          <a:lstStyle/>
          <a:p>
            <a:pPr eaLnBrk="1" hangingPunct="1">
              <a:defRPr/>
            </a:pPr>
            <a:r>
              <a:rPr lang="en-US" sz="3600" b="1" dirty="0" smtClean="0">
                <a:solidFill>
                  <a:srgbClr val="FFFF00"/>
                </a:solidFill>
                <a:latin typeface="Times New Roman" pitchFamily="18" charset="0"/>
                <a:cs typeface="Times New Roman" pitchFamily="18" charset="0"/>
              </a:rPr>
              <a:t>NEUROTRANSMITTER RESPONSES TO STRESS</a:t>
            </a:r>
            <a:endParaRPr lang="en-US" sz="3600" b="1" dirty="0">
              <a:solidFill>
                <a:srgbClr val="FFFF00"/>
              </a:solidFill>
              <a:latin typeface="Times New Roman" pitchFamily="18" charset="0"/>
              <a:cs typeface="Times New Roman" pitchFamily="18" charset="0"/>
            </a:endParaRPr>
          </a:p>
        </p:txBody>
      </p:sp>
      <p:sp>
        <p:nvSpPr>
          <p:cNvPr id="99331" name="Rectangle 3"/>
          <p:cNvSpPr>
            <a:spLocks noGrp="1" noChangeArrowheads="1"/>
          </p:cNvSpPr>
          <p:nvPr>
            <p:ph type="body" idx="1"/>
          </p:nvPr>
        </p:nvSpPr>
        <p:spPr>
          <a:xfrm>
            <a:off x="0" y="1196975"/>
            <a:ext cx="9144000" cy="5661025"/>
          </a:xfrm>
        </p:spPr>
        <p:txBody>
          <a:bodyPr/>
          <a:lstStyle/>
          <a:p>
            <a:pPr eaLnBrk="1" hangingPunct="1">
              <a:defRPr/>
            </a:pPr>
            <a:r>
              <a:rPr lang="en-US" dirty="0" smtClean="0">
                <a:latin typeface="Times New Roman" pitchFamily="18" charset="0"/>
                <a:cs typeface="Times New Roman" pitchFamily="18" charset="0"/>
              </a:rPr>
              <a:t>Stressors </a:t>
            </a:r>
            <a:r>
              <a:rPr lang="en-US" dirty="0">
                <a:latin typeface="Times New Roman" pitchFamily="18" charset="0"/>
                <a:cs typeface="Times New Roman" pitchFamily="18" charset="0"/>
              </a:rPr>
              <a:t>activate </a:t>
            </a:r>
            <a:r>
              <a:rPr lang="en-US" b="1" dirty="0">
                <a:solidFill>
                  <a:srgbClr val="000000"/>
                </a:solidFill>
                <a:effectLst>
                  <a:outerShdw blurRad="38100" dist="38100" dir="2700000" algn="tl">
                    <a:srgbClr val="FFFFFF"/>
                  </a:outerShdw>
                </a:effectLst>
                <a:latin typeface="Times New Roman" pitchFamily="18" charset="0"/>
                <a:cs typeface="Times New Roman" pitchFamily="18" charset="0"/>
              </a:rPr>
              <a:t>noradrenergic</a:t>
            </a:r>
            <a:r>
              <a:rPr lang="en-US" dirty="0">
                <a:latin typeface="Times New Roman" pitchFamily="18" charset="0"/>
                <a:cs typeface="Times New Roman" pitchFamily="18" charset="0"/>
              </a:rPr>
              <a:t> systems in the brain and cause release of </a:t>
            </a:r>
            <a:r>
              <a:rPr lang="en-US" dirty="0" err="1">
                <a:latin typeface="Times New Roman" pitchFamily="18" charset="0"/>
                <a:cs typeface="Times New Roman" pitchFamily="18" charset="0"/>
              </a:rPr>
              <a:t>catecholamines</a:t>
            </a:r>
            <a:r>
              <a:rPr lang="en-US" dirty="0">
                <a:latin typeface="Times New Roman" pitchFamily="18" charset="0"/>
                <a:cs typeface="Times New Roman" pitchFamily="18" charset="0"/>
              </a:rPr>
              <a:t> from the autonomic nervous system.</a:t>
            </a:r>
          </a:p>
          <a:p>
            <a:pPr eaLnBrk="1" hangingPunct="1">
              <a:defRPr/>
            </a:pPr>
            <a:endParaRPr lang="en-US" dirty="0">
              <a:latin typeface="Times New Roman" pitchFamily="18" charset="0"/>
              <a:cs typeface="Times New Roman" pitchFamily="18" charset="0"/>
            </a:endParaRPr>
          </a:p>
          <a:p>
            <a:pPr eaLnBrk="1" hangingPunct="1">
              <a:defRPr/>
            </a:pPr>
            <a:r>
              <a:rPr lang="en-US" dirty="0" smtClean="0">
                <a:latin typeface="Times New Roman" pitchFamily="18" charset="0"/>
                <a:cs typeface="Times New Roman" pitchFamily="18" charset="0"/>
              </a:rPr>
              <a:t>Stressors </a:t>
            </a:r>
            <a:r>
              <a:rPr lang="en-US" dirty="0">
                <a:latin typeface="Times New Roman" pitchFamily="18" charset="0"/>
                <a:cs typeface="Times New Roman" pitchFamily="18" charset="0"/>
              </a:rPr>
              <a:t>also activate </a:t>
            </a:r>
            <a:r>
              <a:rPr lang="en-US" b="1" dirty="0">
                <a:solidFill>
                  <a:srgbClr val="000000"/>
                </a:solidFill>
                <a:effectLst>
                  <a:outerShdw blurRad="38100" dist="38100" dir="2700000" algn="tl">
                    <a:srgbClr val="FFFFFF"/>
                  </a:outerShdw>
                </a:effectLst>
                <a:latin typeface="Times New Roman" pitchFamily="18" charset="0"/>
                <a:cs typeface="Times New Roman" pitchFamily="18" charset="0"/>
              </a:rPr>
              <a:t>serotonergic</a:t>
            </a:r>
            <a:r>
              <a:rPr lang="en-US" dirty="0">
                <a:latin typeface="Times New Roman" pitchFamily="18" charset="0"/>
                <a:cs typeface="Times New Roman" pitchFamily="18" charset="0"/>
              </a:rPr>
              <a:t> systems in the brain, as evidenced by increased serotonin turnover.</a:t>
            </a:r>
          </a:p>
          <a:p>
            <a:pPr eaLnBrk="1" hangingPunct="1">
              <a:defRPr/>
            </a:pPr>
            <a:endParaRPr lang="en-US" dirty="0">
              <a:latin typeface="Times New Roman" pitchFamily="18" charset="0"/>
              <a:cs typeface="Times New Roman" pitchFamily="18" charset="0"/>
            </a:endParaRPr>
          </a:p>
          <a:p>
            <a:pPr eaLnBrk="1" hangingPunct="1">
              <a:defRPr/>
            </a:pPr>
            <a:r>
              <a:rPr lang="en-US" dirty="0" smtClean="0">
                <a:latin typeface="Times New Roman" pitchFamily="18" charset="0"/>
                <a:cs typeface="Times New Roman" pitchFamily="18" charset="0"/>
              </a:rPr>
              <a:t>Stress </a:t>
            </a:r>
            <a:r>
              <a:rPr lang="en-US" dirty="0">
                <a:latin typeface="Times New Roman" pitchFamily="18" charset="0"/>
                <a:cs typeface="Times New Roman" pitchFamily="18" charset="0"/>
              </a:rPr>
              <a:t>also increases </a:t>
            </a:r>
            <a:r>
              <a:rPr lang="en-US" b="1" dirty="0">
                <a:solidFill>
                  <a:srgbClr val="000000"/>
                </a:solidFill>
                <a:effectLst>
                  <a:outerShdw blurRad="38100" dist="38100" dir="2700000" algn="tl">
                    <a:srgbClr val="FFFFFF"/>
                  </a:outerShdw>
                </a:effectLst>
                <a:latin typeface="Times New Roman" pitchFamily="18" charset="0"/>
                <a:cs typeface="Times New Roman" pitchFamily="18" charset="0"/>
              </a:rPr>
              <a:t>dopaminergic </a:t>
            </a:r>
            <a:r>
              <a:rPr lang="en-US" dirty="0">
                <a:latin typeface="Times New Roman" pitchFamily="18" charset="0"/>
                <a:cs typeface="Times New Roman" pitchFamily="18" charset="0"/>
              </a:rPr>
              <a:t>neurotransmission in </a:t>
            </a:r>
            <a:r>
              <a:rPr lang="en-US" dirty="0" err="1" smtClean="0">
                <a:latin typeface="Times New Roman" pitchFamily="18" charset="0"/>
                <a:cs typeface="Times New Roman" pitchFamily="18" charset="0"/>
              </a:rPr>
              <a:t>meso</a:t>
            </a:r>
            <a:r>
              <a:rPr lang="en-US" dirty="0" smtClean="0">
                <a:latin typeface="Times New Roman" pitchFamily="18" charset="0"/>
                <a:cs typeface="Times New Roman" pitchFamily="18" charset="0"/>
              </a:rPr>
              <a:t>-pre-frontal </a:t>
            </a:r>
            <a:r>
              <a:rPr lang="en-US" dirty="0">
                <a:latin typeface="Times New Roman" pitchFamily="18" charset="0"/>
                <a:cs typeface="Times New Roman" pitchFamily="18" charset="0"/>
              </a:rPr>
              <a:t>pathways.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13BE700-D49E-443B-B3F4-269864BFD8EA}" type="slidenum">
              <a:rPr lang="en-US" altLang="en-US">
                <a:latin typeface="Arial" panose="020B0604020202020204" pitchFamily="34" charset="0"/>
              </a:rPr>
              <a:pPr eaLnBrk="1" hangingPunct="1"/>
              <a:t>8</a:t>
            </a:fld>
            <a:endParaRPr lang="en-US" altLang="en-US">
              <a:latin typeface="Arial" panose="020B0604020202020204" pitchFamily="34" charset="0"/>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381000"/>
            <a:ext cx="7500938" cy="755650"/>
          </a:xfrm>
        </p:spPr>
        <p:txBody>
          <a:bodyPr/>
          <a:lstStyle/>
          <a:p>
            <a:pPr eaLnBrk="1" hangingPunct="1">
              <a:defRPr/>
            </a:pPr>
            <a:r>
              <a:rPr lang="en-US" sz="4000" b="1" dirty="0" smtClean="0">
                <a:solidFill>
                  <a:srgbClr val="FFFF00"/>
                </a:solidFill>
                <a:latin typeface="Times New Roman" pitchFamily="18" charset="0"/>
                <a:cs typeface="Times New Roman" pitchFamily="18" charset="0"/>
              </a:rPr>
              <a:t>ENDOCRINE RESPONSES TO STRESS</a:t>
            </a:r>
            <a:r>
              <a:rPr lang="en-US" sz="4000" dirty="0" smtClean="0"/>
              <a:t> </a:t>
            </a:r>
            <a:endParaRPr lang="en-US" sz="4000" dirty="0"/>
          </a:p>
        </p:txBody>
      </p:sp>
      <p:sp>
        <p:nvSpPr>
          <p:cNvPr id="100355" name="Rectangle 3"/>
          <p:cNvSpPr>
            <a:spLocks noGrp="1" noChangeArrowheads="1"/>
          </p:cNvSpPr>
          <p:nvPr>
            <p:ph type="body" idx="1"/>
          </p:nvPr>
        </p:nvSpPr>
        <p:spPr>
          <a:xfrm>
            <a:off x="1" y="1340768"/>
            <a:ext cx="9144000" cy="5517231"/>
          </a:xfrm>
        </p:spPr>
        <p:txBody>
          <a:bodyPr/>
          <a:lstStyle/>
          <a:p>
            <a:pPr eaLnBrk="1" hangingPunct="1">
              <a:defRPr/>
            </a:pPr>
            <a:r>
              <a:rPr lang="en-US" b="1" dirty="0">
                <a:solidFill>
                  <a:srgbClr val="CC0000"/>
                </a:solidFill>
                <a:latin typeface="Times New Roman" pitchFamily="18" charset="0"/>
                <a:cs typeface="Times New Roman" pitchFamily="18" charset="0"/>
              </a:rPr>
              <a:t>CRF</a:t>
            </a:r>
            <a:r>
              <a:rPr lang="en-US" dirty="0">
                <a:latin typeface="Times New Roman" pitchFamily="18" charset="0"/>
                <a:cs typeface="Times New Roman" pitchFamily="18" charset="0"/>
              </a:rPr>
              <a:t> is secreted from the hypothalamus.</a:t>
            </a:r>
          </a:p>
          <a:p>
            <a:pPr eaLnBrk="1" hangingPunct="1">
              <a:defRPr/>
            </a:pPr>
            <a:r>
              <a:rPr lang="en-US" b="1" dirty="0">
                <a:solidFill>
                  <a:srgbClr val="CC0000"/>
                </a:solidFill>
                <a:latin typeface="Times New Roman" pitchFamily="18" charset="0"/>
                <a:cs typeface="Times New Roman" pitchFamily="18" charset="0"/>
              </a:rPr>
              <a:t>CRF</a:t>
            </a:r>
            <a:r>
              <a:rPr lang="en-US" dirty="0">
                <a:latin typeface="Times New Roman" pitchFamily="18" charset="0"/>
                <a:cs typeface="Times New Roman" pitchFamily="18" charset="0"/>
              </a:rPr>
              <a:t> acts at the anterior pituitary to trigger release of </a:t>
            </a:r>
            <a:r>
              <a:rPr lang="en-US" b="1" dirty="0">
                <a:solidFill>
                  <a:srgbClr val="CC0000"/>
                </a:solidFill>
                <a:latin typeface="Times New Roman" pitchFamily="18" charset="0"/>
                <a:cs typeface="Times New Roman" pitchFamily="18" charset="0"/>
              </a:rPr>
              <a:t>ACTH.</a:t>
            </a:r>
            <a:r>
              <a:rPr lang="en-US" dirty="0">
                <a:latin typeface="Times New Roman" pitchFamily="18" charset="0"/>
                <a:cs typeface="Times New Roman" pitchFamily="18" charset="0"/>
              </a:rPr>
              <a:t> </a:t>
            </a:r>
          </a:p>
          <a:p>
            <a:pPr eaLnBrk="1" hangingPunct="1">
              <a:defRPr/>
            </a:pPr>
            <a:r>
              <a:rPr lang="en-US" dirty="0">
                <a:latin typeface="Times New Roman" pitchFamily="18" charset="0"/>
                <a:cs typeface="Times New Roman" pitchFamily="18" charset="0"/>
              </a:rPr>
              <a:t>ACTH  acts at the adrenal cortex to stimulate the synthesis and release of </a:t>
            </a:r>
            <a:r>
              <a:rPr lang="en-US" b="1" dirty="0">
                <a:solidFill>
                  <a:srgbClr val="0000CC"/>
                </a:solidFill>
                <a:latin typeface="Times New Roman" pitchFamily="18" charset="0"/>
                <a:cs typeface="Times New Roman" pitchFamily="18" charset="0"/>
              </a:rPr>
              <a:t>glucocorticoids</a:t>
            </a:r>
            <a:r>
              <a:rPr lang="en-US" b="1" dirty="0">
                <a:solidFill>
                  <a:srgbClr val="CC0000"/>
                </a:solidFill>
                <a:latin typeface="Times New Roman" pitchFamily="18" charset="0"/>
                <a:cs typeface="Times New Roman" pitchFamily="18" charset="0"/>
              </a:rPr>
              <a:t>.</a:t>
            </a:r>
          </a:p>
          <a:p>
            <a:pPr eaLnBrk="1" hangingPunct="1">
              <a:defRPr/>
            </a:pPr>
            <a:r>
              <a:rPr lang="en-US" dirty="0">
                <a:latin typeface="Times New Roman" pitchFamily="18" charset="0"/>
                <a:cs typeface="Times New Roman" pitchFamily="18" charset="0"/>
              </a:rPr>
              <a:t>Promote </a:t>
            </a:r>
            <a:r>
              <a:rPr lang="en-US" b="1" dirty="0">
                <a:solidFill>
                  <a:srgbClr val="0000CC"/>
                </a:solidFill>
                <a:latin typeface="Times New Roman" pitchFamily="18" charset="0"/>
                <a:cs typeface="Times New Roman" pitchFamily="18" charset="0"/>
              </a:rPr>
              <a:t>energy use</a:t>
            </a:r>
            <a:r>
              <a:rPr lang="en-US" dirty="0">
                <a:latin typeface="Times New Roman" pitchFamily="18" charset="0"/>
                <a:cs typeface="Times New Roman" pitchFamily="18" charset="0"/>
              </a:rPr>
              <a:t>, increase </a:t>
            </a:r>
            <a:r>
              <a:rPr lang="en-US" b="1" dirty="0">
                <a:solidFill>
                  <a:srgbClr val="0000CC"/>
                </a:solidFill>
                <a:latin typeface="Times New Roman" pitchFamily="18" charset="0"/>
                <a:cs typeface="Times New Roman" pitchFamily="18" charset="0"/>
              </a:rPr>
              <a:t>cardiovascular activity</a:t>
            </a:r>
            <a:r>
              <a:rPr lang="en-US" dirty="0">
                <a:latin typeface="Times New Roman" pitchFamily="18" charset="0"/>
                <a:cs typeface="Times New Roman" pitchFamily="18" charset="0"/>
              </a:rPr>
              <a:t>, and inhibit functions such as </a:t>
            </a:r>
            <a:r>
              <a:rPr lang="en-US" b="1" dirty="0">
                <a:solidFill>
                  <a:srgbClr val="0000CC"/>
                </a:solidFill>
                <a:latin typeface="Times New Roman" pitchFamily="18" charset="0"/>
                <a:cs typeface="Times New Roman" pitchFamily="18" charset="0"/>
              </a:rPr>
              <a:t>growth, reproduction, and immunity.</a:t>
            </a:r>
            <a:r>
              <a:rPr lang="en-US" b="1" dirty="0">
                <a:solidFill>
                  <a:srgbClr val="0000CC"/>
                </a:solidFill>
              </a:rPr>
              <a:t>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99FC7CA-D501-4638-BF93-B1AF55DDEE81}" type="slidenum">
              <a:rPr lang="en-US" altLang="en-US">
                <a:latin typeface="Arial" panose="020B0604020202020204" pitchFamily="34" charset="0"/>
              </a:rPr>
              <a:pPr eaLnBrk="1" hangingPunct="1"/>
              <a:t>9</a:t>
            </a:fld>
            <a:endParaRPr lang="en-US" altLang="en-US">
              <a:latin typeface="Arial" panose="020B0604020202020204" pitchFamily="34" charset="0"/>
            </a:endParaRPr>
          </a:p>
        </p:txBody>
      </p:sp>
    </p:spTree>
  </p:cSld>
  <p:clrMapOvr>
    <a:masterClrMapping/>
  </p:clrMapOvr>
  <p:transition>
    <p:fade/>
  </p:transition>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6C9B01CCC5A40B66A774CFF664332" ma:contentTypeVersion="0" ma:contentTypeDescription="Create a new document." ma:contentTypeScope="" ma:versionID="71380e2f9b93fd1f981cac5edbef5ad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3A6D8F-2C92-4A0C-B99D-B94546F3A1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7EF3928-5566-4DC4-9947-6193E1DE1301}">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B2162275-42A0-43E1-98C1-A141136FF2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Textured</Template>
  <TotalTime>920</TotalTime>
  <Words>1395</Words>
  <Application>Microsoft Office PowerPoint</Application>
  <PresentationFormat>On-screen Show (4:3)</PresentationFormat>
  <Paragraphs>175</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Bodoni MT Black</vt:lpstr>
      <vt:lpstr>Tahoma</vt:lpstr>
      <vt:lpstr>Times New Roman</vt:lpstr>
      <vt:lpstr>Wingdings</vt:lpstr>
      <vt:lpstr>Textured</vt:lpstr>
      <vt:lpstr>PSYCHOSOMATIC MEDICINE</vt:lpstr>
      <vt:lpstr>PowerPoint Presentation</vt:lpstr>
      <vt:lpstr>PowerPoint Presentation</vt:lpstr>
      <vt:lpstr>PowerPoint Presentation</vt:lpstr>
      <vt:lpstr>PowerPoint Presentation</vt:lpstr>
      <vt:lpstr>Stress Theory </vt:lpstr>
      <vt:lpstr>THE STRESS MODEL</vt:lpstr>
      <vt:lpstr>NEUROTRANSMITTER RESPONSES TO STRESS</vt:lpstr>
      <vt:lpstr>ENDOCRINE RESPONSES TO STRESS </vt:lpstr>
      <vt:lpstr>IMMUNE RESPONSE TO STRESS </vt:lpstr>
      <vt:lpstr>PowerPoint Presentation</vt:lpstr>
      <vt:lpstr>PowerPoint Presentation</vt:lpstr>
      <vt:lpstr>DSM-IV DIAGNOSTIC CRITERIA FOR PSYCHOLOGICAL FACTORS AFFECTING MEDICAL CONDITION</vt:lpstr>
      <vt:lpstr>PowerPoint Presentation</vt:lpstr>
      <vt:lpstr>PowerPoint Presentation</vt:lpstr>
      <vt:lpstr>CARDIOVASCULAR SYSTEM</vt:lpstr>
      <vt:lpstr>GASTROINTESTINAL CONDITIONS</vt:lpstr>
      <vt:lpstr>SOMATOFORM DISORDERS</vt:lpstr>
      <vt:lpstr>SOMATIZATION DISORDER</vt:lpstr>
      <vt:lpstr>CONVERSION DISORDER</vt:lpstr>
      <vt:lpstr>HYPOCHONDRIASIS</vt:lpstr>
      <vt:lpstr>PAIN DISORDER</vt:lpstr>
      <vt:lpstr>BODY DYSMORPHIC DISORDER</vt:lpstr>
      <vt:lpstr>MANAGEMENT</vt:lpstr>
      <vt:lpstr>PowerPoint Presentation</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PSYCHOSOMATIC MEDICINE</dc:title>
  <dc:creator>yaser alhuthail</dc:creator>
  <cp:lastModifiedBy>Effie Nailah</cp:lastModifiedBy>
  <cp:revision>23</cp:revision>
  <dcterms:created xsi:type="dcterms:W3CDTF">2004-09-12T07:09:40Z</dcterms:created>
  <dcterms:modified xsi:type="dcterms:W3CDTF">2016-10-05T06:03:40Z</dcterms:modified>
</cp:coreProperties>
</file>