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8"/>
  </p:notesMasterIdLst>
  <p:sldIdLst>
    <p:sldId id="256" r:id="rId3"/>
    <p:sldId id="269" r:id="rId4"/>
    <p:sldId id="314" r:id="rId5"/>
    <p:sldId id="274" r:id="rId6"/>
    <p:sldId id="316" r:id="rId7"/>
    <p:sldId id="303" r:id="rId8"/>
    <p:sldId id="313" r:id="rId9"/>
    <p:sldId id="317" r:id="rId10"/>
    <p:sldId id="318" r:id="rId11"/>
    <p:sldId id="319" r:id="rId12"/>
    <p:sldId id="277" r:id="rId13"/>
    <p:sldId id="308" r:id="rId14"/>
    <p:sldId id="321" r:id="rId15"/>
    <p:sldId id="320" r:id="rId16"/>
    <p:sldId id="307" r:id="rId17"/>
    <p:sldId id="282" r:id="rId18"/>
    <p:sldId id="309" r:id="rId19"/>
    <p:sldId id="284" r:id="rId20"/>
    <p:sldId id="322" r:id="rId21"/>
    <p:sldId id="323" r:id="rId22"/>
    <p:sldId id="302" r:id="rId23"/>
    <p:sldId id="286" r:id="rId24"/>
    <p:sldId id="287" r:id="rId25"/>
    <p:sldId id="305" r:id="rId26"/>
    <p:sldId id="264" r:id="rId27"/>
    <p:sldId id="265" r:id="rId28"/>
    <p:sldId id="290" r:id="rId29"/>
    <p:sldId id="291" r:id="rId30"/>
    <p:sldId id="266" r:id="rId31"/>
    <p:sldId id="267" r:id="rId32"/>
    <p:sldId id="293" r:id="rId33"/>
    <p:sldId id="324" r:id="rId34"/>
    <p:sldId id="294" r:id="rId35"/>
    <p:sldId id="296" r:id="rId36"/>
    <p:sldId id="297" r:id="rId37"/>
    <p:sldId id="298" r:id="rId38"/>
    <p:sldId id="299" r:id="rId39"/>
    <p:sldId id="263" r:id="rId40"/>
    <p:sldId id="262" r:id="rId41"/>
    <p:sldId id="268" r:id="rId42"/>
    <p:sldId id="271" r:id="rId43"/>
    <p:sldId id="273" r:id="rId44"/>
    <p:sldId id="272" r:id="rId45"/>
    <p:sldId id="300" r:id="rId46"/>
    <p:sldId id="301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32" autoAdjust="0"/>
  </p:normalViewPr>
  <p:slideViewPr>
    <p:cSldViewPr>
      <p:cViewPr>
        <p:scale>
          <a:sx n="62" d="100"/>
          <a:sy n="62" d="100"/>
        </p:scale>
        <p:origin x="9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01EF5-EF5B-4356-96D1-899B387B3C29}" type="datetimeFigureOut">
              <a:rPr lang="en-US" smtClean="0"/>
              <a:pPr/>
              <a:t>10/10/2016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F2E1F-6A15-4961-A13C-B89A994A5D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68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6D5AAD55-BAB7-4F52-BEA3-79DAA449A06A}" type="slidenum">
              <a:rPr lang="en-GB" sz="1200" kern="120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sz="1200" kern="1200">
              <a:solidFill>
                <a:prstClr val="black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79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F2E1F-6A15-4961-A13C-B89A994A5DC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52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C573F695-BDA2-4311-AAB3-9A20E1772890}" type="slidenum">
              <a:rPr lang="en-GB" sz="1200" kern="120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sz="1200" kern="1200">
              <a:solidFill>
                <a:prstClr val="black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75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0AA32C42-69CC-41F1-8B9F-950896AFECD0}" type="slidenum">
              <a:rPr lang="en-GB" sz="1200" kern="1200">
                <a:solidFill>
                  <a:prstClr val="black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sz="1200" kern="1200">
              <a:solidFill>
                <a:prstClr val="black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45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9525" y="-20638"/>
            <a:ext cx="9153525" cy="6878638"/>
            <a:chOff x="-6" y="-13"/>
            <a:chExt cx="5766" cy="4333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invGray">
            <a:xfrm>
              <a:off x="5549" y="0"/>
              <a:ext cx="211" cy="43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white">
            <a:xfrm>
              <a:off x="-6" y="2828"/>
              <a:ext cx="3625" cy="1492"/>
            </a:xfrm>
            <a:custGeom>
              <a:avLst/>
              <a:gdLst/>
              <a:ahLst/>
              <a:cxnLst>
                <a:cxn ang="0">
                  <a:pos x="0" y="1491"/>
                </a:cxn>
                <a:cxn ang="0">
                  <a:pos x="0" y="0"/>
                </a:cxn>
                <a:cxn ang="0">
                  <a:pos x="171" y="3"/>
                </a:cxn>
                <a:cxn ang="0">
                  <a:pos x="355" y="9"/>
                </a:cxn>
                <a:cxn ang="0">
                  <a:pos x="499" y="21"/>
                </a:cxn>
                <a:cxn ang="0">
                  <a:pos x="650" y="36"/>
                </a:cxn>
                <a:cxn ang="0">
                  <a:pos x="809" y="54"/>
                </a:cxn>
                <a:cxn ang="0">
                  <a:pos x="957" y="78"/>
                </a:cxn>
                <a:cxn ang="0">
                  <a:pos x="1119" y="105"/>
                </a:cxn>
                <a:cxn ang="0">
                  <a:pos x="1261" y="133"/>
                </a:cxn>
                <a:cxn ang="0">
                  <a:pos x="1441" y="175"/>
                </a:cxn>
                <a:cxn ang="0">
                  <a:pos x="1598" y="217"/>
                </a:cxn>
                <a:cxn ang="0">
                  <a:pos x="1763" y="269"/>
                </a:cxn>
                <a:cxn ang="0">
                  <a:pos x="1887" y="308"/>
                </a:cxn>
                <a:cxn ang="0">
                  <a:pos x="2085" y="384"/>
                </a:cxn>
                <a:cxn ang="0">
                  <a:pos x="2230" y="444"/>
                </a:cxn>
                <a:cxn ang="0">
                  <a:pos x="2456" y="547"/>
                </a:cxn>
                <a:cxn ang="0">
                  <a:pos x="2666" y="662"/>
                </a:cxn>
                <a:cxn ang="0">
                  <a:pos x="2859" y="786"/>
                </a:cxn>
                <a:cxn ang="0">
                  <a:pos x="3046" y="920"/>
                </a:cxn>
                <a:cxn ang="0">
                  <a:pos x="3193" y="1038"/>
                </a:cxn>
                <a:cxn ang="0">
                  <a:pos x="3332" y="1168"/>
                </a:cxn>
                <a:cxn ang="0">
                  <a:pos x="3440" y="1280"/>
                </a:cxn>
                <a:cxn ang="0">
                  <a:pos x="3524" y="1380"/>
                </a:cxn>
                <a:cxn ang="0">
                  <a:pos x="3624" y="1491"/>
                </a:cxn>
                <a:cxn ang="0">
                  <a:pos x="3608" y="1491"/>
                </a:cxn>
                <a:cxn ang="0">
                  <a:pos x="0" y="1491"/>
                </a:cxn>
              </a:cxnLst>
              <a:rect l="0" t="0" r="r" b="b"/>
              <a:pathLst>
                <a:path w="3625" h="1492">
                  <a:moveTo>
                    <a:pt x="0" y="1491"/>
                  </a:moveTo>
                  <a:lnTo>
                    <a:pt x="0" y="0"/>
                  </a:lnTo>
                  <a:lnTo>
                    <a:pt x="171" y="3"/>
                  </a:lnTo>
                  <a:lnTo>
                    <a:pt x="355" y="9"/>
                  </a:lnTo>
                  <a:lnTo>
                    <a:pt x="499" y="21"/>
                  </a:lnTo>
                  <a:lnTo>
                    <a:pt x="650" y="36"/>
                  </a:lnTo>
                  <a:lnTo>
                    <a:pt x="809" y="54"/>
                  </a:lnTo>
                  <a:lnTo>
                    <a:pt x="957" y="78"/>
                  </a:lnTo>
                  <a:lnTo>
                    <a:pt x="1119" y="105"/>
                  </a:lnTo>
                  <a:lnTo>
                    <a:pt x="1261" y="133"/>
                  </a:lnTo>
                  <a:lnTo>
                    <a:pt x="1441" y="175"/>
                  </a:lnTo>
                  <a:lnTo>
                    <a:pt x="1598" y="217"/>
                  </a:lnTo>
                  <a:lnTo>
                    <a:pt x="1763" y="269"/>
                  </a:lnTo>
                  <a:lnTo>
                    <a:pt x="1887" y="308"/>
                  </a:lnTo>
                  <a:lnTo>
                    <a:pt x="2085" y="384"/>
                  </a:lnTo>
                  <a:lnTo>
                    <a:pt x="2230" y="444"/>
                  </a:lnTo>
                  <a:lnTo>
                    <a:pt x="2456" y="547"/>
                  </a:lnTo>
                  <a:lnTo>
                    <a:pt x="2666" y="662"/>
                  </a:lnTo>
                  <a:lnTo>
                    <a:pt x="2859" y="786"/>
                  </a:lnTo>
                  <a:lnTo>
                    <a:pt x="3046" y="920"/>
                  </a:lnTo>
                  <a:lnTo>
                    <a:pt x="3193" y="1038"/>
                  </a:lnTo>
                  <a:lnTo>
                    <a:pt x="3332" y="1168"/>
                  </a:lnTo>
                  <a:lnTo>
                    <a:pt x="3440" y="1280"/>
                  </a:lnTo>
                  <a:lnTo>
                    <a:pt x="3524" y="1380"/>
                  </a:lnTo>
                  <a:lnTo>
                    <a:pt x="3624" y="1491"/>
                  </a:lnTo>
                  <a:lnTo>
                    <a:pt x="3608" y="1491"/>
                  </a:lnTo>
                  <a:lnTo>
                    <a:pt x="0" y="1491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white">
            <a:xfrm>
              <a:off x="0" y="2405"/>
              <a:ext cx="5143" cy="1902"/>
            </a:xfrm>
            <a:custGeom>
              <a:avLst/>
              <a:gdLst/>
              <a:ahLst/>
              <a:cxnLst>
                <a:cxn ang="0">
                  <a:pos x="2718" y="405"/>
                </a:cxn>
                <a:cxn ang="0">
                  <a:pos x="2466" y="333"/>
                </a:cxn>
                <a:cxn ang="0">
                  <a:pos x="2202" y="261"/>
                </a:cxn>
                <a:cxn ang="0">
                  <a:pos x="1929" y="198"/>
                </a:cxn>
                <a:cxn ang="0">
                  <a:pos x="1695" y="153"/>
                </a:cxn>
                <a:cxn ang="0">
                  <a:pos x="1434" y="111"/>
                </a:cxn>
                <a:cxn ang="0">
                  <a:pos x="1188" y="75"/>
                </a:cxn>
                <a:cxn ang="0">
                  <a:pos x="957" y="48"/>
                </a:cxn>
                <a:cxn ang="0">
                  <a:pos x="747" y="30"/>
                </a:cxn>
                <a:cxn ang="0">
                  <a:pos x="501" y="15"/>
                </a:cxn>
                <a:cxn ang="0">
                  <a:pos x="246" y="3"/>
                </a:cxn>
                <a:cxn ang="0">
                  <a:pos x="0" y="0"/>
                </a:cxn>
                <a:cxn ang="0">
                  <a:pos x="0" y="275"/>
                </a:cxn>
                <a:cxn ang="0">
                  <a:pos x="0" y="345"/>
                </a:cxn>
                <a:cxn ang="0">
                  <a:pos x="0" y="275"/>
                </a:cxn>
                <a:cxn ang="0">
                  <a:pos x="0" y="342"/>
                </a:cxn>
                <a:cxn ang="0">
                  <a:pos x="339" y="351"/>
                </a:cxn>
                <a:cxn ang="0">
                  <a:pos x="606" y="372"/>
                </a:cxn>
                <a:cxn ang="0">
                  <a:pos x="852" y="399"/>
                </a:cxn>
                <a:cxn ang="0">
                  <a:pos x="1068" y="435"/>
                </a:cxn>
                <a:cxn ang="0">
                  <a:pos x="1275" y="474"/>
                </a:cxn>
                <a:cxn ang="0">
                  <a:pos x="1545" y="540"/>
                </a:cxn>
                <a:cxn ang="0">
                  <a:pos x="1761" y="603"/>
                </a:cxn>
                <a:cxn ang="0">
                  <a:pos x="1971" y="678"/>
                </a:cxn>
                <a:cxn ang="0">
                  <a:pos x="2166" y="747"/>
                </a:cxn>
                <a:cxn ang="0">
                  <a:pos x="2397" y="852"/>
                </a:cxn>
                <a:cxn ang="0">
                  <a:pos x="2613" y="960"/>
                </a:cxn>
                <a:cxn ang="0">
                  <a:pos x="2832" y="1095"/>
                </a:cxn>
                <a:cxn ang="0">
                  <a:pos x="3012" y="1212"/>
                </a:cxn>
                <a:cxn ang="0">
                  <a:pos x="3186" y="1347"/>
                </a:cxn>
                <a:cxn ang="0">
                  <a:pos x="3351" y="1497"/>
                </a:cxn>
                <a:cxn ang="0">
                  <a:pos x="3480" y="1629"/>
                </a:cxn>
                <a:cxn ang="0">
                  <a:pos x="3612" y="1785"/>
                </a:cxn>
                <a:cxn ang="0">
                  <a:pos x="3699" y="1901"/>
                </a:cxn>
                <a:cxn ang="0">
                  <a:pos x="5142" y="1901"/>
                </a:cxn>
                <a:cxn ang="0">
                  <a:pos x="5076" y="1827"/>
                </a:cxn>
                <a:cxn ang="0">
                  <a:pos x="4968" y="1707"/>
                </a:cxn>
                <a:cxn ang="0">
                  <a:pos x="4797" y="1539"/>
                </a:cxn>
                <a:cxn ang="0">
                  <a:pos x="4617" y="1383"/>
                </a:cxn>
                <a:cxn ang="0">
                  <a:pos x="4410" y="1221"/>
                </a:cxn>
                <a:cxn ang="0">
                  <a:pos x="4185" y="1071"/>
                </a:cxn>
                <a:cxn ang="0">
                  <a:pos x="3960" y="939"/>
                </a:cxn>
                <a:cxn ang="0">
                  <a:pos x="3708" y="801"/>
                </a:cxn>
                <a:cxn ang="0">
                  <a:pos x="3492" y="702"/>
                </a:cxn>
                <a:cxn ang="0">
                  <a:pos x="3231" y="588"/>
                </a:cxn>
                <a:cxn ang="0">
                  <a:pos x="2964" y="489"/>
                </a:cxn>
                <a:cxn ang="0">
                  <a:pos x="2718" y="405"/>
                </a:cxn>
              </a:cxnLst>
              <a:rect l="0" t="0" r="r" b="b"/>
              <a:pathLst>
                <a:path w="5143" h="1902">
                  <a:moveTo>
                    <a:pt x="2718" y="405"/>
                  </a:moveTo>
                  <a:lnTo>
                    <a:pt x="2466" y="333"/>
                  </a:lnTo>
                  <a:lnTo>
                    <a:pt x="2202" y="261"/>
                  </a:lnTo>
                  <a:lnTo>
                    <a:pt x="1929" y="198"/>
                  </a:lnTo>
                  <a:lnTo>
                    <a:pt x="1695" y="153"/>
                  </a:lnTo>
                  <a:lnTo>
                    <a:pt x="1434" y="111"/>
                  </a:lnTo>
                  <a:lnTo>
                    <a:pt x="1188" y="75"/>
                  </a:lnTo>
                  <a:lnTo>
                    <a:pt x="957" y="48"/>
                  </a:lnTo>
                  <a:lnTo>
                    <a:pt x="747" y="30"/>
                  </a:lnTo>
                  <a:lnTo>
                    <a:pt x="501" y="15"/>
                  </a:lnTo>
                  <a:lnTo>
                    <a:pt x="246" y="3"/>
                  </a:lnTo>
                  <a:lnTo>
                    <a:pt x="0" y="0"/>
                  </a:lnTo>
                  <a:lnTo>
                    <a:pt x="0" y="275"/>
                  </a:lnTo>
                  <a:lnTo>
                    <a:pt x="0" y="345"/>
                  </a:lnTo>
                  <a:lnTo>
                    <a:pt x="0" y="275"/>
                  </a:lnTo>
                  <a:lnTo>
                    <a:pt x="0" y="342"/>
                  </a:lnTo>
                  <a:lnTo>
                    <a:pt x="339" y="351"/>
                  </a:lnTo>
                  <a:lnTo>
                    <a:pt x="606" y="372"/>
                  </a:lnTo>
                  <a:lnTo>
                    <a:pt x="852" y="399"/>
                  </a:lnTo>
                  <a:lnTo>
                    <a:pt x="1068" y="435"/>
                  </a:lnTo>
                  <a:lnTo>
                    <a:pt x="1275" y="474"/>
                  </a:lnTo>
                  <a:lnTo>
                    <a:pt x="1545" y="540"/>
                  </a:lnTo>
                  <a:lnTo>
                    <a:pt x="1761" y="603"/>
                  </a:lnTo>
                  <a:lnTo>
                    <a:pt x="1971" y="678"/>
                  </a:lnTo>
                  <a:lnTo>
                    <a:pt x="2166" y="747"/>
                  </a:lnTo>
                  <a:lnTo>
                    <a:pt x="2397" y="852"/>
                  </a:lnTo>
                  <a:lnTo>
                    <a:pt x="2613" y="960"/>
                  </a:lnTo>
                  <a:lnTo>
                    <a:pt x="2832" y="1095"/>
                  </a:lnTo>
                  <a:lnTo>
                    <a:pt x="3012" y="1212"/>
                  </a:lnTo>
                  <a:lnTo>
                    <a:pt x="3186" y="1347"/>
                  </a:lnTo>
                  <a:lnTo>
                    <a:pt x="3351" y="1497"/>
                  </a:lnTo>
                  <a:lnTo>
                    <a:pt x="3480" y="1629"/>
                  </a:lnTo>
                  <a:lnTo>
                    <a:pt x="3612" y="1785"/>
                  </a:lnTo>
                  <a:lnTo>
                    <a:pt x="3699" y="1901"/>
                  </a:lnTo>
                  <a:lnTo>
                    <a:pt x="5142" y="1901"/>
                  </a:lnTo>
                  <a:lnTo>
                    <a:pt x="5076" y="1827"/>
                  </a:lnTo>
                  <a:lnTo>
                    <a:pt x="4968" y="1707"/>
                  </a:lnTo>
                  <a:lnTo>
                    <a:pt x="4797" y="1539"/>
                  </a:lnTo>
                  <a:lnTo>
                    <a:pt x="4617" y="1383"/>
                  </a:lnTo>
                  <a:lnTo>
                    <a:pt x="4410" y="1221"/>
                  </a:lnTo>
                  <a:lnTo>
                    <a:pt x="4185" y="1071"/>
                  </a:lnTo>
                  <a:lnTo>
                    <a:pt x="3960" y="939"/>
                  </a:lnTo>
                  <a:lnTo>
                    <a:pt x="3708" y="801"/>
                  </a:lnTo>
                  <a:lnTo>
                    <a:pt x="3492" y="702"/>
                  </a:lnTo>
                  <a:lnTo>
                    <a:pt x="3231" y="588"/>
                  </a:lnTo>
                  <a:lnTo>
                    <a:pt x="2964" y="489"/>
                  </a:lnTo>
                  <a:lnTo>
                    <a:pt x="2718" y="405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white">
            <a:xfrm>
              <a:off x="0" y="1982"/>
              <a:ext cx="5760" cy="23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9"/>
                </a:cxn>
                <a:cxn ang="0">
                  <a:pos x="558" y="357"/>
                </a:cxn>
                <a:cxn ang="0">
                  <a:pos x="807" y="375"/>
                </a:cxn>
                <a:cxn ang="0">
                  <a:pos x="1056" y="399"/>
                </a:cxn>
                <a:cxn ang="0">
                  <a:pos x="1272" y="426"/>
                </a:cxn>
                <a:cxn ang="0">
                  <a:pos x="1539" y="465"/>
                </a:cxn>
                <a:cxn ang="0">
                  <a:pos x="1791" y="510"/>
                </a:cxn>
                <a:cxn ang="0">
                  <a:pos x="2076" y="570"/>
                </a:cxn>
                <a:cxn ang="0">
                  <a:pos x="2334" y="630"/>
                </a:cxn>
                <a:cxn ang="0">
                  <a:pos x="2544" y="687"/>
                </a:cxn>
                <a:cxn ang="0">
                  <a:pos x="2775" y="759"/>
                </a:cxn>
                <a:cxn ang="0">
                  <a:pos x="3003" y="837"/>
                </a:cxn>
                <a:cxn ang="0">
                  <a:pos x="3231" y="924"/>
                </a:cxn>
                <a:cxn ang="0">
                  <a:pos x="3438" y="1005"/>
                </a:cxn>
                <a:cxn ang="0">
                  <a:pos x="3663" y="1110"/>
                </a:cxn>
                <a:cxn ang="0">
                  <a:pos x="3903" y="1233"/>
                </a:cxn>
                <a:cxn ang="0">
                  <a:pos x="4149" y="1374"/>
                </a:cxn>
                <a:cxn ang="0">
                  <a:pos x="4353" y="1506"/>
                </a:cxn>
                <a:cxn ang="0">
                  <a:pos x="4491" y="1602"/>
                </a:cxn>
                <a:cxn ang="0">
                  <a:pos x="4668" y="1740"/>
                </a:cxn>
                <a:cxn ang="0">
                  <a:pos x="4824" y="1875"/>
                </a:cxn>
                <a:cxn ang="0">
                  <a:pos x="4968" y="2016"/>
                </a:cxn>
                <a:cxn ang="0">
                  <a:pos x="5100" y="2154"/>
                </a:cxn>
                <a:cxn ang="0">
                  <a:pos x="5238" y="2324"/>
                </a:cxn>
                <a:cxn ang="0">
                  <a:pos x="5759" y="2324"/>
                </a:cxn>
                <a:cxn ang="0">
                  <a:pos x="5759" y="1245"/>
                </a:cxn>
                <a:cxn ang="0">
                  <a:pos x="5580" y="1119"/>
                </a:cxn>
                <a:cxn ang="0">
                  <a:pos x="5400" y="1020"/>
                </a:cxn>
                <a:cxn ang="0">
                  <a:pos x="5205" y="918"/>
                </a:cxn>
                <a:cxn ang="0">
                  <a:pos x="5031" y="837"/>
                </a:cxn>
                <a:cxn ang="0">
                  <a:pos x="4866" y="771"/>
                </a:cxn>
                <a:cxn ang="0">
                  <a:pos x="4710" y="711"/>
                </a:cxn>
                <a:cxn ang="0">
                  <a:pos x="4545" y="651"/>
                </a:cxn>
                <a:cxn ang="0">
                  <a:pos x="4386" y="600"/>
                </a:cxn>
                <a:cxn ang="0">
                  <a:pos x="4248" y="552"/>
                </a:cxn>
                <a:cxn ang="0">
                  <a:pos x="3993" y="483"/>
                </a:cxn>
                <a:cxn ang="0">
                  <a:pos x="3777" y="423"/>
                </a:cxn>
                <a:cxn ang="0">
                  <a:pos x="3564" y="375"/>
                </a:cxn>
                <a:cxn ang="0">
                  <a:pos x="3282" y="312"/>
                </a:cxn>
                <a:cxn ang="0">
                  <a:pos x="3003" y="261"/>
                </a:cxn>
                <a:cxn ang="0">
                  <a:pos x="2733" y="213"/>
                </a:cxn>
                <a:cxn ang="0">
                  <a:pos x="2451" y="171"/>
                </a:cxn>
                <a:cxn ang="0">
                  <a:pos x="2211" y="138"/>
                </a:cxn>
                <a:cxn ang="0">
                  <a:pos x="1974" y="108"/>
                </a:cxn>
                <a:cxn ang="0">
                  <a:pos x="1665" y="81"/>
                </a:cxn>
                <a:cxn ang="0">
                  <a:pos x="1437" y="60"/>
                </a:cxn>
                <a:cxn ang="0">
                  <a:pos x="1125" y="36"/>
                </a:cxn>
                <a:cxn ang="0">
                  <a:pos x="828" y="21"/>
                </a:cxn>
                <a:cxn ang="0">
                  <a:pos x="558" y="12"/>
                </a:cxn>
                <a:cxn ang="0">
                  <a:pos x="282" y="3"/>
                </a:cxn>
                <a:cxn ang="0">
                  <a:pos x="0" y="0"/>
                </a:cxn>
              </a:cxnLst>
              <a:rect l="0" t="0" r="r" b="b"/>
              <a:pathLst>
                <a:path w="5760" h="2325">
                  <a:moveTo>
                    <a:pt x="0" y="0"/>
                  </a:moveTo>
                  <a:lnTo>
                    <a:pt x="0" y="339"/>
                  </a:lnTo>
                  <a:lnTo>
                    <a:pt x="558" y="357"/>
                  </a:lnTo>
                  <a:lnTo>
                    <a:pt x="807" y="375"/>
                  </a:lnTo>
                  <a:lnTo>
                    <a:pt x="1056" y="399"/>
                  </a:lnTo>
                  <a:lnTo>
                    <a:pt x="1272" y="426"/>
                  </a:lnTo>
                  <a:lnTo>
                    <a:pt x="1539" y="465"/>
                  </a:lnTo>
                  <a:lnTo>
                    <a:pt x="1791" y="510"/>
                  </a:lnTo>
                  <a:lnTo>
                    <a:pt x="2076" y="570"/>
                  </a:lnTo>
                  <a:lnTo>
                    <a:pt x="2334" y="630"/>
                  </a:lnTo>
                  <a:lnTo>
                    <a:pt x="2544" y="687"/>
                  </a:lnTo>
                  <a:lnTo>
                    <a:pt x="2775" y="759"/>
                  </a:lnTo>
                  <a:lnTo>
                    <a:pt x="3003" y="837"/>
                  </a:lnTo>
                  <a:lnTo>
                    <a:pt x="3231" y="924"/>
                  </a:lnTo>
                  <a:lnTo>
                    <a:pt x="3438" y="1005"/>
                  </a:lnTo>
                  <a:lnTo>
                    <a:pt x="3663" y="1110"/>
                  </a:lnTo>
                  <a:lnTo>
                    <a:pt x="3903" y="1233"/>
                  </a:lnTo>
                  <a:lnTo>
                    <a:pt x="4149" y="1374"/>
                  </a:lnTo>
                  <a:lnTo>
                    <a:pt x="4353" y="1506"/>
                  </a:lnTo>
                  <a:lnTo>
                    <a:pt x="4491" y="1602"/>
                  </a:lnTo>
                  <a:lnTo>
                    <a:pt x="4668" y="1740"/>
                  </a:lnTo>
                  <a:lnTo>
                    <a:pt x="4824" y="1875"/>
                  </a:lnTo>
                  <a:lnTo>
                    <a:pt x="4968" y="2016"/>
                  </a:lnTo>
                  <a:lnTo>
                    <a:pt x="5100" y="2154"/>
                  </a:lnTo>
                  <a:lnTo>
                    <a:pt x="5238" y="2324"/>
                  </a:lnTo>
                  <a:lnTo>
                    <a:pt x="5759" y="2324"/>
                  </a:lnTo>
                  <a:lnTo>
                    <a:pt x="5759" y="1245"/>
                  </a:lnTo>
                  <a:lnTo>
                    <a:pt x="5580" y="1119"/>
                  </a:lnTo>
                  <a:lnTo>
                    <a:pt x="5400" y="1020"/>
                  </a:lnTo>
                  <a:lnTo>
                    <a:pt x="5205" y="918"/>
                  </a:lnTo>
                  <a:lnTo>
                    <a:pt x="5031" y="837"/>
                  </a:lnTo>
                  <a:lnTo>
                    <a:pt x="4866" y="771"/>
                  </a:lnTo>
                  <a:lnTo>
                    <a:pt x="4710" y="711"/>
                  </a:lnTo>
                  <a:lnTo>
                    <a:pt x="4545" y="651"/>
                  </a:lnTo>
                  <a:lnTo>
                    <a:pt x="4386" y="600"/>
                  </a:lnTo>
                  <a:lnTo>
                    <a:pt x="4248" y="552"/>
                  </a:lnTo>
                  <a:lnTo>
                    <a:pt x="3993" y="483"/>
                  </a:lnTo>
                  <a:lnTo>
                    <a:pt x="3777" y="423"/>
                  </a:lnTo>
                  <a:lnTo>
                    <a:pt x="3564" y="375"/>
                  </a:lnTo>
                  <a:lnTo>
                    <a:pt x="3282" y="312"/>
                  </a:lnTo>
                  <a:lnTo>
                    <a:pt x="3003" y="261"/>
                  </a:lnTo>
                  <a:lnTo>
                    <a:pt x="2733" y="213"/>
                  </a:lnTo>
                  <a:lnTo>
                    <a:pt x="2451" y="171"/>
                  </a:lnTo>
                  <a:lnTo>
                    <a:pt x="2211" y="138"/>
                  </a:lnTo>
                  <a:lnTo>
                    <a:pt x="1974" y="108"/>
                  </a:lnTo>
                  <a:lnTo>
                    <a:pt x="1665" y="81"/>
                  </a:lnTo>
                  <a:lnTo>
                    <a:pt x="1437" y="60"/>
                  </a:lnTo>
                  <a:lnTo>
                    <a:pt x="1125" y="36"/>
                  </a:lnTo>
                  <a:lnTo>
                    <a:pt x="828" y="21"/>
                  </a:lnTo>
                  <a:lnTo>
                    <a:pt x="558" y="12"/>
                  </a:lnTo>
                  <a:lnTo>
                    <a:pt x="282" y="3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white">
            <a:xfrm>
              <a:off x="0" y="1550"/>
              <a:ext cx="5760" cy="15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1"/>
                </a:cxn>
                <a:cxn ang="0">
                  <a:pos x="282" y="357"/>
                </a:cxn>
                <a:cxn ang="0">
                  <a:pos x="627" y="363"/>
                </a:cxn>
                <a:cxn ang="0">
                  <a:pos x="960" y="375"/>
                </a:cxn>
                <a:cxn ang="0">
                  <a:pos x="1218" y="393"/>
                </a:cxn>
                <a:cxn ang="0">
                  <a:pos x="1470" y="411"/>
                </a:cxn>
                <a:cxn ang="0">
                  <a:pos x="1746" y="435"/>
                </a:cxn>
                <a:cxn ang="0">
                  <a:pos x="2022" y="462"/>
                </a:cxn>
                <a:cxn ang="0">
                  <a:pos x="2340" y="504"/>
                </a:cxn>
                <a:cxn ang="0">
                  <a:pos x="2664" y="549"/>
                </a:cxn>
                <a:cxn ang="0">
                  <a:pos x="2952" y="597"/>
                </a:cxn>
                <a:cxn ang="0">
                  <a:pos x="3225" y="648"/>
                </a:cxn>
                <a:cxn ang="0">
                  <a:pos x="3513" y="708"/>
                </a:cxn>
                <a:cxn ang="0">
                  <a:pos x="3693" y="750"/>
                </a:cxn>
                <a:cxn ang="0">
                  <a:pos x="3936" y="810"/>
                </a:cxn>
                <a:cxn ang="0">
                  <a:pos x="4095" y="855"/>
                </a:cxn>
                <a:cxn ang="0">
                  <a:pos x="4281" y="909"/>
                </a:cxn>
                <a:cxn ang="0">
                  <a:pos x="4503" y="981"/>
                </a:cxn>
                <a:cxn ang="0">
                  <a:pos x="4704" y="1053"/>
                </a:cxn>
                <a:cxn ang="0">
                  <a:pos x="4911" y="1131"/>
                </a:cxn>
                <a:cxn ang="0">
                  <a:pos x="5073" y="1197"/>
                </a:cxn>
                <a:cxn ang="0">
                  <a:pos x="5256" y="1281"/>
                </a:cxn>
                <a:cxn ang="0">
                  <a:pos x="5475" y="1401"/>
                </a:cxn>
                <a:cxn ang="0">
                  <a:pos x="5628" y="1482"/>
                </a:cxn>
                <a:cxn ang="0">
                  <a:pos x="5759" y="1572"/>
                </a:cxn>
                <a:cxn ang="0">
                  <a:pos x="5759" y="633"/>
                </a:cxn>
                <a:cxn ang="0">
                  <a:pos x="5493" y="570"/>
                </a:cxn>
                <a:cxn ang="0">
                  <a:pos x="5214" y="501"/>
                </a:cxn>
                <a:cxn ang="0">
                  <a:pos x="4950" y="444"/>
                </a:cxn>
                <a:cxn ang="0">
                  <a:pos x="4701" y="396"/>
                </a:cxn>
                <a:cxn ang="0">
                  <a:pos x="4425" y="348"/>
                </a:cxn>
                <a:cxn ang="0">
                  <a:pos x="4110" y="294"/>
                </a:cxn>
                <a:cxn ang="0">
                  <a:pos x="3813" y="252"/>
                </a:cxn>
                <a:cxn ang="0">
                  <a:pos x="3549" y="213"/>
                </a:cxn>
                <a:cxn ang="0">
                  <a:pos x="3261" y="183"/>
                </a:cxn>
                <a:cxn ang="0">
                  <a:pos x="3015" y="153"/>
                </a:cxn>
                <a:cxn ang="0">
                  <a:pos x="2757" y="129"/>
                </a:cxn>
                <a:cxn ang="0">
                  <a:pos x="2520" y="105"/>
                </a:cxn>
                <a:cxn ang="0">
                  <a:pos x="2301" y="87"/>
                </a:cxn>
                <a:cxn ang="0">
                  <a:pos x="2013" y="66"/>
                </a:cxn>
                <a:cxn ang="0">
                  <a:pos x="1731" y="48"/>
                </a:cxn>
                <a:cxn ang="0">
                  <a:pos x="1524" y="39"/>
                </a:cxn>
                <a:cxn ang="0">
                  <a:pos x="1260" y="27"/>
                </a:cxn>
                <a:cxn ang="0">
                  <a:pos x="966" y="15"/>
                </a:cxn>
                <a:cxn ang="0">
                  <a:pos x="714" y="12"/>
                </a:cxn>
                <a:cxn ang="0">
                  <a:pos x="510" y="6"/>
                </a:cxn>
                <a:cxn ang="0">
                  <a:pos x="243" y="0"/>
                </a:cxn>
                <a:cxn ang="0">
                  <a:pos x="0" y="0"/>
                </a:cxn>
              </a:cxnLst>
              <a:rect l="0" t="0" r="r" b="b"/>
              <a:pathLst>
                <a:path w="5760" h="1573">
                  <a:moveTo>
                    <a:pt x="0" y="0"/>
                  </a:moveTo>
                  <a:lnTo>
                    <a:pt x="0" y="351"/>
                  </a:lnTo>
                  <a:lnTo>
                    <a:pt x="282" y="357"/>
                  </a:lnTo>
                  <a:lnTo>
                    <a:pt x="627" y="363"/>
                  </a:lnTo>
                  <a:lnTo>
                    <a:pt x="960" y="375"/>
                  </a:lnTo>
                  <a:lnTo>
                    <a:pt x="1218" y="393"/>
                  </a:lnTo>
                  <a:lnTo>
                    <a:pt x="1470" y="411"/>
                  </a:lnTo>
                  <a:lnTo>
                    <a:pt x="1746" y="435"/>
                  </a:lnTo>
                  <a:lnTo>
                    <a:pt x="2022" y="462"/>
                  </a:lnTo>
                  <a:lnTo>
                    <a:pt x="2340" y="504"/>
                  </a:lnTo>
                  <a:lnTo>
                    <a:pt x="2664" y="549"/>
                  </a:lnTo>
                  <a:lnTo>
                    <a:pt x="2952" y="597"/>
                  </a:lnTo>
                  <a:lnTo>
                    <a:pt x="3225" y="648"/>
                  </a:lnTo>
                  <a:lnTo>
                    <a:pt x="3513" y="708"/>
                  </a:lnTo>
                  <a:lnTo>
                    <a:pt x="3693" y="750"/>
                  </a:lnTo>
                  <a:lnTo>
                    <a:pt x="3936" y="810"/>
                  </a:lnTo>
                  <a:lnTo>
                    <a:pt x="4095" y="855"/>
                  </a:lnTo>
                  <a:lnTo>
                    <a:pt x="4281" y="909"/>
                  </a:lnTo>
                  <a:lnTo>
                    <a:pt x="4503" y="981"/>
                  </a:lnTo>
                  <a:lnTo>
                    <a:pt x="4704" y="1053"/>
                  </a:lnTo>
                  <a:lnTo>
                    <a:pt x="4911" y="1131"/>
                  </a:lnTo>
                  <a:lnTo>
                    <a:pt x="5073" y="1197"/>
                  </a:lnTo>
                  <a:lnTo>
                    <a:pt x="5256" y="1281"/>
                  </a:lnTo>
                  <a:lnTo>
                    <a:pt x="5475" y="1401"/>
                  </a:lnTo>
                  <a:lnTo>
                    <a:pt x="5628" y="1482"/>
                  </a:lnTo>
                  <a:lnTo>
                    <a:pt x="5759" y="1572"/>
                  </a:lnTo>
                  <a:lnTo>
                    <a:pt x="5759" y="633"/>
                  </a:lnTo>
                  <a:lnTo>
                    <a:pt x="5493" y="570"/>
                  </a:lnTo>
                  <a:lnTo>
                    <a:pt x="5214" y="501"/>
                  </a:lnTo>
                  <a:lnTo>
                    <a:pt x="4950" y="444"/>
                  </a:lnTo>
                  <a:lnTo>
                    <a:pt x="4701" y="396"/>
                  </a:lnTo>
                  <a:lnTo>
                    <a:pt x="4425" y="348"/>
                  </a:lnTo>
                  <a:lnTo>
                    <a:pt x="4110" y="294"/>
                  </a:lnTo>
                  <a:lnTo>
                    <a:pt x="3813" y="252"/>
                  </a:lnTo>
                  <a:lnTo>
                    <a:pt x="3549" y="213"/>
                  </a:lnTo>
                  <a:lnTo>
                    <a:pt x="3261" y="183"/>
                  </a:lnTo>
                  <a:lnTo>
                    <a:pt x="3015" y="153"/>
                  </a:lnTo>
                  <a:lnTo>
                    <a:pt x="2757" y="129"/>
                  </a:lnTo>
                  <a:lnTo>
                    <a:pt x="2520" y="105"/>
                  </a:lnTo>
                  <a:lnTo>
                    <a:pt x="2301" y="87"/>
                  </a:lnTo>
                  <a:lnTo>
                    <a:pt x="2013" y="66"/>
                  </a:lnTo>
                  <a:lnTo>
                    <a:pt x="1731" y="48"/>
                  </a:lnTo>
                  <a:lnTo>
                    <a:pt x="1524" y="39"/>
                  </a:lnTo>
                  <a:lnTo>
                    <a:pt x="1260" y="27"/>
                  </a:lnTo>
                  <a:lnTo>
                    <a:pt x="966" y="15"/>
                  </a:lnTo>
                  <a:lnTo>
                    <a:pt x="714" y="12"/>
                  </a:lnTo>
                  <a:lnTo>
                    <a:pt x="510" y="6"/>
                  </a:lnTo>
                  <a:lnTo>
                    <a:pt x="24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white">
            <a:xfrm>
              <a:off x="0" y="1130"/>
              <a:ext cx="5760" cy="9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9"/>
                </a:cxn>
                <a:cxn ang="0">
                  <a:pos x="318" y="342"/>
                </a:cxn>
                <a:cxn ang="0">
                  <a:pos x="591" y="348"/>
                </a:cxn>
                <a:cxn ang="0">
                  <a:pos x="846" y="354"/>
                </a:cxn>
                <a:cxn ang="0">
                  <a:pos x="1074" y="360"/>
                </a:cxn>
                <a:cxn ang="0">
                  <a:pos x="1314" y="366"/>
                </a:cxn>
                <a:cxn ang="0">
                  <a:pos x="1599" y="381"/>
                </a:cxn>
                <a:cxn ang="0">
                  <a:pos x="1911" y="399"/>
                </a:cxn>
                <a:cxn ang="0">
                  <a:pos x="2241" y="420"/>
                </a:cxn>
                <a:cxn ang="0">
                  <a:pos x="2619" y="453"/>
                </a:cxn>
                <a:cxn ang="0">
                  <a:pos x="2889" y="477"/>
                </a:cxn>
                <a:cxn ang="0">
                  <a:pos x="3177" y="507"/>
                </a:cxn>
                <a:cxn ang="0">
                  <a:pos x="3498" y="543"/>
                </a:cxn>
                <a:cxn ang="0">
                  <a:pos x="3813" y="585"/>
                </a:cxn>
                <a:cxn ang="0">
                  <a:pos x="4044" y="618"/>
                </a:cxn>
                <a:cxn ang="0">
                  <a:pos x="4365" y="669"/>
                </a:cxn>
                <a:cxn ang="0">
                  <a:pos x="4683" y="726"/>
                </a:cxn>
                <a:cxn ang="0">
                  <a:pos x="4980" y="786"/>
                </a:cxn>
                <a:cxn ang="0">
                  <a:pos x="5268" y="846"/>
                </a:cxn>
                <a:cxn ang="0">
                  <a:pos x="5646" y="942"/>
                </a:cxn>
                <a:cxn ang="0">
                  <a:pos x="5759" y="969"/>
                </a:cxn>
                <a:cxn ang="0">
                  <a:pos x="5759" y="0"/>
                </a:cxn>
                <a:cxn ang="0">
                  <a:pos x="0" y="0"/>
                </a:cxn>
              </a:cxnLst>
              <a:rect l="0" t="0" r="r" b="b"/>
              <a:pathLst>
                <a:path w="5760" h="970">
                  <a:moveTo>
                    <a:pt x="0" y="0"/>
                  </a:moveTo>
                  <a:lnTo>
                    <a:pt x="0" y="339"/>
                  </a:lnTo>
                  <a:lnTo>
                    <a:pt x="318" y="342"/>
                  </a:lnTo>
                  <a:lnTo>
                    <a:pt x="591" y="348"/>
                  </a:lnTo>
                  <a:lnTo>
                    <a:pt x="846" y="354"/>
                  </a:lnTo>
                  <a:lnTo>
                    <a:pt x="1074" y="360"/>
                  </a:lnTo>
                  <a:lnTo>
                    <a:pt x="1314" y="366"/>
                  </a:lnTo>
                  <a:lnTo>
                    <a:pt x="1599" y="381"/>
                  </a:lnTo>
                  <a:lnTo>
                    <a:pt x="1911" y="399"/>
                  </a:lnTo>
                  <a:lnTo>
                    <a:pt x="2241" y="420"/>
                  </a:lnTo>
                  <a:lnTo>
                    <a:pt x="2619" y="453"/>
                  </a:lnTo>
                  <a:lnTo>
                    <a:pt x="2889" y="477"/>
                  </a:lnTo>
                  <a:lnTo>
                    <a:pt x="3177" y="507"/>
                  </a:lnTo>
                  <a:lnTo>
                    <a:pt x="3498" y="543"/>
                  </a:lnTo>
                  <a:lnTo>
                    <a:pt x="3813" y="585"/>
                  </a:lnTo>
                  <a:lnTo>
                    <a:pt x="4044" y="618"/>
                  </a:lnTo>
                  <a:lnTo>
                    <a:pt x="4365" y="669"/>
                  </a:lnTo>
                  <a:lnTo>
                    <a:pt x="4683" y="726"/>
                  </a:lnTo>
                  <a:lnTo>
                    <a:pt x="4980" y="786"/>
                  </a:lnTo>
                  <a:lnTo>
                    <a:pt x="5268" y="846"/>
                  </a:lnTo>
                  <a:lnTo>
                    <a:pt x="5646" y="942"/>
                  </a:lnTo>
                  <a:lnTo>
                    <a:pt x="5759" y="969"/>
                  </a:lnTo>
                  <a:lnTo>
                    <a:pt x="5759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white">
            <a:xfrm>
              <a:off x="0" y="-13"/>
              <a:ext cx="5760" cy="1060"/>
            </a:xfrm>
            <a:custGeom>
              <a:avLst/>
              <a:gdLst/>
              <a:ahLst/>
              <a:cxnLst>
                <a:cxn ang="0">
                  <a:pos x="0" y="753"/>
                </a:cxn>
                <a:cxn ang="0">
                  <a:pos x="0" y="1059"/>
                </a:cxn>
                <a:cxn ang="0">
                  <a:pos x="5759" y="1059"/>
                </a:cxn>
                <a:cxn ang="0">
                  <a:pos x="5759" y="0"/>
                </a:cxn>
                <a:cxn ang="0">
                  <a:pos x="5430" y="0"/>
                </a:cxn>
                <a:cxn ang="0">
                  <a:pos x="5298" y="84"/>
                </a:cxn>
                <a:cxn ang="0">
                  <a:pos x="5136" y="159"/>
                </a:cxn>
                <a:cxn ang="0">
                  <a:pos x="4968" y="222"/>
                </a:cxn>
                <a:cxn ang="0">
                  <a:pos x="4812" y="267"/>
                </a:cxn>
                <a:cxn ang="0">
                  <a:pos x="4626" y="324"/>
                </a:cxn>
                <a:cxn ang="0">
                  <a:pos x="4440" y="366"/>
                </a:cxn>
                <a:cxn ang="0">
                  <a:pos x="4230" y="414"/>
                </a:cxn>
                <a:cxn ang="0">
                  <a:pos x="3939" y="468"/>
                </a:cxn>
                <a:cxn ang="0">
                  <a:pos x="3711" y="504"/>
                </a:cxn>
                <a:cxn ang="0">
                  <a:pos x="3441" y="543"/>
                </a:cxn>
                <a:cxn ang="0">
                  <a:pos x="3189" y="579"/>
                </a:cxn>
                <a:cxn ang="0">
                  <a:pos x="2925" y="606"/>
                </a:cxn>
                <a:cxn ang="0">
                  <a:pos x="2679" y="633"/>
                </a:cxn>
                <a:cxn ang="0">
                  <a:pos x="2418" y="654"/>
                </a:cxn>
                <a:cxn ang="0">
                  <a:pos x="2142" y="675"/>
                </a:cxn>
                <a:cxn ang="0">
                  <a:pos x="1896" y="693"/>
                </a:cxn>
                <a:cxn ang="0">
                  <a:pos x="1647" y="708"/>
                </a:cxn>
                <a:cxn ang="0">
                  <a:pos x="1404" y="720"/>
                </a:cxn>
                <a:cxn ang="0">
                  <a:pos x="1170" y="732"/>
                </a:cxn>
                <a:cxn ang="0">
                  <a:pos x="906" y="738"/>
                </a:cxn>
                <a:cxn ang="0">
                  <a:pos x="534" y="747"/>
                </a:cxn>
                <a:cxn ang="0">
                  <a:pos x="201" y="753"/>
                </a:cxn>
                <a:cxn ang="0">
                  <a:pos x="0" y="753"/>
                </a:cxn>
              </a:cxnLst>
              <a:rect l="0" t="0" r="r" b="b"/>
              <a:pathLst>
                <a:path w="5760" h="1060">
                  <a:moveTo>
                    <a:pt x="0" y="753"/>
                  </a:moveTo>
                  <a:lnTo>
                    <a:pt x="0" y="1059"/>
                  </a:lnTo>
                  <a:lnTo>
                    <a:pt x="5759" y="1059"/>
                  </a:lnTo>
                  <a:lnTo>
                    <a:pt x="5759" y="0"/>
                  </a:lnTo>
                  <a:lnTo>
                    <a:pt x="5430" y="0"/>
                  </a:lnTo>
                  <a:lnTo>
                    <a:pt x="5298" y="84"/>
                  </a:lnTo>
                  <a:lnTo>
                    <a:pt x="5136" y="159"/>
                  </a:lnTo>
                  <a:lnTo>
                    <a:pt x="4968" y="222"/>
                  </a:lnTo>
                  <a:lnTo>
                    <a:pt x="4812" y="267"/>
                  </a:lnTo>
                  <a:lnTo>
                    <a:pt x="4626" y="324"/>
                  </a:lnTo>
                  <a:lnTo>
                    <a:pt x="4440" y="366"/>
                  </a:lnTo>
                  <a:lnTo>
                    <a:pt x="4230" y="414"/>
                  </a:lnTo>
                  <a:lnTo>
                    <a:pt x="3939" y="468"/>
                  </a:lnTo>
                  <a:lnTo>
                    <a:pt x="3711" y="504"/>
                  </a:lnTo>
                  <a:lnTo>
                    <a:pt x="3441" y="543"/>
                  </a:lnTo>
                  <a:lnTo>
                    <a:pt x="3189" y="579"/>
                  </a:lnTo>
                  <a:lnTo>
                    <a:pt x="2925" y="606"/>
                  </a:lnTo>
                  <a:lnTo>
                    <a:pt x="2679" y="633"/>
                  </a:lnTo>
                  <a:lnTo>
                    <a:pt x="2418" y="654"/>
                  </a:lnTo>
                  <a:lnTo>
                    <a:pt x="2142" y="675"/>
                  </a:lnTo>
                  <a:lnTo>
                    <a:pt x="1896" y="693"/>
                  </a:lnTo>
                  <a:lnTo>
                    <a:pt x="1647" y="708"/>
                  </a:lnTo>
                  <a:lnTo>
                    <a:pt x="1404" y="720"/>
                  </a:lnTo>
                  <a:lnTo>
                    <a:pt x="1170" y="732"/>
                  </a:lnTo>
                  <a:lnTo>
                    <a:pt x="906" y="738"/>
                  </a:lnTo>
                  <a:lnTo>
                    <a:pt x="534" y="747"/>
                  </a:lnTo>
                  <a:lnTo>
                    <a:pt x="201" y="753"/>
                  </a:lnTo>
                  <a:lnTo>
                    <a:pt x="0" y="753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white">
            <a:xfrm>
              <a:off x="0" y="-13"/>
              <a:ext cx="5284" cy="673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0" y="672"/>
                </a:cxn>
                <a:cxn ang="0">
                  <a:pos x="303" y="672"/>
                </a:cxn>
                <a:cxn ang="0">
                  <a:pos x="723" y="663"/>
                </a:cxn>
                <a:cxn ang="0">
                  <a:pos x="1020" y="654"/>
                </a:cxn>
                <a:cxn ang="0">
                  <a:pos x="1302" y="642"/>
                </a:cxn>
                <a:cxn ang="0">
                  <a:pos x="1554" y="630"/>
                </a:cxn>
                <a:cxn ang="0">
                  <a:pos x="1779" y="615"/>
                </a:cxn>
                <a:cxn ang="0">
                  <a:pos x="1962" y="606"/>
                </a:cxn>
                <a:cxn ang="0">
                  <a:pos x="2193" y="588"/>
                </a:cxn>
                <a:cxn ang="0">
                  <a:pos x="2448" y="570"/>
                </a:cxn>
                <a:cxn ang="0">
                  <a:pos x="2700" y="546"/>
                </a:cxn>
                <a:cxn ang="0">
                  <a:pos x="2904" y="528"/>
                </a:cxn>
                <a:cxn ang="0">
                  <a:pos x="3138" y="498"/>
                </a:cxn>
                <a:cxn ang="0">
                  <a:pos x="3324" y="474"/>
                </a:cxn>
                <a:cxn ang="0">
                  <a:pos x="3534" y="447"/>
                </a:cxn>
                <a:cxn ang="0">
                  <a:pos x="3735" y="420"/>
                </a:cxn>
                <a:cxn ang="0">
                  <a:pos x="3933" y="384"/>
                </a:cxn>
                <a:cxn ang="0">
                  <a:pos x="4116" y="351"/>
                </a:cxn>
                <a:cxn ang="0">
                  <a:pos x="4266" y="318"/>
                </a:cxn>
                <a:cxn ang="0">
                  <a:pos x="4446" y="279"/>
                </a:cxn>
                <a:cxn ang="0">
                  <a:pos x="4620" y="237"/>
                </a:cxn>
                <a:cxn ang="0">
                  <a:pos x="4779" y="192"/>
                </a:cxn>
                <a:cxn ang="0">
                  <a:pos x="4920" y="147"/>
                </a:cxn>
                <a:cxn ang="0">
                  <a:pos x="5085" y="90"/>
                </a:cxn>
                <a:cxn ang="0">
                  <a:pos x="5193" y="42"/>
                </a:cxn>
                <a:cxn ang="0">
                  <a:pos x="5283" y="0"/>
                </a:cxn>
                <a:cxn ang="0">
                  <a:pos x="3201" y="0"/>
                </a:cxn>
                <a:cxn ang="0">
                  <a:pos x="2982" y="57"/>
                </a:cxn>
                <a:cxn ang="0">
                  <a:pos x="2775" y="108"/>
                </a:cxn>
                <a:cxn ang="0">
                  <a:pos x="2562" y="150"/>
                </a:cxn>
                <a:cxn ang="0">
                  <a:pos x="2397" y="183"/>
                </a:cxn>
                <a:cxn ang="0">
                  <a:pos x="2205" y="213"/>
                </a:cxn>
                <a:cxn ang="0">
                  <a:pos x="2001" y="243"/>
                </a:cxn>
                <a:cxn ang="0">
                  <a:pos x="1776" y="273"/>
                </a:cxn>
                <a:cxn ang="0">
                  <a:pos x="1536" y="297"/>
                </a:cxn>
                <a:cxn ang="0">
                  <a:pos x="1344" y="312"/>
                </a:cxn>
                <a:cxn ang="0">
                  <a:pos x="1134" y="330"/>
                </a:cxn>
                <a:cxn ang="0">
                  <a:pos x="921" y="342"/>
                </a:cxn>
                <a:cxn ang="0">
                  <a:pos x="696" y="354"/>
                </a:cxn>
                <a:cxn ang="0">
                  <a:pos x="501" y="360"/>
                </a:cxn>
                <a:cxn ang="0">
                  <a:pos x="279" y="366"/>
                </a:cxn>
                <a:cxn ang="0">
                  <a:pos x="99" y="369"/>
                </a:cxn>
                <a:cxn ang="0">
                  <a:pos x="0" y="366"/>
                </a:cxn>
              </a:cxnLst>
              <a:rect l="0" t="0" r="r" b="b"/>
              <a:pathLst>
                <a:path w="5284" h="673">
                  <a:moveTo>
                    <a:pt x="0" y="366"/>
                  </a:moveTo>
                  <a:lnTo>
                    <a:pt x="0" y="672"/>
                  </a:lnTo>
                  <a:lnTo>
                    <a:pt x="303" y="672"/>
                  </a:lnTo>
                  <a:lnTo>
                    <a:pt x="723" y="663"/>
                  </a:lnTo>
                  <a:lnTo>
                    <a:pt x="1020" y="654"/>
                  </a:lnTo>
                  <a:lnTo>
                    <a:pt x="1302" y="642"/>
                  </a:lnTo>
                  <a:lnTo>
                    <a:pt x="1554" y="630"/>
                  </a:lnTo>
                  <a:lnTo>
                    <a:pt x="1779" y="615"/>
                  </a:lnTo>
                  <a:lnTo>
                    <a:pt x="1962" y="606"/>
                  </a:lnTo>
                  <a:lnTo>
                    <a:pt x="2193" y="588"/>
                  </a:lnTo>
                  <a:lnTo>
                    <a:pt x="2448" y="570"/>
                  </a:lnTo>
                  <a:lnTo>
                    <a:pt x="2700" y="546"/>
                  </a:lnTo>
                  <a:lnTo>
                    <a:pt x="2904" y="528"/>
                  </a:lnTo>
                  <a:lnTo>
                    <a:pt x="3138" y="498"/>
                  </a:lnTo>
                  <a:lnTo>
                    <a:pt x="3324" y="474"/>
                  </a:lnTo>
                  <a:lnTo>
                    <a:pt x="3534" y="447"/>
                  </a:lnTo>
                  <a:lnTo>
                    <a:pt x="3735" y="420"/>
                  </a:lnTo>
                  <a:lnTo>
                    <a:pt x="3933" y="384"/>
                  </a:lnTo>
                  <a:lnTo>
                    <a:pt x="4116" y="351"/>
                  </a:lnTo>
                  <a:lnTo>
                    <a:pt x="4266" y="318"/>
                  </a:lnTo>
                  <a:lnTo>
                    <a:pt x="4446" y="279"/>
                  </a:lnTo>
                  <a:lnTo>
                    <a:pt x="4620" y="237"/>
                  </a:lnTo>
                  <a:lnTo>
                    <a:pt x="4779" y="192"/>
                  </a:lnTo>
                  <a:lnTo>
                    <a:pt x="4920" y="147"/>
                  </a:lnTo>
                  <a:lnTo>
                    <a:pt x="5085" y="90"/>
                  </a:lnTo>
                  <a:lnTo>
                    <a:pt x="5193" y="42"/>
                  </a:lnTo>
                  <a:lnTo>
                    <a:pt x="5283" y="0"/>
                  </a:lnTo>
                  <a:lnTo>
                    <a:pt x="3201" y="0"/>
                  </a:lnTo>
                  <a:lnTo>
                    <a:pt x="2982" y="57"/>
                  </a:lnTo>
                  <a:lnTo>
                    <a:pt x="2775" y="108"/>
                  </a:lnTo>
                  <a:lnTo>
                    <a:pt x="2562" y="150"/>
                  </a:lnTo>
                  <a:lnTo>
                    <a:pt x="2397" y="183"/>
                  </a:lnTo>
                  <a:lnTo>
                    <a:pt x="2205" y="213"/>
                  </a:lnTo>
                  <a:lnTo>
                    <a:pt x="2001" y="243"/>
                  </a:lnTo>
                  <a:lnTo>
                    <a:pt x="1776" y="273"/>
                  </a:lnTo>
                  <a:lnTo>
                    <a:pt x="1536" y="297"/>
                  </a:lnTo>
                  <a:lnTo>
                    <a:pt x="1344" y="312"/>
                  </a:lnTo>
                  <a:lnTo>
                    <a:pt x="1134" y="330"/>
                  </a:lnTo>
                  <a:lnTo>
                    <a:pt x="921" y="342"/>
                  </a:lnTo>
                  <a:lnTo>
                    <a:pt x="696" y="354"/>
                  </a:lnTo>
                  <a:lnTo>
                    <a:pt x="501" y="360"/>
                  </a:lnTo>
                  <a:lnTo>
                    <a:pt x="279" y="366"/>
                  </a:lnTo>
                  <a:lnTo>
                    <a:pt x="99" y="369"/>
                  </a:lnTo>
                  <a:lnTo>
                    <a:pt x="0" y="366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white">
            <a:xfrm>
              <a:off x="0" y="-13"/>
              <a:ext cx="2884" cy="2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5"/>
                </a:cxn>
                <a:cxn ang="0">
                  <a:pos x="192" y="285"/>
                </a:cxn>
                <a:cxn ang="0">
                  <a:pos x="384" y="282"/>
                </a:cxn>
                <a:cxn ang="0">
                  <a:pos x="579" y="276"/>
                </a:cxn>
                <a:cxn ang="0">
                  <a:pos x="789" y="267"/>
                </a:cxn>
                <a:cxn ang="0">
                  <a:pos x="999" y="258"/>
                </a:cxn>
                <a:cxn ang="0">
                  <a:pos x="1161" y="246"/>
                </a:cxn>
                <a:cxn ang="0">
                  <a:pos x="1302" y="234"/>
                </a:cxn>
                <a:cxn ang="0">
                  <a:pos x="1458" y="222"/>
                </a:cxn>
                <a:cxn ang="0">
                  <a:pos x="1665" y="201"/>
                </a:cxn>
                <a:cxn ang="0">
                  <a:pos x="1992" y="159"/>
                </a:cxn>
                <a:cxn ang="0">
                  <a:pos x="2301" y="117"/>
                </a:cxn>
                <a:cxn ang="0">
                  <a:pos x="2604" y="60"/>
                </a:cxn>
                <a:cxn ang="0">
                  <a:pos x="2883" y="0"/>
                </a:cxn>
                <a:cxn ang="0">
                  <a:pos x="0" y="0"/>
                </a:cxn>
              </a:cxnLst>
              <a:rect l="0" t="0" r="r" b="b"/>
              <a:pathLst>
                <a:path w="2884" h="286">
                  <a:moveTo>
                    <a:pt x="0" y="0"/>
                  </a:moveTo>
                  <a:lnTo>
                    <a:pt x="0" y="285"/>
                  </a:lnTo>
                  <a:lnTo>
                    <a:pt x="192" y="285"/>
                  </a:lnTo>
                  <a:lnTo>
                    <a:pt x="384" y="282"/>
                  </a:lnTo>
                  <a:lnTo>
                    <a:pt x="579" y="276"/>
                  </a:lnTo>
                  <a:lnTo>
                    <a:pt x="789" y="267"/>
                  </a:lnTo>
                  <a:lnTo>
                    <a:pt x="999" y="258"/>
                  </a:lnTo>
                  <a:lnTo>
                    <a:pt x="1161" y="246"/>
                  </a:lnTo>
                  <a:lnTo>
                    <a:pt x="1302" y="234"/>
                  </a:lnTo>
                  <a:lnTo>
                    <a:pt x="1458" y="222"/>
                  </a:lnTo>
                  <a:lnTo>
                    <a:pt x="1665" y="201"/>
                  </a:lnTo>
                  <a:lnTo>
                    <a:pt x="1992" y="159"/>
                  </a:lnTo>
                  <a:lnTo>
                    <a:pt x="2301" y="117"/>
                  </a:lnTo>
                  <a:lnTo>
                    <a:pt x="2604" y="60"/>
                  </a:lnTo>
                  <a:lnTo>
                    <a:pt x="288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62FBC448-4A02-4DC8-A21F-65E32E0DB037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A3C1569-E79A-4827-A080-0F94DBF45529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6977296-9B03-4F3B-9D3C-45268EC9E6E8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9525" y="-20638"/>
            <a:ext cx="9153525" cy="6878638"/>
            <a:chOff x="-6" y="-13"/>
            <a:chExt cx="5766" cy="4333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invGray">
            <a:xfrm>
              <a:off x="5549" y="0"/>
              <a:ext cx="211" cy="43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white">
            <a:xfrm>
              <a:off x="-6" y="2828"/>
              <a:ext cx="3625" cy="1492"/>
            </a:xfrm>
            <a:custGeom>
              <a:avLst/>
              <a:gdLst/>
              <a:ahLst/>
              <a:cxnLst>
                <a:cxn ang="0">
                  <a:pos x="0" y="1491"/>
                </a:cxn>
                <a:cxn ang="0">
                  <a:pos x="0" y="0"/>
                </a:cxn>
                <a:cxn ang="0">
                  <a:pos x="171" y="3"/>
                </a:cxn>
                <a:cxn ang="0">
                  <a:pos x="355" y="9"/>
                </a:cxn>
                <a:cxn ang="0">
                  <a:pos x="499" y="21"/>
                </a:cxn>
                <a:cxn ang="0">
                  <a:pos x="650" y="36"/>
                </a:cxn>
                <a:cxn ang="0">
                  <a:pos x="809" y="54"/>
                </a:cxn>
                <a:cxn ang="0">
                  <a:pos x="957" y="78"/>
                </a:cxn>
                <a:cxn ang="0">
                  <a:pos x="1119" y="105"/>
                </a:cxn>
                <a:cxn ang="0">
                  <a:pos x="1261" y="133"/>
                </a:cxn>
                <a:cxn ang="0">
                  <a:pos x="1441" y="175"/>
                </a:cxn>
                <a:cxn ang="0">
                  <a:pos x="1598" y="217"/>
                </a:cxn>
                <a:cxn ang="0">
                  <a:pos x="1763" y="269"/>
                </a:cxn>
                <a:cxn ang="0">
                  <a:pos x="1887" y="308"/>
                </a:cxn>
                <a:cxn ang="0">
                  <a:pos x="2085" y="384"/>
                </a:cxn>
                <a:cxn ang="0">
                  <a:pos x="2230" y="444"/>
                </a:cxn>
                <a:cxn ang="0">
                  <a:pos x="2456" y="547"/>
                </a:cxn>
                <a:cxn ang="0">
                  <a:pos x="2666" y="662"/>
                </a:cxn>
                <a:cxn ang="0">
                  <a:pos x="2859" y="786"/>
                </a:cxn>
                <a:cxn ang="0">
                  <a:pos x="3046" y="920"/>
                </a:cxn>
                <a:cxn ang="0">
                  <a:pos x="3193" y="1038"/>
                </a:cxn>
                <a:cxn ang="0">
                  <a:pos x="3332" y="1168"/>
                </a:cxn>
                <a:cxn ang="0">
                  <a:pos x="3440" y="1280"/>
                </a:cxn>
                <a:cxn ang="0">
                  <a:pos x="3524" y="1380"/>
                </a:cxn>
                <a:cxn ang="0">
                  <a:pos x="3624" y="1491"/>
                </a:cxn>
                <a:cxn ang="0">
                  <a:pos x="3608" y="1491"/>
                </a:cxn>
                <a:cxn ang="0">
                  <a:pos x="0" y="1491"/>
                </a:cxn>
              </a:cxnLst>
              <a:rect l="0" t="0" r="r" b="b"/>
              <a:pathLst>
                <a:path w="3625" h="1492">
                  <a:moveTo>
                    <a:pt x="0" y="1491"/>
                  </a:moveTo>
                  <a:lnTo>
                    <a:pt x="0" y="0"/>
                  </a:lnTo>
                  <a:lnTo>
                    <a:pt x="171" y="3"/>
                  </a:lnTo>
                  <a:lnTo>
                    <a:pt x="355" y="9"/>
                  </a:lnTo>
                  <a:lnTo>
                    <a:pt x="499" y="21"/>
                  </a:lnTo>
                  <a:lnTo>
                    <a:pt x="650" y="36"/>
                  </a:lnTo>
                  <a:lnTo>
                    <a:pt x="809" y="54"/>
                  </a:lnTo>
                  <a:lnTo>
                    <a:pt x="957" y="78"/>
                  </a:lnTo>
                  <a:lnTo>
                    <a:pt x="1119" y="105"/>
                  </a:lnTo>
                  <a:lnTo>
                    <a:pt x="1261" y="133"/>
                  </a:lnTo>
                  <a:lnTo>
                    <a:pt x="1441" y="175"/>
                  </a:lnTo>
                  <a:lnTo>
                    <a:pt x="1598" y="217"/>
                  </a:lnTo>
                  <a:lnTo>
                    <a:pt x="1763" y="269"/>
                  </a:lnTo>
                  <a:lnTo>
                    <a:pt x="1887" y="308"/>
                  </a:lnTo>
                  <a:lnTo>
                    <a:pt x="2085" y="384"/>
                  </a:lnTo>
                  <a:lnTo>
                    <a:pt x="2230" y="444"/>
                  </a:lnTo>
                  <a:lnTo>
                    <a:pt x="2456" y="547"/>
                  </a:lnTo>
                  <a:lnTo>
                    <a:pt x="2666" y="662"/>
                  </a:lnTo>
                  <a:lnTo>
                    <a:pt x="2859" y="786"/>
                  </a:lnTo>
                  <a:lnTo>
                    <a:pt x="3046" y="920"/>
                  </a:lnTo>
                  <a:lnTo>
                    <a:pt x="3193" y="1038"/>
                  </a:lnTo>
                  <a:lnTo>
                    <a:pt x="3332" y="1168"/>
                  </a:lnTo>
                  <a:lnTo>
                    <a:pt x="3440" y="1280"/>
                  </a:lnTo>
                  <a:lnTo>
                    <a:pt x="3524" y="1380"/>
                  </a:lnTo>
                  <a:lnTo>
                    <a:pt x="3624" y="1491"/>
                  </a:lnTo>
                  <a:lnTo>
                    <a:pt x="3608" y="1491"/>
                  </a:lnTo>
                  <a:lnTo>
                    <a:pt x="0" y="1491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white">
            <a:xfrm>
              <a:off x="0" y="2405"/>
              <a:ext cx="5143" cy="1902"/>
            </a:xfrm>
            <a:custGeom>
              <a:avLst/>
              <a:gdLst/>
              <a:ahLst/>
              <a:cxnLst>
                <a:cxn ang="0">
                  <a:pos x="2718" y="405"/>
                </a:cxn>
                <a:cxn ang="0">
                  <a:pos x="2466" y="333"/>
                </a:cxn>
                <a:cxn ang="0">
                  <a:pos x="2202" y="261"/>
                </a:cxn>
                <a:cxn ang="0">
                  <a:pos x="1929" y="198"/>
                </a:cxn>
                <a:cxn ang="0">
                  <a:pos x="1695" y="153"/>
                </a:cxn>
                <a:cxn ang="0">
                  <a:pos x="1434" y="111"/>
                </a:cxn>
                <a:cxn ang="0">
                  <a:pos x="1188" y="75"/>
                </a:cxn>
                <a:cxn ang="0">
                  <a:pos x="957" y="48"/>
                </a:cxn>
                <a:cxn ang="0">
                  <a:pos x="747" y="30"/>
                </a:cxn>
                <a:cxn ang="0">
                  <a:pos x="501" y="15"/>
                </a:cxn>
                <a:cxn ang="0">
                  <a:pos x="246" y="3"/>
                </a:cxn>
                <a:cxn ang="0">
                  <a:pos x="0" y="0"/>
                </a:cxn>
                <a:cxn ang="0">
                  <a:pos x="0" y="275"/>
                </a:cxn>
                <a:cxn ang="0">
                  <a:pos x="0" y="345"/>
                </a:cxn>
                <a:cxn ang="0">
                  <a:pos x="0" y="275"/>
                </a:cxn>
                <a:cxn ang="0">
                  <a:pos x="0" y="342"/>
                </a:cxn>
                <a:cxn ang="0">
                  <a:pos x="339" y="351"/>
                </a:cxn>
                <a:cxn ang="0">
                  <a:pos x="606" y="372"/>
                </a:cxn>
                <a:cxn ang="0">
                  <a:pos x="852" y="399"/>
                </a:cxn>
                <a:cxn ang="0">
                  <a:pos x="1068" y="435"/>
                </a:cxn>
                <a:cxn ang="0">
                  <a:pos x="1275" y="474"/>
                </a:cxn>
                <a:cxn ang="0">
                  <a:pos x="1545" y="540"/>
                </a:cxn>
                <a:cxn ang="0">
                  <a:pos x="1761" y="603"/>
                </a:cxn>
                <a:cxn ang="0">
                  <a:pos x="1971" y="678"/>
                </a:cxn>
                <a:cxn ang="0">
                  <a:pos x="2166" y="747"/>
                </a:cxn>
                <a:cxn ang="0">
                  <a:pos x="2397" y="852"/>
                </a:cxn>
                <a:cxn ang="0">
                  <a:pos x="2613" y="960"/>
                </a:cxn>
                <a:cxn ang="0">
                  <a:pos x="2832" y="1095"/>
                </a:cxn>
                <a:cxn ang="0">
                  <a:pos x="3012" y="1212"/>
                </a:cxn>
                <a:cxn ang="0">
                  <a:pos x="3186" y="1347"/>
                </a:cxn>
                <a:cxn ang="0">
                  <a:pos x="3351" y="1497"/>
                </a:cxn>
                <a:cxn ang="0">
                  <a:pos x="3480" y="1629"/>
                </a:cxn>
                <a:cxn ang="0">
                  <a:pos x="3612" y="1785"/>
                </a:cxn>
                <a:cxn ang="0">
                  <a:pos x="3699" y="1901"/>
                </a:cxn>
                <a:cxn ang="0">
                  <a:pos x="5142" y="1901"/>
                </a:cxn>
                <a:cxn ang="0">
                  <a:pos x="5076" y="1827"/>
                </a:cxn>
                <a:cxn ang="0">
                  <a:pos x="4968" y="1707"/>
                </a:cxn>
                <a:cxn ang="0">
                  <a:pos x="4797" y="1539"/>
                </a:cxn>
                <a:cxn ang="0">
                  <a:pos x="4617" y="1383"/>
                </a:cxn>
                <a:cxn ang="0">
                  <a:pos x="4410" y="1221"/>
                </a:cxn>
                <a:cxn ang="0">
                  <a:pos x="4185" y="1071"/>
                </a:cxn>
                <a:cxn ang="0">
                  <a:pos x="3960" y="939"/>
                </a:cxn>
                <a:cxn ang="0">
                  <a:pos x="3708" y="801"/>
                </a:cxn>
                <a:cxn ang="0">
                  <a:pos x="3492" y="702"/>
                </a:cxn>
                <a:cxn ang="0">
                  <a:pos x="3231" y="588"/>
                </a:cxn>
                <a:cxn ang="0">
                  <a:pos x="2964" y="489"/>
                </a:cxn>
                <a:cxn ang="0">
                  <a:pos x="2718" y="405"/>
                </a:cxn>
              </a:cxnLst>
              <a:rect l="0" t="0" r="r" b="b"/>
              <a:pathLst>
                <a:path w="5143" h="1902">
                  <a:moveTo>
                    <a:pt x="2718" y="405"/>
                  </a:moveTo>
                  <a:lnTo>
                    <a:pt x="2466" y="333"/>
                  </a:lnTo>
                  <a:lnTo>
                    <a:pt x="2202" y="261"/>
                  </a:lnTo>
                  <a:lnTo>
                    <a:pt x="1929" y="198"/>
                  </a:lnTo>
                  <a:lnTo>
                    <a:pt x="1695" y="153"/>
                  </a:lnTo>
                  <a:lnTo>
                    <a:pt x="1434" y="111"/>
                  </a:lnTo>
                  <a:lnTo>
                    <a:pt x="1188" y="75"/>
                  </a:lnTo>
                  <a:lnTo>
                    <a:pt x="957" y="48"/>
                  </a:lnTo>
                  <a:lnTo>
                    <a:pt x="747" y="30"/>
                  </a:lnTo>
                  <a:lnTo>
                    <a:pt x="501" y="15"/>
                  </a:lnTo>
                  <a:lnTo>
                    <a:pt x="246" y="3"/>
                  </a:lnTo>
                  <a:lnTo>
                    <a:pt x="0" y="0"/>
                  </a:lnTo>
                  <a:lnTo>
                    <a:pt x="0" y="275"/>
                  </a:lnTo>
                  <a:lnTo>
                    <a:pt x="0" y="345"/>
                  </a:lnTo>
                  <a:lnTo>
                    <a:pt x="0" y="275"/>
                  </a:lnTo>
                  <a:lnTo>
                    <a:pt x="0" y="342"/>
                  </a:lnTo>
                  <a:lnTo>
                    <a:pt x="339" y="351"/>
                  </a:lnTo>
                  <a:lnTo>
                    <a:pt x="606" y="372"/>
                  </a:lnTo>
                  <a:lnTo>
                    <a:pt x="852" y="399"/>
                  </a:lnTo>
                  <a:lnTo>
                    <a:pt x="1068" y="435"/>
                  </a:lnTo>
                  <a:lnTo>
                    <a:pt x="1275" y="474"/>
                  </a:lnTo>
                  <a:lnTo>
                    <a:pt x="1545" y="540"/>
                  </a:lnTo>
                  <a:lnTo>
                    <a:pt x="1761" y="603"/>
                  </a:lnTo>
                  <a:lnTo>
                    <a:pt x="1971" y="678"/>
                  </a:lnTo>
                  <a:lnTo>
                    <a:pt x="2166" y="747"/>
                  </a:lnTo>
                  <a:lnTo>
                    <a:pt x="2397" y="852"/>
                  </a:lnTo>
                  <a:lnTo>
                    <a:pt x="2613" y="960"/>
                  </a:lnTo>
                  <a:lnTo>
                    <a:pt x="2832" y="1095"/>
                  </a:lnTo>
                  <a:lnTo>
                    <a:pt x="3012" y="1212"/>
                  </a:lnTo>
                  <a:lnTo>
                    <a:pt x="3186" y="1347"/>
                  </a:lnTo>
                  <a:lnTo>
                    <a:pt x="3351" y="1497"/>
                  </a:lnTo>
                  <a:lnTo>
                    <a:pt x="3480" y="1629"/>
                  </a:lnTo>
                  <a:lnTo>
                    <a:pt x="3612" y="1785"/>
                  </a:lnTo>
                  <a:lnTo>
                    <a:pt x="3699" y="1901"/>
                  </a:lnTo>
                  <a:lnTo>
                    <a:pt x="5142" y="1901"/>
                  </a:lnTo>
                  <a:lnTo>
                    <a:pt x="5076" y="1827"/>
                  </a:lnTo>
                  <a:lnTo>
                    <a:pt x="4968" y="1707"/>
                  </a:lnTo>
                  <a:lnTo>
                    <a:pt x="4797" y="1539"/>
                  </a:lnTo>
                  <a:lnTo>
                    <a:pt x="4617" y="1383"/>
                  </a:lnTo>
                  <a:lnTo>
                    <a:pt x="4410" y="1221"/>
                  </a:lnTo>
                  <a:lnTo>
                    <a:pt x="4185" y="1071"/>
                  </a:lnTo>
                  <a:lnTo>
                    <a:pt x="3960" y="939"/>
                  </a:lnTo>
                  <a:lnTo>
                    <a:pt x="3708" y="801"/>
                  </a:lnTo>
                  <a:lnTo>
                    <a:pt x="3492" y="702"/>
                  </a:lnTo>
                  <a:lnTo>
                    <a:pt x="3231" y="588"/>
                  </a:lnTo>
                  <a:lnTo>
                    <a:pt x="2964" y="489"/>
                  </a:lnTo>
                  <a:lnTo>
                    <a:pt x="2718" y="405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white">
            <a:xfrm>
              <a:off x="0" y="1982"/>
              <a:ext cx="5760" cy="23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9"/>
                </a:cxn>
                <a:cxn ang="0">
                  <a:pos x="558" y="357"/>
                </a:cxn>
                <a:cxn ang="0">
                  <a:pos x="807" y="375"/>
                </a:cxn>
                <a:cxn ang="0">
                  <a:pos x="1056" y="399"/>
                </a:cxn>
                <a:cxn ang="0">
                  <a:pos x="1272" y="426"/>
                </a:cxn>
                <a:cxn ang="0">
                  <a:pos x="1539" y="465"/>
                </a:cxn>
                <a:cxn ang="0">
                  <a:pos x="1791" y="510"/>
                </a:cxn>
                <a:cxn ang="0">
                  <a:pos x="2076" y="570"/>
                </a:cxn>
                <a:cxn ang="0">
                  <a:pos x="2334" y="630"/>
                </a:cxn>
                <a:cxn ang="0">
                  <a:pos x="2544" y="687"/>
                </a:cxn>
                <a:cxn ang="0">
                  <a:pos x="2775" y="759"/>
                </a:cxn>
                <a:cxn ang="0">
                  <a:pos x="3003" y="837"/>
                </a:cxn>
                <a:cxn ang="0">
                  <a:pos x="3231" y="924"/>
                </a:cxn>
                <a:cxn ang="0">
                  <a:pos x="3438" y="1005"/>
                </a:cxn>
                <a:cxn ang="0">
                  <a:pos x="3663" y="1110"/>
                </a:cxn>
                <a:cxn ang="0">
                  <a:pos x="3903" y="1233"/>
                </a:cxn>
                <a:cxn ang="0">
                  <a:pos x="4149" y="1374"/>
                </a:cxn>
                <a:cxn ang="0">
                  <a:pos x="4353" y="1506"/>
                </a:cxn>
                <a:cxn ang="0">
                  <a:pos x="4491" y="1602"/>
                </a:cxn>
                <a:cxn ang="0">
                  <a:pos x="4668" y="1740"/>
                </a:cxn>
                <a:cxn ang="0">
                  <a:pos x="4824" y="1875"/>
                </a:cxn>
                <a:cxn ang="0">
                  <a:pos x="4968" y="2016"/>
                </a:cxn>
                <a:cxn ang="0">
                  <a:pos x="5100" y="2154"/>
                </a:cxn>
                <a:cxn ang="0">
                  <a:pos x="5238" y="2324"/>
                </a:cxn>
                <a:cxn ang="0">
                  <a:pos x="5759" y="2324"/>
                </a:cxn>
                <a:cxn ang="0">
                  <a:pos x="5759" y="1245"/>
                </a:cxn>
                <a:cxn ang="0">
                  <a:pos x="5580" y="1119"/>
                </a:cxn>
                <a:cxn ang="0">
                  <a:pos x="5400" y="1020"/>
                </a:cxn>
                <a:cxn ang="0">
                  <a:pos x="5205" y="918"/>
                </a:cxn>
                <a:cxn ang="0">
                  <a:pos x="5031" y="837"/>
                </a:cxn>
                <a:cxn ang="0">
                  <a:pos x="4866" y="771"/>
                </a:cxn>
                <a:cxn ang="0">
                  <a:pos x="4710" y="711"/>
                </a:cxn>
                <a:cxn ang="0">
                  <a:pos x="4545" y="651"/>
                </a:cxn>
                <a:cxn ang="0">
                  <a:pos x="4386" y="600"/>
                </a:cxn>
                <a:cxn ang="0">
                  <a:pos x="4248" y="552"/>
                </a:cxn>
                <a:cxn ang="0">
                  <a:pos x="3993" y="483"/>
                </a:cxn>
                <a:cxn ang="0">
                  <a:pos x="3777" y="423"/>
                </a:cxn>
                <a:cxn ang="0">
                  <a:pos x="3564" y="375"/>
                </a:cxn>
                <a:cxn ang="0">
                  <a:pos x="3282" y="312"/>
                </a:cxn>
                <a:cxn ang="0">
                  <a:pos x="3003" y="261"/>
                </a:cxn>
                <a:cxn ang="0">
                  <a:pos x="2733" y="213"/>
                </a:cxn>
                <a:cxn ang="0">
                  <a:pos x="2451" y="171"/>
                </a:cxn>
                <a:cxn ang="0">
                  <a:pos x="2211" y="138"/>
                </a:cxn>
                <a:cxn ang="0">
                  <a:pos x="1974" y="108"/>
                </a:cxn>
                <a:cxn ang="0">
                  <a:pos x="1665" y="81"/>
                </a:cxn>
                <a:cxn ang="0">
                  <a:pos x="1437" y="60"/>
                </a:cxn>
                <a:cxn ang="0">
                  <a:pos x="1125" y="36"/>
                </a:cxn>
                <a:cxn ang="0">
                  <a:pos x="828" y="21"/>
                </a:cxn>
                <a:cxn ang="0">
                  <a:pos x="558" y="12"/>
                </a:cxn>
                <a:cxn ang="0">
                  <a:pos x="282" y="3"/>
                </a:cxn>
                <a:cxn ang="0">
                  <a:pos x="0" y="0"/>
                </a:cxn>
              </a:cxnLst>
              <a:rect l="0" t="0" r="r" b="b"/>
              <a:pathLst>
                <a:path w="5760" h="2325">
                  <a:moveTo>
                    <a:pt x="0" y="0"/>
                  </a:moveTo>
                  <a:lnTo>
                    <a:pt x="0" y="339"/>
                  </a:lnTo>
                  <a:lnTo>
                    <a:pt x="558" y="357"/>
                  </a:lnTo>
                  <a:lnTo>
                    <a:pt x="807" y="375"/>
                  </a:lnTo>
                  <a:lnTo>
                    <a:pt x="1056" y="399"/>
                  </a:lnTo>
                  <a:lnTo>
                    <a:pt x="1272" y="426"/>
                  </a:lnTo>
                  <a:lnTo>
                    <a:pt x="1539" y="465"/>
                  </a:lnTo>
                  <a:lnTo>
                    <a:pt x="1791" y="510"/>
                  </a:lnTo>
                  <a:lnTo>
                    <a:pt x="2076" y="570"/>
                  </a:lnTo>
                  <a:lnTo>
                    <a:pt x="2334" y="630"/>
                  </a:lnTo>
                  <a:lnTo>
                    <a:pt x="2544" y="687"/>
                  </a:lnTo>
                  <a:lnTo>
                    <a:pt x="2775" y="759"/>
                  </a:lnTo>
                  <a:lnTo>
                    <a:pt x="3003" y="837"/>
                  </a:lnTo>
                  <a:lnTo>
                    <a:pt x="3231" y="924"/>
                  </a:lnTo>
                  <a:lnTo>
                    <a:pt x="3438" y="1005"/>
                  </a:lnTo>
                  <a:lnTo>
                    <a:pt x="3663" y="1110"/>
                  </a:lnTo>
                  <a:lnTo>
                    <a:pt x="3903" y="1233"/>
                  </a:lnTo>
                  <a:lnTo>
                    <a:pt x="4149" y="1374"/>
                  </a:lnTo>
                  <a:lnTo>
                    <a:pt x="4353" y="1506"/>
                  </a:lnTo>
                  <a:lnTo>
                    <a:pt x="4491" y="1602"/>
                  </a:lnTo>
                  <a:lnTo>
                    <a:pt x="4668" y="1740"/>
                  </a:lnTo>
                  <a:lnTo>
                    <a:pt x="4824" y="1875"/>
                  </a:lnTo>
                  <a:lnTo>
                    <a:pt x="4968" y="2016"/>
                  </a:lnTo>
                  <a:lnTo>
                    <a:pt x="5100" y="2154"/>
                  </a:lnTo>
                  <a:lnTo>
                    <a:pt x="5238" y="2324"/>
                  </a:lnTo>
                  <a:lnTo>
                    <a:pt x="5759" y="2324"/>
                  </a:lnTo>
                  <a:lnTo>
                    <a:pt x="5759" y="1245"/>
                  </a:lnTo>
                  <a:lnTo>
                    <a:pt x="5580" y="1119"/>
                  </a:lnTo>
                  <a:lnTo>
                    <a:pt x="5400" y="1020"/>
                  </a:lnTo>
                  <a:lnTo>
                    <a:pt x="5205" y="918"/>
                  </a:lnTo>
                  <a:lnTo>
                    <a:pt x="5031" y="837"/>
                  </a:lnTo>
                  <a:lnTo>
                    <a:pt x="4866" y="771"/>
                  </a:lnTo>
                  <a:lnTo>
                    <a:pt x="4710" y="711"/>
                  </a:lnTo>
                  <a:lnTo>
                    <a:pt x="4545" y="651"/>
                  </a:lnTo>
                  <a:lnTo>
                    <a:pt x="4386" y="600"/>
                  </a:lnTo>
                  <a:lnTo>
                    <a:pt x="4248" y="552"/>
                  </a:lnTo>
                  <a:lnTo>
                    <a:pt x="3993" y="483"/>
                  </a:lnTo>
                  <a:lnTo>
                    <a:pt x="3777" y="423"/>
                  </a:lnTo>
                  <a:lnTo>
                    <a:pt x="3564" y="375"/>
                  </a:lnTo>
                  <a:lnTo>
                    <a:pt x="3282" y="312"/>
                  </a:lnTo>
                  <a:lnTo>
                    <a:pt x="3003" y="261"/>
                  </a:lnTo>
                  <a:lnTo>
                    <a:pt x="2733" y="213"/>
                  </a:lnTo>
                  <a:lnTo>
                    <a:pt x="2451" y="171"/>
                  </a:lnTo>
                  <a:lnTo>
                    <a:pt x="2211" y="138"/>
                  </a:lnTo>
                  <a:lnTo>
                    <a:pt x="1974" y="108"/>
                  </a:lnTo>
                  <a:lnTo>
                    <a:pt x="1665" y="81"/>
                  </a:lnTo>
                  <a:lnTo>
                    <a:pt x="1437" y="60"/>
                  </a:lnTo>
                  <a:lnTo>
                    <a:pt x="1125" y="36"/>
                  </a:lnTo>
                  <a:lnTo>
                    <a:pt x="828" y="21"/>
                  </a:lnTo>
                  <a:lnTo>
                    <a:pt x="558" y="12"/>
                  </a:lnTo>
                  <a:lnTo>
                    <a:pt x="282" y="3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white">
            <a:xfrm>
              <a:off x="0" y="1550"/>
              <a:ext cx="5760" cy="15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1"/>
                </a:cxn>
                <a:cxn ang="0">
                  <a:pos x="282" y="357"/>
                </a:cxn>
                <a:cxn ang="0">
                  <a:pos x="627" y="363"/>
                </a:cxn>
                <a:cxn ang="0">
                  <a:pos x="960" y="375"/>
                </a:cxn>
                <a:cxn ang="0">
                  <a:pos x="1218" y="393"/>
                </a:cxn>
                <a:cxn ang="0">
                  <a:pos x="1470" y="411"/>
                </a:cxn>
                <a:cxn ang="0">
                  <a:pos x="1746" y="435"/>
                </a:cxn>
                <a:cxn ang="0">
                  <a:pos x="2022" y="462"/>
                </a:cxn>
                <a:cxn ang="0">
                  <a:pos x="2340" y="504"/>
                </a:cxn>
                <a:cxn ang="0">
                  <a:pos x="2664" y="549"/>
                </a:cxn>
                <a:cxn ang="0">
                  <a:pos x="2952" y="597"/>
                </a:cxn>
                <a:cxn ang="0">
                  <a:pos x="3225" y="648"/>
                </a:cxn>
                <a:cxn ang="0">
                  <a:pos x="3513" y="708"/>
                </a:cxn>
                <a:cxn ang="0">
                  <a:pos x="3693" y="750"/>
                </a:cxn>
                <a:cxn ang="0">
                  <a:pos x="3936" y="810"/>
                </a:cxn>
                <a:cxn ang="0">
                  <a:pos x="4095" y="855"/>
                </a:cxn>
                <a:cxn ang="0">
                  <a:pos x="4281" y="909"/>
                </a:cxn>
                <a:cxn ang="0">
                  <a:pos x="4503" y="981"/>
                </a:cxn>
                <a:cxn ang="0">
                  <a:pos x="4704" y="1053"/>
                </a:cxn>
                <a:cxn ang="0">
                  <a:pos x="4911" y="1131"/>
                </a:cxn>
                <a:cxn ang="0">
                  <a:pos x="5073" y="1197"/>
                </a:cxn>
                <a:cxn ang="0">
                  <a:pos x="5256" y="1281"/>
                </a:cxn>
                <a:cxn ang="0">
                  <a:pos x="5475" y="1401"/>
                </a:cxn>
                <a:cxn ang="0">
                  <a:pos x="5628" y="1482"/>
                </a:cxn>
                <a:cxn ang="0">
                  <a:pos x="5759" y="1572"/>
                </a:cxn>
                <a:cxn ang="0">
                  <a:pos x="5759" y="633"/>
                </a:cxn>
                <a:cxn ang="0">
                  <a:pos x="5493" y="570"/>
                </a:cxn>
                <a:cxn ang="0">
                  <a:pos x="5214" y="501"/>
                </a:cxn>
                <a:cxn ang="0">
                  <a:pos x="4950" y="444"/>
                </a:cxn>
                <a:cxn ang="0">
                  <a:pos x="4701" y="396"/>
                </a:cxn>
                <a:cxn ang="0">
                  <a:pos x="4425" y="348"/>
                </a:cxn>
                <a:cxn ang="0">
                  <a:pos x="4110" y="294"/>
                </a:cxn>
                <a:cxn ang="0">
                  <a:pos x="3813" y="252"/>
                </a:cxn>
                <a:cxn ang="0">
                  <a:pos x="3549" y="213"/>
                </a:cxn>
                <a:cxn ang="0">
                  <a:pos x="3261" y="183"/>
                </a:cxn>
                <a:cxn ang="0">
                  <a:pos x="3015" y="153"/>
                </a:cxn>
                <a:cxn ang="0">
                  <a:pos x="2757" y="129"/>
                </a:cxn>
                <a:cxn ang="0">
                  <a:pos x="2520" y="105"/>
                </a:cxn>
                <a:cxn ang="0">
                  <a:pos x="2301" y="87"/>
                </a:cxn>
                <a:cxn ang="0">
                  <a:pos x="2013" y="66"/>
                </a:cxn>
                <a:cxn ang="0">
                  <a:pos x="1731" y="48"/>
                </a:cxn>
                <a:cxn ang="0">
                  <a:pos x="1524" y="39"/>
                </a:cxn>
                <a:cxn ang="0">
                  <a:pos x="1260" y="27"/>
                </a:cxn>
                <a:cxn ang="0">
                  <a:pos x="966" y="15"/>
                </a:cxn>
                <a:cxn ang="0">
                  <a:pos x="714" y="12"/>
                </a:cxn>
                <a:cxn ang="0">
                  <a:pos x="510" y="6"/>
                </a:cxn>
                <a:cxn ang="0">
                  <a:pos x="243" y="0"/>
                </a:cxn>
                <a:cxn ang="0">
                  <a:pos x="0" y="0"/>
                </a:cxn>
              </a:cxnLst>
              <a:rect l="0" t="0" r="r" b="b"/>
              <a:pathLst>
                <a:path w="5760" h="1573">
                  <a:moveTo>
                    <a:pt x="0" y="0"/>
                  </a:moveTo>
                  <a:lnTo>
                    <a:pt x="0" y="351"/>
                  </a:lnTo>
                  <a:lnTo>
                    <a:pt x="282" y="357"/>
                  </a:lnTo>
                  <a:lnTo>
                    <a:pt x="627" y="363"/>
                  </a:lnTo>
                  <a:lnTo>
                    <a:pt x="960" y="375"/>
                  </a:lnTo>
                  <a:lnTo>
                    <a:pt x="1218" y="393"/>
                  </a:lnTo>
                  <a:lnTo>
                    <a:pt x="1470" y="411"/>
                  </a:lnTo>
                  <a:lnTo>
                    <a:pt x="1746" y="435"/>
                  </a:lnTo>
                  <a:lnTo>
                    <a:pt x="2022" y="462"/>
                  </a:lnTo>
                  <a:lnTo>
                    <a:pt x="2340" y="504"/>
                  </a:lnTo>
                  <a:lnTo>
                    <a:pt x="2664" y="549"/>
                  </a:lnTo>
                  <a:lnTo>
                    <a:pt x="2952" y="597"/>
                  </a:lnTo>
                  <a:lnTo>
                    <a:pt x="3225" y="648"/>
                  </a:lnTo>
                  <a:lnTo>
                    <a:pt x="3513" y="708"/>
                  </a:lnTo>
                  <a:lnTo>
                    <a:pt x="3693" y="750"/>
                  </a:lnTo>
                  <a:lnTo>
                    <a:pt x="3936" y="810"/>
                  </a:lnTo>
                  <a:lnTo>
                    <a:pt x="4095" y="855"/>
                  </a:lnTo>
                  <a:lnTo>
                    <a:pt x="4281" y="909"/>
                  </a:lnTo>
                  <a:lnTo>
                    <a:pt x="4503" y="981"/>
                  </a:lnTo>
                  <a:lnTo>
                    <a:pt x="4704" y="1053"/>
                  </a:lnTo>
                  <a:lnTo>
                    <a:pt x="4911" y="1131"/>
                  </a:lnTo>
                  <a:lnTo>
                    <a:pt x="5073" y="1197"/>
                  </a:lnTo>
                  <a:lnTo>
                    <a:pt x="5256" y="1281"/>
                  </a:lnTo>
                  <a:lnTo>
                    <a:pt x="5475" y="1401"/>
                  </a:lnTo>
                  <a:lnTo>
                    <a:pt x="5628" y="1482"/>
                  </a:lnTo>
                  <a:lnTo>
                    <a:pt x="5759" y="1572"/>
                  </a:lnTo>
                  <a:lnTo>
                    <a:pt x="5759" y="633"/>
                  </a:lnTo>
                  <a:lnTo>
                    <a:pt x="5493" y="570"/>
                  </a:lnTo>
                  <a:lnTo>
                    <a:pt x="5214" y="501"/>
                  </a:lnTo>
                  <a:lnTo>
                    <a:pt x="4950" y="444"/>
                  </a:lnTo>
                  <a:lnTo>
                    <a:pt x="4701" y="396"/>
                  </a:lnTo>
                  <a:lnTo>
                    <a:pt x="4425" y="348"/>
                  </a:lnTo>
                  <a:lnTo>
                    <a:pt x="4110" y="294"/>
                  </a:lnTo>
                  <a:lnTo>
                    <a:pt x="3813" y="252"/>
                  </a:lnTo>
                  <a:lnTo>
                    <a:pt x="3549" y="213"/>
                  </a:lnTo>
                  <a:lnTo>
                    <a:pt x="3261" y="183"/>
                  </a:lnTo>
                  <a:lnTo>
                    <a:pt x="3015" y="153"/>
                  </a:lnTo>
                  <a:lnTo>
                    <a:pt x="2757" y="129"/>
                  </a:lnTo>
                  <a:lnTo>
                    <a:pt x="2520" y="105"/>
                  </a:lnTo>
                  <a:lnTo>
                    <a:pt x="2301" y="87"/>
                  </a:lnTo>
                  <a:lnTo>
                    <a:pt x="2013" y="66"/>
                  </a:lnTo>
                  <a:lnTo>
                    <a:pt x="1731" y="48"/>
                  </a:lnTo>
                  <a:lnTo>
                    <a:pt x="1524" y="39"/>
                  </a:lnTo>
                  <a:lnTo>
                    <a:pt x="1260" y="27"/>
                  </a:lnTo>
                  <a:lnTo>
                    <a:pt x="966" y="15"/>
                  </a:lnTo>
                  <a:lnTo>
                    <a:pt x="714" y="12"/>
                  </a:lnTo>
                  <a:lnTo>
                    <a:pt x="510" y="6"/>
                  </a:lnTo>
                  <a:lnTo>
                    <a:pt x="24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white">
            <a:xfrm>
              <a:off x="0" y="1130"/>
              <a:ext cx="5760" cy="9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9"/>
                </a:cxn>
                <a:cxn ang="0">
                  <a:pos x="318" y="342"/>
                </a:cxn>
                <a:cxn ang="0">
                  <a:pos x="591" y="348"/>
                </a:cxn>
                <a:cxn ang="0">
                  <a:pos x="846" y="354"/>
                </a:cxn>
                <a:cxn ang="0">
                  <a:pos x="1074" y="360"/>
                </a:cxn>
                <a:cxn ang="0">
                  <a:pos x="1314" y="366"/>
                </a:cxn>
                <a:cxn ang="0">
                  <a:pos x="1599" y="381"/>
                </a:cxn>
                <a:cxn ang="0">
                  <a:pos x="1911" y="399"/>
                </a:cxn>
                <a:cxn ang="0">
                  <a:pos x="2241" y="420"/>
                </a:cxn>
                <a:cxn ang="0">
                  <a:pos x="2619" y="453"/>
                </a:cxn>
                <a:cxn ang="0">
                  <a:pos x="2889" y="477"/>
                </a:cxn>
                <a:cxn ang="0">
                  <a:pos x="3177" y="507"/>
                </a:cxn>
                <a:cxn ang="0">
                  <a:pos x="3498" y="543"/>
                </a:cxn>
                <a:cxn ang="0">
                  <a:pos x="3813" y="585"/>
                </a:cxn>
                <a:cxn ang="0">
                  <a:pos x="4044" y="618"/>
                </a:cxn>
                <a:cxn ang="0">
                  <a:pos x="4365" y="669"/>
                </a:cxn>
                <a:cxn ang="0">
                  <a:pos x="4683" y="726"/>
                </a:cxn>
                <a:cxn ang="0">
                  <a:pos x="4980" y="786"/>
                </a:cxn>
                <a:cxn ang="0">
                  <a:pos x="5268" y="846"/>
                </a:cxn>
                <a:cxn ang="0">
                  <a:pos x="5646" y="942"/>
                </a:cxn>
                <a:cxn ang="0">
                  <a:pos x="5759" y="969"/>
                </a:cxn>
                <a:cxn ang="0">
                  <a:pos x="5759" y="0"/>
                </a:cxn>
                <a:cxn ang="0">
                  <a:pos x="0" y="0"/>
                </a:cxn>
              </a:cxnLst>
              <a:rect l="0" t="0" r="r" b="b"/>
              <a:pathLst>
                <a:path w="5760" h="970">
                  <a:moveTo>
                    <a:pt x="0" y="0"/>
                  </a:moveTo>
                  <a:lnTo>
                    <a:pt x="0" y="339"/>
                  </a:lnTo>
                  <a:lnTo>
                    <a:pt x="318" y="342"/>
                  </a:lnTo>
                  <a:lnTo>
                    <a:pt x="591" y="348"/>
                  </a:lnTo>
                  <a:lnTo>
                    <a:pt x="846" y="354"/>
                  </a:lnTo>
                  <a:lnTo>
                    <a:pt x="1074" y="360"/>
                  </a:lnTo>
                  <a:lnTo>
                    <a:pt x="1314" y="366"/>
                  </a:lnTo>
                  <a:lnTo>
                    <a:pt x="1599" y="381"/>
                  </a:lnTo>
                  <a:lnTo>
                    <a:pt x="1911" y="399"/>
                  </a:lnTo>
                  <a:lnTo>
                    <a:pt x="2241" y="420"/>
                  </a:lnTo>
                  <a:lnTo>
                    <a:pt x="2619" y="453"/>
                  </a:lnTo>
                  <a:lnTo>
                    <a:pt x="2889" y="477"/>
                  </a:lnTo>
                  <a:lnTo>
                    <a:pt x="3177" y="507"/>
                  </a:lnTo>
                  <a:lnTo>
                    <a:pt x="3498" y="543"/>
                  </a:lnTo>
                  <a:lnTo>
                    <a:pt x="3813" y="585"/>
                  </a:lnTo>
                  <a:lnTo>
                    <a:pt x="4044" y="618"/>
                  </a:lnTo>
                  <a:lnTo>
                    <a:pt x="4365" y="669"/>
                  </a:lnTo>
                  <a:lnTo>
                    <a:pt x="4683" y="726"/>
                  </a:lnTo>
                  <a:lnTo>
                    <a:pt x="4980" y="786"/>
                  </a:lnTo>
                  <a:lnTo>
                    <a:pt x="5268" y="846"/>
                  </a:lnTo>
                  <a:lnTo>
                    <a:pt x="5646" y="942"/>
                  </a:lnTo>
                  <a:lnTo>
                    <a:pt x="5759" y="969"/>
                  </a:lnTo>
                  <a:lnTo>
                    <a:pt x="5759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white">
            <a:xfrm>
              <a:off x="0" y="-13"/>
              <a:ext cx="5760" cy="1060"/>
            </a:xfrm>
            <a:custGeom>
              <a:avLst/>
              <a:gdLst/>
              <a:ahLst/>
              <a:cxnLst>
                <a:cxn ang="0">
                  <a:pos x="0" y="753"/>
                </a:cxn>
                <a:cxn ang="0">
                  <a:pos x="0" y="1059"/>
                </a:cxn>
                <a:cxn ang="0">
                  <a:pos x="5759" y="1059"/>
                </a:cxn>
                <a:cxn ang="0">
                  <a:pos x="5759" y="0"/>
                </a:cxn>
                <a:cxn ang="0">
                  <a:pos x="5430" y="0"/>
                </a:cxn>
                <a:cxn ang="0">
                  <a:pos x="5298" y="84"/>
                </a:cxn>
                <a:cxn ang="0">
                  <a:pos x="5136" y="159"/>
                </a:cxn>
                <a:cxn ang="0">
                  <a:pos x="4968" y="222"/>
                </a:cxn>
                <a:cxn ang="0">
                  <a:pos x="4812" y="267"/>
                </a:cxn>
                <a:cxn ang="0">
                  <a:pos x="4626" y="324"/>
                </a:cxn>
                <a:cxn ang="0">
                  <a:pos x="4440" y="366"/>
                </a:cxn>
                <a:cxn ang="0">
                  <a:pos x="4230" y="414"/>
                </a:cxn>
                <a:cxn ang="0">
                  <a:pos x="3939" y="468"/>
                </a:cxn>
                <a:cxn ang="0">
                  <a:pos x="3711" y="504"/>
                </a:cxn>
                <a:cxn ang="0">
                  <a:pos x="3441" y="543"/>
                </a:cxn>
                <a:cxn ang="0">
                  <a:pos x="3189" y="579"/>
                </a:cxn>
                <a:cxn ang="0">
                  <a:pos x="2925" y="606"/>
                </a:cxn>
                <a:cxn ang="0">
                  <a:pos x="2679" y="633"/>
                </a:cxn>
                <a:cxn ang="0">
                  <a:pos x="2418" y="654"/>
                </a:cxn>
                <a:cxn ang="0">
                  <a:pos x="2142" y="675"/>
                </a:cxn>
                <a:cxn ang="0">
                  <a:pos x="1896" y="693"/>
                </a:cxn>
                <a:cxn ang="0">
                  <a:pos x="1647" y="708"/>
                </a:cxn>
                <a:cxn ang="0">
                  <a:pos x="1404" y="720"/>
                </a:cxn>
                <a:cxn ang="0">
                  <a:pos x="1170" y="732"/>
                </a:cxn>
                <a:cxn ang="0">
                  <a:pos x="906" y="738"/>
                </a:cxn>
                <a:cxn ang="0">
                  <a:pos x="534" y="747"/>
                </a:cxn>
                <a:cxn ang="0">
                  <a:pos x="201" y="753"/>
                </a:cxn>
                <a:cxn ang="0">
                  <a:pos x="0" y="753"/>
                </a:cxn>
              </a:cxnLst>
              <a:rect l="0" t="0" r="r" b="b"/>
              <a:pathLst>
                <a:path w="5760" h="1060">
                  <a:moveTo>
                    <a:pt x="0" y="753"/>
                  </a:moveTo>
                  <a:lnTo>
                    <a:pt x="0" y="1059"/>
                  </a:lnTo>
                  <a:lnTo>
                    <a:pt x="5759" y="1059"/>
                  </a:lnTo>
                  <a:lnTo>
                    <a:pt x="5759" y="0"/>
                  </a:lnTo>
                  <a:lnTo>
                    <a:pt x="5430" y="0"/>
                  </a:lnTo>
                  <a:lnTo>
                    <a:pt x="5298" y="84"/>
                  </a:lnTo>
                  <a:lnTo>
                    <a:pt x="5136" y="159"/>
                  </a:lnTo>
                  <a:lnTo>
                    <a:pt x="4968" y="222"/>
                  </a:lnTo>
                  <a:lnTo>
                    <a:pt x="4812" y="267"/>
                  </a:lnTo>
                  <a:lnTo>
                    <a:pt x="4626" y="324"/>
                  </a:lnTo>
                  <a:lnTo>
                    <a:pt x="4440" y="366"/>
                  </a:lnTo>
                  <a:lnTo>
                    <a:pt x="4230" y="414"/>
                  </a:lnTo>
                  <a:lnTo>
                    <a:pt x="3939" y="468"/>
                  </a:lnTo>
                  <a:lnTo>
                    <a:pt x="3711" y="504"/>
                  </a:lnTo>
                  <a:lnTo>
                    <a:pt x="3441" y="543"/>
                  </a:lnTo>
                  <a:lnTo>
                    <a:pt x="3189" y="579"/>
                  </a:lnTo>
                  <a:lnTo>
                    <a:pt x="2925" y="606"/>
                  </a:lnTo>
                  <a:lnTo>
                    <a:pt x="2679" y="633"/>
                  </a:lnTo>
                  <a:lnTo>
                    <a:pt x="2418" y="654"/>
                  </a:lnTo>
                  <a:lnTo>
                    <a:pt x="2142" y="675"/>
                  </a:lnTo>
                  <a:lnTo>
                    <a:pt x="1896" y="693"/>
                  </a:lnTo>
                  <a:lnTo>
                    <a:pt x="1647" y="708"/>
                  </a:lnTo>
                  <a:lnTo>
                    <a:pt x="1404" y="720"/>
                  </a:lnTo>
                  <a:lnTo>
                    <a:pt x="1170" y="732"/>
                  </a:lnTo>
                  <a:lnTo>
                    <a:pt x="906" y="738"/>
                  </a:lnTo>
                  <a:lnTo>
                    <a:pt x="534" y="747"/>
                  </a:lnTo>
                  <a:lnTo>
                    <a:pt x="201" y="753"/>
                  </a:lnTo>
                  <a:lnTo>
                    <a:pt x="0" y="753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white">
            <a:xfrm>
              <a:off x="0" y="-13"/>
              <a:ext cx="5284" cy="673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0" y="672"/>
                </a:cxn>
                <a:cxn ang="0">
                  <a:pos x="303" y="672"/>
                </a:cxn>
                <a:cxn ang="0">
                  <a:pos x="723" y="663"/>
                </a:cxn>
                <a:cxn ang="0">
                  <a:pos x="1020" y="654"/>
                </a:cxn>
                <a:cxn ang="0">
                  <a:pos x="1302" y="642"/>
                </a:cxn>
                <a:cxn ang="0">
                  <a:pos x="1554" y="630"/>
                </a:cxn>
                <a:cxn ang="0">
                  <a:pos x="1779" y="615"/>
                </a:cxn>
                <a:cxn ang="0">
                  <a:pos x="1962" y="606"/>
                </a:cxn>
                <a:cxn ang="0">
                  <a:pos x="2193" y="588"/>
                </a:cxn>
                <a:cxn ang="0">
                  <a:pos x="2448" y="570"/>
                </a:cxn>
                <a:cxn ang="0">
                  <a:pos x="2700" y="546"/>
                </a:cxn>
                <a:cxn ang="0">
                  <a:pos x="2904" y="528"/>
                </a:cxn>
                <a:cxn ang="0">
                  <a:pos x="3138" y="498"/>
                </a:cxn>
                <a:cxn ang="0">
                  <a:pos x="3324" y="474"/>
                </a:cxn>
                <a:cxn ang="0">
                  <a:pos x="3534" y="447"/>
                </a:cxn>
                <a:cxn ang="0">
                  <a:pos x="3735" y="420"/>
                </a:cxn>
                <a:cxn ang="0">
                  <a:pos x="3933" y="384"/>
                </a:cxn>
                <a:cxn ang="0">
                  <a:pos x="4116" y="351"/>
                </a:cxn>
                <a:cxn ang="0">
                  <a:pos x="4266" y="318"/>
                </a:cxn>
                <a:cxn ang="0">
                  <a:pos x="4446" y="279"/>
                </a:cxn>
                <a:cxn ang="0">
                  <a:pos x="4620" y="237"/>
                </a:cxn>
                <a:cxn ang="0">
                  <a:pos x="4779" y="192"/>
                </a:cxn>
                <a:cxn ang="0">
                  <a:pos x="4920" y="147"/>
                </a:cxn>
                <a:cxn ang="0">
                  <a:pos x="5085" y="90"/>
                </a:cxn>
                <a:cxn ang="0">
                  <a:pos x="5193" y="42"/>
                </a:cxn>
                <a:cxn ang="0">
                  <a:pos x="5283" y="0"/>
                </a:cxn>
                <a:cxn ang="0">
                  <a:pos x="3201" y="0"/>
                </a:cxn>
                <a:cxn ang="0">
                  <a:pos x="2982" y="57"/>
                </a:cxn>
                <a:cxn ang="0">
                  <a:pos x="2775" y="108"/>
                </a:cxn>
                <a:cxn ang="0">
                  <a:pos x="2562" y="150"/>
                </a:cxn>
                <a:cxn ang="0">
                  <a:pos x="2397" y="183"/>
                </a:cxn>
                <a:cxn ang="0">
                  <a:pos x="2205" y="213"/>
                </a:cxn>
                <a:cxn ang="0">
                  <a:pos x="2001" y="243"/>
                </a:cxn>
                <a:cxn ang="0">
                  <a:pos x="1776" y="273"/>
                </a:cxn>
                <a:cxn ang="0">
                  <a:pos x="1536" y="297"/>
                </a:cxn>
                <a:cxn ang="0">
                  <a:pos x="1344" y="312"/>
                </a:cxn>
                <a:cxn ang="0">
                  <a:pos x="1134" y="330"/>
                </a:cxn>
                <a:cxn ang="0">
                  <a:pos x="921" y="342"/>
                </a:cxn>
                <a:cxn ang="0">
                  <a:pos x="696" y="354"/>
                </a:cxn>
                <a:cxn ang="0">
                  <a:pos x="501" y="360"/>
                </a:cxn>
                <a:cxn ang="0">
                  <a:pos x="279" y="366"/>
                </a:cxn>
                <a:cxn ang="0">
                  <a:pos x="99" y="369"/>
                </a:cxn>
                <a:cxn ang="0">
                  <a:pos x="0" y="366"/>
                </a:cxn>
              </a:cxnLst>
              <a:rect l="0" t="0" r="r" b="b"/>
              <a:pathLst>
                <a:path w="5284" h="673">
                  <a:moveTo>
                    <a:pt x="0" y="366"/>
                  </a:moveTo>
                  <a:lnTo>
                    <a:pt x="0" y="672"/>
                  </a:lnTo>
                  <a:lnTo>
                    <a:pt x="303" y="672"/>
                  </a:lnTo>
                  <a:lnTo>
                    <a:pt x="723" y="663"/>
                  </a:lnTo>
                  <a:lnTo>
                    <a:pt x="1020" y="654"/>
                  </a:lnTo>
                  <a:lnTo>
                    <a:pt x="1302" y="642"/>
                  </a:lnTo>
                  <a:lnTo>
                    <a:pt x="1554" y="630"/>
                  </a:lnTo>
                  <a:lnTo>
                    <a:pt x="1779" y="615"/>
                  </a:lnTo>
                  <a:lnTo>
                    <a:pt x="1962" y="606"/>
                  </a:lnTo>
                  <a:lnTo>
                    <a:pt x="2193" y="588"/>
                  </a:lnTo>
                  <a:lnTo>
                    <a:pt x="2448" y="570"/>
                  </a:lnTo>
                  <a:lnTo>
                    <a:pt x="2700" y="546"/>
                  </a:lnTo>
                  <a:lnTo>
                    <a:pt x="2904" y="528"/>
                  </a:lnTo>
                  <a:lnTo>
                    <a:pt x="3138" y="498"/>
                  </a:lnTo>
                  <a:lnTo>
                    <a:pt x="3324" y="474"/>
                  </a:lnTo>
                  <a:lnTo>
                    <a:pt x="3534" y="447"/>
                  </a:lnTo>
                  <a:lnTo>
                    <a:pt x="3735" y="420"/>
                  </a:lnTo>
                  <a:lnTo>
                    <a:pt x="3933" y="384"/>
                  </a:lnTo>
                  <a:lnTo>
                    <a:pt x="4116" y="351"/>
                  </a:lnTo>
                  <a:lnTo>
                    <a:pt x="4266" y="318"/>
                  </a:lnTo>
                  <a:lnTo>
                    <a:pt x="4446" y="279"/>
                  </a:lnTo>
                  <a:lnTo>
                    <a:pt x="4620" y="237"/>
                  </a:lnTo>
                  <a:lnTo>
                    <a:pt x="4779" y="192"/>
                  </a:lnTo>
                  <a:lnTo>
                    <a:pt x="4920" y="147"/>
                  </a:lnTo>
                  <a:lnTo>
                    <a:pt x="5085" y="90"/>
                  </a:lnTo>
                  <a:lnTo>
                    <a:pt x="5193" y="42"/>
                  </a:lnTo>
                  <a:lnTo>
                    <a:pt x="5283" y="0"/>
                  </a:lnTo>
                  <a:lnTo>
                    <a:pt x="3201" y="0"/>
                  </a:lnTo>
                  <a:lnTo>
                    <a:pt x="2982" y="57"/>
                  </a:lnTo>
                  <a:lnTo>
                    <a:pt x="2775" y="108"/>
                  </a:lnTo>
                  <a:lnTo>
                    <a:pt x="2562" y="150"/>
                  </a:lnTo>
                  <a:lnTo>
                    <a:pt x="2397" y="183"/>
                  </a:lnTo>
                  <a:lnTo>
                    <a:pt x="2205" y="213"/>
                  </a:lnTo>
                  <a:lnTo>
                    <a:pt x="2001" y="243"/>
                  </a:lnTo>
                  <a:lnTo>
                    <a:pt x="1776" y="273"/>
                  </a:lnTo>
                  <a:lnTo>
                    <a:pt x="1536" y="297"/>
                  </a:lnTo>
                  <a:lnTo>
                    <a:pt x="1344" y="312"/>
                  </a:lnTo>
                  <a:lnTo>
                    <a:pt x="1134" y="330"/>
                  </a:lnTo>
                  <a:lnTo>
                    <a:pt x="921" y="342"/>
                  </a:lnTo>
                  <a:lnTo>
                    <a:pt x="696" y="354"/>
                  </a:lnTo>
                  <a:lnTo>
                    <a:pt x="501" y="360"/>
                  </a:lnTo>
                  <a:lnTo>
                    <a:pt x="279" y="366"/>
                  </a:lnTo>
                  <a:lnTo>
                    <a:pt x="99" y="369"/>
                  </a:lnTo>
                  <a:lnTo>
                    <a:pt x="0" y="366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white">
            <a:xfrm>
              <a:off x="0" y="-13"/>
              <a:ext cx="2884" cy="2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5"/>
                </a:cxn>
                <a:cxn ang="0">
                  <a:pos x="192" y="285"/>
                </a:cxn>
                <a:cxn ang="0">
                  <a:pos x="384" y="282"/>
                </a:cxn>
                <a:cxn ang="0">
                  <a:pos x="579" y="276"/>
                </a:cxn>
                <a:cxn ang="0">
                  <a:pos x="789" y="267"/>
                </a:cxn>
                <a:cxn ang="0">
                  <a:pos x="999" y="258"/>
                </a:cxn>
                <a:cxn ang="0">
                  <a:pos x="1161" y="246"/>
                </a:cxn>
                <a:cxn ang="0">
                  <a:pos x="1302" y="234"/>
                </a:cxn>
                <a:cxn ang="0">
                  <a:pos x="1458" y="222"/>
                </a:cxn>
                <a:cxn ang="0">
                  <a:pos x="1665" y="201"/>
                </a:cxn>
                <a:cxn ang="0">
                  <a:pos x="1992" y="159"/>
                </a:cxn>
                <a:cxn ang="0">
                  <a:pos x="2301" y="117"/>
                </a:cxn>
                <a:cxn ang="0">
                  <a:pos x="2604" y="60"/>
                </a:cxn>
                <a:cxn ang="0">
                  <a:pos x="2883" y="0"/>
                </a:cxn>
                <a:cxn ang="0">
                  <a:pos x="0" y="0"/>
                </a:cxn>
              </a:cxnLst>
              <a:rect l="0" t="0" r="r" b="b"/>
              <a:pathLst>
                <a:path w="2884" h="286">
                  <a:moveTo>
                    <a:pt x="0" y="0"/>
                  </a:moveTo>
                  <a:lnTo>
                    <a:pt x="0" y="285"/>
                  </a:lnTo>
                  <a:lnTo>
                    <a:pt x="192" y="285"/>
                  </a:lnTo>
                  <a:lnTo>
                    <a:pt x="384" y="282"/>
                  </a:lnTo>
                  <a:lnTo>
                    <a:pt x="579" y="276"/>
                  </a:lnTo>
                  <a:lnTo>
                    <a:pt x="789" y="267"/>
                  </a:lnTo>
                  <a:lnTo>
                    <a:pt x="999" y="258"/>
                  </a:lnTo>
                  <a:lnTo>
                    <a:pt x="1161" y="246"/>
                  </a:lnTo>
                  <a:lnTo>
                    <a:pt x="1302" y="234"/>
                  </a:lnTo>
                  <a:lnTo>
                    <a:pt x="1458" y="222"/>
                  </a:lnTo>
                  <a:lnTo>
                    <a:pt x="1665" y="201"/>
                  </a:lnTo>
                  <a:lnTo>
                    <a:pt x="1992" y="159"/>
                  </a:lnTo>
                  <a:lnTo>
                    <a:pt x="2301" y="117"/>
                  </a:lnTo>
                  <a:lnTo>
                    <a:pt x="2604" y="60"/>
                  </a:lnTo>
                  <a:lnTo>
                    <a:pt x="288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62FBC448-4A02-4DC8-A21F-65E32E0DB037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54A7D52-45CA-4618-895F-CA175760C3CF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A622A63-E690-43BF-B5B4-52F0F0AC0943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124E202-5069-42F9-BCFB-CF57D51D910B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5A88A288-2BEA-4E55-8634-FD799784FA45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4E7D77E-7247-4C89-A37E-7AC7625D3E3E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01526988-566C-4CB2-A71C-5E3DF40DD4DB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0C57D9F4-AD2B-44D7-9F35-C146358371DD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2" y="0"/>
            <a:ext cx="9111828" cy="11430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54A7D52-45CA-4618-895F-CA175760C3CF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9A0C60DC-177D-444B-A696-7164DAE12981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A3C1569-E79A-4827-A080-0F94DBF45529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6977296-9B03-4F3B-9D3C-45268EC9E6E8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A622A63-E690-43BF-B5B4-52F0F0AC0943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124E202-5069-42F9-BCFB-CF57D51D910B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5A88A288-2BEA-4E55-8634-FD799784FA45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4E7D77E-7247-4C89-A37E-7AC7625D3E3E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01526988-566C-4CB2-A71C-5E3DF40DD4DB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0C57D9F4-AD2B-44D7-9F35-C146358371DD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9A0C60DC-177D-444B-A696-7164DAE12981}" type="slidenum">
              <a:rPr lang="en-GB" sz="14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400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9525" y="-20638"/>
            <a:ext cx="9153525" cy="6878638"/>
            <a:chOff x="-6" y="-13"/>
            <a:chExt cx="5766" cy="4333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5549" y="0"/>
              <a:ext cx="211" cy="43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white">
            <a:xfrm>
              <a:off x="-6" y="2828"/>
              <a:ext cx="3625" cy="1492"/>
            </a:xfrm>
            <a:custGeom>
              <a:avLst/>
              <a:gdLst/>
              <a:ahLst/>
              <a:cxnLst>
                <a:cxn ang="0">
                  <a:pos x="0" y="1491"/>
                </a:cxn>
                <a:cxn ang="0">
                  <a:pos x="0" y="0"/>
                </a:cxn>
                <a:cxn ang="0">
                  <a:pos x="171" y="3"/>
                </a:cxn>
                <a:cxn ang="0">
                  <a:pos x="355" y="9"/>
                </a:cxn>
                <a:cxn ang="0">
                  <a:pos x="499" y="21"/>
                </a:cxn>
                <a:cxn ang="0">
                  <a:pos x="650" y="36"/>
                </a:cxn>
                <a:cxn ang="0">
                  <a:pos x="809" y="54"/>
                </a:cxn>
                <a:cxn ang="0">
                  <a:pos x="957" y="78"/>
                </a:cxn>
                <a:cxn ang="0">
                  <a:pos x="1119" y="105"/>
                </a:cxn>
                <a:cxn ang="0">
                  <a:pos x="1261" y="133"/>
                </a:cxn>
                <a:cxn ang="0">
                  <a:pos x="1441" y="175"/>
                </a:cxn>
                <a:cxn ang="0">
                  <a:pos x="1598" y="217"/>
                </a:cxn>
                <a:cxn ang="0">
                  <a:pos x="1763" y="269"/>
                </a:cxn>
                <a:cxn ang="0">
                  <a:pos x="1887" y="308"/>
                </a:cxn>
                <a:cxn ang="0">
                  <a:pos x="2085" y="384"/>
                </a:cxn>
                <a:cxn ang="0">
                  <a:pos x="2230" y="444"/>
                </a:cxn>
                <a:cxn ang="0">
                  <a:pos x="2456" y="547"/>
                </a:cxn>
                <a:cxn ang="0">
                  <a:pos x="2666" y="662"/>
                </a:cxn>
                <a:cxn ang="0">
                  <a:pos x="2859" y="786"/>
                </a:cxn>
                <a:cxn ang="0">
                  <a:pos x="3046" y="920"/>
                </a:cxn>
                <a:cxn ang="0">
                  <a:pos x="3193" y="1038"/>
                </a:cxn>
                <a:cxn ang="0">
                  <a:pos x="3332" y="1168"/>
                </a:cxn>
                <a:cxn ang="0">
                  <a:pos x="3440" y="1280"/>
                </a:cxn>
                <a:cxn ang="0">
                  <a:pos x="3524" y="1380"/>
                </a:cxn>
                <a:cxn ang="0">
                  <a:pos x="3624" y="1491"/>
                </a:cxn>
                <a:cxn ang="0">
                  <a:pos x="3608" y="1491"/>
                </a:cxn>
                <a:cxn ang="0">
                  <a:pos x="0" y="1491"/>
                </a:cxn>
              </a:cxnLst>
              <a:rect l="0" t="0" r="r" b="b"/>
              <a:pathLst>
                <a:path w="3625" h="1492">
                  <a:moveTo>
                    <a:pt x="0" y="1491"/>
                  </a:moveTo>
                  <a:lnTo>
                    <a:pt x="0" y="0"/>
                  </a:lnTo>
                  <a:lnTo>
                    <a:pt x="171" y="3"/>
                  </a:lnTo>
                  <a:lnTo>
                    <a:pt x="355" y="9"/>
                  </a:lnTo>
                  <a:lnTo>
                    <a:pt x="499" y="21"/>
                  </a:lnTo>
                  <a:lnTo>
                    <a:pt x="650" y="36"/>
                  </a:lnTo>
                  <a:lnTo>
                    <a:pt x="809" y="54"/>
                  </a:lnTo>
                  <a:lnTo>
                    <a:pt x="957" y="78"/>
                  </a:lnTo>
                  <a:lnTo>
                    <a:pt x="1119" y="105"/>
                  </a:lnTo>
                  <a:lnTo>
                    <a:pt x="1261" y="133"/>
                  </a:lnTo>
                  <a:lnTo>
                    <a:pt x="1441" y="175"/>
                  </a:lnTo>
                  <a:lnTo>
                    <a:pt x="1598" y="217"/>
                  </a:lnTo>
                  <a:lnTo>
                    <a:pt x="1763" y="269"/>
                  </a:lnTo>
                  <a:lnTo>
                    <a:pt x="1887" y="308"/>
                  </a:lnTo>
                  <a:lnTo>
                    <a:pt x="2085" y="384"/>
                  </a:lnTo>
                  <a:lnTo>
                    <a:pt x="2230" y="444"/>
                  </a:lnTo>
                  <a:lnTo>
                    <a:pt x="2456" y="547"/>
                  </a:lnTo>
                  <a:lnTo>
                    <a:pt x="2666" y="662"/>
                  </a:lnTo>
                  <a:lnTo>
                    <a:pt x="2859" y="786"/>
                  </a:lnTo>
                  <a:lnTo>
                    <a:pt x="3046" y="920"/>
                  </a:lnTo>
                  <a:lnTo>
                    <a:pt x="3193" y="1038"/>
                  </a:lnTo>
                  <a:lnTo>
                    <a:pt x="3332" y="1168"/>
                  </a:lnTo>
                  <a:lnTo>
                    <a:pt x="3440" y="1280"/>
                  </a:lnTo>
                  <a:lnTo>
                    <a:pt x="3524" y="1380"/>
                  </a:lnTo>
                  <a:lnTo>
                    <a:pt x="3624" y="1491"/>
                  </a:lnTo>
                  <a:lnTo>
                    <a:pt x="3608" y="1491"/>
                  </a:lnTo>
                  <a:lnTo>
                    <a:pt x="0" y="1491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white">
            <a:xfrm>
              <a:off x="0" y="2405"/>
              <a:ext cx="5143" cy="1902"/>
            </a:xfrm>
            <a:custGeom>
              <a:avLst/>
              <a:gdLst/>
              <a:ahLst/>
              <a:cxnLst>
                <a:cxn ang="0">
                  <a:pos x="2718" y="405"/>
                </a:cxn>
                <a:cxn ang="0">
                  <a:pos x="2466" y="333"/>
                </a:cxn>
                <a:cxn ang="0">
                  <a:pos x="2202" y="261"/>
                </a:cxn>
                <a:cxn ang="0">
                  <a:pos x="1929" y="198"/>
                </a:cxn>
                <a:cxn ang="0">
                  <a:pos x="1695" y="153"/>
                </a:cxn>
                <a:cxn ang="0">
                  <a:pos x="1434" y="111"/>
                </a:cxn>
                <a:cxn ang="0">
                  <a:pos x="1188" y="75"/>
                </a:cxn>
                <a:cxn ang="0">
                  <a:pos x="957" y="48"/>
                </a:cxn>
                <a:cxn ang="0">
                  <a:pos x="747" y="30"/>
                </a:cxn>
                <a:cxn ang="0">
                  <a:pos x="501" y="15"/>
                </a:cxn>
                <a:cxn ang="0">
                  <a:pos x="246" y="3"/>
                </a:cxn>
                <a:cxn ang="0">
                  <a:pos x="0" y="0"/>
                </a:cxn>
                <a:cxn ang="0">
                  <a:pos x="0" y="275"/>
                </a:cxn>
                <a:cxn ang="0">
                  <a:pos x="0" y="345"/>
                </a:cxn>
                <a:cxn ang="0">
                  <a:pos x="0" y="275"/>
                </a:cxn>
                <a:cxn ang="0">
                  <a:pos x="0" y="342"/>
                </a:cxn>
                <a:cxn ang="0">
                  <a:pos x="339" y="351"/>
                </a:cxn>
                <a:cxn ang="0">
                  <a:pos x="606" y="372"/>
                </a:cxn>
                <a:cxn ang="0">
                  <a:pos x="852" y="399"/>
                </a:cxn>
                <a:cxn ang="0">
                  <a:pos x="1068" y="435"/>
                </a:cxn>
                <a:cxn ang="0">
                  <a:pos x="1275" y="474"/>
                </a:cxn>
                <a:cxn ang="0">
                  <a:pos x="1545" y="540"/>
                </a:cxn>
                <a:cxn ang="0">
                  <a:pos x="1761" y="603"/>
                </a:cxn>
                <a:cxn ang="0">
                  <a:pos x="1971" y="678"/>
                </a:cxn>
                <a:cxn ang="0">
                  <a:pos x="2166" y="747"/>
                </a:cxn>
                <a:cxn ang="0">
                  <a:pos x="2397" y="852"/>
                </a:cxn>
                <a:cxn ang="0">
                  <a:pos x="2613" y="960"/>
                </a:cxn>
                <a:cxn ang="0">
                  <a:pos x="2832" y="1095"/>
                </a:cxn>
                <a:cxn ang="0">
                  <a:pos x="3012" y="1212"/>
                </a:cxn>
                <a:cxn ang="0">
                  <a:pos x="3186" y="1347"/>
                </a:cxn>
                <a:cxn ang="0">
                  <a:pos x="3351" y="1497"/>
                </a:cxn>
                <a:cxn ang="0">
                  <a:pos x="3480" y="1629"/>
                </a:cxn>
                <a:cxn ang="0">
                  <a:pos x="3612" y="1785"/>
                </a:cxn>
                <a:cxn ang="0">
                  <a:pos x="3699" y="1901"/>
                </a:cxn>
                <a:cxn ang="0">
                  <a:pos x="5142" y="1901"/>
                </a:cxn>
                <a:cxn ang="0">
                  <a:pos x="5076" y="1827"/>
                </a:cxn>
                <a:cxn ang="0">
                  <a:pos x="4968" y="1707"/>
                </a:cxn>
                <a:cxn ang="0">
                  <a:pos x="4797" y="1539"/>
                </a:cxn>
                <a:cxn ang="0">
                  <a:pos x="4617" y="1383"/>
                </a:cxn>
                <a:cxn ang="0">
                  <a:pos x="4410" y="1221"/>
                </a:cxn>
                <a:cxn ang="0">
                  <a:pos x="4185" y="1071"/>
                </a:cxn>
                <a:cxn ang="0">
                  <a:pos x="3960" y="939"/>
                </a:cxn>
                <a:cxn ang="0">
                  <a:pos x="3708" y="801"/>
                </a:cxn>
                <a:cxn ang="0">
                  <a:pos x="3492" y="702"/>
                </a:cxn>
                <a:cxn ang="0">
                  <a:pos x="3231" y="588"/>
                </a:cxn>
                <a:cxn ang="0">
                  <a:pos x="2964" y="489"/>
                </a:cxn>
                <a:cxn ang="0">
                  <a:pos x="2718" y="405"/>
                </a:cxn>
              </a:cxnLst>
              <a:rect l="0" t="0" r="r" b="b"/>
              <a:pathLst>
                <a:path w="5143" h="1902">
                  <a:moveTo>
                    <a:pt x="2718" y="405"/>
                  </a:moveTo>
                  <a:lnTo>
                    <a:pt x="2466" y="333"/>
                  </a:lnTo>
                  <a:lnTo>
                    <a:pt x="2202" y="261"/>
                  </a:lnTo>
                  <a:lnTo>
                    <a:pt x="1929" y="198"/>
                  </a:lnTo>
                  <a:lnTo>
                    <a:pt x="1695" y="153"/>
                  </a:lnTo>
                  <a:lnTo>
                    <a:pt x="1434" y="111"/>
                  </a:lnTo>
                  <a:lnTo>
                    <a:pt x="1188" y="75"/>
                  </a:lnTo>
                  <a:lnTo>
                    <a:pt x="957" y="48"/>
                  </a:lnTo>
                  <a:lnTo>
                    <a:pt x="747" y="30"/>
                  </a:lnTo>
                  <a:lnTo>
                    <a:pt x="501" y="15"/>
                  </a:lnTo>
                  <a:lnTo>
                    <a:pt x="246" y="3"/>
                  </a:lnTo>
                  <a:lnTo>
                    <a:pt x="0" y="0"/>
                  </a:lnTo>
                  <a:lnTo>
                    <a:pt x="0" y="275"/>
                  </a:lnTo>
                  <a:lnTo>
                    <a:pt x="0" y="345"/>
                  </a:lnTo>
                  <a:lnTo>
                    <a:pt x="0" y="275"/>
                  </a:lnTo>
                  <a:lnTo>
                    <a:pt x="0" y="342"/>
                  </a:lnTo>
                  <a:lnTo>
                    <a:pt x="339" y="351"/>
                  </a:lnTo>
                  <a:lnTo>
                    <a:pt x="606" y="372"/>
                  </a:lnTo>
                  <a:lnTo>
                    <a:pt x="852" y="399"/>
                  </a:lnTo>
                  <a:lnTo>
                    <a:pt x="1068" y="435"/>
                  </a:lnTo>
                  <a:lnTo>
                    <a:pt x="1275" y="474"/>
                  </a:lnTo>
                  <a:lnTo>
                    <a:pt x="1545" y="540"/>
                  </a:lnTo>
                  <a:lnTo>
                    <a:pt x="1761" y="603"/>
                  </a:lnTo>
                  <a:lnTo>
                    <a:pt x="1971" y="678"/>
                  </a:lnTo>
                  <a:lnTo>
                    <a:pt x="2166" y="747"/>
                  </a:lnTo>
                  <a:lnTo>
                    <a:pt x="2397" y="852"/>
                  </a:lnTo>
                  <a:lnTo>
                    <a:pt x="2613" y="960"/>
                  </a:lnTo>
                  <a:lnTo>
                    <a:pt x="2832" y="1095"/>
                  </a:lnTo>
                  <a:lnTo>
                    <a:pt x="3012" y="1212"/>
                  </a:lnTo>
                  <a:lnTo>
                    <a:pt x="3186" y="1347"/>
                  </a:lnTo>
                  <a:lnTo>
                    <a:pt x="3351" y="1497"/>
                  </a:lnTo>
                  <a:lnTo>
                    <a:pt x="3480" y="1629"/>
                  </a:lnTo>
                  <a:lnTo>
                    <a:pt x="3612" y="1785"/>
                  </a:lnTo>
                  <a:lnTo>
                    <a:pt x="3699" y="1901"/>
                  </a:lnTo>
                  <a:lnTo>
                    <a:pt x="5142" y="1901"/>
                  </a:lnTo>
                  <a:lnTo>
                    <a:pt x="5076" y="1827"/>
                  </a:lnTo>
                  <a:lnTo>
                    <a:pt x="4968" y="1707"/>
                  </a:lnTo>
                  <a:lnTo>
                    <a:pt x="4797" y="1539"/>
                  </a:lnTo>
                  <a:lnTo>
                    <a:pt x="4617" y="1383"/>
                  </a:lnTo>
                  <a:lnTo>
                    <a:pt x="4410" y="1221"/>
                  </a:lnTo>
                  <a:lnTo>
                    <a:pt x="4185" y="1071"/>
                  </a:lnTo>
                  <a:lnTo>
                    <a:pt x="3960" y="939"/>
                  </a:lnTo>
                  <a:lnTo>
                    <a:pt x="3708" y="801"/>
                  </a:lnTo>
                  <a:lnTo>
                    <a:pt x="3492" y="702"/>
                  </a:lnTo>
                  <a:lnTo>
                    <a:pt x="3231" y="588"/>
                  </a:lnTo>
                  <a:lnTo>
                    <a:pt x="2964" y="489"/>
                  </a:lnTo>
                  <a:lnTo>
                    <a:pt x="2718" y="405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white">
            <a:xfrm>
              <a:off x="0" y="1982"/>
              <a:ext cx="5760" cy="23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9"/>
                </a:cxn>
                <a:cxn ang="0">
                  <a:pos x="558" y="357"/>
                </a:cxn>
                <a:cxn ang="0">
                  <a:pos x="807" y="375"/>
                </a:cxn>
                <a:cxn ang="0">
                  <a:pos x="1056" y="399"/>
                </a:cxn>
                <a:cxn ang="0">
                  <a:pos x="1272" y="426"/>
                </a:cxn>
                <a:cxn ang="0">
                  <a:pos x="1539" y="465"/>
                </a:cxn>
                <a:cxn ang="0">
                  <a:pos x="1791" y="510"/>
                </a:cxn>
                <a:cxn ang="0">
                  <a:pos x="2076" y="570"/>
                </a:cxn>
                <a:cxn ang="0">
                  <a:pos x="2334" y="630"/>
                </a:cxn>
                <a:cxn ang="0">
                  <a:pos x="2544" y="687"/>
                </a:cxn>
                <a:cxn ang="0">
                  <a:pos x="2775" y="759"/>
                </a:cxn>
                <a:cxn ang="0">
                  <a:pos x="3003" y="837"/>
                </a:cxn>
                <a:cxn ang="0">
                  <a:pos x="3231" y="924"/>
                </a:cxn>
                <a:cxn ang="0">
                  <a:pos x="3438" y="1005"/>
                </a:cxn>
                <a:cxn ang="0">
                  <a:pos x="3663" y="1110"/>
                </a:cxn>
                <a:cxn ang="0">
                  <a:pos x="3903" y="1233"/>
                </a:cxn>
                <a:cxn ang="0">
                  <a:pos x="4149" y="1374"/>
                </a:cxn>
                <a:cxn ang="0">
                  <a:pos x="4353" y="1506"/>
                </a:cxn>
                <a:cxn ang="0">
                  <a:pos x="4491" y="1602"/>
                </a:cxn>
                <a:cxn ang="0">
                  <a:pos x="4668" y="1740"/>
                </a:cxn>
                <a:cxn ang="0">
                  <a:pos x="4824" y="1875"/>
                </a:cxn>
                <a:cxn ang="0">
                  <a:pos x="4968" y="2016"/>
                </a:cxn>
                <a:cxn ang="0">
                  <a:pos x="5100" y="2154"/>
                </a:cxn>
                <a:cxn ang="0">
                  <a:pos x="5238" y="2324"/>
                </a:cxn>
                <a:cxn ang="0">
                  <a:pos x="5759" y="2324"/>
                </a:cxn>
                <a:cxn ang="0">
                  <a:pos x="5759" y="1245"/>
                </a:cxn>
                <a:cxn ang="0">
                  <a:pos x="5580" y="1119"/>
                </a:cxn>
                <a:cxn ang="0">
                  <a:pos x="5400" y="1020"/>
                </a:cxn>
                <a:cxn ang="0">
                  <a:pos x="5205" y="918"/>
                </a:cxn>
                <a:cxn ang="0">
                  <a:pos x="5031" y="837"/>
                </a:cxn>
                <a:cxn ang="0">
                  <a:pos x="4866" y="771"/>
                </a:cxn>
                <a:cxn ang="0">
                  <a:pos x="4710" y="711"/>
                </a:cxn>
                <a:cxn ang="0">
                  <a:pos x="4545" y="651"/>
                </a:cxn>
                <a:cxn ang="0">
                  <a:pos x="4386" y="600"/>
                </a:cxn>
                <a:cxn ang="0">
                  <a:pos x="4248" y="552"/>
                </a:cxn>
                <a:cxn ang="0">
                  <a:pos x="3993" y="483"/>
                </a:cxn>
                <a:cxn ang="0">
                  <a:pos x="3777" y="423"/>
                </a:cxn>
                <a:cxn ang="0">
                  <a:pos x="3564" y="375"/>
                </a:cxn>
                <a:cxn ang="0">
                  <a:pos x="3282" y="312"/>
                </a:cxn>
                <a:cxn ang="0">
                  <a:pos x="3003" y="261"/>
                </a:cxn>
                <a:cxn ang="0">
                  <a:pos x="2733" y="213"/>
                </a:cxn>
                <a:cxn ang="0">
                  <a:pos x="2451" y="171"/>
                </a:cxn>
                <a:cxn ang="0">
                  <a:pos x="2211" y="138"/>
                </a:cxn>
                <a:cxn ang="0">
                  <a:pos x="1974" y="108"/>
                </a:cxn>
                <a:cxn ang="0">
                  <a:pos x="1665" y="81"/>
                </a:cxn>
                <a:cxn ang="0">
                  <a:pos x="1437" y="60"/>
                </a:cxn>
                <a:cxn ang="0">
                  <a:pos x="1125" y="36"/>
                </a:cxn>
                <a:cxn ang="0">
                  <a:pos x="828" y="21"/>
                </a:cxn>
                <a:cxn ang="0">
                  <a:pos x="558" y="12"/>
                </a:cxn>
                <a:cxn ang="0">
                  <a:pos x="282" y="3"/>
                </a:cxn>
                <a:cxn ang="0">
                  <a:pos x="0" y="0"/>
                </a:cxn>
              </a:cxnLst>
              <a:rect l="0" t="0" r="r" b="b"/>
              <a:pathLst>
                <a:path w="5760" h="2325">
                  <a:moveTo>
                    <a:pt x="0" y="0"/>
                  </a:moveTo>
                  <a:lnTo>
                    <a:pt x="0" y="339"/>
                  </a:lnTo>
                  <a:lnTo>
                    <a:pt x="558" y="357"/>
                  </a:lnTo>
                  <a:lnTo>
                    <a:pt x="807" y="375"/>
                  </a:lnTo>
                  <a:lnTo>
                    <a:pt x="1056" y="399"/>
                  </a:lnTo>
                  <a:lnTo>
                    <a:pt x="1272" y="426"/>
                  </a:lnTo>
                  <a:lnTo>
                    <a:pt x="1539" y="465"/>
                  </a:lnTo>
                  <a:lnTo>
                    <a:pt x="1791" y="510"/>
                  </a:lnTo>
                  <a:lnTo>
                    <a:pt x="2076" y="570"/>
                  </a:lnTo>
                  <a:lnTo>
                    <a:pt x="2334" y="630"/>
                  </a:lnTo>
                  <a:lnTo>
                    <a:pt x="2544" y="687"/>
                  </a:lnTo>
                  <a:lnTo>
                    <a:pt x="2775" y="759"/>
                  </a:lnTo>
                  <a:lnTo>
                    <a:pt x="3003" y="837"/>
                  </a:lnTo>
                  <a:lnTo>
                    <a:pt x="3231" y="924"/>
                  </a:lnTo>
                  <a:lnTo>
                    <a:pt x="3438" y="1005"/>
                  </a:lnTo>
                  <a:lnTo>
                    <a:pt x="3663" y="1110"/>
                  </a:lnTo>
                  <a:lnTo>
                    <a:pt x="3903" y="1233"/>
                  </a:lnTo>
                  <a:lnTo>
                    <a:pt x="4149" y="1374"/>
                  </a:lnTo>
                  <a:lnTo>
                    <a:pt x="4353" y="1506"/>
                  </a:lnTo>
                  <a:lnTo>
                    <a:pt x="4491" y="1602"/>
                  </a:lnTo>
                  <a:lnTo>
                    <a:pt x="4668" y="1740"/>
                  </a:lnTo>
                  <a:lnTo>
                    <a:pt x="4824" y="1875"/>
                  </a:lnTo>
                  <a:lnTo>
                    <a:pt x="4968" y="2016"/>
                  </a:lnTo>
                  <a:lnTo>
                    <a:pt x="5100" y="2154"/>
                  </a:lnTo>
                  <a:lnTo>
                    <a:pt x="5238" y="2324"/>
                  </a:lnTo>
                  <a:lnTo>
                    <a:pt x="5759" y="2324"/>
                  </a:lnTo>
                  <a:lnTo>
                    <a:pt x="5759" y="1245"/>
                  </a:lnTo>
                  <a:lnTo>
                    <a:pt x="5580" y="1119"/>
                  </a:lnTo>
                  <a:lnTo>
                    <a:pt x="5400" y="1020"/>
                  </a:lnTo>
                  <a:lnTo>
                    <a:pt x="5205" y="918"/>
                  </a:lnTo>
                  <a:lnTo>
                    <a:pt x="5031" y="837"/>
                  </a:lnTo>
                  <a:lnTo>
                    <a:pt x="4866" y="771"/>
                  </a:lnTo>
                  <a:lnTo>
                    <a:pt x="4710" y="711"/>
                  </a:lnTo>
                  <a:lnTo>
                    <a:pt x="4545" y="651"/>
                  </a:lnTo>
                  <a:lnTo>
                    <a:pt x="4386" y="600"/>
                  </a:lnTo>
                  <a:lnTo>
                    <a:pt x="4248" y="552"/>
                  </a:lnTo>
                  <a:lnTo>
                    <a:pt x="3993" y="483"/>
                  </a:lnTo>
                  <a:lnTo>
                    <a:pt x="3777" y="423"/>
                  </a:lnTo>
                  <a:lnTo>
                    <a:pt x="3564" y="375"/>
                  </a:lnTo>
                  <a:lnTo>
                    <a:pt x="3282" y="312"/>
                  </a:lnTo>
                  <a:lnTo>
                    <a:pt x="3003" y="261"/>
                  </a:lnTo>
                  <a:lnTo>
                    <a:pt x="2733" y="213"/>
                  </a:lnTo>
                  <a:lnTo>
                    <a:pt x="2451" y="171"/>
                  </a:lnTo>
                  <a:lnTo>
                    <a:pt x="2211" y="138"/>
                  </a:lnTo>
                  <a:lnTo>
                    <a:pt x="1974" y="108"/>
                  </a:lnTo>
                  <a:lnTo>
                    <a:pt x="1665" y="81"/>
                  </a:lnTo>
                  <a:lnTo>
                    <a:pt x="1437" y="60"/>
                  </a:lnTo>
                  <a:lnTo>
                    <a:pt x="1125" y="36"/>
                  </a:lnTo>
                  <a:lnTo>
                    <a:pt x="828" y="21"/>
                  </a:lnTo>
                  <a:lnTo>
                    <a:pt x="558" y="12"/>
                  </a:lnTo>
                  <a:lnTo>
                    <a:pt x="282" y="3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white">
            <a:xfrm>
              <a:off x="0" y="1550"/>
              <a:ext cx="5760" cy="15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1"/>
                </a:cxn>
                <a:cxn ang="0">
                  <a:pos x="282" y="357"/>
                </a:cxn>
                <a:cxn ang="0">
                  <a:pos x="627" y="363"/>
                </a:cxn>
                <a:cxn ang="0">
                  <a:pos x="960" y="375"/>
                </a:cxn>
                <a:cxn ang="0">
                  <a:pos x="1218" y="393"/>
                </a:cxn>
                <a:cxn ang="0">
                  <a:pos x="1470" y="411"/>
                </a:cxn>
                <a:cxn ang="0">
                  <a:pos x="1746" y="435"/>
                </a:cxn>
                <a:cxn ang="0">
                  <a:pos x="2022" y="462"/>
                </a:cxn>
                <a:cxn ang="0">
                  <a:pos x="2340" y="504"/>
                </a:cxn>
                <a:cxn ang="0">
                  <a:pos x="2664" y="549"/>
                </a:cxn>
                <a:cxn ang="0">
                  <a:pos x="2952" y="597"/>
                </a:cxn>
                <a:cxn ang="0">
                  <a:pos x="3225" y="648"/>
                </a:cxn>
                <a:cxn ang="0">
                  <a:pos x="3513" y="708"/>
                </a:cxn>
                <a:cxn ang="0">
                  <a:pos x="3693" y="750"/>
                </a:cxn>
                <a:cxn ang="0">
                  <a:pos x="3936" y="810"/>
                </a:cxn>
                <a:cxn ang="0">
                  <a:pos x="4095" y="855"/>
                </a:cxn>
                <a:cxn ang="0">
                  <a:pos x="4281" y="909"/>
                </a:cxn>
                <a:cxn ang="0">
                  <a:pos x="4503" y="981"/>
                </a:cxn>
                <a:cxn ang="0">
                  <a:pos x="4704" y="1053"/>
                </a:cxn>
                <a:cxn ang="0">
                  <a:pos x="4911" y="1131"/>
                </a:cxn>
                <a:cxn ang="0">
                  <a:pos x="5073" y="1197"/>
                </a:cxn>
                <a:cxn ang="0">
                  <a:pos x="5256" y="1281"/>
                </a:cxn>
                <a:cxn ang="0">
                  <a:pos x="5475" y="1401"/>
                </a:cxn>
                <a:cxn ang="0">
                  <a:pos x="5628" y="1482"/>
                </a:cxn>
                <a:cxn ang="0">
                  <a:pos x="5759" y="1572"/>
                </a:cxn>
                <a:cxn ang="0">
                  <a:pos x="5759" y="633"/>
                </a:cxn>
                <a:cxn ang="0">
                  <a:pos x="5493" y="570"/>
                </a:cxn>
                <a:cxn ang="0">
                  <a:pos x="5214" y="501"/>
                </a:cxn>
                <a:cxn ang="0">
                  <a:pos x="4950" y="444"/>
                </a:cxn>
                <a:cxn ang="0">
                  <a:pos x="4701" y="396"/>
                </a:cxn>
                <a:cxn ang="0">
                  <a:pos x="4425" y="348"/>
                </a:cxn>
                <a:cxn ang="0">
                  <a:pos x="4110" y="294"/>
                </a:cxn>
                <a:cxn ang="0">
                  <a:pos x="3813" y="252"/>
                </a:cxn>
                <a:cxn ang="0">
                  <a:pos x="3549" y="213"/>
                </a:cxn>
                <a:cxn ang="0">
                  <a:pos x="3261" y="183"/>
                </a:cxn>
                <a:cxn ang="0">
                  <a:pos x="3015" y="153"/>
                </a:cxn>
                <a:cxn ang="0">
                  <a:pos x="2757" y="129"/>
                </a:cxn>
                <a:cxn ang="0">
                  <a:pos x="2520" y="105"/>
                </a:cxn>
                <a:cxn ang="0">
                  <a:pos x="2301" y="87"/>
                </a:cxn>
                <a:cxn ang="0">
                  <a:pos x="2013" y="66"/>
                </a:cxn>
                <a:cxn ang="0">
                  <a:pos x="1731" y="48"/>
                </a:cxn>
                <a:cxn ang="0">
                  <a:pos x="1524" y="39"/>
                </a:cxn>
                <a:cxn ang="0">
                  <a:pos x="1260" y="27"/>
                </a:cxn>
                <a:cxn ang="0">
                  <a:pos x="966" y="15"/>
                </a:cxn>
                <a:cxn ang="0">
                  <a:pos x="714" y="12"/>
                </a:cxn>
                <a:cxn ang="0">
                  <a:pos x="510" y="6"/>
                </a:cxn>
                <a:cxn ang="0">
                  <a:pos x="243" y="0"/>
                </a:cxn>
                <a:cxn ang="0">
                  <a:pos x="0" y="0"/>
                </a:cxn>
              </a:cxnLst>
              <a:rect l="0" t="0" r="r" b="b"/>
              <a:pathLst>
                <a:path w="5760" h="1573">
                  <a:moveTo>
                    <a:pt x="0" y="0"/>
                  </a:moveTo>
                  <a:lnTo>
                    <a:pt x="0" y="351"/>
                  </a:lnTo>
                  <a:lnTo>
                    <a:pt x="282" y="357"/>
                  </a:lnTo>
                  <a:lnTo>
                    <a:pt x="627" y="363"/>
                  </a:lnTo>
                  <a:lnTo>
                    <a:pt x="960" y="375"/>
                  </a:lnTo>
                  <a:lnTo>
                    <a:pt x="1218" y="393"/>
                  </a:lnTo>
                  <a:lnTo>
                    <a:pt x="1470" y="411"/>
                  </a:lnTo>
                  <a:lnTo>
                    <a:pt x="1746" y="435"/>
                  </a:lnTo>
                  <a:lnTo>
                    <a:pt x="2022" y="462"/>
                  </a:lnTo>
                  <a:lnTo>
                    <a:pt x="2340" y="504"/>
                  </a:lnTo>
                  <a:lnTo>
                    <a:pt x="2664" y="549"/>
                  </a:lnTo>
                  <a:lnTo>
                    <a:pt x="2952" y="597"/>
                  </a:lnTo>
                  <a:lnTo>
                    <a:pt x="3225" y="648"/>
                  </a:lnTo>
                  <a:lnTo>
                    <a:pt x="3513" y="708"/>
                  </a:lnTo>
                  <a:lnTo>
                    <a:pt x="3693" y="750"/>
                  </a:lnTo>
                  <a:lnTo>
                    <a:pt x="3936" y="810"/>
                  </a:lnTo>
                  <a:lnTo>
                    <a:pt x="4095" y="855"/>
                  </a:lnTo>
                  <a:lnTo>
                    <a:pt x="4281" y="909"/>
                  </a:lnTo>
                  <a:lnTo>
                    <a:pt x="4503" y="981"/>
                  </a:lnTo>
                  <a:lnTo>
                    <a:pt x="4704" y="1053"/>
                  </a:lnTo>
                  <a:lnTo>
                    <a:pt x="4911" y="1131"/>
                  </a:lnTo>
                  <a:lnTo>
                    <a:pt x="5073" y="1197"/>
                  </a:lnTo>
                  <a:lnTo>
                    <a:pt x="5256" y="1281"/>
                  </a:lnTo>
                  <a:lnTo>
                    <a:pt x="5475" y="1401"/>
                  </a:lnTo>
                  <a:lnTo>
                    <a:pt x="5628" y="1482"/>
                  </a:lnTo>
                  <a:lnTo>
                    <a:pt x="5759" y="1572"/>
                  </a:lnTo>
                  <a:lnTo>
                    <a:pt x="5759" y="633"/>
                  </a:lnTo>
                  <a:lnTo>
                    <a:pt x="5493" y="570"/>
                  </a:lnTo>
                  <a:lnTo>
                    <a:pt x="5214" y="501"/>
                  </a:lnTo>
                  <a:lnTo>
                    <a:pt x="4950" y="444"/>
                  </a:lnTo>
                  <a:lnTo>
                    <a:pt x="4701" y="396"/>
                  </a:lnTo>
                  <a:lnTo>
                    <a:pt x="4425" y="348"/>
                  </a:lnTo>
                  <a:lnTo>
                    <a:pt x="4110" y="294"/>
                  </a:lnTo>
                  <a:lnTo>
                    <a:pt x="3813" y="252"/>
                  </a:lnTo>
                  <a:lnTo>
                    <a:pt x="3549" y="213"/>
                  </a:lnTo>
                  <a:lnTo>
                    <a:pt x="3261" y="183"/>
                  </a:lnTo>
                  <a:lnTo>
                    <a:pt x="3015" y="153"/>
                  </a:lnTo>
                  <a:lnTo>
                    <a:pt x="2757" y="129"/>
                  </a:lnTo>
                  <a:lnTo>
                    <a:pt x="2520" y="105"/>
                  </a:lnTo>
                  <a:lnTo>
                    <a:pt x="2301" y="87"/>
                  </a:lnTo>
                  <a:lnTo>
                    <a:pt x="2013" y="66"/>
                  </a:lnTo>
                  <a:lnTo>
                    <a:pt x="1731" y="48"/>
                  </a:lnTo>
                  <a:lnTo>
                    <a:pt x="1524" y="39"/>
                  </a:lnTo>
                  <a:lnTo>
                    <a:pt x="1260" y="27"/>
                  </a:lnTo>
                  <a:lnTo>
                    <a:pt x="966" y="15"/>
                  </a:lnTo>
                  <a:lnTo>
                    <a:pt x="714" y="12"/>
                  </a:lnTo>
                  <a:lnTo>
                    <a:pt x="510" y="6"/>
                  </a:lnTo>
                  <a:lnTo>
                    <a:pt x="24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white">
            <a:xfrm>
              <a:off x="0" y="1130"/>
              <a:ext cx="5760" cy="9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9"/>
                </a:cxn>
                <a:cxn ang="0">
                  <a:pos x="318" y="342"/>
                </a:cxn>
                <a:cxn ang="0">
                  <a:pos x="591" y="348"/>
                </a:cxn>
                <a:cxn ang="0">
                  <a:pos x="846" y="354"/>
                </a:cxn>
                <a:cxn ang="0">
                  <a:pos x="1074" y="360"/>
                </a:cxn>
                <a:cxn ang="0">
                  <a:pos x="1314" y="366"/>
                </a:cxn>
                <a:cxn ang="0">
                  <a:pos x="1599" y="381"/>
                </a:cxn>
                <a:cxn ang="0">
                  <a:pos x="1911" y="399"/>
                </a:cxn>
                <a:cxn ang="0">
                  <a:pos x="2241" y="420"/>
                </a:cxn>
                <a:cxn ang="0">
                  <a:pos x="2619" y="453"/>
                </a:cxn>
                <a:cxn ang="0">
                  <a:pos x="2889" y="477"/>
                </a:cxn>
                <a:cxn ang="0">
                  <a:pos x="3177" y="507"/>
                </a:cxn>
                <a:cxn ang="0">
                  <a:pos x="3498" y="543"/>
                </a:cxn>
                <a:cxn ang="0">
                  <a:pos x="3813" y="585"/>
                </a:cxn>
                <a:cxn ang="0">
                  <a:pos x="4044" y="618"/>
                </a:cxn>
                <a:cxn ang="0">
                  <a:pos x="4365" y="669"/>
                </a:cxn>
                <a:cxn ang="0">
                  <a:pos x="4683" y="726"/>
                </a:cxn>
                <a:cxn ang="0">
                  <a:pos x="4980" y="786"/>
                </a:cxn>
                <a:cxn ang="0">
                  <a:pos x="5268" y="846"/>
                </a:cxn>
                <a:cxn ang="0">
                  <a:pos x="5646" y="942"/>
                </a:cxn>
                <a:cxn ang="0">
                  <a:pos x="5759" y="969"/>
                </a:cxn>
                <a:cxn ang="0">
                  <a:pos x="5759" y="0"/>
                </a:cxn>
                <a:cxn ang="0">
                  <a:pos x="0" y="0"/>
                </a:cxn>
              </a:cxnLst>
              <a:rect l="0" t="0" r="r" b="b"/>
              <a:pathLst>
                <a:path w="5760" h="970">
                  <a:moveTo>
                    <a:pt x="0" y="0"/>
                  </a:moveTo>
                  <a:lnTo>
                    <a:pt x="0" y="339"/>
                  </a:lnTo>
                  <a:lnTo>
                    <a:pt x="318" y="342"/>
                  </a:lnTo>
                  <a:lnTo>
                    <a:pt x="591" y="348"/>
                  </a:lnTo>
                  <a:lnTo>
                    <a:pt x="846" y="354"/>
                  </a:lnTo>
                  <a:lnTo>
                    <a:pt x="1074" y="360"/>
                  </a:lnTo>
                  <a:lnTo>
                    <a:pt x="1314" y="366"/>
                  </a:lnTo>
                  <a:lnTo>
                    <a:pt x="1599" y="381"/>
                  </a:lnTo>
                  <a:lnTo>
                    <a:pt x="1911" y="399"/>
                  </a:lnTo>
                  <a:lnTo>
                    <a:pt x="2241" y="420"/>
                  </a:lnTo>
                  <a:lnTo>
                    <a:pt x="2619" y="453"/>
                  </a:lnTo>
                  <a:lnTo>
                    <a:pt x="2889" y="477"/>
                  </a:lnTo>
                  <a:lnTo>
                    <a:pt x="3177" y="507"/>
                  </a:lnTo>
                  <a:lnTo>
                    <a:pt x="3498" y="543"/>
                  </a:lnTo>
                  <a:lnTo>
                    <a:pt x="3813" y="585"/>
                  </a:lnTo>
                  <a:lnTo>
                    <a:pt x="4044" y="618"/>
                  </a:lnTo>
                  <a:lnTo>
                    <a:pt x="4365" y="669"/>
                  </a:lnTo>
                  <a:lnTo>
                    <a:pt x="4683" y="726"/>
                  </a:lnTo>
                  <a:lnTo>
                    <a:pt x="4980" y="786"/>
                  </a:lnTo>
                  <a:lnTo>
                    <a:pt x="5268" y="846"/>
                  </a:lnTo>
                  <a:lnTo>
                    <a:pt x="5646" y="942"/>
                  </a:lnTo>
                  <a:lnTo>
                    <a:pt x="5759" y="969"/>
                  </a:lnTo>
                  <a:lnTo>
                    <a:pt x="5759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white">
            <a:xfrm>
              <a:off x="0" y="-13"/>
              <a:ext cx="5760" cy="1060"/>
            </a:xfrm>
            <a:custGeom>
              <a:avLst/>
              <a:gdLst/>
              <a:ahLst/>
              <a:cxnLst>
                <a:cxn ang="0">
                  <a:pos x="0" y="753"/>
                </a:cxn>
                <a:cxn ang="0">
                  <a:pos x="0" y="1059"/>
                </a:cxn>
                <a:cxn ang="0">
                  <a:pos x="5759" y="1059"/>
                </a:cxn>
                <a:cxn ang="0">
                  <a:pos x="5759" y="0"/>
                </a:cxn>
                <a:cxn ang="0">
                  <a:pos x="5430" y="0"/>
                </a:cxn>
                <a:cxn ang="0">
                  <a:pos x="5298" y="84"/>
                </a:cxn>
                <a:cxn ang="0">
                  <a:pos x="5136" y="159"/>
                </a:cxn>
                <a:cxn ang="0">
                  <a:pos x="4968" y="222"/>
                </a:cxn>
                <a:cxn ang="0">
                  <a:pos x="4812" y="267"/>
                </a:cxn>
                <a:cxn ang="0">
                  <a:pos x="4626" y="324"/>
                </a:cxn>
                <a:cxn ang="0">
                  <a:pos x="4440" y="366"/>
                </a:cxn>
                <a:cxn ang="0">
                  <a:pos x="4230" y="414"/>
                </a:cxn>
                <a:cxn ang="0">
                  <a:pos x="3939" y="468"/>
                </a:cxn>
                <a:cxn ang="0">
                  <a:pos x="3711" y="504"/>
                </a:cxn>
                <a:cxn ang="0">
                  <a:pos x="3441" y="543"/>
                </a:cxn>
                <a:cxn ang="0">
                  <a:pos x="3189" y="579"/>
                </a:cxn>
                <a:cxn ang="0">
                  <a:pos x="2925" y="606"/>
                </a:cxn>
                <a:cxn ang="0">
                  <a:pos x="2679" y="633"/>
                </a:cxn>
                <a:cxn ang="0">
                  <a:pos x="2418" y="654"/>
                </a:cxn>
                <a:cxn ang="0">
                  <a:pos x="2142" y="675"/>
                </a:cxn>
                <a:cxn ang="0">
                  <a:pos x="1896" y="693"/>
                </a:cxn>
                <a:cxn ang="0">
                  <a:pos x="1647" y="708"/>
                </a:cxn>
                <a:cxn ang="0">
                  <a:pos x="1404" y="720"/>
                </a:cxn>
                <a:cxn ang="0">
                  <a:pos x="1170" y="732"/>
                </a:cxn>
                <a:cxn ang="0">
                  <a:pos x="906" y="738"/>
                </a:cxn>
                <a:cxn ang="0">
                  <a:pos x="534" y="747"/>
                </a:cxn>
                <a:cxn ang="0">
                  <a:pos x="201" y="753"/>
                </a:cxn>
                <a:cxn ang="0">
                  <a:pos x="0" y="753"/>
                </a:cxn>
              </a:cxnLst>
              <a:rect l="0" t="0" r="r" b="b"/>
              <a:pathLst>
                <a:path w="5760" h="1060">
                  <a:moveTo>
                    <a:pt x="0" y="753"/>
                  </a:moveTo>
                  <a:lnTo>
                    <a:pt x="0" y="1059"/>
                  </a:lnTo>
                  <a:lnTo>
                    <a:pt x="5759" y="1059"/>
                  </a:lnTo>
                  <a:lnTo>
                    <a:pt x="5759" y="0"/>
                  </a:lnTo>
                  <a:lnTo>
                    <a:pt x="5430" y="0"/>
                  </a:lnTo>
                  <a:lnTo>
                    <a:pt x="5298" y="84"/>
                  </a:lnTo>
                  <a:lnTo>
                    <a:pt x="5136" y="159"/>
                  </a:lnTo>
                  <a:lnTo>
                    <a:pt x="4968" y="222"/>
                  </a:lnTo>
                  <a:lnTo>
                    <a:pt x="4812" y="267"/>
                  </a:lnTo>
                  <a:lnTo>
                    <a:pt x="4626" y="324"/>
                  </a:lnTo>
                  <a:lnTo>
                    <a:pt x="4440" y="366"/>
                  </a:lnTo>
                  <a:lnTo>
                    <a:pt x="4230" y="414"/>
                  </a:lnTo>
                  <a:lnTo>
                    <a:pt x="3939" y="468"/>
                  </a:lnTo>
                  <a:lnTo>
                    <a:pt x="3711" y="504"/>
                  </a:lnTo>
                  <a:lnTo>
                    <a:pt x="3441" y="543"/>
                  </a:lnTo>
                  <a:lnTo>
                    <a:pt x="3189" y="579"/>
                  </a:lnTo>
                  <a:lnTo>
                    <a:pt x="2925" y="606"/>
                  </a:lnTo>
                  <a:lnTo>
                    <a:pt x="2679" y="633"/>
                  </a:lnTo>
                  <a:lnTo>
                    <a:pt x="2418" y="654"/>
                  </a:lnTo>
                  <a:lnTo>
                    <a:pt x="2142" y="675"/>
                  </a:lnTo>
                  <a:lnTo>
                    <a:pt x="1896" y="693"/>
                  </a:lnTo>
                  <a:lnTo>
                    <a:pt x="1647" y="708"/>
                  </a:lnTo>
                  <a:lnTo>
                    <a:pt x="1404" y="720"/>
                  </a:lnTo>
                  <a:lnTo>
                    <a:pt x="1170" y="732"/>
                  </a:lnTo>
                  <a:lnTo>
                    <a:pt x="906" y="738"/>
                  </a:lnTo>
                  <a:lnTo>
                    <a:pt x="534" y="747"/>
                  </a:lnTo>
                  <a:lnTo>
                    <a:pt x="201" y="753"/>
                  </a:lnTo>
                  <a:lnTo>
                    <a:pt x="0" y="753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white">
            <a:xfrm>
              <a:off x="0" y="-13"/>
              <a:ext cx="5284" cy="673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0" y="672"/>
                </a:cxn>
                <a:cxn ang="0">
                  <a:pos x="303" y="672"/>
                </a:cxn>
                <a:cxn ang="0">
                  <a:pos x="723" y="663"/>
                </a:cxn>
                <a:cxn ang="0">
                  <a:pos x="1020" y="654"/>
                </a:cxn>
                <a:cxn ang="0">
                  <a:pos x="1302" y="642"/>
                </a:cxn>
                <a:cxn ang="0">
                  <a:pos x="1554" y="630"/>
                </a:cxn>
                <a:cxn ang="0">
                  <a:pos x="1779" y="615"/>
                </a:cxn>
                <a:cxn ang="0">
                  <a:pos x="1962" y="606"/>
                </a:cxn>
                <a:cxn ang="0">
                  <a:pos x="2193" y="588"/>
                </a:cxn>
                <a:cxn ang="0">
                  <a:pos x="2448" y="570"/>
                </a:cxn>
                <a:cxn ang="0">
                  <a:pos x="2700" y="546"/>
                </a:cxn>
                <a:cxn ang="0">
                  <a:pos x="2904" y="528"/>
                </a:cxn>
                <a:cxn ang="0">
                  <a:pos x="3138" y="498"/>
                </a:cxn>
                <a:cxn ang="0">
                  <a:pos x="3324" y="474"/>
                </a:cxn>
                <a:cxn ang="0">
                  <a:pos x="3534" y="447"/>
                </a:cxn>
                <a:cxn ang="0">
                  <a:pos x="3735" y="420"/>
                </a:cxn>
                <a:cxn ang="0">
                  <a:pos x="3933" y="384"/>
                </a:cxn>
                <a:cxn ang="0">
                  <a:pos x="4116" y="351"/>
                </a:cxn>
                <a:cxn ang="0">
                  <a:pos x="4266" y="318"/>
                </a:cxn>
                <a:cxn ang="0">
                  <a:pos x="4446" y="279"/>
                </a:cxn>
                <a:cxn ang="0">
                  <a:pos x="4620" y="237"/>
                </a:cxn>
                <a:cxn ang="0">
                  <a:pos x="4779" y="192"/>
                </a:cxn>
                <a:cxn ang="0">
                  <a:pos x="4920" y="147"/>
                </a:cxn>
                <a:cxn ang="0">
                  <a:pos x="5085" y="90"/>
                </a:cxn>
                <a:cxn ang="0">
                  <a:pos x="5193" y="42"/>
                </a:cxn>
                <a:cxn ang="0">
                  <a:pos x="5283" y="0"/>
                </a:cxn>
                <a:cxn ang="0">
                  <a:pos x="3201" y="0"/>
                </a:cxn>
                <a:cxn ang="0">
                  <a:pos x="2982" y="57"/>
                </a:cxn>
                <a:cxn ang="0">
                  <a:pos x="2775" y="108"/>
                </a:cxn>
                <a:cxn ang="0">
                  <a:pos x="2562" y="150"/>
                </a:cxn>
                <a:cxn ang="0">
                  <a:pos x="2397" y="183"/>
                </a:cxn>
                <a:cxn ang="0">
                  <a:pos x="2205" y="213"/>
                </a:cxn>
                <a:cxn ang="0">
                  <a:pos x="2001" y="243"/>
                </a:cxn>
                <a:cxn ang="0">
                  <a:pos x="1776" y="273"/>
                </a:cxn>
                <a:cxn ang="0">
                  <a:pos x="1536" y="297"/>
                </a:cxn>
                <a:cxn ang="0">
                  <a:pos x="1344" y="312"/>
                </a:cxn>
                <a:cxn ang="0">
                  <a:pos x="1134" y="330"/>
                </a:cxn>
                <a:cxn ang="0">
                  <a:pos x="921" y="342"/>
                </a:cxn>
                <a:cxn ang="0">
                  <a:pos x="696" y="354"/>
                </a:cxn>
                <a:cxn ang="0">
                  <a:pos x="501" y="360"/>
                </a:cxn>
                <a:cxn ang="0">
                  <a:pos x="279" y="366"/>
                </a:cxn>
                <a:cxn ang="0">
                  <a:pos x="99" y="369"/>
                </a:cxn>
                <a:cxn ang="0">
                  <a:pos x="0" y="366"/>
                </a:cxn>
              </a:cxnLst>
              <a:rect l="0" t="0" r="r" b="b"/>
              <a:pathLst>
                <a:path w="5284" h="673">
                  <a:moveTo>
                    <a:pt x="0" y="366"/>
                  </a:moveTo>
                  <a:lnTo>
                    <a:pt x="0" y="672"/>
                  </a:lnTo>
                  <a:lnTo>
                    <a:pt x="303" y="672"/>
                  </a:lnTo>
                  <a:lnTo>
                    <a:pt x="723" y="663"/>
                  </a:lnTo>
                  <a:lnTo>
                    <a:pt x="1020" y="654"/>
                  </a:lnTo>
                  <a:lnTo>
                    <a:pt x="1302" y="642"/>
                  </a:lnTo>
                  <a:lnTo>
                    <a:pt x="1554" y="630"/>
                  </a:lnTo>
                  <a:lnTo>
                    <a:pt x="1779" y="615"/>
                  </a:lnTo>
                  <a:lnTo>
                    <a:pt x="1962" y="606"/>
                  </a:lnTo>
                  <a:lnTo>
                    <a:pt x="2193" y="588"/>
                  </a:lnTo>
                  <a:lnTo>
                    <a:pt x="2448" y="570"/>
                  </a:lnTo>
                  <a:lnTo>
                    <a:pt x="2700" y="546"/>
                  </a:lnTo>
                  <a:lnTo>
                    <a:pt x="2904" y="528"/>
                  </a:lnTo>
                  <a:lnTo>
                    <a:pt x="3138" y="498"/>
                  </a:lnTo>
                  <a:lnTo>
                    <a:pt x="3324" y="474"/>
                  </a:lnTo>
                  <a:lnTo>
                    <a:pt x="3534" y="447"/>
                  </a:lnTo>
                  <a:lnTo>
                    <a:pt x="3735" y="420"/>
                  </a:lnTo>
                  <a:lnTo>
                    <a:pt x="3933" y="384"/>
                  </a:lnTo>
                  <a:lnTo>
                    <a:pt x="4116" y="351"/>
                  </a:lnTo>
                  <a:lnTo>
                    <a:pt x="4266" y="318"/>
                  </a:lnTo>
                  <a:lnTo>
                    <a:pt x="4446" y="279"/>
                  </a:lnTo>
                  <a:lnTo>
                    <a:pt x="4620" y="237"/>
                  </a:lnTo>
                  <a:lnTo>
                    <a:pt x="4779" y="192"/>
                  </a:lnTo>
                  <a:lnTo>
                    <a:pt x="4920" y="147"/>
                  </a:lnTo>
                  <a:lnTo>
                    <a:pt x="5085" y="90"/>
                  </a:lnTo>
                  <a:lnTo>
                    <a:pt x="5193" y="42"/>
                  </a:lnTo>
                  <a:lnTo>
                    <a:pt x="5283" y="0"/>
                  </a:lnTo>
                  <a:lnTo>
                    <a:pt x="3201" y="0"/>
                  </a:lnTo>
                  <a:lnTo>
                    <a:pt x="2982" y="57"/>
                  </a:lnTo>
                  <a:lnTo>
                    <a:pt x="2775" y="108"/>
                  </a:lnTo>
                  <a:lnTo>
                    <a:pt x="2562" y="150"/>
                  </a:lnTo>
                  <a:lnTo>
                    <a:pt x="2397" y="183"/>
                  </a:lnTo>
                  <a:lnTo>
                    <a:pt x="2205" y="213"/>
                  </a:lnTo>
                  <a:lnTo>
                    <a:pt x="2001" y="243"/>
                  </a:lnTo>
                  <a:lnTo>
                    <a:pt x="1776" y="273"/>
                  </a:lnTo>
                  <a:lnTo>
                    <a:pt x="1536" y="297"/>
                  </a:lnTo>
                  <a:lnTo>
                    <a:pt x="1344" y="312"/>
                  </a:lnTo>
                  <a:lnTo>
                    <a:pt x="1134" y="330"/>
                  </a:lnTo>
                  <a:lnTo>
                    <a:pt x="921" y="342"/>
                  </a:lnTo>
                  <a:lnTo>
                    <a:pt x="696" y="354"/>
                  </a:lnTo>
                  <a:lnTo>
                    <a:pt x="501" y="360"/>
                  </a:lnTo>
                  <a:lnTo>
                    <a:pt x="279" y="366"/>
                  </a:lnTo>
                  <a:lnTo>
                    <a:pt x="99" y="369"/>
                  </a:lnTo>
                  <a:lnTo>
                    <a:pt x="0" y="366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white">
            <a:xfrm>
              <a:off x="0" y="-13"/>
              <a:ext cx="2884" cy="2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5"/>
                </a:cxn>
                <a:cxn ang="0">
                  <a:pos x="192" y="285"/>
                </a:cxn>
                <a:cxn ang="0">
                  <a:pos x="384" y="282"/>
                </a:cxn>
                <a:cxn ang="0">
                  <a:pos x="579" y="276"/>
                </a:cxn>
                <a:cxn ang="0">
                  <a:pos x="789" y="267"/>
                </a:cxn>
                <a:cxn ang="0">
                  <a:pos x="999" y="258"/>
                </a:cxn>
                <a:cxn ang="0">
                  <a:pos x="1161" y="246"/>
                </a:cxn>
                <a:cxn ang="0">
                  <a:pos x="1302" y="234"/>
                </a:cxn>
                <a:cxn ang="0">
                  <a:pos x="1458" y="222"/>
                </a:cxn>
                <a:cxn ang="0">
                  <a:pos x="1665" y="201"/>
                </a:cxn>
                <a:cxn ang="0">
                  <a:pos x="1992" y="159"/>
                </a:cxn>
                <a:cxn ang="0">
                  <a:pos x="2301" y="117"/>
                </a:cxn>
                <a:cxn ang="0">
                  <a:pos x="2604" y="60"/>
                </a:cxn>
                <a:cxn ang="0">
                  <a:pos x="2883" y="0"/>
                </a:cxn>
                <a:cxn ang="0">
                  <a:pos x="0" y="0"/>
                </a:cxn>
              </a:cxnLst>
              <a:rect l="0" t="0" r="r" b="b"/>
              <a:pathLst>
                <a:path w="2884" h="286">
                  <a:moveTo>
                    <a:pt x="0" y="0"/>
                  </a:moveTo>
                  <a:lnTo>
                    <a:pt x="0" y="285"/>
                  </a:lnTo>
                  <a:lnTo>
                    <a:pt x="192" y="285"/>
                  </a:lnTo>
                  <a:lnTo>
                    <a:pt x="384" y="282"/>
                  </a:lnTo>
                  <a:lnTo>
                    <a:pt x="579" y="276"/>
                  </a:lnTo>
                  <a:lnTo>
                    <a:pt x="789" y="267"/>
                  </a:lnTo>
                  <a:lnTo>
                    <a:pt x="999" y="258"/>
                  </a:lnTo>
                  <a:lnTo>
                    <a:pt x="1161" y="246"/>
                  </a:lnTo>
                  <a:lnTo>
                    <a:pt x="1302" y="234"/>
                  </a:lnTo>
                  <a:lnTo>
                    <a:pt x="1458" y="222"/>
                  </a:lnTo>
                  <a:lnTo>
                    <a:pt x="1665" y="201"/>
                  </a:lnTo>
                  <a:lnTo>
                    <a:pt x="1992" y="159"/>
                  </a:lnTo>
                  <a:lnTo>
                    <a:pt x="2301" y="117"/>
                  </a:lnTo>
                  <a:lnTo>
                    <a:pt x="2604" y="60"/>
                  </a:lnTo>
                  <a:lnTo>
                    <a:pt x="288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CA6D75E3-7A25-46B2-9315-635F16E7F48E}" type="slidenum">
              <a:rPr lang="en-GB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9525" y="-20638"/>
            <a:ext cx="9153525" cy="6878638"/>
            <a:chOff x="-6" y="-13"/>
            <a:chExt cx="5766" cy="4333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5549" y="0"/>
              <a:ext cx="211" cy="43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white">
            <a:xfrm>
              <a:off x="-6" y="2828"/>
              <a:ext cx="3625" cy="1492"/>
            </a:xfrm>
            <a:custGeom>
              <a:avLst/>
              <a:gdLst/>
              <a:ahLst/>
              <a:cxnLst>
                <a:cxn ang="0">
                  <a:pos x="0" y="1491"/>
                </a:cxn>
                <a:cxn ang="0">
                  <a:pos x="0" y="0"/>
                </a:cxn>
                <a:cxn ang="0">
                  <a:pos x="171" y="3"/>
                </a:cxn>
                <a:cxn ang="0">
                  <a:pos x="355" y="9"/>
                </a:cxn>
                <a:cxn ang="0">
                  <a:pos x="499" y="21"/>
                </a:cxn>
                <a:cxn ang="0">
                  <a:pos x="650" y="36"/>
                </a:cxn>
                <a:cxn ang="0">
                  <a:pos x="809" y="54"/>
                </a:cxn>
                <a:cxn ang="0">
                  <a:pos x="957" y="78"/>
                </a:cxn>
                <a:cxn ang="0">
                  <a:pos x="1119" y="105"/>
                </a:cxn>
                <a:cxn ang="0">
                  <a:pos x="1261" y="133"/>
                </a:cxn>
                <a:cxn ang="0">
                  <a:pos x="1441" y="175"/>
                </a:cxn>
                <a:cxn ang="0">
                  <a:pos x="1598" y="217"/>
                </a:cxn>
                <a:cxn ang="0">
                  <a:pos x="1763" y="269"/>
                </a:cxn>
                <a:cxn ang="0">
                  <a:pos x="1887" y="308"/>
                </a:cxn>
                <a:cxn ang="0">
                  <a:pos x="2085" y="384"/>
                </a:cxn>
                <a:cxn ang="0">
                  <a:pos x="2230" y="444"/>
                </a:cxn>
                <a:cxn ang="0">
                  <a:pos x="2456" y="547"/>
                </a:cxn>
                <a:cxn ang="0">
                  <a:pos x="2666" y="662"/>
                </a:cxn>
                <a:cxn ang="0">
                  <a:pos x="2859" y="786"/>
                </a:cxn>
                <a:cxn ang="0">
                  <a:pos x="3046" y="920"/>
                </a:cxn>
                <a:cxn ang="0">
                  <a:pos x="3193" y="1038"/>
                </a:cxn>
                <a:cxn ang="0">
                  <a:pos x="3332" y="1168"/>
                </a:cxn>
                <a:cxn ang="0">
                  <a:pos x="3440" y="1280"/>
                </a:cxn>
                <a:cxn ang="0">
                  <a:pos x="3524" y="1380"/>
                </a:cxn>
                <a:cxn ang="0">
                  <a:pos x="3624" y="1491"/>
                </a:cxn>
                <a:cxn ang="0">
                  <a:pos x="3608" y="1491"/>
                </a:cxn>
                <a:cxn ang="0">
                  <a:pos x="0" y="1491"/>
                </a:cxn>
              </a:cxnLst>
              <a:rect l="0" t="0" r="r" b="b"/>
              <a:pathLst>
                <a:path w="3625" h="1492">
                  <a:moveTo>
                    <a:pt x="0" y="1491"/>
                  </a:moveTo>
                  <a:lnTo>
                    <a:pt x="0" y="0"/>
                  </a:lnTo>
                  <a:lnTo>
                    <a:pt x="171" y="3"/>
                  </a:lnTo>
                  <a:lnTo>
                    <a:pt x="355" y="9"/>
                  </a:lnTo>
                  <a:lnTo>
                    <a:pt x="499" y="21"/>
                  </a:lnTo>
                  <a:lnTo>
                    <a:pt x="650" y="36"/>
                  </a:lnTo>
                  <a:lnTo>
                    <a:pt x="809" y="54"/>
                  </a:lnTo>
                  <a:lnTo>
                    <a:pt x="957" y="78"/>
                  </a:lnTo>
                  <a:lnTo>
                    <a:pt x="1119" y="105"/>
                  </a:lnTo>
                  <a:lnTo>
                    <a:pt x="1261" y="133"/>
                  </a:lnTo>
                  <a:lnTo>
                    <a:pt x="1441" y="175"/>
                  </a:lnTo>
                  <a:lnTo>
                    <a:pt x="1598" y="217"/>
                  </a:lnTo>
                  <a:lnTo>
                    <a:pt x="1763" y="269"/>
                  </a:lnTo>
                  <a:lnTo>
                    <a:pt x="1887" y="308"/>
                  </a:lnTo>
                  <a:lnTo>
                    <a:pt x="2085" y="384"/>
                  </a:lnTo>
                  <a:lnTo>
                    <a:pt x="2230" y="444"/>
                  </a:lnTo>
                  <a:lnTo>
                    <a:pt x="2456" y="547"/>
                  </a:lnTo>
                  <a:lnTo>
                    <a:pt x="2666" y="662"/>
                  </a:lnTo>
                  <a:lnTo>
                    <a:pt x="2859" y="786"/>
                  </a:lnTo>
                  <a:lnTo>
                    <a:pt x="3046" y="920"/>
                  </a:lnTo>
                  <a:lnTo>
                    <a:pt x="3193" y="1038"/>
                  </a:lnTo>
                  <a:lnTo>
                    <a:pt x="3332" y="1168"/>
                  </a:lnTo>
                  <a:lnTo>
                    <a:pt x="3440" y="1280"/>
                  </a:lnTo>
                  <a:lnTo>
                    <a:pt x="3524" y="1380"/>
                  </a:lnTo>
                  <a:lnTo>
                    <a:pt x="3624" y="1491"/>
                  </a:lnTo>
                  <a:lnTo>
                    <a:pt x="3608" y="1491"/>
                  </a:lnTo>
                  <a:lnTo>
                    <a:pt x="0" y="1491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 cap="flat" cmpd="sng">
              <a:noFill/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white">
            <a:xfrm>
              <a:off x="0" y="2405"/>
              <a:ext cx="5143" cy="1902"/>
            </a:xfrm>
            <a:custGeom>
              <a:avLst/>
              <a:gdLst/>
              <a:ahLst/>
              <a:cxnLst>
                <a:cxn ang="0">
                  <a:pos x="2718" y="405"/>
                </a:cxn>
                <a:cxn ang="0">
                  <a:pos x="2466" y="333"/>
                </a:cxn>
                <a:cxn ang="0">
                  <a:pos x="2202" y="261"/>
                </a:cxn>
                <a:cxn ang="0">
                  <a:pos x="1929" y="198"/>
                </a:cxn>
                <a:cxn ang="0">
                  <a:pos x="1695" y="153"/>
                </a:cxn>
                <a:cxn ang="0">
                  <a:pos x="1434" y="111"/>
                </a:cxn>
                <a:cxn ang="0">
                  <a:pos x="1188" y="75"/>
                </a:cxn>
                <a:cxn ang="0">
                  <a:pos x="957" y="48"/>
                </a:cxn>
                <a:cxn ang="0">
                  <a:pos x="747" y="30"/>
                </a:cxn>
                <a:cxn ang="0">
                  <a:pos x="501" y="15"/>
                </a:cxn>
                <a:cxn ang="0">
                  <a:pos x="246" y="3"/>
                </a:cxn>
                <a:cxn ang="0">
                  <a:pos x="0" y="0"/>
                </a:cxn>
                <a:cxn ang="0">
                  <a:pos x="0" y="275"/>
                </a:cxn>
                <a:cxn ang="0">
                  <a:pos x="0" y="345"/>
                </a:cxn>
                <a:cxn ang="0">
                  <a:pos x="0" y="275"/>
                </a:cxn>
                <a:cxn ang="0">
                  <a:pos x="0" y="342"/>
                </a:cxn>
                <a:cxn ang="0">
                  <a:pos x="339" y="351"/>
                </a:cxn>
                <a:cxn ang="0">
                  <a:pos x="606" y="372"/>
                </a:cxn>
                <a:cxn ang="0">
                  <a:pos x="852" y="399"/>
                </a:cxn>
                <a:cxn ang="0">
                  <a:pos x="1068" y="435"/>
                </a:cxn>
                <a:cxn ang="0">
                  <a:pos x="1275" y="474"/>
                </a:cxn>
                <a:cxn ang="0">
                  <a:pos x="1545" y="540"/>
                </a:cxn>
                <a:cxn ang="0">
                  <a:pos x="1761" y="603"/>
                </a:cxn>
                <a:cxn ang="0">
                  <a:pos x="1971" y="678"/>
                </a:cxn>
                <a:cxn ang="0">
                  <a:pos x="2166" y="747"/>
                </a:cxn>
                <a:cxn ang="0">
                  <a:pos x="2397" y="852"/>
                </a:cxn>
                <a:cxn ang="0">
                  <a:pos x="2613" y="960"/>
                </a:cxn>
                <a:cxn ang="0">
                  <a:pos x="2832" y="1095"/>
                </a:cxn>
                <a:cxn ang="0">
                  <a:pos x="3012" y="1212"/>
                </a:cxn>
                <a:cxn ang="0">
                  <a:pos x="3186" y="1347"/>
                </a:cxn>
                <a:cxn ang="0">
                  <a:pos x="3351" y="1497"/>
                </a:cxn>
                <a:cxn ang="0">
                  <a:pos x="3480" y="1629"/>
                </a:cxn>
                <a:cxn ang="0">
                  <a:pos x="3612" y="1785"/>
                </a:cxn>
                <a:cxn ang="0">
                  <a:pos x="3699" y="1901"/>
                </a:cxn>
                <a:cxn ang="0">
                  <a:pos x="5142" y="1901"/>
                </a:cxn>
                <a:cxn ang="0">
                  <a:pos x="5076" y="1827"/>
                </a:cxn>
                <a:cxn ang="0">
                  <a:pos x="4968" y="1707"/>
                </a:cxn>
                <a:cxn ang="0">
                  <a:pos x="4797" y="1539"/>
                </a:cxn>
                <a:cxn ang="0">
                  <a:pos x="4617" y="1383"/>
                </a:cxn>
                <a:cxn ang="0">
                  <a:pos x="4410" y="1221"/>
                </a:cxn>
                <a:cxn ang="0">
                  <a:pos x="4185" y="1071"/>
                </a:cxn>
                <a:cxn ang="0">
                  <a:pos x="3960" y="939"/>
                </a:cxn>
                <a:cxn ang="0">
                  <a:pos x="3708" y="801"/>
                </a:cxn>
                <a:cxn ang="0">
                  <a:pos x="3492" y="702"/>
                </a:cxn>
                <a:cxn ang="0">
                  <a:pos x="3231" y="588"/>
                </a:cxn>
                <a:cxn ang="0">
                  <a:pos x="2964" y="489"/>
                </a:cxn>
                <a:cxn ang="0">
                  <a:pos x="2718" y="405"/>
                </a:cxn>
              </a:cxnLst>
              <a:rect l="0" t="0" r="r" b="b"/>
              <a:pathLst>
                <a:path w="5143" h="1902">
                  <a:moveTo>
                    <a:pt x="2718" y="405"/>
                  </a:moveTo>
                  <a:lnTo>
                    <a:pt x="2466" y="333"/>
                  </a:lnTo>
                  <a:lnTo>
                    <a:pt x="2202" y="261"/>
                  </a:lnTo>
                  <a:lnTo>
                    <a:pt x="1929" y="198"/>
                  </a:lnTo>
                  <a:lnTo>
                    <a:pt x="1695" y="153"/>
                  </a:lnTo>
                  <a:lnTo>
                    <a:pt x="1434" y="111"/>
                  </a:lnTo>
                  <a:lnTo>
                    <a:pt x="1188" y="75"/>
                  </a:lnTo>
                  <a:lnTo>
                    <a:pt x="957" y="48"/>
                  </a:lnTo>
                  <a:lnTo>
                    <a:pt x="747" y="30"/>
                  </a:lnTo>
                  <a:lnTo>
                    <a:pt x="501" y="15"/>
                  </a:lnTo>
                  <a:lnTo>
                    <a:pt x="246" y="3"/>
                  </a:lnTo>
                  <a:lnTo>
                    <a:pt x="0" y="0"/>
                  </a:lnTo>
                  <a:lnTo>
                    <a:pt x="0" y="275"/>
                  </a:lnTo>
                  <a:lnTo>
                    <a:pt x="0" y="345"/>
                  </a:lnTo>
                  <a:lnTo>
                    <a:pt x="0" y="275"/>
                  </a:lnTo>
                  <a:lnTo>
                    <a:pt x="0" y="342"/>
                  </a:lnTo>
                  <a:lnTo>
                    <a:pt x="339" y="351"/>
                  </a:lnTo>
                  <a:lnTo>
                    <a:pt x="606" y="372"/>
                  </a:lnTo>
                  <a:lnTo>
                    <a:pt x="852" y="399"/>
                  </a:lnTo>
                  <a:lnTo>
                    <a:pt x="1068" y="435"/>
                  </a:lnTo>
                  <a:lnTo>
                    <a:pt x="1275" y="474"/>
                  </a:lnTo>
                  <a:lnTo>
                    <a:pt x="1545" y="540"/>
                  </a:lnTo>
                  <a:lnTo>
                    <a:pt x="1761" y="603"/>
                  </a:lnTo>
                  <a:lnTo>
                    <a:pt x="1971" y="678"/>
                  </a:lnTo>
                  <a:lnTo>
                    <a:pt x="2166" y="747"/>
                  </a:lnTo>
                  <a:lnTo>
                    <a:pt x="2397" y="852"/>
                  </a:lnTo>
                  <a:lnTo>
                    <a:pt x="2613" y="960"/>
                  </a:lnTo>
                  <a:lnTo>
                    <a:pt x="2832" y="1095"/>
                  </a:lnTo>
                  <a:lnTo>
                    <a:pt x="3012" y="1212"/>
                  </a:lnTo>
                  <a:lnTo>
                    <a:pt x="3186" y="1347"/>
                  </a:lnTo>
                  <a:lnTo>
                    <a:pt x="3351" y="1497"/>
                  </a:lnTo>
                  <a:lnTo>
                    <a:pt x="3480" y="1629"/>
                  </a:lnTo>
                  <a:lnTo>
                    <a:pt x="3612" y="1785"/>
                  </a:lnTo>
                  <a:lnTo>
                    <a:pt x="3699" y="1901"/>
                  </a:lnTo>
                  <a:lnTo>
                    <a:pt x="5142" y="1901"/>
                  </a:lnTo>
                  <a:lnTo>
                    <a:pt x="5076" y="1827"/>
                  </a:lnTo>
                  <a:lnTo>
                    <a:pt x="4968" y="1707"/>
                  </a:lnTo>
                  <a:lnTo>
                    <a:pt x="4797" y="1539"/>
                  </a:lnTo>
                  <a:lnTo>
                    <a:pt x="4617" y="1383"/>
                  </a:lnTo>
                  <a:lnTo>
                    <a:pt x="4410" y="1221"/>
                  </a:lnTo>
                  <a:lnTo>
                    <a:pt x="4185" y="1071"/>
                  </a:lnTo>
                  <a:lnTo>
                    <a:pt x="3960" y="939"/>
                  </a:lnTo>
                  <a:lnTo>
                    <a:pt x="3708" y="801"/>
                  </a:lnTo>
                  <a:lnTo>
                    <a:pt x="3492" y="702"/>
                  </a:lnTo>
                  <a:lnTo>
                    <a:pt x="3231" y="588"/>
                  </a:lnTo>
                  <a:lnTo>
                    <a:pt x="2964" y="489"/>
                  </a:lnTo>
                  <a:lnTo>
                    <a:pt x="2718" y="405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white">
            <a:xfrm>
              <a:off x="0" y="1982"/>
              <a:ext cx="5760" cy="23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9"/>
                </a:cxn>
                <a:cxn ang="0">
                  <a:pos x="558" y="357"/>
                </a:cxn>
                <a:cxn ang="0">
                  <a:pos x="807" y="375"/>
                </a:cxn>
                <a:cxn ang="0">
                  <a:pos x="1056" y="399"/>
                </a:cxn>
                <a:cxn ang="0">
                  <a:pos x="1272" y="426"/>
                </a:cxn>
                <a:cxn ang="0">
                  <a:pos x="1539" y="465"/>
                </a:cxn>
                <a:cxn ang="0">
                  <a:pos x="1791" y="510"/>
                </a:cxn>
                <a:cxn ang="0">
                  <a:pos x="2076" y="570"/>
                </a:cxn>
                <a:cxn ang="0">
                  <a:pos x="2334" y="630"/>
                </a:cxn>
                <a:cxn ang="0">
                  <a:pos x="2544" y="687"/>
                </a:cxn>
                <a:cxn ang="0">
                  <a:pos x="2775" y="759"/>
                </a:cxn>
                <a:cxn ang="0">
                  <a:pos x="3003" y="837"/>
                </a:cxn>
                <a:cxn ang="0">
                  <a:pos x="3231" y="924"/>
                </a:cxn>
                <a:cxn ang="0">
                  <a:pos x="3438" y="1005"/>
                </a:cxn>
                <a:cxn ang="0">
                  <a:pos x="3663" y="1110"/>
                </a:cxn>
                <a:cxn ang="0">
                  <a:pos x="3903" y="1233"/>
                </a:cxn>
                <a:cxn ang="0">
                  <a:pos x="4149" y="1374"/>
                </a:cxn>
                <a:cxn ang="0">
                  <a:pos x="4353" y="1506"/>
                </a:cxn>
                <a:cxn ang="0">
                  <a:pos x="4491" y="1602"/>
                </a:cxn>
                <a:cxn ang="0">
                  <a:pos x="4668" y="1740"/>
                </a:cxn>
                <a:cxn ang="0">
                  <a:pos x="4824" y="1875"/>
                </a:cxn>
                <a:cxn ang="0">
                  <a:pos x="4968" y="2016"/>
                </a:cxn>
                <a:cxn ang="0">
                  <a:pos x="5100" y="2154"/>
                </a:cxn>
                <a:cxn ang="0">
                  <a:pos x="5238" y="2324"/>
                </a:cxn>
                <a:cxn ang="0">
                  <a:pos x="5759" y="2324"/>
                </a:cxn>
                <a:cxn ang="0">
                  <a:pos x="5759" y="1245"/>
                </a:cxn>
                <a:cxn ang="0">
                  <a:pos x="5580" y="1119"/>
                </a:cxn>
                <a:cxn ang="0">
                  <a:pos x="5400" y="1020"/>
                </a:cxn>
                <a:cxn ang="0">
                  <a:pos x="5205" y="918"/>
                </a:cxn>
                <a:cxn ang="0">
                  <a:pos x="5031" y="837"/>
                </a:cxn>
                <a:cxn ang="0">
                  <a:pos x="4866" y="771"/>
                </a:cxn>
                <a:cxn ang="0">
                  <a:pos x="4710" y="711"/>
                </a:cxn>
                <a:cxn ang="0">
                  <a:pos x="4545" y="651"/>
                </a:cxn>
                <a:cxn ang="0">
                  <a:pos x="4386" y="600"/>
                </a:cxn>
                <a:cxn ang="0">
                  <a:pos x="4248" y="552"/>
                </a:cxn>
                <a:cxn ang="0">
                  <a:pos x="3993" y="483"/>
                </a:cxn>
                <a:cxn ang="0">
                  <a:pos x="3777" y="423"/>
                </a:cxn>
                <a:cxn ang="0">
                  <a:pos x="3564" y="375"/>
                </a:cxn>
                <a:cxn ang="0">
                  <a:pos x="3282" y="312"/>
                </a:cxn>
                <a:cxn ang="0">
                  <a:pos x="3003" y="261"/>
                </a:cxn>
                <a:cxn ang="0">
                  <a:pos x="2733" y="213"/>
                </a:cxn>
                <a:cxn ang="0">
                  <a:pos x="2451" y="171"/>
                </a:cxn>
                <a:cxn ang="0">
                  <a:pos x="2211" y="138"/>
                </a:cxn>
                <a:cxn ang="0">
                  <a:pos x="1974" y="108"/>
                </a:cxn>
                <a:cxn ang="0">
                  <a:pos x="1665" y="81"/>
                </a:cxn>
                <a:cxn ang="0">
                  <a:pos x="1437" y="60"/>
                </a:cxn>
                <a:cxn ang="0">
                  <a:pos x="1125" y="36"/>
                </a:cxn>
                <a:cxn ang="0">
                  <a:pos x="828" y="21"/>
                </a:cxn>
                <a:cxn ang="0">
                  <a:pos x="558" y="12"/>
                </a:cxn>
                <a:cxn ang="0">
                  <a:pos x="282" y="3"/>
                </a:cxn>
                <a:cxn ang="0">
                  <a:pos x="0" y="0"/>
                </a:cxn>
              </a:cxnLst>
              <a:rect l="0" t="0" r="r" b="b"/>
              <a:pathLst>
                <a:path w="5760" h="2325">
                  <a:moveTo>
                    <a:pt x="0" y="0"/>
                  </a:moveTo>
                  <a:lnTo>
                    <a:pt x="0" y="339"/>
                  </a:lnTo>
                  <a:lnTo>
                    <a:pt x="558" y="357"/>
                  </a:lnTo>
                  <a:lnTo>
                    <a:pt x="807" y="375"/>
                  </a:lnTo>
                  <a:lnTo>
                    <a:pt x="1056" y="399"/>
                  </a:lnTo>
                  <a:lnTo>
                    <a:pt x="1272" y="426"/>
                  </a:lnTo>
                  <a:lnTo>
                    <a:pt x="1539" y="465"/>
                  </a:lnTo>
                  <a:lnTo>
                    <a:pt x="1791" y="510"/>
                  </a:lnTo>
                  <a:lnTo>
                    <a:pt x="2076" y="570"/>
                  </a:lnTo>
                  <a:lnTo>
                    <a:pt x="2334" y="630"/>
                  </a:lnTo>
                  <a:lnTo>
                    <a:pt x="2544" y="687"/>
                  </a:lnTo>
                  <a:lnTo>
                    <a:pt x="2775" y="759"/>
                  </a:lnTo>
                  <a:lnTo>
                    <a:pt x="3003" y="837"/>
                  </a:lnTo>
                  <a:lnTo>
                    <a:pt x="3231" y="924"/>
                  </a:lnTo>
                  <a:lnTo>
                    <a:pt x="3438" y="1005"/>
                  </a:lnTo>
                  <a:lnTo>
                    <a:pt x="3663" y="1110"/>
                  </a:lnTo>
                  <a:lnTo>
                    <a:pt x="3903" y="1233"/>
                  </a:lnTo>
                  <a:lnTo>
                    <a:pt x="4149" y="1374"/>
                  </a:lnTo>
                  <a:lnTo>
                    <a:pt x="4353" y="1506"/>
                  </a:lnTo>
                  <a:lnTo>
                    <a:pt x="4491" y="1602"/>
                  </a:lnTo>
                  <a:lnTo>
                    <a:pt x="4668" y="1740"/>
                  </a:lnTo>
                  <a:lnTo>
                    <a:pt x="4824" y="1875"/>
                  </a:lnTo>
                  <a:lnTo>
                    <a:pt x="4968" y="2016"/>
                  </a:lnTo>
                  <a:lnTo>
                    <a:pt x="5100" y="2154"/>
                  </a:lnTo>
                  <a:lnTo>
                    <a:pt x="5238" y="2324"/>
                  </a:lnTo>
                  <a:lnTo>
                    <a:pt x="5759" y="2324"/>
                  </a:lnTo>
                  <a:lnTo>
                    <a:pt x="5759" y="1245"/>
                  </a:lnTo>
                  <a:lnTo>
                    <a:pt x="5580" y="1119"/>
                  </a:lnTo>
                  <a:lnTo>
                    <a:pt x="5400" y="1020"/>
                  </a:lnTo>
                  <a:lnTo>
                    <a:pt x="5205" y="918"/>
                  </a:lnTo>
                  <a:lnTo>
                    <a:pt x="5031" y="837"/>
                  </a:lnTo>
                  <a:lnTo>
                    <a:pt x="4866" y="771"/>
                  </a:lnTo>
                  <a:lnTo>
                    <a:pt x="4710" y="711"/>
                  </a:lnTo>
                  <a:lnTo>
                    <a:pt x="4545" y="651"/>
                  </a:lnTo>
                  <a:lnTo>
                    <a:pt x="4386" y="600"/>
                  </a:lnTo>
                  <a:lnTo>
                    <a:pt x="4248" y="552"/>
                  </a:lnTo>
                  <a:lnTo>
                    <a:pt x="3993" y="483"/>
                  </a:lnTo>
                  <a:lnTo>
                    <a:pt x="3777" y="423"/>
                  </a:lnTo>
                  <a:lnTo>
                    <a:pt x="3564" y="375"/>
                  </a:lnTo>
                  <a:lnTo>
                    <a:pt x="3282" y="312"/>
                  </a:lnTo>
                  <a:lnTo>
                    <a:pt x="3003" y="261"/>
                  </a:lnTo>
                  <a:lnTo>
                    <a:pt x="2733" y="213"/>
                  </a:lnTo>
                  <a:lnTo>
                    <a:pt x="2451" y="171"/>
                  </a:lnTo>
                  <a:lnTo>
                    <a:pt x="2211" y="138"/>
                  </a:lnTo>
                  <a:lnTo>
                    <a:pt x="1974" y="108"/>
                  </a:lnTo>
                  <a:lnTo>
                    <a:pt x="1665" y="81"/>
                  </a:lnTo>
                  <a:lnTo>
                    <a:pt x="1437" y="60"/>
                  </a:lnTo>
                  <a:lnTo>
                    <a:pt x="1125" y="36"/>
                  </a:lnTo>
                  <a:lnTo>
                    <a:pt x="828" y="21"/>
                  </a:lnTo>
                  <a:lnTo>
                    <a:pt x="558" y="12"/>
                  </a:lnTo>
                  <a:lnTo>
                    <a:pt x="282" y="3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white">
            <a:xfrm>
              <a:off x="0" y="1550"/>
              <a:ext cx="5760" cy="15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1"/>
                </a:cxn>
                <a:cxn ang="0">
                  <a:pos x="282" y="357"/>
                </a:cxn>
                <a:cxn ang="0">
                  <a:pos x="627" y="363"/>
                </a:cxn>
                <a:cxn ang="0">
                  <a:pos x="960" y="375"/>
                </a:cxn>
                <a:cxn ang="0">
                  <a:pos x="1218" y="393"/>
                </a:cxn>
                <a:cxn ang="0">
                  <a:pos x="1470" y="411"/>
                </a:cxn>
                <a:cxn ang="0">
                  <a:pos x="1746" y="435"/>
                </a:cxn>
                <a:cxn ang="0">
                  <a:pos x="2022" y="462"/>
                </a:cxn>
                <a:cxn ang="0">
                  <a:pos x="2340" y="504"/>
                </a:cxn>
                <a:cxn ang="0">
                  <a:pos x="2664" y="549"/>
                </a:cxn>
                <a:cxn ang="0">
                  <a:pos x="2952" y="597"/>
                </a:cxn>
                <a:cxn ang="0">
                  <a:pos x="3225" y="648"/>
                </a:cxn>
                <a:cxn ang="0">
                  <a:pos x="3513" y="708"/>
                </a:cxn>
                <a:cxn ang="0">
                  <a:pos x="3693" y="750"/>
                </a:cxn>
                <a:cxn ang="0">
                  <a:pos x="3936" y="810"/>
                </a:cxn>
                <a:cxn ang="0">
                  <a:pos x="4095" y="855"/>
                </a:cxn>
                <a:cxn ang="0">
                  <a:pos x="4281" y="909"/>
                </a:cxn>
                <a:cxn ang="0">
                  <a:pos x="4503" y="981"/>
                </a:cxn>
                <a:cxn ang="0">
                  <a:pos x="4704" y="1053"/>
                </a:cxn>
                <a:cxn ang="0">
                  <a:pos x="4911" y="1131"/>
                </a:cxn>
                <a:cxn ang="0">
                  <a:pos x="5073" y="1197"/>
                </a:cxn>
                <a:cxn ang="0">
                  <a:pos x="5256" y="1281"/>
                </a:cxn>
                <a:cxn ang="0">
                  <a:pos x="5475" y="1401"/>
                </a:cxn>
                <a:cxn ang="0">
                  <a:pos x="5628" y="1482"/>
                </a:cxn>
                <a:cxn ang="0">
                  <a:pos x="5759" y="1572"/>
                </a:cxn>
                <a:cxn ang="0">
                  <a:pos x="5759" y="633"/>
                </a:cxn>
                <a:cxn ang="0">
                  <a:pos x="5493" y="570"/>
                </a:cxn>
                <a:cxn ang="0">
                  <a:pos x="5214" y="501"/>
                </a:cxn>
                <a:cxn ang="0">
                  <a:pos x="4950" y="444"/>
                </a:cxn>
                <a:cxn ang="0">
                  <a:pos x="4701" y="396"/>
                </a:cxn>
                <a:cxn ang="0">
                  <a:pos x="4425" y="348"/>
                </a:cxn>
                <a:cxn ang="0">
                  <a:pos x="4110" y="294"/>
                </a:cxn>
                <a:cxn ang="0">
                  <a:pos x="3813" y="252"/>
                </a:cxn>
                <a:cxn ang="0">
                  <a:pos x="3549" y="213"/>
                </a:cxn>
                <a:cxn ang="0">
                  <a:pos x="3261" y="183"/>
                </a:cxn>
                <a:cxn ang="0">
                  <a:pos x="3015" y="153"/>
                </a:cxn>
                <a:cxn ang="0">
                  <a:pos x="2757" y="129"/>
                </a:cxn>
                <a:cxn ang="0">
                  <a:pos x="2520" y="105"/>
                </a:cxn>
                <a:cxn ang="0">
                  <a:pos x="2301" y="87"/>
                </a:cxn>
                <a:cxn ang="0">
                  <a:pos x="2013" y="66"/>
                </a:cxn>
                <a:cxn ang="0">
                  <a:pos x="1731" y="48"/>
                </a:cxn>
                <a:cxn ang="0">
                  <a:pos x="1524" y="39"/>
                </a:cxn>
                <a:cxn ang="0">
                  <a:pos x="1260" y="27"/>
                </a:cxn>
                <a:cxn ang="0">
                  <a:pos x="966" y="15"/>
                </a:cxn>
                <a:cxn ang="0">
                  <a:pos x="714" y="12"/>
                </a:cxn>
                <a:cxn ang="0">
                  <a:pos x="510" y="6"/>
                </a:cxn>
                <a:cxn ang="0">
                  <a:pos x="243" y="0"/>
                </a:cxn>
                <a:cxn ang="0">
                  <a:pos x="0" y="0"/>
                </a:cxn>
              </a:cxnLst>
              <a:rect l="0" t="0" r="r" b="b"/>
              <a:pathLst>
                <a:path w="5760" h="1573">
                  <a:moveTo>
                    <a:pt x="0" y="0"/>
                  </a:moveTo>
                  <a:lnTo>
                    <a:pt x="0" y="351"/>
                  </a:lnTo>
                  <a:lnTo>
                    <a:pt x="282" y="357"/>
                  </a:lnTo>
                  <a:lnTo>
                    <a:pt x="627" y="363"/>
                  </a:lnTo>
                  <a:lnTo>
                    <a:pt x="960" y="375"/>
                  </a:lnTo>
                  <a:lnTo>
                    <a:pt x="1218" y="393"/>
                  </a:lnTo>
                  <a:lnTo>
                    <a:pt x="1470" y="411"/>
                  </a:lnTo>
                  <a:lnTo>
                    <a:pt x="1746" y="435"/>
                  </a:lnTo>
                  <a:lnTo>
                    <a:pt x="2022" y="462"/>
                  </a:lnTo>
                  <a:lnTo>
                    <a:pt x="2340" y="504"/>
                  </a:lnTo>
                  <a:lnTo>
                    <a:pt x="2664" y="549"/>
                  </a:lnTo>
                  <a:lnTo>
                    <a:pt x="2952" y="597"/>
                  </a:lnTo>
                  <a:lnTo>
                    <a:pt x="3225" y="648"/>
                  </a:lnTo>
                  <a:lnTo>
                    <a:pt x="3513" y="708"/>
                  </a:lnTo>
                  <a:lnTo>
                    <a:pt x="3693" y="750"/>
                  </a:lnTo>
                  <a:lnTo>
                    <a:pt x="3936" y="810"/>
                  </a:lnTo>
                  <a:lnTo>
                    <a:pt x="4095" y="855"/>
                  </a:lnTo>
                  <a:lnTo>
                    <a:pt x="4281" y="909"/>
                  </a:lnTo>
                  <a:lnTo>
                    <a:pt x="4503" y="981"/>
                  </a:lnTo>
                  <a:lnTo>
                    <a:pt x="4704" y="1053"/>
                  </a:lnTo>
                  <a:lnTo>
                    <a:pt x="4911" y="1131"/>
                  </a:lnTo>
                  <a:lnTo>
                    <a:pt x="5073" y="1197"/>
                  </a:lnTo>
                  <a:lnTo>
                    <a:pt x="5256" y="1281"/>
                  </a:lnTo>
                  <a:lnTo>
                    <a:pt x="5475" y="1401"/>
                  </a:lnTo>
                  <a:lnTo>
                    <a:pt x="5628" y="1482"/>
                  </a:lnTo>
                  <a:lnTo>
                    <a:pt x="5759" y="1572"/>
                  </a:lnTo>
                  <a:lnTo>
                    <a:pt x="5759" y="633"/>
                  </a:lnTo>
                  <a:lnTo>
                    <a:pt x="5493" y="570"/>
                  </a:lnTo>
                  <a:lnTo>
                    <a:pt x="5214" y="501"/>
                  </a:lnTo>
                  <a:lnTo>
                    <a:pt x="4950" y="444"/>
                  </a:lnTo>
                  <a:lnTo>
                    <a:pt x="4701" y="396"/>
                  </a:lnTo>
                  <a:lnTo>
                    <a:pt x="4425" y="348"/>
                  </a:lnTo>
                  <a:lnTo>
                    <a:pt x="4110" y="294"/>
                  </a:lnTo>
                  <a:lnTo>
                    <a:pt x="3813" y="252"/>
                  </a:lnTo>
                  <a:lnTo>
                    <a:pt x="3549" y="213"/>
                  </a:lnTo>
                  <a:lnTo>
                    <a:pt x="3261" y="183"/>
                  </a:lnTo>
                  <a:lnTo>
                    <a:pt x="3015" y="153"/>
                  </a:lnTo>
                  <a:lnTo>
                    <a:pt x="2757" y="129"/>
                  </a:lnTo>
                  <a:lnTo>
                    <a:pt x="2520" y="105"/>
                  </a:lnTo>
                  <a:lnTo>
                    <a:pt x="2301" y="87"/>
                  </a:lnTo>
                  <a:lnTo>
                    <a:pt x="2013" y="66"/>
                  </a:lnTo>
                  <a:lnTo>
                    <a:pt x="1731" y="48"/>
                  </a:lnTo>
                  <a:lnTo>
                    <a:pt x="1524" y="39"/>
                  </a:lnTo>
                  <a:lnTo>
                    <a:pt x="1260" y="27"/>
                  </a:lnTo>
                  <a:lnTo>
                    <a:pt x="966" y="15"/>
                  </a:lnTo>
                  <a:lnTo>
                    <a:pt x="714" y="12"/>
                  </a:lnTo>
                  <a:lnTo>
                    <a:pt x="510" y="6"/>
                  </a:lnTo>
                  <a:lnTo>
                    <a:pt x="24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white">
            <a:xfrm>
              <a:off x="0" y="1130"/>
              <a:ext cx="5760" cy="9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9"/>
                </a:cxn>
                <a:cxn ang="0">
                  <a:pos x="318" y="342"/>
                </a:cxn>
                <a:cxn ang="0">
                  <a:pos x="591" y="348"/>
                </a:cxn>
                <a:cxn ang="0">
                  <a:pos x="846" y="354"/>
                </a:cxn>
                <a:cxn ang="0">
                  <a:pos x="1074" y="360"/>
                </a:cxn>
                <a:cxn ang="0">
                  <a:pos x="1314" y="366"/>
                </a:cxn>
                <a:cxn ang="0">
                  <a:pos x="1599" y="381"/>
                </a:cxn>
                <a:cxn ang="0">
                  <a:pos x="1911" y="399"/>
                </a:cxn>
                <a:cxn ang="0">
                  <a:pos x="2241" y="420"/>
                </a:cxn>
                <a:cxn ang="0">
                  <a:pos x="2619" y="453"/>
                </a:cxn>
                <a:cxn ang="0">
                  <a:pos x="2889" y="477"/>
                </a:cxn>
                <a:cxn ang="0">
                  <a:pos x="3177" y="507"/>
                </a:cxn>
                <a:cxn ang="0">
                  <a:pos x="3498" y="543"/>
                </a:cxn>
                <a:cxn ang="0">
                  <a:pos x="3813" y="585"/>
                </a:cxn>
                <a:cxn ang="0">
                  <a:pos x="4044" y="618"/>
                </a:cxn>
                <a:cxn ang="0">
                  <a:pos x="4365" y="669"/>
                </a:cxn>
                <a:cxn ang="0">
                  <a:pos x="4683" y="726"/>
                </a:cxn>
                <a:cxn ang="0">
                  <a:pos x="4980" y="786"/>
                </a:cxn>
                <a:cxn ang="0">
                  <a:pos x="5268" y="846"/>
                </a:cxn>
                <a:cxn ang="0">
                  <a:pos x="5646" y="942"/>
                </a:cxn>
                <a:cxn ang="0">
                  <a:pos x="5759" y="969"/>
                </a:cxn>
                <a:cxn ang="0">
                  <a:pos x="5759" y="0"/>
                </a:cxn>
                <a:cxn ang="0">
                  <a:pos x="0" y="0"/>
                </a:cxn>
              </a:cxnLst>
              <a:rect l="0" t="0" r="r" b="b"/>
              <a:pathLst>
                <a:path w="5760" h="970">
                  <a:moveTo>
                    <a:pt x="0" y="0"/>
                  </a:moveTo>
                  <a:lnTo>
                    <a:pt x="0" y="339"/>
                  </a:lnTo>
                  <a:lnTo>
                    <a:pt x="318" y="342"/>
                  </a:lnTo>
                  <a:lnTo>
                    <a:pt x="591" y="348"/>
                  </a:lnTo>
                  <a:lnTo>
                    <a:pt x="846" y="354"/>
                  </a:lnTo>
                  <a:lnTo>
                    <a:pt x="1074" y="360"/>
                  </a:lnTo>
                  <a:lnTo>
                    <a:pt x="1314" y="366"/>
                  </a:lnTo>
                  <a:lnTo>
                    <a:pt x="1599" y="381"/>
                  </a:lnTo>
                  <a:lnTo>
                    <a:pt x="1911" y="399"/>
                  </a:lnTo>
                  <a:lnTo>
                    <a:pt x="2241" y="420"/>
                  </a:lnTo>
                  <a:lnTo>
                    <a:pt x="2619" y="453"/>
                  </a:lnTo>
                  <a:lnTo>
                    <a:pt x="2889" y="477"/>
                  </a:lnTo>
                  <a:lnTo>
                    <a:pt x="3177" y="507"/>
                  </a:lnTo>
                  <a:lnTo>
                    <a:pt x="3498" y="543"/>
                  </a:lnTo>
                  <a:lnTo>
                    <a:pt x="3813" y="585"/>
                  </a:lnTo>
                  <a:lnTo>
                    <a:pt x="4044" y="618"/>
                  </a:lnTo>
                  <a:lnTo>
                    <a:pt x="4365" y="669"/>
                  </a:lnTo>
                  <a:lnTo>
                    <a:pt x="4683" y="726"/>
                  </a:lnTo>
                  <a:lnTo>
                    <a:pt x="4980" y="786"/>
                  </a:lnTo>
                  <a:lnTo>
                    <a:pt x="5268" y="846"/>
                  </a:lnTo>
                  <a:lnTo>
                    <a:pt x="5646" y="942"/>
                  </a:lnTo>
                  <a:lnTo>
                    <a:pt x="5759" y="969"/>
                  </a:lnTo>
                  <a:lnTo>
                    <a:pt x="5759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white">
            <a:xfrm>
              <a:off x="0" y="-13"/>
              <a:ext cx="5760" cy="1060"/>
            </a:xfrm>
            <a:custGeom>
              <a:avLst/>
              <a:gdLst/>
              <a:ahLst/>
              <a:cxnLst>
                <a:cxn ang="0">
                  <a:pos x="0" y="753"/>
                </a:cxn>
                <a:cxn ang="0">
                  <a:pos x="0" y="1059"/>
                </a:cxn>
                <a:cxn ang="0">
                  <a:pos x="5759" y="1059"/>
                </a:cxn>
                <a:cxn ang="0">
                  <a:pos x="5759" y="0"/>
                </a:cxn>
                <a:cxn ang="0">
                  <a:pos x="5430" y="0"/>
                </a:cxn>
                <a:cxn ang="0">
                  <a:pos x="5298" y="84"/>
                </a:cxn>
                <a:cxn ang="0">
                  <a:pos x="5136" y="159"/>
                </a:cxn>
                <a:cxn ang="0">
                  <a:pos x="4968" y="222"/>
                </a:cxn>
                <a:cxn ang="0">
                  <a:pos x="4812" y="267"/>
                </a:cxn>
                <a:cxn ang="0">
                  <a:pos x="4626" y="324"/>
                </a:cxn>
                <a:cxn ang="0">
                  <a:pos x="4440" y="366"/>
                </a:cxn>
                <a:cxn ang="0">
                  <a:pos x="4230" y="414"/>
                </a:cxn>
                <a:cxn ang="0">
                  <a:pos x="3939" y="468"/>
                </a:cxn>
                <a:cxn ang="0">
                  <a:pos x="3711" y="504"/>
                </a:cxn>
                <a:cxn ang="0">
                  <a:pos x="3441" y="543"/>
                </a:cxn>
                <a:cxn ang="0">
                  <a:pos x="3189" y="579"/>
                </a:cxn>
                <a:cxn ang="0">
                  <a:pos x="2925" y="606"/>
                </a:cxn>
                <a:cxn ang="0">
                  <a:pos x="2679" y="633"/>
                </a:cxn>
                <a:cxn ang="0">
                  <a:pos x="2418" y="654"/>
                </a:cxn>
                <a:cxn ang="0">
                  <a:pos x="2142" y="675"/>
                </a:cxn>
                <a:cxn ang="0">
                  <a:pos x="1896" y="693"/>
                </a:cxn>
                <a:cxn ang="0">
                  <a:pos x="1647" y="708"/>
                </a:cxn>
                <a:cxn ang="0">
                  <a:pos x="1404" y="720"/>
                </a:cxn>
                <a:cxn ang="0">
                  <a:pos x="1170" y="732"/>
                </a:cxn>
                <a:cxn ang="0">
                  <a:pos x="906" y="738"/>
                </a:cxn>
                <a:cxn ang="0">
                  <a:pos x="534" y="747"/>
                </a:cxn>
                <a:cxn ang="0">
                  <a:pos x="201" y="753"/>
                </a:cxn>
                <a:cxn ang="0">
                  <a:pos x="0" y="753"/>
                </a:cxn>
              </a:cxnLst>
              <a:rect l="0" t="0" r="r" b="b"/>
              <a:pathLst>
                <a:path w="5760" h="1060">
                  <a:moveTo>
                    <a:pt x="0" y="753"/>
                  </a:moveTo>
                  <a:lnTo>
                    <a:pt x="0" y="1059"/>
                  </a:lnTo>
                  <a:lnTo>
                    <a:pt x="5759" y="1059"/>
                  </a:lnTo>
                  <a:lnTo>
                    <a:pt x="5759" y="0"/>
                  </a:lnTo>
                  <a:lnTo>
                    <a:pt x="5430" y="0"/>
                  </a:lnTo>
                  <a:lnTo>
                    <a:pt x="5298" y="84"/>
                  </a:lnTo>
                  <a:lnTo>
                    <a:pt x="5136" y="159"/>
                  </a:lnTo>
                  <a:lnTo>
                    <a:pt x="4968" y="222"/>
                  </a:lnTo>
                  <a:lnTo>
                    <a:pt x="4812" y="267"/>
                  </a:lnTo>
                  <a:lnTo>
                    <a:pt x="4626" y="324"/>
                  </a:lnTo>
                  <a:lnTo>
                    <a:pt x="4440" y="366"/>
                  </a:lnTo>
                  <a:lnTo>
                    <a:pt x="4230" y="414"/>
                  </a:lnTo>
                  <a:lnTo>
                    <a:pt x="3939" y="468"/>
                  </a:lnTo>
                  <a:lnTo>
                    <a:pt x="3711" y="504"/>
                  </a:lnTo>
                  <a:lnTo>
                    <a:pt x="3441" y="543"/>
                  </a:lnTo>
                  <a:lnTo>
                    <a:pt x="3189" y="579"/>
                  </a:lnTo>
                  <a:lnTo>
                    <a:pt x="2925" y="606"/>
                  </a:lnTo>
                  <a:lnTo>
                    <a:pt x="2679" y="633"/>
                  </a:lnTo>
                  <a:lnTo>
                    <a:pt x="2418" y="654"/>
                  </a:lnTo>
                  <a:lnTo>
                    <a:pt x="2142" y="675"/>
                  </a:lnTo>
                  <a:lnTo>
                    <a:pt x="1896" y="693"/>
                  </a:lnTo>
                  <a:lnTo>
                    <a:pt x="1647" y="708"/>
                  </a:lnTo>
                  <a:lnTo>
                    <a:pt x="1404" y="720"/>
                  </a:lnTo>
                  <a:lnTo>
                    <a:pt x="1170" y="732"/>
                  </a:lnTo>
                  <a:lnTo>
                    <a:pt x="906" y="738"/>
                  </a:lnTo>
                  <a:lnTo>
                    <a:pt x="534" y="747"/>
                  </a:lnTo>
                  <a:lnTo>
                    <a:pt x="201" y="753"/>
                  </a:lnTo>
                  <a:lnTo>
                    <a:pt x="0" y="753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white">
            <a:xfrm>
              <a:off x="0" y="-13"/>
              <a:ext cx="5284" cy="673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0" y="672"/>
                </a:cxn>
                <a:cxn ang="0">
                  <a:pos x="303" y="672"/>
                </a:cxn>
                <a:cxn ang="0">
                  <a:pos x="723" y="663"/>
                </a:cxn>
                <a:cxn ang="0">
                  <a:pos x="1020" y="654"/>
                </a:cxn>
                <a:cxn ang="0">
                  <a:pos x="1302" y="642"/>
                </a:cxn>
                <a:cxn ang="0">
                  <a:pos x="1554" y="630"/>
                </a:cxn>
                <a:cxn ang="0">
                  <a:pos x="1779" y="615"/>
                </a:cxn>
                <a:cxn ang="0">
                  <a:pos x="1962" y="606"/>
                </a:cxn>
                <a:cxn ang="0">
                  <a:pos x="2193" y="588"/>
                </a:cxn>
                <a:cxn ang="0">
                  <a:pos x="2448" y="570"/>
                </a:cxn>
                <a:cxn ang="0">
                  <a:pos x="2700" y="546"/>
                </a:cxn>
                <a:cxn ang="0">
                  <a:pos x="2904" y="528"/>
                </a:cxn>
                <a:cxn ang="0">
                  <a:pos x="3138" y="498"/>
                </a:cxn>
                <a:cxn ang="0">
                  <a:pos x="3324" y="474"/>
                </a:cxn>
                <a:cxn ang="0">
                  <a:pos x="3534" y="447"/>
                </a:cxn>
                <a:cxn ang="0">
                  <a:pos x="3735" y="420"/>
                </a:cxn>
                <a:cxn ang="0">
                  <a:pos x="3933" y="384"/>
                </a:cxn>
                <a:cxn ang="0">
                  <a:pos x="4116" y="351"/>
                </a:cxn>
                <a:cxn ang="0">
                  <a:pos x="4266" y="318"/>
                </a:cxn>
                <a:cxn ang="0">
                  <a:pos x="4446" y="279"/>
                </a:cxn>
                <a:cxn ang="0">
                  <a:pos x="4620" y="237"/>
                </a:cxn>
                <a:cxn ang="0">
                  <a:pos x="4779" y="192"/>
                </a:cxn>
                <a:cxn ang="0">
                  <a:pos x="4920" y="147"/>
                </a:cxn>
                <a:cxn ang="0">
                  <a:pos x="5085" y="90"/>
                </a:cxn>
                <a:cxn ang="0">
                  <a:pos x="5193" y="42"/>
                </a:cxn>
                <a:cxn ang="0">
                  <a:pos x="5283" y="0"/>
                </a:cxn>
                <a:cxn ang="0">
                  <a:pos x="3201" y="0"/>
                </a:cxn>
                <a:cxn ang="0">
                  <a:pos x="2982" y="57"/>
                </a:cxn>
                <a:cxn ang="0">
                  <a:pos x="2775" y="108"/>
                </a:cxn>
                <a:cxn ang="0">
                  <a:pos x="2562" y="150"/>
                </a:cxn>
                <a:cxn ang="0">
                  <a:pos x="2397" y="183"/>
                </a:cxn>
                <a:cxn ang="0">
                  <a:pos x="2205" y="213"/>
                </a:cxn>
                <a:cxn ang="0">
                  <a:pos x="2001" y="243"/>
                </a:cxn>
                <a:cxn ang="0">
                  <a:pos x="1776" y="273"/>
                </a:cxn>
                <a:cxn ang="0">
                  <a:pos x="1536" y="297"/>
                </a:cxn>
                <a:cxn ang="0">
                  <a:pos x="1344" y="312"/>
                </a:cxn>
                <a:cxn ang="0">
                  <a:pos x="1134" y="330"/>
                </a:cxn>
                <a:cxn ang="0">
                  <a:pos x="921" y="342"/>
                </a:cxn>
                <a:cxn ang="0">
                  <a:pos x="696" y="354"/>
                </a:cxn>
                <a:cxn ang="0">
                  <a:pos x="501" y="360"/>
                </a:cxn>
                <a:cxn ang="0">
                  <a:pos x="279" y="366"/>
                </a:cxn>
                <a:cxn ang="0">
                  <a:pos x="99" y="369"/>
                </a:cxn>
                <a:cxn ang="0">
                  <a:pos x="0" y="366"/>
                </a:cxn>
              </a:cxnLst>
              <a:rect l="0" t="0" r="r" b="b"/>
              <a:pathLst>
                <a:path w="5284" h="673">
                  <a:moveTo>
                    <a:pt x="0" y="366"/>
                  </a:moveTo>
                  <a:lnTo>
                    <a:pt x="0" y="672"/>
                  </a:lnTo>
                  <a:lnTo>
                    <a:pt x="303" y="672"/>
                  </a:lnTo>
                  <a:lnTo>
                    <a:pt x="723" y="663"/>
                  </a:lnTo>
                  <a:lnTo>
                    <a:pt x="1020" y="654"/>
                  </a:lnTo>
                  <a:lnTo>
                    <a:pt x="1302" y="642"/>
                  </a:lnTo>
                  <a:lnTo>
                    <a:pt x="1554" y="630"/>
                  </a:lnTo>
                  <a:lnTo>
                    <a:pt x="1779" y="615"/>
                  </a:lnTo>
                  <a:lnTo>
                    <a:pt x="1962" y="606"/>
                  </a:lnTo>
                  <a:lnTo>
                    <a:pt x="2193" y="588"/>
                  </a:lnTo>
                  <a:lnTo>
                    <a:pt x="2448" y="570"/>
                  </a:lnTo>
                  <a:lnTo>
                    <a:pt x="2700" y="546"/>
                  </a:lnTo>
                  <a:lnTo>
                    <a:pt x="2904" y="528"/>
                  </a:lnTo>
                  <a:lnTo>
                    <a:pt x="3138" y="498"/>
                  </a:lnTo>
                  <a:lnTo>
                    <a:pt x="3324" y="474"/>
                  </a:lnTo>
                  <a:lnTo>
                    <a:pt x="3534" y="447"/>
                  </a:lnTo>
                  <a:lnTo>
                    <a:pt x="3735" y="420"/>
                  </a:lnTo>
                  <a:lnTo>
                    <a:pt x="3933" y="384"/>
                  </a:lnTo>
                  <a:lnTo>
                    <a:pt x="4116" y="351"/>
                  </a:lnTo>
                  <a:lnTo>
                    <a:pt x="4266" y="318"/>
                  </a:lnTo>
                  <a:lnTo>
                    <a:pt x="4446" y="279"/>
                  </a:lnTo>
                  <a:lnTo>
                    <a:pt x="4620" y="237"/>
                  </a:lnTo>
                  <a:lnTo>
                    <a:pt x="4779" y="192"/>
                  </a:lnTo>
                  <a:lnTo>
                    <a:pt x="4920" y="147"/>
                  </a:lnTo>
                  <a:lnTo>
                    <a:pt x="5085" y="90"/>
                  </a:lnTo>
                  <a:lnTo>
                    <a:pt x="5193" y="42"/>
                  </a:lnTo>
                  <a:lnTo>
                    <a:pt x="5283" y="0"/>
                  </a:lnTo>
                  <a:lnTo>
                    <a:pt x="3201" y="0"/>
                  </a:lnTo>
                  <a:lnTo>
                    <a:pt x="2982" y="57"/>
                  </a:lnTo>
                  <a:lnTo>
                    <a:pt x="2775" y="108"/>
                  </a:lnTo>
                  <a:lnTo>
                    <a:pt x="2562" y="150"/>
                  </a:lnTo>
                  <a:lnTo>
                    <a:pt x="2397" y="183"/>
                  </a:lnTo>
                  <a:lnTo>
                    <a:pt x="2205" y="213"/>
                  </a:lnTo>
                  <a:lnTo>
                    <a:pt x="2001" y="243"/>
                  </a:lnTo>
                  <a:lnTo>
                    <a:pt x="1776" y="273"/>
                  </a:lnTo>
                  <a:lnTo>
                    <a:pt x="1536" y="297"/>
                  </a:lnTo>
                  <a:lnTo>
                    <a:pt x="1344" y="312"/>
                  </a:lnTo>
                  <a:lnTo>
                    <a:pt x="1134" y="330"/>
                  </a:lnTo>
                  <a:lnTo>
                    <a:pt x="921" y="342"/>
                  </a:lnTo>
                  <a:lnTo>
                    <a:pt x="696" y="354"/>
                  </a:lnTo>
                  <a:lnTo>
                    <a:pt x="501" y="360"/>
                  </a:lnTo>
                  <a:lnTo>
                    <a:pt x="279" y="366"/>
                  </a:lnTo>
                  <a:lnTo>
                    <a:pt x="99" y="369"/>
                  </a:lnTo>
                  <a:lnTo>
                    <a:pt x="0" y="366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white">
            <a:xfrm>
              <a:off x="0" y="-13"/>
              <a:ext cx="2884" cy="2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5"/>
                </a:cxn>
                <a:cxn ang="0">
                  <a:pos x="192" y="285"/>
                </a:cxn>
                <a:cxn ang="0">
                  <a:pos x="384" y="282"/>
                </a:cxn>
                <a:cxn ang="0">
                  <a:pos x="579" y="276"/>
                </a:cxn>
                <a:cxn ang="0">
                  <a:pos x="789" y="267"/>
                </a:cxn>
                <a:cxn ang="0">
                  <a:pos x="999" y="258"/>
                </a:cxn>
                <a:cxn ang="0">
                  <a:pos x="1161" y="246"/>
                </a:cxn>
                <a:cxn ang="0">
                  <a:pos x="1302" y="234"/>
                </a:cxn>
                <a:cxn ang="0">
                  <a:pos x="1458" y="222"/>
                </a:cxn>
                <a:cxn ang="0">
                  <a:pos x="1665" y="201"/>
                </a:cxn>
                <a:cxn ang="0">
                  <a:pos x="1992" y="159"/>
                </a:cxn>
                <a:cxn ang="0">
                  <a:pos x="2301" y="117"/>
                </a:cxn>
                <a:cxn ang="0">
                  <a:pos x="2604" y="60"/>
                </a:cxn>
                <a:cxn ang="0">
                  <a:pos x="2883" y="0"/>
                </a:cxn>
                <a:cxn ang="0">
                  <a:pos x="0" y="0"/>
                </a:cxn>
              </a:cxnLst>
              <a:rect l="0" t="0" r="r" b="b"/>
              <a:pathLst>
                <a:path w="2884" h="286">
                  <a:moveTo>
                    <a:pt x="0" y="0"/>
                  </a:moveTo>
                  <a:lnTo>
                    <a:pt x="0" y="285"/>
                  </a:lnTo>
                  <a:lnTo>
                    <a:pt x="192" y="285"/>
                  </a:lnTo>
                  <a:lnTo>
                    <a:pt x="384" y="282"/>
                  </a:lnTo>
                  <a:lnTo>
                    <a:pt x="579" y="276"/>
                  </a:lnTo>
                  <a:lnTo>
                    <a:pt x="789" y="267"/>
                  </a:lnTo>
                  <a:lnTo>
                    <a:pt x="999" y="258"/>
                  </a:lnTo>
                  <a:lnTo>
                    <a:pt x="1161" y="246"/>
                  </a:lnTo>
                  <a:lnTo>
                    <a:pt x="1302" y="234"/>
                  </a:lnTo>
                  <a:lnTo>
                    <a:pt x="1458" y="222"/>
                  </a:lnTo>
                  <a:lnTo>
                    <a:pt x="1665" y="201"/>
                  </a:lnTo>
                  <a:lnTo>
                    <a:pt x="1992" y="159"/>
                  </a:lnTo>
                  <a:lnTo>
                    <a:pt x="2301" y="117"/>
                  </a:lnTo>
                  <a:lnTo>
                    <a:pt x="2604" y="60"/>
                  </a:lnTo>
                  <a:lnTo>
                    <a:pt x="288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3600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endParaRPr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GB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CA6D75E3-7A25-46B2-9315-635F16E7F48E}" type="slidenum">
              <a:rPr lang="en-GB" kern="1200">
                <a:solidFill>
                  <a:srgbClr val="FFFFFF"/>
                </a:solidFill>
                <a:latin typeface="Times New Roman" charset="0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kern="1200">
              <a:solidFill>
                <a:srgbClr val="FFFFFF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SOMATOFORM DISORDERS AND MEDICALLY UNEXPLAINED SYMPTOMS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UNSPECIFIED SYMPTOM AND RELATED DISORDER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Symptoms are characteristic of a somatic symptom disorder but</a:t>
            </a:r>
          </a:p>
          <a:p>
            <a:r>
              <a:rPr lang="en-US" dirty="0" smtClean="0"/>
              <a:t>Do not meet the full criteria for the other disorders specified above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172" y="0"/>
            <a:ext cx="9111828" cy="980728"/>
          </a:xfrm>
        </p:spPr>
        <p:txBody>
          <a:bodyPr>
            <a:noAutofit/>
          </a:bodyPr>
          <a:lstStyle/>
          <a:p>
            <a:r>
              <a:rPr lang="en-US" sz="2800" dirty="0" smtClean="0"/>
              <a:t>SOMATOFORM DISORDERS: CLASSIFICATION</a:t>
            </a:r>
            <a:endParaRPr lang="en-US" sz="28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2172" y="692696"/>
            <a:ext cx="9111828" cy="6165304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cs typeface="Times New Roman" charset="0"/>
              </a:rPr>
              <a:t>1. </a:t>
            </a:r>
            <a:r>
              <a:rPr lang="en-US" sz="2200" b="1" dirty="0" smtClean="0">
                <a:solidFill>
                  <a:srgbClr val="FFC000"/>
                </a:solidFill>
                <a:cs typeface="Times New Roman" charset="0"/>
              </a:rPr>
              <a:t>SOMATIZATION DISORDER </a:t>
            </a:r>
          </a:p>
          <a:p>
            <a:r>
              <a:rPr lang="en-US" sz="2200" dirty="0" smtClean="0">
                <a:cs typeface="Times New Roman" charset="0"/>
              </a:rPr>
              <a:t>Many </a:t>
            </a:r>
            <a:r>
              <a:rPr lang="en-US" sz="2200" dirty="0">
                <a:cs typeface="Times New Roman" charset="0"/>
              </a:rPr>
              <a:t>physical complaints affecting many organ </a:t>
            </a:r>
            <a:r>
              <a:rPr lang="en-US" sz="2200" dirty="0" smtClean="0">
                <a:cs typeface="Times New Roman" charset="0"/>
              </a:rPr>
              <a:t>systems</a:t>
            </a:r>
            <a:endParaRPr lang="en-US" sz="2200" dirty="0">
              <a:cs typeface="Times New Roman" charset="0"/>
            </a:endParaRPr>
          </a:p>
          <a:p>
            <a:pPr marL="0" indent="0">
              <a:buNone/>
            </a:pPr>
            <a:r>
              <a:rPr lang="en-US" sz="2200" dirty="0" smtClean="0">
                <a:cs typeface="Times New Roman" charset="0"/>
              </a:rPr>
              <a:t>2. </a:t>
            </a:r>
            <a:r>
              <a:rPr lang="en-US" sz="2200" b="1" dirty="0" smtClean="0">
                <a:solidFill>
                  <a:srgbClr val="FFC000"/>
                </a:solidFill>
                <a:cs typeface="Times New Roman" charset="0"/>
              </a:rPr>
              <a:t>CONVERSION DISORDER</a:t>
            </a:r>
          </a:p>
          <a:p>
            <a:r>
              <a:rPr lang="en-US" sz="2200" dirty="0" smtClean="0">
                <a:cs typeface="Times New Roman" charset="0"/>
              </a:rPr>
              <a:t>O</a:t>
            </a:r>
            <a:r>
              <a:rPr lang="en-US" sz="2200" dirty="0" smtClean="0">
                <a:cs typeface="Times New Roman" charset="0"/>
              </a:rPr>
              <a:t>ne </a:t>
            </a:r>
            <a:r>
              <a:rPr lang="en-US" sz="2200" dirty="0">
                <a:cs typeface="Times New Roman" charset="0"/>
              </a:rPr>
              <a:t>or two neurological </a:t>
            </a:r>
            <a:r>
              <a:rPr lang="en-US" sz="2200" dirty="0" smtClean="0">
                <a:cs typeface="Times New Roman" charset="0"/>
              </a:rPr>
              <a:t>complaints. </a:t>
            </a:r>
            <a:endParaRPr lang="en-US" sz="2200" dirty="0">
              <a:cs typeface="Times New Roman" charset="0"/>
            </a:endParaRPr>
          </a:p>
          <a:p>
            <a:pPr marL="0" indent="0">
              <a:buNone/>
            </a:pPr>
            <a:r>
              <a:rPr lang="en-US" sz="2200" dirty="0" smtClean="0">
                <a:cs typeface="Times New Roman" charset="0"/>
              </a:rPr>
              <a:t>3. </a:t>
            </a:r>
            <a:r>
              <a:rPr lang="en-US" sz="2200" b="1" dirty="0" smtClean="0">
                <a:solidFill>
                  <a:srgbClr val="FFC000"/>
                </a:solidFill>
                <a:cs typeface="Times New Roman" charset="0"/>
              </a:rPr>
              <a:t>HYPOCHONDRIASIS</a:t>
            </a:r>
          </a:p>
          <a:p>
            <a:r>
              <a:rPr lang="en-US" sz="2200" dirty="0" smtClean="0">
                <a:cs typeface="Times New Roman" charset="0"/>
              </a:rPr>
              <a:t>Le</a:t>
            </a:r>
            <a:r>
              <a:rPr lang="en-US" sz="2200" dirty="0" smtClean="0">
                <a:cs typeface="Times New Roman" charset="0"/>
              </a:rPr>
              <a:t>ss </a:t>
            </a:r>
            <a:r>
              <a:rPr lang="en-US" sz="2200" dirty="0">
                <a:cs typeface="Times New Roman" charset="0"/>
              </a:rPr>
              <a:t>focus on symptoms </a:t>
            </a:r>
          </a:p>
          <a:p>
            <a:r>
              <a:rPr lang="en-US" sz="2200" dirty="0">
                <a:cs typeface="Times New Roman" charset="0"/>
              </a:rPr>
              <a:t>Patients beliefs that they have a specific </a:t>
            </a:r>
            <a:r>
              <a:rPr lang="en-US" sz="2200" dirty="0" smtClean="0">
                <a:cs typeface="Times New Roman" charset="0"/>
              </a:rPr>
              <a:t>disease</a:t>
            </a:r>
          </a:p>
          <a:p>
            <a:pPr marL="0" indent="0">
              <a:buNone/>
            </a:pPr>
            <a:r>
              <a:rPr lang="en-US" sz="2200" dirty="0" smtClean="0">
                <a:cs typeface="Times New Roman" charset="0"/>
              </a:rPr>
              <a:t>4</a:t>
            </a:r>
            <a:r>
              <a:rPr lang="en-US" sz="2200" b="1" dirty="0" smtClean="0">
                <a:cs typeface="Times New Roman" charset="0"/>
              </a:rPr>
              <a:t>. </a:t>
            </a:r>
            <a:r>
              <a:rPr lang="en-US" sz="2200" b="1" dirty="0" smtClean="0">
                <a:solidFill>
                  <a:srgbClr val="FFC000"/>
                </a:solidFill>
                <a:cs typeface="Times New Roman" charset="0"/>
              </a:rPr>
              <a:t>BODY DYSMORPHIC DISORDER  </a:t>
            </a:r>
          </a:p>
          <a:p>
            <a:r>
              <a:rPr lang="en-US" sz="2200" dirty="0" smtClean="0">
                <a:cs typeface="Times New Roman" charset="0"/>
              </a:rPr>
              <a:t>(Formerly </a:t>
            </a:r>
            <a:r>
              <a:rPr lang="en-US" sz="2200" dirty="0">
                <a:cs typeface="Times New Roman" charset="0"/>
              </a:rPr>
              <a:t>known as </a:t>
            </a:r>
            <a:r>
              <a:rPr lang="en-US" sz="2200" b="1" dirty="0" err="1">
                <a:cs typeface="Times New Roman" charset="0"/>
              </a:rPr>
              <a:t>dysmorphophobia</a:t>
            </a:r>
            <a:r>
              <a:rPr lang="en-US" sz="2200" dirty="0">
                <a:cs typeface="Times New Roman" charset="0"/>
              </a:rPr>
              <a:t> from the Greek word </a:t>
            </a:r>
            <a:r>
              <a:rPr lang="en-US" sz="2200" dirty="0" smtClean="0">
                <a:cs typeface="Times New Roman" charset="0"/>
              </a:rPr>
              <a:t>‘</a:t>
            </a:r>
            <a:r>
              <a:rPr lang="en-US" sz="2200" dirty="0" err="1" smtClean="0">
                <a:cs typeface="Times New Roman" charset="0"/>
              </a:rPr>
              <a:t>dysmorfia</a:t>
            </a:r>
            <a:r>
              <a:rPr lang="en-US" sz="2200" smtClean="0">
                <a:cs typeface="Times New Roman" charset="0"/>
              </a:rPr>
              <a:t>’ </a:t>
            </a:r>
            <a:r>
              <a:rPr lang="en-US" sz="2200" dirty="0">
                <a:cs typeface="Times New Roman" charset="0"/>
              </a:rPr>
              <a:t>meaning ugliness</a:t>
            </a:r>
          </a:p>
          <a:p>
            <a:r>
              <a:rPr lang="en-US" sz="2200" dirty="0" smtClean="0">
                <a:cs typeface="Times New Roman" charset="0"/>
              </a:rPr>
              <a:t>False </a:t>
            </a:r>
            <a:r>
              <a:rPr lang="en-US" sz="2200" dirty="0">
                <a:cs typeface="Times New Roman" charset="0"/>
              </a:rPr>
              <a:t>belief or exaggerated perception that </a:t>
            </a:r>
            <a:r>
              <a:rPr lang="en-US" sz="2200" b="1" dirty="0">
                <a:solidFill>
                  <a:srgbClr val="FF0000"/>
                </a:solidFill>
                <a:cs typeface="Times New Roman" charset="0"/>
              </a:rPr>
              <a:t>a body part is defective</a:t>
            </a:r>
          </a:p>
          <a:p>
            <a:pPr lvl="1"/>
            <a:r>
              <a:rPr lang="en-US" sz="2200" dirty="0">
                <a:cs typeface="Times New Roman" charset="0"/>
              </a:rPr>
              <a:t>Classified under </a:t>
            </a:r>
            <a:r>
              <a:rPr lang="en-US" sz="2200" dirty="0" err="1">
                <a:cs typeface="Times New Roman" charset="0"/>
              </a:rPr>
              <a:t>hypochondriacal</a:t>
            </a:r>
            <a:r>
              <a:rPr lang="en-US" sz="2200" dirty="0">
                <a:cs typeface="Times New Roman" charset="0"/>
              </a:rPr>
              <a:t> disorder in ICD </a:t>
            </a:r>
            <a:r>
              <a:rPr lang="en-US" sz="2200" dirty="0" smtClean="0">
                <a:cs typeface="Times New Roman" charset="0"/>
              </a:rPr>
              <a:t>10</a:t>
            </a:r>
            <a:endParaRPr lang="en-US" sz="2200" dirty="0">
              <a:cs typeface="Times New Roman" charset="0"/>
            </a:endParaRPr>
          </a:p>
          <a:p>
            <a:pPr marL="0" indent="0">
              <a:buNone/>
            </a:pPr>
            <a:r>
              <a:rPr lang="en-US" sz="2200" dirty="0" smtClean="0">
                <a:cs typeface="Times New Roman" charset="0"/>
              </a:rPr>
              <a:t>5. </a:t>
            </a:r>
            <a:r>
              <a:rPr lang="en-US" sz="2200" b="1" dirty="0" smtClean="0">
                <a:solidFill>
                  <a:srgbClr val="FFC000"/>
                </a:solidFill>
                <a:cs typeface="Times New Roman" charset="0"/>
              </a:rPr>
              <a:t>PAIN DISORDER</a:t>
            </a:r>
          </a:p>
          <a:p>
            <a:pPr marL="0" indent="0">
              <a:buNone/>
            </a:pPr>
            <a:endParaRPr lang="en-US" sz="2200" b="1" dirty="0" smtClean="0">
              <a:solidFill>
                <a:srgbClr val="FFC000"/>
              </a:solidFill>
              <a:cs typeface="Times New Roman" charset="0"/>
            </a:endParaRPr>
          </a:p>
          <a:p>
            <a:pPr marL="0" indent="0">
              <a:buNone/>
            </a:pPr>
            <a:r>
              <a:rPr lang="en-US" sz="2200" dirty="0" smtClean="0">
                <a:cs typeface="Times New Roman" charset="0"/>
              </a:rPr>
              <a:t>6. </a:t>
            </a:r>
            <a:r>
              <a:rPr lang="en-US" sz="2200" b="1" dirty="0" smtClean="0">
                <a:solidFill>
                  <a:srgbClr val="FFC000"/>
                </a:solidFill>
                <a:cs typeface="Times New Roman" charset="0"/>
              </a:rPr>
              <a:t>UNDIFFERENTIATED SOMATOFORM DISORDER </a:t>
            </a:r>
            <a:endParaRPr lang="en-US" sz="2200" b="1" dirty="0">
              <a:solidFill>
                <a:srgbClr val="FFC000"/>
              </a:solidFill>
              <a:cs typeface="Times New Roman" charset="0"/>
            </a:endParaRPr>
          </a:p>
          <a:p>
            <a:pPr lvl="1"/>
            <a:r>
              <a:rPr lang="en-US" sz="2200" dirty="0" smtClean="0">
                <a:cs typeface="Times New Roman" charset="0"/>
              </a:rPr>
              <a:t>Somatoform </a:t>
            </a:r>
            <a:r>
              <a:rPr lang="en-US" sz="2200" dirty="0">
                <a:cs typeface="Times New Roman" charset="0"/>
              </a:rPr>
              <a:t>disorders not otherwise described that have been present for 6 months or </a:t>
            </a:r>
            <a:r>
              <a:rPr lang="en-US" sz="2200" dirty="0" smtClean="0">
                <a:cs typeface="Times New Roman" charset="0"/>
              </a:rPr>
              <a:t>longer</a:t>
            </a:r>
          </a:p>
          <a:p>
            <a:pPr lvl="1"/>
            <a:endParaRPr lang="en-US" sz="2200" dirty="0" smtClean="0">
              <a:cs typeface="Times New Roman" charset="0"/>
            </a:endParaRPr>
          </a:p>
          <a:p>
            <a:pPr marL="0" indent="0">
              <a:buNone/>
            </a:pPr>
            <a:r>
              <a:rPr lang="en-US" sz="2200" dirty="0" smtClean="0">
                <a:cs typeface="Times New Roman" charset="0"/>
              </a:rPr>
              <a:t>7. </a:t>
            </a:r>
            <a:r>
              <a:rPr lang="en-US" sz="2200" b="1" dirty="0" smtClean="0">
                <a:solidFill>
                  <a:srgbClr val="FFC000"/>
                </a:solidFill>
                <a:cs typeface="Times New Roman" charset="0"/>
              </a:rPr>
              <a:t>SOMATOFORM DISORDER NOT OTHERWISE SPECIFIED</a:t>
            </a:r>
            <a:endParaRPr lang="en-US" sz="2200" b="1" dirty="0">
              <a:solidFill>
                <a:srgbClr val="FFC000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2" y="0"/>
            <a:ext cx="9111828" cy="1052736"/>
          </a:xfrm>
        </p:spPr>
        <p:txBody>
          <a:bodyPr>
            <a:normAutofit/>
          </a:bodyPr>
          <a:lstStyle/>
          <a:p>
            <a:r>
              <a:rPr lang="en-GB" dirty="0" smtClean="0"/>
              <a:t>1. SOMATIZATION DISORDER: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r>
              <a:rPr lang="en-GB" sz="2200" dirty="0" smtClean="0"/>
              <a:t>Patients present with at least 2 years history of multiple, often non-specific physical symptoms involving many organ symptoms for which no organic cause has been found.</a:t>
            </a:r>
          </a:p>
          <a:p>
            <a:r>
              <a:rPr lang="en-GB" sz="2200" dirty="0" smtClean="0"/>
              <a:t>They seek Rx from many doctors often resulting in extensive lab work, diagnostic procedures, hospitalisations and/or surgeries</a:t>
            </a:r>
          </a:p>
          <a:p>
            <a:r>
              <a:rPr lang="en-GB" sz="2200" dirty="0" smtClean="0"/>
              <a:t>DSM-IV criteria</a:t>
            </a:r>
          </a:p>
          <a:p>
            <a:pPr lvl="1"/>
            <a:r>
              <a:rPr lang="en-GB" sz="2200" dirty="0" smtClean="0"/>
              <a:t>Onset </a:t>
            </a:r>
            <a:r>
              <a:rPr lang="en-GB" sz="2200" b="1" dirty="0" smtClean="0"/>
              <a:t>before the age of 30</a:t>
            </a:r>
          </a:p>
          <a:p>
            <a:pPr lvl="1"/>
            <a:r>
              <a:rPr lang="en-GB" sz="2200" dirty="0" smtClean="0"/>
              <a:t>At least 4 pain symptoms</a:t>
            </a:r>
          </a:p>
          <a:p>
            <a:pPr lvl="1"/>
            <a:r>
              <a:rPr lang="en-GB" sz="2200" dirty="0" smtClean="0"/>
              <a:t>At least 2 GIT symptoms</a:t>
            </a:r>
          </a:p>
          <a:p>
            <a:pPr lvl="1"/>
            <a:r>
              <a:rPr lang="en-GB" sz="2200" dirty="0" smtClean="0"/>
              <a:t>At least 1 sexual or reproductive symptoms</a:t>
            </a:r>
          </a:p>
          <a:p>
            <a:pPr lvl="1"/>
            <a:r>
              <a:rPr lang="en-GB" sz="2200" dirty="0" smtClean="0"/>
              <a:t>At least 1 </a:t>
            </a:r>
            <a:r>
              <a:rPr lang="en-GB" sz="2200" dirty="0" err="1" smtClean="0"/>
              <a:t>pseudoneurological</a:t>
            </a:r>
            <a:r>
              <a:rPr lang="en-GB" sz="2200" dirty="0" smtClean="0"/>
              <a:t> symptom not limited to pain</a:t>
            </a:r>
          </a:p>
          <a:p>
            <a:pPr lvl="1"/>
            <a:r>
              <a:rPr lang="en-GB" sz="2200" dirty="0" smtClean="0"/>
              <a:t>Cannot be explained by a general medical condition or substance abuse</a:t>
            </a:r>
          </a:p>
          <a:p>
            <a:pPr lvl="1"/>
            <a:r>
              <a:rPr lang="en-GB" sz="2200" dirty="0" smtClean="0"/>
              <a:t>When a general medical condition is present, physical complaints are in excess  of what would be expected</a:t>
            </a:r>
          </a:p>
          <a:p>
            <a:pPr lvl="1"/>
            <a:r>
              <a:rPr lang="en-GB" sz="2200" dirty="0" smtClean="0"/>
              <a:t>Symptoms must not be intentionally produced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Somatization disorder patients typically express a lot of concern over their condition and chronically perseverate over this.</a:t>
            </a:r>
          </a:p>
          <a:p>
            <a:r>
              <a:rPr lang="en-US" dirty="0" smtClean="0"/>
              <a:t>Conversion disorder patients, on the other hand, have an abrupt onset of their ‘disability’ and the patient usually appears apathetic.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633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a. PREVALENCE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0.2 to </a:t>
            </a:r>
            <a:r>
              <a:rPr lang="en-GB" dirty="0" smtClean="0"/>
              <a:t>2% </a:t>
            </a:r>
            <a:r>
              <a:rPr lang="en-GB" dirty="0"/>
              <a:t>in women and 0.2 % in men in </a:t>
            </a:r>
            <a:r>
              <a:rPr lang="en-GB" b="1" dirty="0"/>
              <a:t>general population</a:t>
            </a:r>
          </a:p>
          <a:p>
            <a:pPr lvl="1"/>
            <a:r>
              <a:rPr lang="en-GB" dirty="0"/>
              <a:t>F: M ratio is 5 to 20 </a:t>
            </a:r>
            <a:r>
              <a:rPr lang="en-GB" dirty="0" smtClean="0"/>
              <a:t>times that of males</a:t>
            </a:r>
          </a:p>
          <a:p>
            <a:r>
              <a:rPr lang="en-GB" dirty="0" smtClean="0"/>
              <a:t>Life time prevalence is 0.1 </a:t>
            </a:r>
            <a:r>
              <a:rPr lang="en-GB" dirty="0" smtClean="0">
                <a:sym typeface="Wingdings" panose="05000000000000000000" pitchFamily="2" charset="2"/>
              </a:rPr>
              <a:t> 0.5%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50%  comorbid medical disorder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30% concordance in identical twins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Patients report </a:t>
            </a:r>
            <a:r>
              <a:rPr lang="en-GB" dirty="0" err="1" smtClean="0">
                <a:sym typeface="Wingdings" panose="05000000000000000000" pitchFamily="2" charset="2"/>
              </a:rPr>
              <a:t>Hx</a:t>
            </a:r>
            <a:r>
              <a:rPr lang="en-GB" dirty="0" smtClean="0">
                <a:sym typeface="Wingdings" panose="05000000000000000000" pitchFamily="2" charset="2"/>
              </a:rPr>
              <a:t> of sexual and/or physical abuse</a:t>
            </a:r>
            <a:endParaRPr lang="en-GB" dirty="0"/>
          </a:p>
          <a:p>
            <a:r>
              <a:rPr lang="en-US" dirty="0"/>
              <a:t>Young age</a:t>
            </a:r>
          </a:p>
          <a:p>
            <a:r>
              <a:rPr lang="en-US" dirty="0"/>
              <a:t>Familial pattern</a:t>
            </a:r>
          </a:p>
          <a:p>
            <a:r>
              <a:rPr lang="en-US" dirty="0"/>
              <a:t>Low IQ and socioeconomic status</a:t>
            </a:r>
          </a:p>
          <a:p>
            <a:r>
              <a:rPr lang="en-GB" dirty="0"/>
              <a:t>Male relatives of women with somatization disorder show an increased risk of antisocial personality disorder and substance‐related disorders.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8531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b. 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Unknown </a:t>
            </a:r>
          </a:p>
          <a:p>
            <a:r>
              <a:rPr lang="en-US" dirty="0" smtClean="0"/>
              <a:t>Psychological Processes Contributing to Symptoms</a:t>
            </a:r>
          </a:p>
          <a:p>
            <a:pPr lvl="1"/>
            <a:r>
              <a:rPr lang="en-US" dirty="0" smtClean="0"/>
              <a:t>Depression</a:t>
            </a:r>
          </a:p>
          <a:p>
            <a:r>
              <a:rPr lang="en-US" dirty="0" smtClean="0"/>
              <a:t>Motivation for Symptom Production</a:t>
            </a:r>
          </a:p>
          <a:p>
            <a:pPr lvl="1"/>
            <a:r>
              <a:rPr lang="en-US" dirty="0" smtClean="0"/>
              <a:t>Unconscious psychological factors</a:t>
            </a:r>
          </a:p>
          <a:p>
            <a:pPr lvl="1"/>
            <a:r>
              <a:rPr lang="en-US" dirty="0" smtClean="0"/>
              <a:t>Cultural and developmental</a:t>
            </a:r>
          </a:p>
          <a:p>
            <a:r>
              <a:rPr lang="en-GB" dirty="0" smtClean="0"/>
              <a:t>Behavioural 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arental </a:t>
            </a:r>
            <a:r>
              <a:rPr lang="en-GB" dirty="0" smtClean="0"/>
              <a:t>teaching and parental example.</a:t>
            </a:r>
          </a:p>
          <a:p>
            <a:r>
              <a:rPr lang="en-GB" dirty="0" smtClean="0"/>
              <a:t>Abnormal regulation of the cytokine system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56" y="0"/>
            <a:ext cx="9129744" cy="1052736"/>
          </a:xfrm>
        </p:spPr>
        <p:txBody>
          <a:bodyPr/>
          <a:lstStyle/>
          <a:p>
            <a:r>
              <a:rPr lang="en-US" sz="2800" dirty="0" smtClean="0">
                <a:solidFill>
                  <a:srgbClr val="FFC000"/>
                </a:solidFill>
              </a:rPr>
              <a:t>c. COMORBIDITY AND PROGNOSIS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Differential Presentation</a:t>
            </a:r>
          </a:p>
          <a:p>
            <a:pPr lvl="1"/>
            <a:r>
              <a:rPr lang="en-US" dirty="0" smtClean="0"/>
              <a:t>Physical disease</a:t>
            </a:r>
          </a:p>
          <a:p>
            <a:pPr lvl="1"/>
            <a:r>
              <a:rPr lang="en-US" dirty="0" smtClean="0"/>
              <a:t>Alcohol and other substance abuse</a:t>
            </a:r>
          </a:p>
          <a:p>
            <a:r>
              <a:rPr lang="en-US" dirty="0" smtClean="0"/>
              <a:t>Associated Disturbances</a:t>
            </a:r>
          </a:p>
          <a:p>
            <a:pPr lvl="1"/>
            <a:r>
              <a:rPr lang="en-US" dirty="0" smtClean="0"/>
              <a:t>Histrionic personality disorder</a:t>
            </a:r>
          </a:p>
          <a:p>
            <a:pPr lvl="1"/>
            <a:r>
              <a:rPr lang="en-US" dirty="0" smtClean="0"/>
              <a:t>Antisocial personality disorder</a:t>
            </a:r>
          </a:p>
          <a:p>
            <a:pPr lvl="1"/>
            <a:r>
              <a:rPr lang="en-US" dirty="0" smtClean="0"/>
              <a:t>Many life problems</a:t>
            </a:r>
          </a:p>
          <a:p>
            <a:pPr lvl="1"/>
            <a:r>
              <a:rPr lang="en-US" dirty="0" smtClean="0"/>
              <a:t>Conversion disorder</a:t>
            </a:r>
          </a:p>
          <a:p>
            <a:r>
              <a:rPr lang="en-US" dirty="0" smtClean="0"/>
              <a:t>Prognosis</a:t>
            </a:r>
            <a:endParaRPr lang="en-US" dirty="0"/>
          </a:p>
          <a:p>
            <a:pPr lvl="1"/>
            <a:r>
              <a:rPr lang="en-US" dirty="0"/>
              <a:t>Poor to </a:t>
            </a:r>
            <a:r>
              <a:rPr lang="en-US" dirty="0" smtClean="0"/>
              <a:t>fair</a:t>
            </a:r>
          </a:p>
          <a:p>
            <a:pPr lvl="1"/>
            <a:r>
              <a:rPr lang="en-US" dirty="0" smtClean="0"/>
              <a:t>Course is usually chronic and debilitating. Symptoms may periodically improve then worsen under stress.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C000"/>
                </a:solidFill>
              </a:rPr>
              <a:t>SOMATIZATION DISORDER: MANAGEMENT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2" y="1143000"/>
            <a:ext cx="9138407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Therapeutic </a:t>
            </a:r>
            <a:r>
              <a:rPr lang="en-US" sz="3600" dirty="0" smtClean="0"/>
              <a:t>alliance</a:t>
            </a:r>
          </a:p>
          <a:p>
            <a:pPr>
              <a:lnSpc>
                <a:spcPct val="90000"/>
              </a:lnSpc>
            </a:pPr>
            <a:endParaRPr lang="en-US" sz="36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Regular </a:t>
            </a:r>
            <a:r>
              <a:rPr lang="en-US" sz="3600" dirty="0" smtClean="0"/>
              <a:t>appointments with single primary care physician who limits but does not eliminate, medical workups</a:t>
            </a:r>
          </a:p>
          <a:p>
            <a:pPr>
              <a:lnSpc>
                <a:spcPct val="90000"/>
              </a:lnSpc>
            </a:pPr>
            <a:endParaRPr lang="en-US" sz="36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Crisis intervention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9036496" cy="85725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2. CONVERSION DISORDER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4744"/>
            <a:ext cx="9144000" cy="56166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Patients have at least one neurological symptom (sensory or motor) that cannot be explained by a medical disorder.</a:t>
            </a:r>
          </a:p>
          <a:p>
            <a:r>
              <a:rPr lang="en-US" sz="2800" dirty="0" smtClean="0"/>
              <a:t>Onset is usually precede or exacerbated by a psychological stressor, although the patient may not connect the 2.</a:t>
            </a:r>
          </a:p>
          <a:p>
            <a:r>
              <a:rPr lang="en-US" sz="2800" dirty="0" smtClean="0"/>
              <a:t>Patients are usually surprisingly calm and unconcerned when describing their symptoms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i="1" dirty="0" smtClean="0">
                <a:sym typeface="Wingdings" panose="05000000000000000000" pitchFamily="2" charset="2"/>
              </a:rPr>
              <a:t>la belle indifference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Neurological symptoms may be: blindness, paralysis or paresthesia</a:t>
            </a:r>
            <a:endParaRPr lang="en-US" sz="2800" dirty="0" smtClean="0"/>
          </a:p>
          <a:p>
            <a:r>
              <a:rPr lang="en-US" sz="2800" dirty="0" smtClean="0"/>
              <a:t>Clinical presentation is usually acute and mono-symptomatic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DSM-IV DIAGNOSTIC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At least one </a:t>
            </a:r>
            <a:r>
              <a:rPr lang="en-US" sz="2000" dirty="0" smtClean="0">
                <a:solidFill>
                  <a:srgbClr val="FF0000"/>
                </a:solidFill>
              </a:rPr>
              <a:t>neurological symptom</a:t>
            </a:r>
          </a:p>
          <a:p>
            <a:r>
              <a:rPr lang="en-US" sz="2000" dirty="0" smtClean="0"/>
              <a:t>Psychological factors associated with initiation or exacerbation of symptoms</a:t>
            </a:r>
          </a:p>
          <a:p>
            <a:r>
              <a:rPr lang="en-US" sz="2000" dirty="0" smtClean="0"/>
              <a:t>Not intentionally feigned or produced</a:t>
            </a:r>
          </a:p>
          <a:p>
            <a:r>
              <a:rPr lang="en-US" sz="2000" dirty="0" smtClean="0"/>
              <a:t>Cannot be explained by medical condition or substance abuse</a:t>
            </a:r>
          </a:p>
          <a:p>
            <a:r>
              <a:rPr lang="en-US" sz="2000" dirty="0" smtClean="0"/>
              <a:t>Causes significant distress or impairment in social or occupational functioning</a:t>
            </a:r>
          </a:p>
          <a:p>
            <a:r>
              <a:rPr lang="en-US" sz="2000" dirty="0" smtClean="0"/>
              <a:t>Not limited to pain or sexual dysfunction, and not better accounted for by a different mental disorder</a:t>
            </a:r>
          </a:p>
          <a:p>
            <a:r>
              <a:rPr lang="en-US" sz="2000" dirty="0" smtClean="0"/>
              <a:t>Common symptoms:</a:t>
            </a:r>
          </a:p>
          <a:p>
            <a:pPr lvl="1"/>
            <a:r>
              <a:rPr lang="en-US" sz="2000" dirty="0" smtClean="0"/>
              <a:t>Shifting paralysis</a:t>
            </a:r>
          </a:p>
          <a:p>
            <a:pPr lvl="1"/>
            <a:r>
              <a:rPr lang="en-US" sz="2000" dirty="0" smtClean="0"/>
              <a:t>Blindness</a:t>
            </a:r>
          </a:p>
          <a:p>
            <a:pPr lvl="1"/>
            <a:r>
              <a:rPr lang="en-US" sz="2000" dirty="0" err="1" smtClean="0"/>
              <a:t>Mutism</a:t>
            </a:r>
            <a:endParaRPr lang="en-US" sz="2000" dirty="0" smtClean="0"/>
          </a:p>
          <a:p>
            <a:pPr lvl="1"/>
            <a:r>
              <a:rPr lang="en-US" sz="2000" dirty="0" smtClean="0"/>
              <a:t>Paresthesia</a:t>
            </a:r>
          </a:p>
          <a:p>
            <a:pPr lvl="1"/>
            <a:r>
              <a:rPr lang="en-US" sz="2000" dirty="0" smtClean="0"/>
              <a:t>Seizures</a:t>
            </a:r>
          </a:p>
          <a:p>
            <a:pPr lvl="1"/>
            <a:r>
              <a:rPr lang="en-US" sz="2000" dirty="0" smtClean="0"/>
              <a:t>Globus </a:t>
            </a:r>
            <a:r>
              <a:rPr lang="en-US" sz="2000" dirty="0" err="1" smtClean="0"/>
              <a:t>hystericus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 sensation of lump in the throat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1925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Medically </a:t>
            </a:r>
            <a:r>
              <a:rPr lang="en-GB" sz="2800" dirty="0" smtClean="0"/>
              <a:t>Unexplained </a:t>
            </a:r>
            <a:r>
              <a:rPr lang="en-GB" sz="2800" dirty="0"/>
              <a:t>S</a:t>
            </a:r>
            <a:r>
              <a:rPr lang="en-GB" sz="2800" dirty="0" smtClean="0"/>
              <a:t>ymptoms </a:t>
            </a:r>
            <a:endParaRPr lang="en-GB" sz="2800" dirty="0" smtClean="0"/>
          </a:p>
          <a:p>
            <a:r>
              <a:rPr lang="en-GB" sz="2800" dirty="0" smtClean="0"/>
              <a:t>Functional</a:t>
            </a:r>
          </a:p>
          <a:p>
            <a:r>
              <a:rPr lang="en-GB" sz="2800" dirty="0" smtClean="0"/>
              <a:t>Somatisation</a:t>
            </a:r>
          </a:p>
          <a:p>
            <a:r>
              <a:rPr lang="en-GB" sz="2800" dirty="0" smtClean="0"/>
              <a:t>Psychosomatic </a:t>
            </a:r>
          </a:p>
          <a:p>
            <a:r>
              <a:rPr lang="en-GB" sz="2800" dirty="0" smtClean="0"/>
              <a:t>Somatoform disorders </a:t>
            </a:r>
          </a:p>
          <a:p>
            <a:r>
              <a:rPr lang="en-GB" sz="2800" dirty="0" smtClean="0"/>
              <a:t>Factitious disorders</a:t>
            </a:r>
          </a:p>
          <a:p>
            <a:r>
              <a:rPr lang="en-GB" sz="2800" dirty="0" smtClean="0"/>
              <a:t>Malingering</a:t>
            </a:r>
          </a:p>
          <a:p>
            <a:r>
              <a:rPr lang="en-GB" sz="2800" dirty="0" smtClean="0"/>
              <a:t>Conversion</a:t>
            </a:r>
          </a:p>
          <a:p>
            <a:r>
              <a:rPr lang="en-GB" sz="2800" dirty="0" smtClean="0"/>
              <a:t>Somatic syndrome </a:t>
            </a:r>
            <a:r>
              <a:rPr lang="en-GB" sz="2800" dirty="0" smtClean="0"/>
              <a:t>disorder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More common in women than in men</a:t>
            </a:r>
          </a:p>
          <a:p>
            <a:r>
              <a:rPr lang="en-US" sz="3600" dirty="0" smtClean="0"/>
              <a:t>Onset at any age, but most often in adolescence and early adult-hood</a:t>
            </a:r>
          </a:p>
          <a:p>
            <a:r>
              <a:rPr lang="en-US" sz="3600" dirty="0" smtClean="0"/>
              <a:t>High incidence of comorbid schizophrenia. MDD or anxiety disorders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3695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CLINICAL FEATURES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Evidence of inconsistency</a:t>
            </a:r>
          </a:p>
          <a:p>
            <a:r>
              <a:rPr lang="en-GB" sz="3200" dirty="0" smtClean="0"/>
              <a:t>Hoover </a:t>
            </a:r>
            <a:r>
              <a:rPr lang="en-GB" sz="3200" dirty="0" smtClean="0"/>
              <a:t>sign </a:t>
            </a:r>
            <a:r>
              <a:rPr lang="en-GB" sz="3200" dirty="0" smtClean="0">
                <a:sym typeface="Wingdings" panose="05000000000000000000" pitchFamily="2" charset="2"/>
              </a:rPr>
              <a:t> inward movement of the lower rib cage during inspiration</a:t>
            </a:r>
            <a:endParaRPr lang="en-GB" sz="3200" dirty="0" smtClean="0"/>
          </a:p>
          <a:p>
            <a:r>
              <a:rPr lang="en-GB" sz="3200" dirty="0" smtClean="0"/>
              <a:t>Collapsing weakness</a:t>
            </a:r>
          </a:p>
          <a:p>
            <a:r>
              <a:rPr lang="en-GB" sz="3200" dirty="0" smtClean="0"/>
              <a:t>Co-contraction (of antagonist muscles)</a:t>
            </a:r>
          </a:p>
          <a:p>
            <a:r>
              <a:rPr lang="en-GB" sz="3200" dirty="0" smtClean="0"/>
              <a:t>Arm drop test </a:t>
            </a:r>
          </a:p>
          <a:p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6990" y="-8736"/>
            <a:ext cx="9138390" cy="989464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MANAGEMENT AND PROGNOSIS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-6990" y="980728"/>
            <a:ext cx="9150990" cy="587727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Management Strategy</a:t>
            </a:r>
          </a:p>
          <a:p>
            <a:pPr lvl="1"/>
            <a:r>
              <a:rPr lang="en-US" sz="2800" dirty="0"/>
              <a:t>Suggestion and persuasion</a:t>
            </a:r>
          </a:p>
          <a:p>
            <a:pPr lvl="1"/>
            <a:r>
              <a:rPr lang="en-US" sz="2800" dirty="0"/>
              <a:t>Multiple techniques </a:t>
            </a:r>
            <a:endParaRPr lang="en-US" sz="2800" dirty="0" smtClean="0"/>
          </a:p>
          <a:p>
            <a:pPr lvl="2"/>
            <a:r>
              <a:rPr lang="en-US" sz="2800" dirty="0" smtClean="0"/>
              <a:t>Insight-oriented psychotherapy</a:t>
            </a:r>
          </a:p>
          <a:p>
            <a:pPr lvl="2"/>
            <a:r>
              <a:rPr lang="en-US" sz="2800" dirty="0" smtClean="0"/>
              <a:t>Hypnosis</a:t>
            </a:r>
          </a:p>
          <a:p>
            <a:pPr lvl="2"/>
            <a:r>
              <a:rPr lang="en-US" sz="2800" dirty="0" smtClean="0"/>
              <a:t>Relaxation therapy</a:t>
            </a:r>
            <a:endParaRPr lang="en-US" sz="2800" dirty="0" smtClean="0"/>
          </a:p>
          <a:p>
            <a:pPr lvl="1"/>
            <a:r>
              <a:rPr lang="en-US" sz="2800" dirty="0" smtClean="0"/>
              <a:t>Prognosis</a:t>
            </a:r>
            <a:endParaRPr lang="en-US" sz="2800" dirty="0"/>
          </a:p>
          <a:p>
            <a:pPr lvl="2"/>
            <a:r>
              <a:rPr lang="en-US" sz="2800" dirty="0"/>
              <a:t>Excellent except in chronic conversion disorder</a:t>
            </a:r>
          </a:p>
          <a:p>
            <a:pPr lvl="2"/>
            <a:r>
              <a:rPr lang="en-US" sz="2800" dirty="0"/>
              <a:t>Better prognosis if</a:t>
            </a:r>
          </a:p>
          <a:p>
            <a:pPr lvl="3"/>
            <a:r>
              <a:rPr lang="en-US" sz="2800" dirty="0"/>
              <a:t>Male</a:t>
            </a:r>
          </a:p>
          <a:p>
            <a:pPr lvl="3"/>
            <a:r>
              <a:rPr lang="en-US" sz="2800" dirty="0"/>
              <a:t>Acute onset of </a:t>
            </a:r>
            <a:r>
              <a:rPr lang="en-US" sz="2800" dirty="0" smtClean="0"/>
              <a:t>symptoms</a:t>
            </a:r>
            <a:endParaRPr lang="en-US" sz="2800" dirty="0"/>
          </a:p>
          <a:p>
            <a:pPr lvl="3"/>
            <a:r>
              <a:rPr lang="en-US" sz="2800" dirty="0"/>
              <a:t>Absence of other psychiatric d/o Associated </a:t>
            </a:r>
            <a:r>
              <a:rPr lang="en-US" sz="2800" dirty="0" smtClean="0"/>
              <a:t>Disturbances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35132" y="15196"/>
            <a:ext cx="9179132" cy="1253564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C000"/>
                </a:solidFill>
              </a:rPr>
              <a:t>CLINICAL FEATURES OF CONVERSION DISORDER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 numCol="2"/>
          <a:lstStyle/>
          <a:p>
            <a:r>
              <a:rPr lang="en-US" dirty="0"/>
              <a:t>Primary Differential Presentation</a:t>
            </a:r>
          </a:p>
          <a:p>
            <a:pPr lvl="1"/>
            <a:r>
              <a:rPr lang="en-US" dirty="0"/>
              <a:t>Depression</a:t>
            </a:r>
          </a:p>
          <a:p>
            <a:pPr lvl="1"/>
            <a:r>
              <a:rPr lang="en-US" dirty="0"/>
              <a:t>Antisocial personality disorder</a:t>
            </a:r>
          </a:p>
          <a:p>
            <a:pPr lvl="1"/>
            <a:r>
              <a:rPr lang="en-US" dirty="0"/>
              <a:t>Neurological disease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ementia </a:t>
            </a:r>
            <a:r>
              <a:rPr lang="en-US" dirty="0"/>
              <a:t>and other degenerative diseases, brain tumors, basal ganglia disease, myasthenia gravis, </a:t>
            </a:r>
            <a:r>
              <a:rPr lang="en-US" dirty="0" err="1"/>
              <a:t>polymyositis</a:t>
            </a:r>
            <a:r>
              <a:rPr lang="en-US" dirty="0"/>
              <a:t>, acquired myopathies, or multiple sclerosis. Optic </a:t>
            </a:r>
            <a:r>
              <a:rPr lang="en-US" dirty="0" err="1"/>
              <a:t>neuritis,Guillain-Barré</a:t>
            </a:r>
            <a:r>
              <a:rPr lang="en-US" dirty="0"/>
              <a:t> syndrome, Creutzfeldt-Jakob disease, periodic paralysis, and early neurological manifestations of </a:t>
            </a:r>
            <a:r>
              <a:rPr lang="en-US" dirty="0" smtClean="0"/>
              <a:t>AIDS</a:t>
            </a:r>
          </a:p>
          <a:p>
            <a:r>
              <a:rPr lang="en-US" dirty="0"/>
              <a:t>Psychological Processes Contributing to Symptoms</a:t>
            </a:r>
          </a:p>
          <a:p>
            <a:pPr lvl="1"/>
            <a:r>
              <a:rPr lang="en-US" dirty="0"/>
              <a:t>Unconscious psychological factors</a:t>
            </a:r>
          </a:p>
          <a:p>
            <a:pPr lvl="1"/>
            <a:r>
              <a:rPr lang="en-US" dirty="0"/>
              <a:t>Schizophrenia</a:t>
            </a:r>
          </a:p>
          <a:p>
            <a:r>
              <a:rPr lang="en-US" dirty="0"/>
              <a:t>Motivation for Symptom Production</a:t>
            </a:r>
          </a:p>
          <a:p>
            <a:pPr lvl="1"/>
            <a:r>
              <a:rPr lang="en-US" dirty="0"/>
              <a:t>Psychological stress or conflict may be </a:t>
            </a:r>
            <a:r>
              <a:rPr lang="en-US" dirty="0" smtClean="0"/>
              <a:t>present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2" y="0"/>
            <a:ext cx="9111828" cy="980728"/>
          </a:xfrm>
        </p:spPr>
        <p:txBody>
          <a:bodyPr/>
          <a:lstStyle/>
          <a:p>
            <a:r>
              <a:rPr lang="en-US" sz="4800" dirty="0"/>
              <a:t>3</a:t>
            </a:r>
            <a:r>
              <a:rPr lang="en-US" sz="4800" dirty="0" smtClean="0"/>
              <a:t>. HYPOCHONDRIASIS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2" y="980728"/>
            <a:ext cx="9111828" cy="5877272"/>
          </a:xfrm>
        </p:spPr>
        <p:txBody>
          <a:bodyPr/>
          <a:lstStyle/>
          <a:p>
            <a:r>
              <a:rPr lang="en-US" sz="2300" dirty="0" smtClean="0"/>
              <a:t>Hypochondriasis literally means “below the cartilage” it was thought that the organs below the ribs (</a:t>
            </a:r>
            <a:r>
              <a:rPr lang="en-US" sz="2300" dirty="0" err="1" smtClean="0"/>
              <a:t>hypochondrium</a:t>
            </a:r>
            <a:r>
              <a:rPr lang="en-US" sz="2300" dirty="0" smtClean="0"/>
              <a:t>) – liver and spleen  were responsible for the complaints of many patients with the disorder. </a:t>
            </a:r>
            <a:endParaRPr lang="en-US" sz="2300" dirty="0" smtClean="0"/>
          </a:p>
          <a:p>
            <a:r>
              <a:rPr lang="en-US" sz="2300" dirty="0" smtClean="0"/>
              <a:t>DSM-IV criteria</a:t>
            </a:r>
          </a:p>
          <a:p>
            <a:pPr lvl="1"/>
            <a:r>
              <a:rPr lang="en-US" sz="2300" dirty="0" smtClean="0"/>
              <a:t>Preoccupation with fear of having or contracting serious disease, based on misinterpreting bodily symptoms</a:t>
            </a:r>
          </a:p>
          <a:p>
            <a:pPr lvl="1"/>
            <a:r>
              <a:rPr lang="en-US" sz="2300" dirty="0" smtClean="0"/>
              <a:t>Not of delusional intensity and not restricted to a circumscribed concern about appearance</a:t>
            </a:r>
          </a:p>
          <a:p>
            <a:pPr lvl="1"/>
            <a:r>
              <a:rPr lang="en-US" sz="2300" dirty="0" smtClean="0"/>
              <a:t>Significant impairment in functioning</a:t>
            </a:r>
          </a:p>
          <a:p>
            <a:pPr lvl="1"/>
            <a:r>
              <a:rPr lang="en-US" sz="2300" dirty="0" smtClean="0"/>
              <a:t>Persists for at least 6 months</a:t>
            </a:r>
          </a:p>
          <a:p>
            <a:pPr lvl="1"/>
            <a:r>
              <a:rPr lang="en-US" sz="2300" dirty="0" smtClean="0"/>
              <a:t>Not better accounted for by another mental disorder</a:t>
            </a:r>
            <a:endParaRPr lang="en-US" sz="2300" dirty="0" smtClean="0"/>
          </a:p>
          <a:p>
            <a:endParaRPr lang="en-GB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2" y="1137872"/>
            <a:ext cx="9111828" cy="497207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Focus on </a:t>
            </a:r>
            <a:r>
              <a:rPr lang="en-GB" sz="3200" b="1" dirty="0" smtClean="0"/>
              <a:t>patientsʹ beliefs (rather than  symptoms) </a:t>
            </a:r>
            <a:r>
              <a:rPr lang="en-GB" sz="3200" dirty="0" smtClean="0"/>
              <a:t>that they have a specific disease</a:t>
            </a:r>
          </a:p>
          <a:p>
            <a:r>
              <a:rPr lang="en-GB" sz="3200" dirty="0"/>
              <a:t>I</a:t>
            </a:r>
            <a:r>
              <a:rPr lang="en-GB" sz="3200" dirty="0" smtClean="0"/>
              <a:t>n </a:t>
            </a:r>
            <a:r>
              <a:rPr lang="en-GB" sz="3200" dirty="0" err="1" smtClean="0"/>
              <a:t>hypochondriacal</a:t>
            </a:r>
            <a:r>
              <a:rPr lang="en-GB" sz="3200" dirty="0" smtClean="0"/>
              <a:t> disorder, the person is preoccupied with the possibility of having one or more serious and progressive physical disorders. </a:t>
            </a:r>
          </a:p>
          <a:p>
            <a:r>
              <a:rPr lang="en-GB" sz="3200" dirty="0" smtClean="0"/>
              <a:t>Minor symptoms are often interpreted as signs of a major illness.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EPIDEMIOLOGY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4 to 6 % in a general medical clinic population, but it may be as high as 15 percent. </a:t>
            </a:r>
          </a:p>
          <a:p>
            <a:r>
              <a:rPr lang="en-GB" sz="2800" dirty="0" smtClean="0"/>
              <a:t>M:F ratio equal </a:t>
            </a:r>
          </a:p>
          <a:p>
            <a:pPr lvl="1"/>
            <a:r>
              <a:rPr lang="en-US" sz="2800" b="1" dirty="0" smtClean="0"/>
              <a:t>This is the only somatoform disorder without a higher frequency in women.</a:t>
            </a:r>
            <a:endParaRPr lang="en-GB" sz="2800" dirty="0" smtClean="0"/>
          </a:p>
          <a:p>
            <a:r>
              <a:rPr lang="en-GB" sz="2800" dirty="0" smtClean="0"/>
              <a:t>Onset of symptoms can occur at any age, </a:t>
            </a:r>
          </a:p>
          <a:p>
            <a:r>
              <a:rPr lang="en-GB" sz="2800" dirty="0" smtClean="0"/>
              <a:t>Most commonly appears in persons 20 to 30 years of age.</a:t>
            </a:r>
          </a:p>
          <a:p>
            <a:r>
              <a:rPr lang="en-GB" sz="2800" dirty="0" smtClean="0"/>
              <a:t>No socioeconomic association</a:t>
            </a:r>
          </a:p>
          <a:p>
            <a:r>
              <a:rPr lang="en-US" sz="2800" dirty="0" smtClean="0"/>
              <a:t>80% have coexisting MDD or anxiety disorder.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496" cy="836712"/>
          </a:xfrm>
        </p:spPr>
        <p:txBody>
          <a:bodyPr/>
          <a:lstStyle/>
          <a:p>
            <a:r>
              <a:rPr lang="en-US" sz="2800" dirty="0" smtClean="0">
                <a:solidFill>
                  <a:srgbClr val="FFC000"/>
                </a:solidFill>
              </a:rPr>
              <a:t>CLINICAL FEATURES OF HYPOCHONDRIASIS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 numCol="2"/>
          <a:lstStyle/>
          <a:p>
            <a:r>
              <a:rPr lang="en-US" sz="2800" dirty="0"/>
              <a:t>Diagnostic Features</a:t>
            </a:r>
          </a:p>
          <a:p>
            <a:pPr lvl="1"/>
            <a:r>
              <a:rPr lang="en-US" sz="2800" dirty="0"/>
              <a:t>Disease conviction amplifies symptoms</a:t>
            </a:r>
          </a:p>
          <a:p>
            <a:r>
              <a:rPr lang="en-US" sz="2800" dirty="0"/>
              <a:t>Management Strategy</a:t>
            </a:r>
          </a:p>
          <a:p>
            <a:pPr lvl="1"/>
            <a:r>
              <a:rPr lang="en-US" sz="2800" dirty="0"/>
              <a:t>Psychosocial review</a:t>
            </a:r>
          </a:p>
          <a:p>
            <a:pPr lvl="1"/>
            <a:r>
              <a:rPr lang="en-US" sz="2800" dirty="0"/>
              <a:t>Psychotherapeutic</a:t>
            </a:r>
          </a:p>
          <a:p>
            <a:pPr lvl="2"/>
            <a:r>
              <a:rPr lang="en-US" sz="2800" dirty="0"/>
              <a:t>Group therapy</a:t>
            </a:r>
          </a:p>
          <a:p>
            <a:pPr lvl="2"/>
            <a:r>
              <a:rPr lang="en-US" sz="2800" dirty="0"/>
              <a:t>Individual rarely </a:t>
            </a:r>
            <a:r>
              <a:rPr lang="en-US" sz="2800" dirty="0" smtClean="0"/>
              <a:t>effective</a:t>
            </a:r>
          </a:p>
          <a:p>
            <a:pPr lvl="2"/>
            <a:endParaRPr lang="en-US" sz="2800" dirty="0"/>
          </a:p>
          <a:p>
            <a:pPr lvl="2"/>
            <a:endParaRPr lang="en-US" sz="2800" dirty="0" smtClean="0"/>
          </a:p>
          <a:p>
            <a:pPr lvl="2"/>
            <a:endParaRPr lang="en-US" sz="2800" dirty="0"/>
          </a:p>
          <a:p>
            <a:r>
              <a:rPr lang="en-US" sz="2800" dirty="0" smtClean="0"/>
              <a:t>Prognosis</a:t>
            </a:r>
            <a:endParaRPr lang="en-US" sz="2800" dirty="0"/>
          </a:p>
          <a:p>
            <a:pPr lvl="1"/>
            <a:r>
              <a:rPr lang="en-US" sz="2800" dirty="0"/>
              <a:t>Fair to </a:t>
            </a:r>
            <a:r>
              <a:rPr lang="en-US" sz="2800" dirty="0" smtClean="0"/>
              <a:t>good</a:t>
            </a:r>
          </a:p>
          <a:p>
            <a:pPr lvl="2"/>
            <a:r>
              <a:rPr lang="en-US" sz="2800" dirty="0" smtClean="0"/>
              <a:t>Good prognostic factors: high socioeconomic status and absence of comorbid medical and personality disorders</a:t>
            </a:r>
            <a:endParaRPr lang="en-US" sz="2800" dirty="0"/>
          </a:p>
          <a:p>
            <a:pPr lvl="1"/>
            <a:r>
              <a:rPr lang="en-US" sz="2800" dirty="0"/>
              <a:t>Waxes and </a:t>
            </a:r>
            <a:r>
              <a:rPr lang="en-US" sz="2800" dirty="0" smtClean="0"/>
              <a:t>wanes (Episodic)</a:t>
            </a:r>
          </a:p>
          <a:p>
            <a:pPr lvl="1"/>
            <a:r>
              <a:rPr lang="en-US" sz="2800" dirty="0" smtClean="0"/>
              <a:t>Exacerbation occur commonly under stress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-18485" y="0"/>
            <a:ext cx="9162485" cy="68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CLINICAL FEATURES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7172" y="685800"/>
            <a:ext cx="9136828" cy="6172200"/>
          </a:xfrm>
        </p:spPr>
        <p:txBody>
          <a:bodyPr>
            <a:noAutofit/>
          </a:bodyPr>
          <a:lstStyle/>
          <a:p>
            <a:r>
              <a:rPr lang="en-US" dirty="0"/>
              <a:t>Associated Disturbances</a:t>
            </a:r>
          </a:p>
          <a:p>
            <a:pPr lvl="1"/>
            <a:r>
              <a:rPr lang="en-US" dirty="0"/>
              <a:t>Obsessive compulsive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ersonality </a:t>
            </a:r>
            <a:r>
              <a:rPr lang="en-US" dirty="0"/>
              <a:t>disorder</a:t>
            </a:r>
          </a:p>
          <a:p>
            <a:r>
              <a:rPr lang="en-US" dirty="0"/>
              <a:t>Primary Differential Presentation</a:t>
            </a:r>
          </a:p>
          <a:p>
            <a:pPr lvl="1"/>
            <a:r>
              <a:rPr lang="en-US" dirty="0"/>
              <a:t>Depressive and anxiety disorders</a:t>
            </a:r>
          </a:p>
          <a:p>
            <a:pPr lvl="1"/>
            <a:r>
              <a:rPr lang="en-US" dirty="0"/>
              <a:t>Physical </a:t>
            </a:r>
            <a:r>
              <a:rPr lang="en-US" dirty="0" smtClean="0"/>
              <a:t>disease</a:t>
            </a:r>
          </a:p>
          <a:p>
            <a:r>
              <a:rPr lang="en-US" dirty="0" smtClean="0"/>
              <a:t>Psychological Processes Contributing to Symptoms</a:t>
            </a:r>
          </a:p>
          <a:p>
            <a:pPr lvl="1"/>
            <a:r>
              <a:rPr lang="en-US" dirty="0" smtClean="0"/>
              <a:t>Unconscious</a:t>
            </a:r>
          </a:p>
          <a:p>
            <a:r>
              <a:rPr lang="en-US" dirty="0" smtClean="0"/>
              <a:t>Motivation for Symptom Production</a:t>
            </a:r>
          </a:p>
          <a:p>
            <a:pPr lvl="1"/>
            <a:r>
              <a:rPr lang="en-US" dirty="0" smtClean="0"/>
              <a:t>Unconscious psychological factors</a:t>
            </a:r>
          </a:p>
          <a:p>
            <a:pPr lvl="1"/>
            <a:r>
              <a:rPr lang="en-US" dirty="0" smtClean="0"/>
              <a:t>Stress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bereavement</a:t>
            </a:r>
            <a:endParaRPr lang="en-US" dirty="0" smtClean="0"/>
          </a:p>
          <a:p>
            <a:pPr lvl="1"/>
            <a:r>
              <a:rPr lang="en-US" dirty="0" smtClean="0"/>
              <a:t>Developmental factors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/>
              <a:t>A variant of other mental disorders</a:t>
            </a:r>
          </a:p>
          <a:p>
            <a:pPr lvl="1"/>
            <a:r>
              <a:rPr lang="en-GB" sz="2600" dirty="0" smtClean="0"/>
              <a:t>An estimated 80 percent of patients with </a:t>
            </a:r>
            <a:r>
              <a:rPr lang="en-GB" sz="2600" dirty="0" err="1" smtClean="0"/>
              <a:t>hypochondriasis</a:t>
            </a:r>
            <a:r>
              <a:rPr lang="en-GB" sz="2600" dirty="0" smtClean="0"/>
              <a:t> may have coexisting depressive or anxiety disorders.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Illness experience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Previous physical disease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Obsessional symptoms</a:t>
            </a:r>
          </a:p>
          <a:p>
            <a:r>
              <a:rPr lang="en-GB" sz="2600" b="1" dirty="0" smtClean="0"/>
              <a:t>Psychodynamic theory: </a:t>
            </a:r>
            <a:r>
              <a:rPr lang="en-GB" sz="2600" dirty="0" smtClean="0"/>
              <a:t>aggressive and hostile wishes toward others are transferred (through repression and displacement) into physical complaints.</a:t>
            </a:r>
          </a:p>
          <a:p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6192" y="18691"/>
            <a:ext cx="9057807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folHlink"/>
                </a:solidFill>
              </a:rPr>
              <a:t>FUNCTIONAL SOMATIC SYNDROMES</a:t>
            </a:r>
            <a:endParaRPr lang="en-GB" b="1" dirty="0">
              <a:solidFill>
                <a:schemeClr val="folHlink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192" y="1340768"/>
            <a:ext cx="9057808" cy="5400600"/>
          </a:xfrm>
          <a:ln/>
        </p:spPr>
        <p:txBody>
          <a:bodyPr/>
          <a:lstStyle/>
          <a:p>
            <a:r>
              <a:rPr lang="en-GB" sz="2800" dirty="0" smtClean="0">
                <a:solidFill>
                  <a:schemeClr val="folHlink"/>
                </a:solidFill>
              </a:rPr>
              <a:t>GIT </a:t>
            </a:r>
            <a:r>
              <a:rPr lang="en-GB" sz="2800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 </a:t>
            </a:r>
            <a:r>
              <a:rPr lang="en-GB" sz="2800" dirty="0" smtClean="0"/>
              <a:t>IBS</a:t>
            </a:r>
            <a:r>
              <a:rPr lang="en-GB" sz="2800" dirty="0"/>
              <a:t>, Non Ulcer Dyspepsia</a:t>
            </a:r>
          </a:p>
          <a:p>
            <a:r>
              <a:rPr lang="en-GB" sz="2800" dirty="0" smtClean="0">
                <a:solidFill>
                  <a:schemeClr val="folHlink"/>
                </a:solidFill>
              </a:rPr>
              <a:t>OB &amp; GYN </a:t>
            </a:r>
            <a:r>
              <a:rPr lang="en-GB" sz="2800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 </a:t>
            </a:r>
            <a:r>
              <a:rPr lang="en-GB" sz="2800" dirty="0" smtClean="0"/>
              <a:t>PMS, Chronic pelvic </a:t>
            </a:r>
            <a:r>
              <a:rPr lang="en-GB" sz="2800" dirty="0"/>
              <a:t>pain</a:t>
            </a:r>
          </a:p>
          <a:p>
            <a:r>
              <a:rPr lang="en-GB" sz="2800" dirty="0" smtClean="0">
                <a:solidFill>
                  <a:schemeClr val="folHlink"/>
                </a:solidFill>
              </a:rPr>
              <a:t>RHEUMATOLOGIC </a:t>
            </a:r>
            <a:r>
              <a:rPr lang="en-GB" sz="2800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 </a:t>
            </a:r>
            <a:r>
              <a:rPr lang="en-GB" sz="2800" dirty="0" smtClean="0"/>
              <a:t>Fibromyalgia</a:t>
            </a:r>
            <a:endParaRPr lang="en-GB" sz="2800" dirty="0"/>
          </a:p>
          <a:p>
            <a:r>
              <a:rPr lang="en-GB" sz="2800" dirty="0" smtClean="0">
                <a:solidFill>
                  <a:schemeClr val="folHlink"/>
                </a:solidFill>
              </a:rPr>
              <a:t>CVS </a:t>
            </a:r>
            <a:r>
              <a:rPr lang="en-GB" sz="2800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 </a:t>
            </a:r>
            <a:r>
              <a:rPr lang="en-GB" sz="2800" dirty="0" smtClean="0"/>
              <a:t>Atypical/non </a:t>
            </a:r>
            <a:r>
              <a:rPr lang="en-GB" sz="2800" dirty="0"/>
              <a:t>cardiac chest </a:t>
            </a:r>
            <a:r>
              <a:rPr lang="en-GB" sz="2800" dirty="0" smtClean="0"/>
              <a:t>pain</a:t>
            </a:r>
          </a:p>
          <a:p>
            <a:r>
              <a:rPr lang="en-GB" sz="2800" dirty="0" smtClean="0">
                <a:solidFill>
                  <a:schemeClr val="folHlink"/>
                </a:solidFill>
              </a:rPr>
              <a:t>RESPIRATORY </a:t>
            </a:r>
            <a:r>
              <a:rPr lang="en-GB" sz="2800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 </a:t>
            </a:r>
            <a:r>
              <a:rPr lang="en-GB" sz="2800" dirty="0" smtClean="0"/>
              <a:t>Hyperventilation syndrome</a:t>
            </a:r>
          </a:p>
          <a:p>
            <a:r>
              <a:rPr lang="en-GB" sz="2800" dirty="0">
                <a:solidFill>
                  <a:schemeClr val="folHlink"/>
                </a:solidFill>
              </a:rPr>
              <a:t>INFECTIOUS DISEASE </a:t>
            </a:r>
            <a:r>
              <a:rPr lang="en-GB" sz="2800" dirty="0">
                <a:solidFill>
                  <a:schemeClr val="folHlink"/>
                </a:solidFill>
                <a:sym typeface="Wingdings" panose="05000000000000000000" pitchFamily="2" charset="2"/>
              </a:rPr>
              <a:t> </a:t>
            </a:r>
            <a:r>
              <a:rPr lang="en-GB" sz="2800" dirty="0"/>
              <a:t>Chronic Fatigue Syndrome</a:t>
            </a:r>
          </a:p>
          <a:p>
            <a:r>
              <a:rPr lang="en-GB" sz="2800" dirty="0">
                <a:solidFill>
                  <a:schemeClr val="folHlink"/>
                </a:solidFill>
              </a:rPr>
              <a:t>NEUROLOGY </a:t>
            </a:r>
            <a:r>
              <a:rPr lang="en-GB" sz="2800" dirty="0">
                <a:solidFill>
                  <a:schemeClr val="folHlink"/>
                </a:solidFill>
                <a:sym typeface="Wingdings" panose="05000000000000000000" pitchFamily="2" charset="2"/>
              </a:rPr>
              <a:t></a:t>
            </a:r>
            <a:r>
              <a:rPr lang="en-GB" sz="2800" dirty="0"/>
              <a:t>Tension headache, </a:t>
            </a:r>
            <a:r>
              <a:rPr lang="en-GB" sz="2800" dirty="0" smtClean="0"/>
              <a:t>non- epileptic </a:t>
            </a:r>
            <a:r>
              <a:rPr lang="en-GB" sz="2800" dirty="0"/>
              <a:t>seizure</a:t>
            </a:r>
          </a:p>
          <a:p>
            <a:r>
              <a:rPr lang="en-GB" sz="2800" dirty="0">
                <a:solidFill>
                  <a:schemeClr val="folHlink"/>
                </a:solidFill>
              </a:rPr>
              <a:t>DENTISTRY </a:t>
            </a:r>
            <a:r>
              <a:rPr lang="en-GB" sz="2800" dirty="0">
                <a:solidFill>
                  <a:schemeClr val="folHlink"/>
                </a:solidFill>
                <a:sym typeface="Wingdings" panose="05000000000000000000" pitchFamily="2" charset="2"/>
              </a:rPr>
              <a:t> </a:t>
            </a:r>
            <a:r>
              <a:rPr lang="en-GB" sz="2800" dirty="0"/>
              <a:t>Atypical facial pain</a:t>
            </a:r>
          </a:p>
          <a:p>
            <a:r>
              <a:rPr lang="en-GB" sz="2800" dirty="0">
                <a:solidFill>
                  <a:schemeClr val="folHlink"/>
                </a:solidFill>
              </a:rPr>
              <a:t>ENT	</a:t>
            </a:r>
            <a:r>
              <a:rPr lang="en-GB" sz="2800" dirty="0">
                <a:solidFill>
                  <a:schemeClr val="folHlink"/>
                </a:solidFill>
                <a:sym typeface="Wingdings" panose="05000000000000000000" pitchFamily="2" charset="2"/>
              </a:rPr>
              <a:t> </a:t>
            </a:r>
            <a:r>
              <a:rPr lang="en-GB" sz="2800" dirty="0"/>
              <a:t>Globus syndrome</a:t>
            </a:r>
          </a:p>
          <a:p>
            <a:r>
              <a:rPr lang="en-GB" sz="2800" dirty="0">
                <a:solidFill>
                  <a:schemeClr val="folHlink"/>
                </a:solidFill>
              </a:rPr>
              <a:t>ALLERGY </a:t>
            </a:r>
            <a:r>
              <a:rPr lang="en-GB" sz="2800" dirty="0">
                <a:solidFill>
                  <a:schemeClr val="folHlink"/>
                </a:solidFill>
                <a:sym typeface="Wingdings" panose="05000000000000000000" pitchFamily="2" charset="2"/>
              </a:rPr>
              <a:t></a:t>
            </a:r>
            <a:r>
              <a:rPr lang="en-GB" sz="2800" dirty="0"/>
              <a:t>	Multiple chemical </a:t>
            </a:r>
            <a:r>
              <a:rPr lang="en-GB" sz="2800" dirty="0" smtClean="0"/>
              <a:t>sensitivity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Resistance to psychiatric treatment, </a:t>
            </a:r>
          </a:p>
          <a:p>
            <a:r>
              <a:rPr lang="en-GB" dirty="0" smtClean="0"/>
              <a:t>Use medical setting and focus on stress reduction and education in coping with chronic illness</a:t>
            </a:r>
          </a:p>
          <a:p>
            <a:r>
              <a:rPr lang="en-GB" dirty="0" smtClean="0"/>
              <a:t>Pharmacotherapy for coexisting anxiety disorder or major depressive disorder.</a:t>
            </a:r>
          </a:p>
          <a:p>
            <a:r>
              <a:rPr lang="en-GB" dirty="0" smtClean="0"/>
              <a:t>Insight oriented therapy and group psychotherapy are tried without much success.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30256" y="116632"/>
            <a:ext cx="9066752" cy="1152128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4. BODY DYSMORPHIC DISORDER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Patients with BDD are preoccupied with body parts that they perceive as flawed or defective, having strong beliefs that they are unattractive, ugly or repulsive</a:t>
            </a:r>
          </a:p>
          <a:p>
            <a:r>
              <a:rPr lang="en-US" sz="2000" dirty="0" smtClean="0"/>
              <a:t>Through their physical imperfections are either minimal or completely imagined, patients view them as severe and grotesque</a:t>
            </a:r>
          </a:p>
          <a:p>
            <a:r>
              <a:rPr lang="en-US" sz="2000" dirty="0" smtClean="0"/>
              <a:t>They are very self-conscious about their appearance</a:t>
            </a:r>
          </a:p>
          <a:p>
            <a:r>
              <a:rPr lang="en-US" sz="2000" dirty="0" smtClean="0"/>
              <a:t>They spend significant time trying to correct perceived flaws with makeup, dermatological procedures or plastic surgery</a:t>
            </a:r>
            <a:endParaRPr lang="en-US" sz="2000" dirty="0" smtClean="0"/>
          </a:p>
          <a:p>
            <a:r>
              <a:rPr lang="en-US" sz="2000" dirty="0" smtClean="0"/>
              <a:t>Concern </a:t>
            </a:r>
            <a:r>
              <a:rPr lang="en-US" sz="2000" dirty="0"/>
              <a:t>with body defect</a:t>
            </a:r>
          </a:p>
          <a:p>
            <a:r>
              <a:rPr lang="en-US" sz="2000" dirty="0"/>
              <a:t>Demographic and Epidemiological Features</a:t>
            </a:r>
          </a:p>
          <a:p>
            <a:r>
              <a:rPr lang="en-US" sz="2000" dirty="0"/>
              <a:t>Adolescence or young adult</a:t>
            </a:r>
          </a:p>
          <a:p>
            <a:r>
              <a:rPr lang="en-US" sz="2000" dirty="0" smtClean="0"/>
              <a:t>Female </a:t>
            </a:r>
            <a:r>
              <a:rPr lang="en-US" sz="2000" dirty="0"/>
              <a:t>predominance</a:t>
            </a:r>
          </a:p>
          <a:p>
            <a:r>
              <a:rPr lang="en-US" sz="2000" dirty="0"/>
              <a:t>Largely </a:t>
            </a:r>
            <a:r>
              <a:rPr lang="en-US" sz="2000" dirty="0" smtClean="0"/>
              <a:t>unknown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DSM-IV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Preoccupation with an imagined defect in appearance or excessive concern about a slightly physical anomaly</a:t>
            </a:r>
          </a:p>
          <a:p>
            <a:endParaRPr lang="en-US" dirty="0"/>
          </a:p>
          <a:p>
            <a:r>
              <a:rPr lang="en-US" dirty="0" smtClean="0"/>
              <a:t>Must cause significant distress in the patient's life</a:t>
            </a:r>
          </a:p>
          <a:p>
            <a:endParaRPr lang="en-US" dirty="0"/>
          </a:p>
          <a:p>
            <a:r>
              <a:rPr lang="en-US" dirty="0" smtClean="0"/>
              <a:t>Not better accounted for by another mental disorder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4879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7475" y="0"/>
            <a:ext cx="9161475" cy="1143008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CONT.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800" dirty="0"/>
              <a:t>Diagnostic Features</a:t>
            </a:r>
          </a:p>
          <a:p>
            <a:pPr lvl="1"/>
            <a:r>
              <a:rPr lang="en-US" sz="2800" dirty="0"/>
              <a:t>Pervasive bodily concerns</a:t>
            </a:r>
          </a:p>
          <a:p>
            <a:r>
              <a:rPr lang="en-US" sz="2800" dirty="0"/>
              <a:t>Management Strategy</a:t>
            </a:r>
          </a:p>
          <a:p>
            <a:pPr lvl="1"/>
            <a:r>
              <a:rPr lang="en-US" sz="2800" dirty="0"/>
              <a:t>Therapeutic alliance</a:t>
            </a:r>
          </a:p>
          <a:p>
            <a:pPr lvl="1"/>
            <a:r>
              <a:rPr lang="en-US" sz="2800" dirty="0"/>
              <a:t>Stress management</a:t>
            </a:r>
          </a:p>
          <a:p>
            <a:pPr lvl="1"/>
            <a:r>
              <a:rPr lang="en-US" sz="2800" dirty="0"/>
              <a:t>Psychotherapies</a:t>
            </a:r>
          </a:p>
          <a:p>
            <a:pPr lvl="1"/>
            <a:r>
              <a:rPr lang="en-US" sz="2800" dirty="0"/>
              <a:t>Antidepressant </a:t>
            </a:r>
            <a:r>
              <a:rPr lang="en-US" sz="2800" dirty="0" smtClean="0"/>
              <a:t>medications</a:t>
            </a:r>
            <a:r>
              <a:rPr lang="en-US" sz="2800" dirty="0"/>
              <a:t>	</a:t>
            </a:r>
            <a:r>
              <a:rPr lang="en-US" sz="2800" dirty="0" smtClean="0"/>
              <a:t>	</a:t>
            </a:r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  <a:p>
            <a:r>
              <a:rPr lang="en-US" sz="2800" dirty="0" smtClean="0"/>
              <a:t>Prognosis</a:t>
            </a:r>
            <a:endParaRPr lang="en-US" sz="2800" dirty="0"/>
          </a:p>
          <a:p>
            <a:pPr lvl="1"/>
            <a:r>
              <a:rPr lang="en-US" sz="2800" dirty="0"/>
              <a:t>Unknown</a:t>
            </a:r>
          </a:p>
          <a:p>
            <a:pPr lvl="1"/>
            <a:r>
              <a:rPr lang="en-US" sz="2800" dirty="0"/>
              <a:t>suicide</a:t>
            </a:r>
          </a:p>
          <a:p>
            <a:r>
              <a:rPr lang="en-US" sz="2800" dirty="0"/>
              <a:t>Associated Disturbances</a:t>
            </a:r>
          </a:p>
          <a:p>
            <a:pPr lvl="1"/>
            <a:r>
              <a:rPr lang="en-US" sz="2800" dirty="0"/>
              <a:t>Psychosocial distress</a:t>
            </a:r>
          </a:p>
          <a:p>
            <a:pPr lvl="1"/>
            <a:r>
              <a:rPr lang="en-US" sz="2800" dirty="0"/>
              <a:t>Avoidant or obsessive-compulsive personality disorder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5814"/>
            <a:ext cx="9144000" cy="1406961"/>
          </a:xfrm>
        </p:spPr>
        <p:txBody>
          <a:bodyPr/>
          <a:lstStyle/>
          <a:p>
            <a:r>
              <a:rPr lang="en-US" sz="4000" dirty="0" smtClean="0">
                <a:solidFill>
                  <a:srgbClr val="FFC000"/>
                </a:solidFill>
              </a:rPr>
              <a:t>5. PAIN DISORDER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Clinical Presentation</a:t>
            </a:r>
          </a:p>
          <a:p>
            <a:pPr lvl="1"/>
            <a:r>
              <a:rPr lang="en-US" dirty="0"/>
              <a:t>Pain syndrome simulated</a:t>
            </a:r>
          </a:p>
          <a:p>
            <a:r>
              <a:rPr lang="en-US" dirty="0"/>
              <a:t>Demographic and Epidemiological Features</a:t>
            </a:r>
          </a:p>
          <a:p>
            <a:pPr lvl="1"/>
            <a:r>
              <a:rPr lang="en-US" dirty="0"/>
              <a:t>Female predominance 2 to 1</a:t>
            </a:r>
          </a:p>
          <a:p>
            <a:pPr lvl="1"/>
            <a:r>
              <a:rPr lang="en-US" dirty="0"/>
              <a:t>Older: 4th or 5th decade</a:t>
            </a:r>
          </a:p>
          <a:p>
            <a:pPr lvl="1"/>
            <a:r>
              <a:rPr lang="en-US" dirty="0"/>
              <a:t>Familial pattern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-31085" y="116632"/>
            <a:ext cx="9175085" cy="1296144"/>
          </a:xfrm>
        </p:spPr>
        <p:txBody>
          <a:bodyPr/>
          <a:lstStyle/>
          <a:p>
            <a:r>
              <a:rPr lang="en-US" sz="4000" dirty="0" smtClean="0">
                <a:solidFill>
                  <a:srgbClr val="FFC000"/>
                </a:solidFill>
              </a:rPr>
              <a:t>CLINICAL FEATURES OF PAIN DISORDER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Diagnostic Features</a:t>
            </a:r>
          </a:p>
          <a:p>
            <a:pPr lvl="1"/>
            <a:r>
              <a:rPr lang="en-US" sz="3600" dirty="0"/>
              <a:t>Simulation or intensity incompatible with known physiological mechanisms or anatomy</a:t>
            </a:r>
          </a:p>
          <a:p>
            <a:r>
              <a:rPr lang="en-US" sz="3600" dirty="0"/>
              <a:t>Management Strategy</a:t>
            </a:r>
          </a:p>
          <a:p>
            <a:pPr lvl="1"/>
            <a:r>
              <a:rPr lang="en-US" sz="3600" dirty="0"/>
              <a:t>Therapeutic alliance</a:t>
            </a:r>
          </a:p>
          <a:p>
            <a:pPr lvl="1"/>
            <a:r>
              <a:rPr lang="en-US" sz="3600" dirty="0"/>
              <a:t>Redefine goals of treatment</a:t>
            </a:r>
          </a:p>
          <a:p>
            <a:pPr lvl="1"/>
            <a:r>
              <a:rPr lang="en-US" sz="3600" dirty="0"/>
              <a:t>Antidepressant medications</a:t>
            </a:r>
          </a:p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-89941" y="0"/>
            <a:ext cx="9252520" cy="1124744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5. CONT.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Prognosis</a:t>
            </a:r>
          </a:p>
          <a:p>
            <a:pPr lvl="1"/>
            <a:r>
              <a:rPr lang="en-US" sz="3200" dirty="0"/>
              <a:t>Guarded, variable</a:t>
            </a:r>
          </a:p>
          <a:p>
            <a:r>
              <a:rPr lang="en-US" sz="3200" dirty="0"/>
              <a:t>Associated Disturbances</a:t>
            </a:r>
          </a:p>
          <a:p>
            <a:pPr lvl="1"/>
            <a:r>
              <a:rPr lang="en-US" sz="3200" dirty="0"/>
              <a:t>Depressive disorders</a:t>
            </a:r>
          </a:p>
          <a:p>
            <a:pPr lvl="1"/>
            <a:r>
              <a:rPr lang="en-US" sz="3200" dirty="0"/>
              <a:t>Alcohol and other substance abuse</a:t>
            </a:r>
          </a:p>
          <a:p>
            <a:r>
              <a:rPr lang="en-US" sz="3200" dirty="0"/>
              <a:t>Primary Differential Presentation</a:t>
            </a:r>
          </a:p>
          <a:p>
            <a:pPr lvl="1"/>
            <a:r>
              <a:rPr lang="en-US" sz="3200" dirty="0"/>
              <a:t>Physical disease</a:t>
            </a:r>
          </a:p>
          <a:p>
            <a:pPr lvl="1"/>
            <a:r>
              <a:rPr lang="en-US" sz="3200" dirty="0" smtClean="0"/>
              <a:t>Malingering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CONT.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n-US" sz="3200" dirty="0"/>
              <a:t>Psychological Processes Contributing to </a:t>
            </a:r>
            <a:r>
              <a:rPr lang="en-US" sz="3200" dirty="0" smtClean="0"/>
              <a:t>Symptoms:</a:t>
            </a:r>
            <a:endParaRPr lang="en-US" sz="3200" dirty="0"/>
          </a:p>
          <a:p>
            <a:pPr lvl="1"/>
            <a:r>
              <a:rPr lang="en-US" sz="3200" dirty="0"/>
              <a:t>Unconscious</a:t>
            </a:r>
          </a:p>
          <a:p>
            <a:pPr lvl="1"/>
            <a:r>
              <a:rPr lang="en-US" sz="3200" dirty="0"/>
              <a:t>Acute stressor</a:t>
            </a:r>
          </a:p>
          <a:p>
            <a:pPr lvl="1"/>
            <a:r>
              <a:rPr lang="en-US" sz="3200" dirty="0"/>
              <a:t>Physical trauma may </a:t>
            </a:r>
            <a:r>
              <a:rPr lang="en-US" sz="3200" dirty="0" smtClean="0"/>
              <a:t>predispose</a:t>
            </a:r>
          </a:p>
          <a:p>
            <a:pPr lvl="1"/>
            <a:endParaRPr lang="en-US" sz="3200" dirty="0"/>
          </a:p>
          <a:p>
            <a:r>
              <a:rPr lang="en-US" sz="3200" dirty="0"/>
              <a:t>Motivation for Symptom Production</a:t>
            </a:r>
          </a:p>
          <a:p>
            <a:pPr lvl="1"/>
            <a:r>
              <a:rPr lang="en-US" sz="3200" dirty="0"/>
              <a:t>Unconscious psychological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CONVERSION DISORDER: AETIOLOGY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b="1" dirty="0"/>
              <a:t>P</a:t>
            </a:r>
            <a:r>
              <a:rPr lang="en-GB" b="1" dirty="0" smtClean="0"/>
              <a:t>sychoanalytic </a:t>
            </a:r>
            <a:r>
              <a:rPr lang="en-GB" b="1" dirty="0" smtClean="0"/>
              <a:t>theory</a:t>
            </a:r>
          </a:p>
          <a:p>
            <a:pPr lvl="1"/>
            <a:r>
              <a:rPr lang="en-GB" b="1" dirty="0" smtClean="0"/>
              <a:t>repression </a:t>
            </a:r>
            <a:r>
              <a:rPr lang="en-GB" dirty="0" smtClean="0"/>
              <a:t>of unconscious </a:t>
            </a:r>
            <a:r>
              <a:rPr lang="en-GB" dirty="0" err="1" smtClean="0"/>
              <a:t>intrapsychic</a:t>
            </a:r>
            <a:r>
              <a:rPr lang="en-GB" dirty="0" smtClean="0"/>
              <a:t> conflict and conversion of anxiety into a physical symptom.</a:t>
            </a:r>
          </a:p>
          <a:p>
            <a:pPr lvl="1"/>
            <a:r>
              <a:rPr lang="en-GB" dirty="0" smtClean="0"/>
              <a:t>The conflict is between an instinctual impulse (e.g., aggression or sexuality) and the prohibitions against its expression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Conditioned </a:t>
            </a:r>
            <a:r>
              <a:rPr lang="en-GB" b="1" dirty="0" smtClean="0"/>
              <a:t>learning theory, </a:t>
            </a:r>
          </a:p>
          <a:p>
            <a:pPr lvl="1"/>
            <a:r>
              <a:rPr lang="en-GB" dirty="0" smtClean="0"/>
              <a:t>Classically conditioned learned </a:t>
            </a:r>
            <a:r>
              <a:rPr lang="en-GB" dirty="0" err="1" smtClean="0"/>
              <a:t>behavior</a:t>
            </a:r>
            <a:r>
              <a:rPr lang="en-GB" dirty="0" smtClean="0"/>
              <a:t> 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Commonly associated with passive‐aggressive, dependent, antisocial, and histrionic </a:t>
            </a:r>
            <a:r>
              <a:rPr lang="en-GB" b="1" dirty="0" smtClean="0"/>
              <a:t>personality disorders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CONVERSION DISORDER: TREATMENT 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Resolution of the conversion disorder symptom is usually </a:t>
            </a:r>
            <a:r>
              <a:rPr lang="en-GB" b="1" dirty="0" smtClean="0"/>
              <a:t>spontaneous</a:t>
            </a:r>
          </a:p>
          <a:p>
            <a:r>
              <a:rPr lang="en-GB" b="1" dirty="0" smtClean="0"/>
              <a:t> </a:t>
            </a:r>
            <a:endParaRPr lang="en-GB" b="1" dirty="0" smtClean="0"/>
          </a:p>
          <a:p>
            <a:r>
              <a:rPr lang="en-GB" dirty="0" smtClean="0"/>
              <a:t>Probably facilitated by insight‐oriented supportive or behaviour therapy.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268760"/>
          </a:xfrm>
        </p:spPr>
        <p:txBody>
          <a:bodyPr>
            <a:normAutofit/>
          </a:bodyPr>
          <a:lstStyle/>
          <a:p>
            <a:r>
              <a:rPr lang="en-US" dirty="0" smtClean="0"/>
              <a:t>OTHERS 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Sydenham 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Briquet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Electromagnetic hypersensitivity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Ozone sensitivity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SOMATOFORM PAIN DISORDER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Clinical features: </a:t>
            </a:r>
          </a:p>
          <a:p>
            <a:pPr lvl="1"/>
            <a:r>
              <a:rPr lang="en-GB" b="1" dirty="0" smtClean="0"/>
              <a:t>It is characterized by symptoms of pain that are either solely related to, or </a:t>
            </a:r>
            <a:r>
              <a:rPr lang="en-GB" dirty="0" smtClean="0"/>
              <a:t>significantly exacerbated by, psychological factors;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FACTITIOUS DISORDERS: 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600" dirty="0" smtClean="0"/>
              <a:t>Intentional production of or feigning of physical or psychological </a:t>
            </a:r>
            <a:r>
              <a:rPr lang="en-GB" sz="2600" dirty="0" smtClean="0"/>
              <a:t>symptoms</a:t>
            </a:r>
          </a:p>
          <a:p>
            <a:r>
              <a:rPr lang="en-GB" sz="2600" dirty="0" smtClean="0"/>
              <a:t>Begins </a:t>
            </a:r>
            <a:r>
              <a:rPr lang="en-GB" sz="2600" dirty="0" smtClean="0"/>
              <a:t>before the age of 30 and includes Munchausen’s syndrome</a:t>
            </a:r>
          </a:p>
          <a:p>
            <a:r>
              <a:rPr lang="en-GB" sz="2600" dirty="0" smtClean="0"/>
              <a:t>Unlike in Malingering, </a:t>
            </a:r>
            <a:r>
              <a:rPr lang="en-GB" sz="2600" dirty="0" smtClean="0"/>
              <a:t>External </a:t>
            </a:r>
            <a:r>
              <a:rPr lang="en-GB" sz="2600" dirty="0" smtClean="0"/>
              <a:t>rewards like financial compensation are not evident.</a:t>
            </a:r>
          </a:p>
          <a:p>
            <a:r>
              <a:rPr lang="en-GB" sz="2600" dirty="0" smtClean="0"/>
              <a:t>Munchausen’s syndrome</a:t>
            </a:r>
          </a:p>
          <a:p>
            <a:pPr lvl="1"/>
            <a:r>
              <a:rPr lang="en-GB" sz="2600" dirty="0"/>
              <a:t>C</a:t>
            </a:r>
            <a:r>
              <a:rPr lang="en-GB" sz="2600" dirty="0" smtClean="0"/>
              <a:t>hronic </a:t>
            </a:r>
            <a:r>
              <a:rPr lang="en-GB" sz="2600" dirty="0" smtClean="0"/>
              <a:t>factitious disorder with physical signs and symptoms,</a:t>
            </a:r>
          </a:p>
          <a:p>
            <a:pPr lvl="1"/>
            <a:r>
              <a:rPr lang="en-GB" sz="2600" dirty="0" smtClean="0"/>
              <a:t>Hi</a:t>
            </a:r>
            <a:r>
              <a:rPr lang="en-GB" sz="2600" dirty="0" smtClean="0"/>
              <a:t>story </a:t>
            </a:r>
            <a:r>
              <a:rPr lang="en-GB" sz="2600" dirty="0" smtClean="0"/>
              <a:t>of recurrent hospitalization,</a:t>
            </a:r>
          </a:p>
          <a:p>
            <a:pPr lvl="1"/>
            <a:r>
              <a:rPr lang="en-GB" sz="2600" dirty="0" err="1"/>
              <a:t>P</a:t>
            </a:r>
            <a:r>
              <a:rPr lang="en-GB" sz="2600" dirty="0" err="1" smtClean="0"/>
              <a:t>regrination</a:t>
            </a:r>
            <a:endParaRPr lang="en-GB" sz="2600" dirty="0" smtClean="0"/>
          </a:p>
          <a:p>
            <a:pPr lvl="1"/>
            <a:r>
              <a:rPr lang="en-GB" sz="2600" dirty="0" err="1"/>
              <a:t>P</a:t>
            </a:r>
            <a:r>
              <a:rPr lang="en-GB" sz="2600" dirty="0" err="1" smtClean="0"/>
              <a:t>seudologia</a:t>
            </a:r>
            <a:r>
              <a:rPr lang="en-GB" sz="2600" dirty="0" smtClean="0"/>
              <a:t> </a:t>
            </a:r>
            <a:r>
              <a:rPr lang="en-GB" sz="2600" dirty="0" err="1" smtClean="0"/>
              <a:t>fantastica</a:t>
            </a:r>
            <a:r>
              <a:rPr lang="en-GB" sz="2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FACTITIOUS DISORDERS: DIFFERENTIAL 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Wanderers </a:t>
            </a:r>
          </a:p>
          <a:p>
            <a:r>
              <a:rPr lang="en-GB" sz="3200" dirty="0" smtClean="0"/>
              <a:t>Non‐wanderers</a:t>
            </a:r>
          </a:p>
          <a:p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FACTITIOUS DISORDERS: AETIOLOGY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The following factors are suspected </a:t>
            </a:r>
          </a:p>
          <a:p>
            <a:pPr lvl="1"/>
            <a:r>
              <a:rPr lang="en-GB" dirty="0" smtClean="0"/>
              <a:t>parental abuse, neglect, or abandonment</a:t>
            </a:r>
          </a:p>
          <a:p>
            <a:pPr lvl="1"/>
            <a:r>
              <a:rPr lang="en-GB" dirty="0" smtClean="0"/>
              <a:t>early experiences of chronic illness or hospitalization</a:t>
            </a:r>
          </a:p>
          <a:p>
            <a:pPr lvl="1"/>
            <a:r>
              <a:rPr lang="en-GB" dirty="0" smtClean="0"/>
              <a:t>a significant relationship with a physician in the past</a:t>
            </a:r>
          </a:p>
          <a:p>
            <a:pPr lvl="1"/>
            <a:r>
              <a:rPr lang="en-GB" dirty="0" smtClean="0"/>
              <a:t>experiences of medical mismanagement leading to a grudge against doctors</a:t>
            </a:r>
          </a:p>
          <a:p>
            <a:pPr lvl="1"/>
            <a:r>
              <a:rPr lang="en-GB" dirty="0" smtClean="0"/>
              <a:t>paramedical employment</a:t>
            </a:r>
          </a:p>
          <a:p>
            <a:pPr lvl="1"/>
            <a:r>
              <a:rPr lang="en-GB" dirty="0" smtClean="0"/>
              <a:t>Organic brain disorder.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2" y="0"/>
            <a:ext cx="9111828" cy="1268760"/>
          </a:xfrm>
        </p:spPr>
        <p:txBody>
          <a:bodyPr/>
          <a:lstStyle/>
          <a:p>
            <a:r>
              <a:rPr lang="en-GB" dirty="0" smtClean="0"/>
              <a:t>GENERAL ASSESSMENT PRINCIPLES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Consider psychological factors from onset</a:t>
            </a:r>
          </a:p>
          <a:p>
            <a:r>
              <a:rPr lang="en-GB" dirty="0" smtClean="0"/>
              <a:t>Use appropriate physical investigations to exclude physical cause</a:t>
            </a:r>
          </a:p>
          <a:p>
            <a:r>
              <a:rPr lang="en-GB" dirty="0" smtClean="0"/>
              <a:t>Clarify psychological and physical complaints</a:t>
            </a:r>
          </a:p>
          <a:p>
            <a:r>
              <a:rPr lang="en-GB" dirty="0" smtClean="0"/>
              <a:t>Clarify previous personality and concerns about physical illness</a:t>
            </a:r>
          </a:p>
          <a:p>
            <a:r>
              <a:rPr lang="en-GB" dirty="0" smtClean="0"/>
              <a:t>Understand patients beliefs and expectations</a:t>
            </a:r>
          </a:p>
          <a:p>
            <a:r>
              <a:rPr lang="en-GB" dirty="0" smtClean="0"/>
              <a:t>Identify depression and other psychiatric disorders</a:t>
            </a:r>
          </a:p>
          <a:p>
            <a:r>
              <a:rPr lang="en-GB" dirty="0" smtClean="0"/>
              <a:t>Identify psychosocial problem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TREATMENT GUIDELINES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r>
              <a:rPr lang="en-GB" dirty="0" smtClean="0"/>
              <a:t>Emphasise that symptoms are real and familiar and that medical care is appropriate</a:t>
            </a:r>
          </a:p>
          <a:p>
            <a:r>
              <a:rPr lang="en-GB" dirty="0" smtClean="0"/>
              <a:t>Minimise and control physical care</a:t>
            </a:r>
          </a:p>
          <a:p>
            <a:r>
              <a:rPr lang="en-GB" dirty="0" smtClean="0"/>
              <a:t>Offer an explanation and discuss</a:t>
            </a:r>
          </a:p>
          <a:p>
            <a:r>
              <a:rPr lang="en-GB" dirty="0" smtClean="0"/>
              <a:t>Discuss the role of psychological factors in all medical care plan</a:t>
            </a:r>
          </a:p>
          <a:p>
            <a:r>
              <a:rPr lang="en-GB" dirty="0" smtClean="0"/>
              <a:t>Allow patient to ask questions</a:t>
            </a:r>
          </a:p>
          <a:p>
            <a:r>
              <a:rPr lang="en-GB" dirty="0" smtClean="0"/>
              <a:t>Agree to a treatment plan</a:t>
            </a:r>
          </a:p>
          <a:p>
            <a:r>
              <a:rPr lang="en-GB" dirty="0" smtClean="0"/>
              <a:t>Treat any primary psychiatric disorder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1202" y="12253"/>
            <a:ext cx="9072797" cy="1143000"/>
          </a:xfrm>
        </p:spPr>
        <p:txBody>
          <a:bodyPr/>
          <a:lstStyle/>
          <a:p>
            <a:r>
              <a:rPr lang="en-GB" dirty="0" smtClean="0">
                <a:solidFill>
                  <a:schemeClr val="folHlink"/>
                </a:solidFill>
              </a:rPr>
              <a:t>PSYCHIATRIC CATEGORIES</a:t>
            </a:r>
            <a:endParaRPr lang="en-GB" dirty="0">
              <a:solidFill>
                <a:schemeClr val="folHlink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01" y="1155252"/>
            <a:ext cx="9072797" cy="5702747"/>
          </a:xfrm>
        </p:spPr>
        <p:txBody>
          <a:bodyPr/>
          <a:lstStyle/>
          <a:p>
            <a:r>
              <a:rPr lang="en-GB" sz="2600" dirty="0"/>
              <a:t>Worry about disease </a:t>
            </a:r>
            <a:r>
              <a:rPr lang="en-GB" sz="2600" dirty="0">
                <a:sym typeface="Wingdings" pitchFamily="2" charset="2"/>
              </a:rPr>
              <a:t> </a:t>
            </a:r>
            <a:r>
              <a:rPr lang="en-GB" sz="2600" b="1" dirty="0">
                <a:solidFill>
                  <a:srgbClr val="FF0000"/>
                </a:solidFill>
              </a:rPr>
              <a:t>Hypochondriasis</a:t>
            </a:r>
          </a:p>
          <a:p>
            <a:r>
              <a:rPr lang="en-GB" sz="2600" dirty="0"/>
              <a:t>Concern about symptoms </a:t>
            </a:r>
            <a:r>
              <a:rPr lang="en-GB" sz="2600" dirty="0">
                <a:sym typeface="Wingdings" pitchFamily="2" charset="2"/>
              </a:rPr>
              <a:t> </a:t>
            </a:r>
            <a:r>
              <a:rPr lang="en-GB" sz="2600" b="1" dirty="0">
                <a:solidFill>
                  <a:srgbClr val="FF0000"/>
                </a:solidFill>
              </a:rPr>
              <a:t>Somatisation</a:t>
            </a:r>
          </a:p>
          <a:p>
            <a:r>
              <a:rPr lang="en-GB" sz="2600" dirty="0"/>
              <a:t>Loss of function </a:t>
            </a:r>
            <a:r>
              <a:rPr lang="en-GB" sz="2600" dirty="0" smtClean="0">
                <a:sym typeface="Wingdings" pitchFamily="2" charset="2"/>
              </a:rPr>
              <a:t> </a:t>
            </a:r>
            <a:r>
              <a:rPr lang="en-GB" sz="2600" b="1" dirty="0" smtClean="0">
                <a:solidFill>
                  <a:srgbClr val="FF0000"/>
                </a:solidFill>
              </a:rPr>
              <a:t>Conversion </a:t>
            </a:r>
            <a:endParaRPr lang="en-GB" sz="2600" b="1" dirty="0">
              <a:solidFill>
                <a:srgbClr val="FF0000"/>
              </a:solidFill>
            </a:endParaRPr>
          </a:p>
          <a:p>
            <a:r>
              <a:rPr lang="en-GB" sz="2600" dirty="0"/>
              <a:t>Dislike of body parts </a:t>
            </a:r>
            <a:r>
              <a:rPr lang="en-GB" sz="2600" dirty="0">
                <a:sym typeface="Wingdings" pitchFamily="2" charset="2"/>
              </a:rPr>
              <a:t> </a:t>
            </a:r>
            <a:r>
              <a:rPr lang="en-GB" sz="2600" b="1" dirty="0" smtClean="0">
                <a:solidFill>
                  <a:srgbClr val="FF0000"/>
                </a:solidFill>
                <a:sym typeface="Wingdings" pitchFamily="2" charset="2"/>
              </a:rPr>
              <a:t>Body </a:t>
            </a:r>
            <a:r>
              <a:rPr lang="en-GB" sz="2600" b="1" dirty="0" err="1" smtClean="0">
                <a:solidFill>
                  <a:srgbClr val="FF0000"/>
                </a:solidFill>
                <a:sym typeface="Wingdings" pitchFamily="2" charset="2"/>
              </a:rPr>
              <a:t>Dysmorphic</a:t>
            </a:r>
            <a:r>
              <a:rPr lang="en-GB" sz="26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GB" sz="2600" b="1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GB" sz="2600" dirty="0">
                <a:sym typeface="Wingdings" pitchFamily="2" charset="2"/>
              </a:rPr>
              <a:t>Deliberate deception  </a:t>
            </a:r>
            <a:endParaRPr lang="en-GB" sz="2600" dirty="0" smtClean="0">
              <a:sym typeface="Wingdings" pitchFamily="2" charset="2"/>
            </a:endParaRPr>
          </a:p>
          <a:p>
            <a:pPr lvl="1"/>
            <a:r>
              <a:rPr lang="en-GB" sz="2600" b="1" dirty="0" smtClean="0">
                <a:solidFill>
                  <a:srgbClr val="FF0000"/>
                </a:solidFill>
                <a:sym typeface="Wingdings" pitchFamily="2" charset="2"/>
              </a:rPr>
              <a:t>F</a:t>
            </a:r>
            <a:r>
              <a:rPr lang="en-GB" sz="2600" b="1" dirty="0" smtClean="0">
                <a:solidFill>
                  <a:srgbClr val="FF0000"/>
                </a:solidFill>
                <a:sym typeface="Wingdings" pitchFamily="2" charset="2"/>
              </a:rPr>
              <a:t>actitious disorder</a:t>
            </a:r>
          </a:p>
          <a:p>
            <a:pPr lvl="1"/>
            <a:r>
              <a:rPr lang="en-GB" sz="2600" b="1" dirty="0" smtClean="0">
                <a:solidFill>
                  <a:srgbClr val="FF0000"/>
                </a:solidFill>
                <a:sym typeface="Wingdings" pitchFamily="2" charset="2"/>
              </a:rPr>
              <a:t>Malingering  external benefits are reached through conscious feigning of symptoms</a:t>
            </a:r>
            <a:endParaRPr lang="en-GB" sz="2600" b="1" dirty="0">
              <a:solidFill>
                <a:srgbClr val="FF000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SOMATOFORM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2" y="1174014"/>
            <a:ext cx="9111828" cy="5683986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Bodily sensations or </a:t>
            </a:r>
            <a:r>
              <a:rPr lang="en-GB" sz="2800" dirty="0" smtClean="0"/>
              <a:t>functions influenced </a:t>
            </a:r>
            <a:r>
              <a:rPr lang="en-GB" sz="2800" dirty="0" smtClean="0"/>
              <a:t>by a disorder of the mind (presumed) 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r>
              <a:rPr lang="en-GB" sz="2800" dirty="0" smtClean="0"/>
              <a:t>Physical and laboratory examinations </a:t>
            </a:r>
            <a:r>
              <a:rPr lang="en-GB" sz="2800" b="1" i="1" dirty="0" smtClean="0"/>
              <a:t>normal</a:t>
            </a:r>
          </a:p>
          <a:p>
            <a:r>
              <a:rPr lang="en-GB" sz="2800" dirty="0" smtClean="0"/>
              <a:t>Firm belief of suffering on the patients </a:t>
            </a:r>
            <a:r>
              <a:rPr lang="en-GB" sz="2800" dirty="0" smtClean="0"/>
              <a:t>part. The patient </a:t>
            </a:r>
            <a:r>
              <a:rPr lang="en-GB" sz="2800" b="1" dirty="0" smtClean="0">
                <a:solidFill>
                  <a:srgbClr val="FF0000"/>
                </a:solidFill>
              </a:rPr>
              <a:t>IS NOT FEIGNING SYMPTOMS</a:t>
            </a:r>
            <a:endParaRPr lang="en-GB" sz="2800" b="1" dirty="0" smtClean="0">
              <a:solidFill>
                <a:srgbClr val="FF0000"/>
              </a:solidFill>
            </a:endParaRPr>
          </a:p>
          <a:p>
            <a:r>
              <a:rPr lang="en-GB" sz="2800" dirty="0" smtClean="0"/>
              <a:t>Patients present with enduring physical symptoms without identifiable organic cause; the symptoms cause significant distress of impairment in functioning.</a:t>
            </a:r>
          </a:p>
          <a:p>
            <a:r>
              <a:rPr lang="en-GB" sz="2800" dirty="0" smtClean="0"/>
              <a:t>Symptoms expressed in these disorders result in primary and secondary gains.</a:t>
            </a:r>
          </a:p>
          <a:p>
            <a:pPr lvl="1"/>
            <a:r>
              <a:rPr lang="en-GB" sz="2800" dirty="0" smtClean="0"/>
              <a:t>Primary gain </a:t>
            </a:r>
            <a:r>
              <a:rPr lang="en-GB" sz="2800" dirty="0" smtClean="0">
                <a:sym typeface="Wingdings" panose="05000000000000000000" pitchFamily="2" charset="2"/>
              </a:rPr>
              <a:t> symptoms as an unconscious defence against unacceptable internal conflicts </a:t>
            </a:r>
          </a:p>
          <a:p>
            <a:pPr lvl="1"/>
            <a:r>
              <a:rPr lang="en-GB" sz="2800" dirty="0" smtClean="0">
                <a:sym typeface="Wingdings" panose="05000000000000000000" pitchFamily="2" charset="2"/>
              </a:rPr>
              <a:t>Secondary gain  Symptoms that provide unconscious external benefits (Increased attention from others, reduced responsibilities, avoidance the law)</a:t>
            </a:r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17863"/>
            <a:ext cx="9144000" cy="762000"/>
          </a:xfrm>
        </p:spPr>
        <p:txBody>
          <a:bodyPr/>
          <a:lstStyle/>
          <a:p>
            <a:r>
              <a:rPr lang="en-GB" dirty="0">
                <a:solidFill>
                  <a:schemeClr val="folHlink"/>
                </a:solidFill>
                <a:sym typeface="Wingdings" pitchFamily="2" charset="2"/>
              </a:rPr>
              <a:t>DSM IV </a:t>
            </a:r>
            <a:r>
              <a:rPr lang="en-GB" dirty="0" err="1" smtClean="0">
                <a:solidFill>
                  <a:schemeClr val="folHlink"/>
                </a:solidFill>
                <a:sym typeface="Wingdings" pitchFamily="2" charset="2"/>
              </a:rPr>
              <a:t>vs</a:t>
            </a:r>
            <a:r>
              <a:rPr lang="en-GB" dirty="0" smtClean="0">
                <a:solidFill>
                  <a:schemeClr val="folHlink"/>
                </a:solidFill>
                <a:sym typeface="Wingdings" pitchFamily="2" charset="2"/>
              </a:rPr>
              <a:t> </a:t>
            </a:r>
            <a:r>
              <a:rPr lang="en-GB" dirty="0">
                <a:solidFill>
                  <a:schemeClr val="folHlink"/>
                </a:solidFill>
                <a:sym typeface="Wingdings" pitchFamily="2" charset="2"/>
              </a:rPr>
              <a:t>ICD 10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0" y="779863"/>
            <a:ext cx="4355976" cy="6078137"/>
          </a:xfrm>
        </p:spPr>
        <p:txBody>
          <a:bodyPr/>
          <a:lstStyle/>
          <a:p>
            <a:r>
              <a:rPr lang="en-GB" sz="1800" dirty="0">
                <a:solidFill>
                  <a:schemeClr val="folHlink"/>
                </a:solidFill>
              </a:rPr>
              <a:t>Somatoform </a:t>
            </a:r>
            <a:r>
              <a:rPr lang="en-GB" sz="1800" dirty="0" smtClean="0">
                <a:solidFill>
                  <a:schemeClr val="folHlink"/>
                </a:solidFill>
              </a:rPr>
              <a:t>Disorders</a:t>
            </a:r>
          </a:p>
          <a:p>
            <a:pPr lvl="1"/>
            <a:r>
              <a:rPr lang="en-GB" sz="1800" dirty="0" smtClean="0"/>
              <a:t>Somatization Disorder</a:t>
            </a:r>
          </a:p>
          <a:p>
            <a:pPr lvl="1"/>
            <a:r>
              <a:rPr lang="en-GB" sz="1800" dirty="0" smtClean="0"/>
              <a:t>Conversion Disorder</a:t>
            </a:r>
            <a:endParaRPr lang="en-GB" sz="1800" dirty="0" smtClean="0"/>
          </a:p>
          <a:p>
            <a:pPr lvl="1"/>
            <a:r>
              <a:rPr lang="en-GB" sz="1800" dirty="0" smtClean="0"/>
              <a:t>Hypochondriasis</a:t>
            </a:r>
          </a:p>
          <a:p>
            <a:pPr lvl="1"/>
            <a:r>
              <a:rPr lang="en-GB" sz="1800" dirty="0" smtClean="0"/>
              <a:t>Pain Disorder</a:t>
            </a:r>
            <a:endParaRPr lang="en-GB" sz="1800" dirty="0" smtClean="0"/>
          </a:p>
          <a:p>
            <a:pPr lvl="1"/>
            <a:r>
              <a:rPr lang="en-GB" sz="1800" dirty="0" smtClean="0"/>
              <a:t>Body </a:t>
            </a:r>
            <a:r>
              <a:rPr lang="en-GB" sz="1800" dirty="0" err="1" smtClean="0"/>
              <a:t>Dy</a:t>
            </a:r>
            <a:r>
              <a:rPr lang="en-GB" sz="1800" dirty="0" err="1" smtClean="0"/>
              <a:t>smorphic</a:t>
            </a:r>
            <a:r>
              <a:rPr lang="en-GB" sz="1800" dirty="0" smtClean="0"/>
              <a:t> </a:t>
            </a:r>
            <a:r>
              <a:rPr lang="en-GB" sz="1800" dirty="0" smtClean="0"/>
              <a:t>Disorder</a:t>
            </a:r>
            <a:r>
              <a:rPr lang="en-GB" sz="1800" dirty="0" smtClean="0"/>
              <a:t>  (BDD)</a:t>
            </a:r>
          </a:p>
          <a:p>
            <a:pPr lvl="1"/>
            <a:r>
              <a:rPr lang="en-GB" sz="1800" dirty="0" smtClean="0"/>
              <a:t>Undifferentiated Somatoform Disorder</a:t>
            </a:r>
          </a:p>
          <a:p>
            <a:pPr lvl="1"/>
            <a:r>
              <a:rPr lang="en-GB" sz="1800" dirty="0" smtClean="0"/>
              <a:t>Somatoform disorder NOS</a:t>
            </a:r>
            <a:endParaRPr lang="en-GB" sz="1800" dirty="0" smtClean="0"/>
          </a:p>
          <a:p>
            <a:r>
              <a:rPr lang="en-GB" sz="1800" dirty="0" smtClean="0">
                <a:solidFill>
                  <a:schemeClr val="folHlink"/>
                </a:solidFill>
              </a:rPr>
              <a:t>Factitious </a:t>
            </a:r>
            <a:r>
              <a:rPr lang="en-GB" sz="1800" dirty="0">
                <a:solidFill>
                  <a:schemeClr val="folHlink"/>
                </a:solidFill>
              </a:rPr>
              <a:t>Disorders</a:t>
            </a:r>
          </a:p>
          <a:p>
            <a:r>
              <a:rPr lang="en-GB" sz="1800" dirty="0">
                <a:solidFill>
                  <a:schemeClr val="folHlink"/>
                </a:solidFill>
              </a:rPr>
              <a:t>Malingering </a:t>
            </a:r>
            <a:endParaRPr lang="en-GB" sz="1800" dirty="0" smtClean="0">
              <a:solidFill>
                <a:schemeClr val="folHlink"/>
              </a:solidFill>
            </a:endParaRPr>
          </a:p>
          <a:p>
            <a:r>
              <a:rPr lang="en-GB" sz="1800" dirty="0">
                <a:solidFill>
                  <a:schemeClr val="folHlink"/>
                </a:solidFill>
              </a:rPr>
              <a:t>Dissociative Disorders</a:t>
            </a:r>
          </a:p>
          <a:p>
            <a:pPr lvl="1"/>
            <a:r>
              <a:rPr lang="en-GB" sz="1800" dirty="0" smtClean="0"/>
              <a:t>Amnesia</a:t>
            </a:r>
          </a:p>
          <a:p>
            <a:pPr lvl="1"/>
            <a:r>
              <a:rPr lang="en-GB" sz="1800" dirty="0" smtClean="0"/>
              <a:t>Fugue</a:t>
            </a:r>
          </a:p>
          <a:p>
            <a:pPr lvl="1"/>
            <a:r>
              <a:rPr lang="en-GB" sz="1800" dirty="0" smtClean="0"/>
              <a:t>Identity disorder</a:t>
            </a:r>
          </a:p>
          <a:p>
            <a:pPr lvl="1"/>
            <a:r>
              <a:rPr lang="en-GB" sz="1800" dirty="0" smtClean="0"/>
              <a:t>Depersonalisation</a:t>
            </a:r>
            <a:endParaRPr lang="en-GB" sz="1800" dirty="0"/>
          </a:p>
          <a:p>
            <a:endParaRPr lang="en-GB" sz="1800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499992" y="779863"/>
            <a:ext cx="4644008" cy="62495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200" dirty="0">
                <a:solidFill>
                  <a:schemeClr val="folHlink"/>
                </a:solidFill>
              </a:rPr>
              <a:t>Somatoform Disorder </a:t>
            </a:r>
            <a:r>
              <a:rPr lang="en-GB" sz="2200" dirty="0" smtClean="0">
                <a:solidFill>
                  <a:schemeClr val="folHlink"/>
                </a:solidFill>
              </a:rPr>
              <a:t>F45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/>
              <a:t>Somatisation disorder</a:t>
            </a:r>
          </a:p>
          <a:p>
            <a:pPr lvl="1">
              <a:lnSpc>
                <a:spcPct val="90000"/>
              </a:lnSpc>
            </a:pPr>
            <a:r>
              <a:rPr lang="en-GB" sz="2200" dirty="0" err="1" smtClean="0"/>
              <a:t>Hypochondriacal</a:t>
            </a:r>
            <a:r>
              <a:rPr lang="en-GB" sz="2200" dirty="0" smtClean="0"/>
              <a:t> disorder (includes </a:t>
            </a:r>
            <a:r>
              <a:rPr lang="en-GB" sz="2200" dirty="0"/>
              <a:t>body </a:t>
            </a:r>
            <a:r>
              <a:rPr lang="en-GB" sz="2200" dirty="0" err="1"/>
              <a:t>dysmorph</a:t>
            </a:r>
            <a:r>
              <a:rPr lang="en-GB" sz="2200" dirty="0" smtClean="0"/>
              <a:t>.)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A</a:t>
            </a:r>
            <a:r>
              <a:rPr lang="en-GB" sz="2200" dirty="0" smtClean="0"/>
              <a:t>utonomic dysfunction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P</a:t>
            </a:r>
            <a:r>
              <a:rPr lang="en-GB" sz="2200" dirty="0" smtClean="0"/>
              <a:t>ain </a:t>
            </a:r>
            <a:r>
              <a:rPr lang="en-GB" sz="2200" dirty="0"/>
              <a:t>disorder</a:t>
            </a:r>
          </a:p>
          <a:p>
            <a:pPr>
              <a:lnSpc>
                <a:spcPct val="90000"/>
              </a:lnSpc>
            </a:pPr>
            <a:r>
              <a:rPr lang="en-GB" sz="2200" dirty="0">
                <a:solidFill>
                  <a:schemeClr val="folHlink"/>
                </a:solidFill>
              </a:rPr>
              <a:t>Dissociative/conversion dis. </a:t>
            </a:r>
            <a:r>
              <a:rPr lang="en-GB" sz="2200" dirty="0" smtClean="0">
                <a:solidFill>
                  <a:schemeClr val="folHlink"/>
                </a:solidFill>
              </a:rPr>
              <a:t>F44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/>
              <a:t>Amnesia</a:t>
            </a:r>
            <a:r>
              <a:rPr lang="en-GB" sz="2200" dirty="0"/>
              <a:t>, </a:t>
            </a:r>
            <a:r>
              <a:rPr lang="en-GB" sz="2200" dirty="0" smtClean="0"/>
              <a:t>Fugue</a:t>
            </a:r>
            <a:r>
              <a:rPr lang="en-GB" sz="2200" dirty="0"/>
              <a:t>, </a:t>
            </a:r>
            <a:r>
              <a:rPr lang="en-GB" sz="2200" dirty="0" smtClean="0"/>
              <a:t>Stupor</a:t>
            </a:r>
            <a:r>
              <a:rPr lang="en-GB" sz="2200" dirty="0"/>
              <a:t>, </a:t>
            </a:r>
            <a:r>
              <a:rPr lang="en-GB" sz="2200" dirty="0" smtClean="0"/>
              <a:t>Motor </a:t>
            </a:r>
            <a:r>
              <a:rPr lang="en-GB" sz="2200" dirty="0"/>
              <a:t>disorders, </a:t>
            </a:r>
            <a:r>
              <a:rPr lang="en-GB" sz="2200" dirty="0" smtClean="0"/>
              <a:t>Convulsions</a:t>
            </a:r>
            <a:r>
              <a:rPr lang="en-GB" sz="2200" dirty="0"/>
              <a:t>, </a:t>
            </a:r>
            <a:r>
              <a:rPr lang="en-GB" sz="2200" dirty="0" err="1"/>
              <a:t>Ganser’s</a:t>
            </a:r>
            <a:r>
              <a:rPr lang="en-GB" sz="2200" dirty="0"/>
              <a:t> </a:t>
            </a:r>
            <a:r>
              <a:rPr lang="en-GB" sz="2200" dirty="0" smtClean="0"/>
              <a:t>syndrome, MPD</a:t>
            </a:r>
            <a:endParaRPr lang="en-GB" sz="2200" dirty="0"/>
          </a:p>
          <a:p>
            <a:pPr>
              <a:lnSpc>
                <a:spcPct val="90000"/>
              </a:lnSpc>
            </a:pPr>
            <a:r>
              <a:rPr lang="en-GB" sz="2200" dirty="0">
                <a:solidFill>
                  <a:schemeClr val="folHlink"/>
                </a:solidFill>
              </a:rPr>
              <a:t>Other </a:t>
            </a:r>
            <a:r>
              <a:rPr lang="en-GB" sz="2200" dirty="0" smtClean="0">
                <a:solidFill>
                  <a:schemeClr val="folHlink"/>
                </a:solidFill>
              </a:rPr>
              <a:t>disorders </a:t>
            </a:r>
            <a:r>
              <a:rPr lang="en-GB" sz="2200" dirty="0">
                <a:solidFill>
                  <a:schemeClr val="folHlink"/>
                </a:solidFill>
              </a:rPr>
              <a:t>of personality/behaviour </a:t>
            </a:r>
            <a:r>
              <a:rPr lang="en-GB" sz="2200" dirty="0" smtClean="0">
                <a:solidFill>
                  <a:schemeClr val="folHlink"/>
                </a:solidFill>
              </a:rPr>
              <a:t>F68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/>
              <a:t>Elaboration </a:t>
            </a:r>
            <a:r>
              <a:rPr lang="en-GB" sz="2200" dirty="0"/>
              <a:t>for physical </a:t>
            </a:r>
            <a:r>
              <a:rPr lang="en-GB" sz="2200" dirty="0" smtClean="0"/>
              <a:t>reasons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/>
              <a:t>Factitious </a:t>
            </a:r>
            <a:r>
              <a:rPr lang="en-GB" sz="2200" dirty="0"/>
              <a:t>Disorder</a:t>
            </a:r>
          </a:p>
          <a:p>
            <a:pPr>
              <a:lnSpc>
                <a:spcPct val="90000"/>
              </a:lnSpc>
            </a:pPr>
            <a:r>
              <a:rPr lang="en-GB" sz="2200" dirty="0">
                <a:solidFill>
                  <a:schemeClr val="folHlink"/>
                </a:solidFill>
              </a:rPr>
              <a:t>Malingering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 V CLASSIFICATION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Somatic </a:t>
            </a:r>
            <a:r>
              <a:rPr lang="en-US" sz="2800" dirty="0" smtClean="0"/>
              <a:t>Symptom </a:t>
            </a:r>
            <a:r>
              <a:rPr lang="en-US" sz="2800" dirty="0" smtClean="0"/>
              <a:t>disorder</a:t>
            </a:r>
          </a:p>
          <a:p>
            <a:r>
              <a:rPr lang="en-US" sz="2800" dirty="0" smtClean="0"/>
              <a:t>Illness </a:t>
            </a:r>
            <a:r>
              <a:rPr lang="en-US" sz="2800" dirty="0" smtClean="0"/>
              <a:t>Anxiety </a:t>
            </a:r>
            <a:r>
              <a:rPr lang="en-US" sz="2800" dirty="0"/>
              <a:t>D</a:t>
            </a:r>
            <a:r>
              <a:rPr lang="en-US" sz="2800" dirty="0" smtClean="0"/>
              <a:t>isorder</a:t>
            </a:r>
            <a:endParaRPr lang="en-US" sz="2800" dirty="0" smtClean="0"/>
          </a:p>
          <a:p>
            <a:r>
              <a:rPr lang="en-US" sz="2800" dirty="0" smtClean="0"/>
              <a:t>Conversion disorder (functional neurology symptom disorder)</a:t>
            </a:r>
          </a:p>
          <a:p>
            <a:r>
              <a:rPr lang="en-US" sz="2800" dirty="0" smtClean="0"/>
              <a:t>Psychological factors affecting other medical conditions</a:t>
            </a:r>
          </a:p>
          <a:p>
            <a:r>
              <a:rPr lang="en-US" sz="2800" dirty="0" smtClean="0"/>
              <a:t>Factitious disorders</a:t>
            </a:r>
          </a:p>
          <a:p>
            <a:r>
              <a:rPr lang="en-US" sz="2800" dirty="0" smtClean="0"/>
              <a:t>Other specified somatic symptom and related disorder</a:t>
            </a:r>
          </a:p>
          <a:p>
            <a:r>
              <a:rPr lang="en-US" sz="2800" dirty="0" smtClean="0"/>
              <a:t>Unspecified symptom and related disorder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OTHER SPECIFIED SOMATIC SYMPTOM AND RELATED DISORDERS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Brief </a:t>
            </a:r>
            <a:r>
              <a:rPr lang="en-US" sz="3200" dirty="0" smtClean="0"/>
              <a:t>Somatic </a:t>
            </a:r>
            <a:r>
              <a:rPr lang="en-US" sz="3200" dirty="0" smtClean="0"/>
              <a:t>symptom disorder</a:t>
            </a:r>
          </a:p>
          <a:p>
            <a:r>
              <a:rPr lang="en-US" sz="3200" dirty="0" smtClean="0"/>
              <a:t>Brief </a:t>
            </a:r>
            <a:r>
              <a:rPr lang="en-US" sz="3200" dirty="0" smtClean="0"/>
              <a:t>Illness </a:t>
            </a:r>
            <a:r>
              <a:rPr lang="en-US" sz="3200" dirty="0" smtClean="0"/>
              <a:t>anxiety </a:t>
            </a:r>
            <a:r>
              <a:rPr lang="en-US" sz="3200" dirty="0" smtClean="0"/>
              <a:t>disorder</a:t>
            </a:r>
            <a:endParaRPr lang="en-US" sz="3200" dirty="0" smtClean="0"/>
          </a:p>
          <a:p>
            <a:r>
              <a:rPr lang="en-US" sz="3200" dirty="0" smtClean="0"/>
              <a:t>Illness anxiety disorder without excessive health-related </a:t>
            </a:r>
            <a:r>
              <a:rPr lang="en-US" sz="3200" dirty="0" err="1" smtClean="0"/>
              <a:t>behaviour</a:t>
            </a:r>
            <a:endParaRPr lang="en-US" sz="3200" dirty="0" smtClean="0"/>
          </a:p>
          <a:p>
            <a:r>
              <a:rPr lang="en-US" sz="3200" dirty="0" smtClean="0"/>
              <a:t>Pseudo-</a:t>
            </a:r>
            <a:r>
              <a:rPr lang="en-US" sz="3200" dirty="0" err="1" smtClean="0"/>
              <a:t>cyesis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lse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ulse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496</TotalTime>
  <Words>2132</Words>
  <Application>Microsoft Office PowerPoint</Application>
  <PresentationFormat>On-screen Show (4:3)</PresentationFormat>
  <Paragraphs>393</Paragraphs>
  <Slides>45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Calibri</vt:lpstr>
      <vt:lpstr>Times New Roman</vt:lpstr>
      <vt:lpstr>Wingdings</vt:lpstr>
      <vt:lpstr>Pulse</vt:lpstr>
      <vt:lpstr>1_Pulse</vt:lpstr>
      <vt:lpstr>SOMATOFORM DISORDERS AND MEDICALLY UNEXPLAINED SYMPTOMS</vt:lpstr>
      <vt:lpstr>DEFINITIONS </vt:lpstr>
      <vt:lpstr>FUNCTIONAL SOMATIC SYNDROMES</vt:lpstr>
      <vt:lpstr>OTHERS </vt:lpstr>
      <vt:lpstr>PSYCHIATRIC CATEGORIES</vt:lpstr>
      <vt:lpstr>SOMATOFORM DISORDERS</vt:lpstr>
      <vt:lpstr>DSM IV vs ICD 10</vt:lpstr>
      <vt:lpstr>DSM V CLASSIFICATION</vt:lpstr>
      <vt:lpstr>OTHER SPECIFIED SOMATIC SYMPTOM AND RELATED DISORDERS</vt:lpstr>
      <vt:lpstr>UNSPECIFIED SYMPTOM AND RELATED DISORDER</vt:lpstr>
      <vt:lpstr>SOMATOFORM DISORDERS: CLASSIFICATION</vt:lpstr>
      <vt:lpstr>1. SOMATIZATION DISORDER: </vt:lpstr>
      <vt:lpstr>CONT.</vt:lpstr>
      <vt:lpstr>a. PREVALENCE </vt:lpstr>
      <vt:lpstr>b. ETIOLOGY</vt:lpstr>
      <vt:lpstr>c. COMORBIDITY AND PROGNOSIS</vt:lpstr>
      <vt:lpstr>SOMATIZATION DISORDER: MANAGEMENT</vt:lpstr>
      <vt:lpstr>2. CONVERSION DISORDER</vt:lpstr>
      <vt:lpstr>DSM-IV DIAGNOSTIC CRITERIA</vt:lpstr>
      <vt:lpstr>EPIDEMIOLOGY</vt:lpstr>
      <vt:lpstr>CLINICAL FEATURES </vt:lpstr>
      <vt:lpstr>MANAGEMENT AND PROGNOSIS</vt:lpstr>
      <vt:lpstr>CLINICAL FEATURES OF CONVERSION DISORDER</vt:lpstr>
      <vt:lpstr>3. HYPOCHONDRIASIS</vt:lpstr>
      <vt:lpstr>CLINICAL FEATURES</vt:lpstr>
      <vt:lpstr>EPIDEMIOLOGY</vt:lpstr>
      <vt:lpstr>CLINICAL FEATURES OF HYPOCHONDRIASIS</vt:lpstr>
      <vt:lpstr>CLINICAL FEATURES</vt:lpstr>
      <vt:lpstr>ETIOLOGY</vt:lpstr>
      <vt:lpstr>TREATMENT</vt:lpstr>
      <vt:lpstr>4. BODY DYSMORPHIC DISORDER</vt:lpstr>
      <vt:lpstr>DSM-IV CRITERIA</vt:lpstr>
      <vt:lpstr>CONT.</vt:lpstr>
      <vt:lpstr>5. PAIN DISORDER</vt:lpstr>
      <vt:lpstr>CLINICAL FEATURES OF PAIN DISORDER</vt:lpstr>
      <vt:lpstr>5. CONT.</vt:lpstr>
      <vt:lpstr>CONT.</vt:lpstr>
      <vt:lpstr>CONVERSION DISORDER: AETIOLOGY</vt:lpstr>
      <vt:lpstr>CONVERSION DISORDER: TREATMENT </vt:lpstr>
      <vt:lpstr>SOMATOFORM PAIN DISORDER</vt:lpstr>
      <vt:lpstr>FACTITIOUS DISORDERS: CLINICAL FEATURES</vt:lpstr>
      <vt:lpstr>FACTITIOUS DISORDERS: DIFFERENTIAL DIAGNOSIS</vt:lpstr>
      <vt:lpstr>FACTITIOUS DISORDERS: AETIOLOGY</vt:lpstr>
      <vt:lpstr>GENERAL ASSESSMENT PRINCIPLES </vt:lpstr>
      <vt:lpstr>GENERAL TREATMENT GUIDELINES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Somatoform disorders and medically unexplained symptoms</dc:title>
  <dc:creator>Othieno</dc:creator>
  <cp:lastModifiedBy>Effie Nailah</cp:lastModifiedBy>
  <cp:revision>66</cp:revision>
  <dcterms:created xsi:type="dcterms:W3CDTF">2011-03-26T06:54:26Z</dcterms:created>
  <dcterms:modified xsi:type="dcterms:W3CDTF">2016-10-10T19:43:59Z</dcterms:modified>
</cp:coreProperties>
</file>