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71" r:id="rId3"/>
    <p:sldId id="280" r:id="rId4"/>
    <p:sldId id="257" r:id="rId5"/>
    <p:sldId id="258" r:id="rId6"/>
    <p:sldId id="259" r:id="rId7"/>
    <p:sldId id="264" r:id="rId8"/>
    <p:sldId id="260" r:id="rId9"/>
    <p:sldId id="281" r:id="rId10"/>
    <p:sldId id="265" r:id="rId11"/>
    <p:sldId id="261" r:id="rId12"/>
    <p:sldId id="282" r:id="rId13"/>
    <p:sldId id="262" r:id="rId14"/>
    <p:sldId id="263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9" y="2640"/>
                <a:ext cx="335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GB">
                  <a:cs typeface="Arial" charset="0"/>
                </a:endParaRPr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cs typeface="Arial" charset="0"/>
              </a:endParaRPr>
            </a:p>
          </p:txBody>
        </p:sp>
      </p:grpSp>
      <p:sp>
        <p:nvSpPr>
          <p:cNvPr id="2766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2766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00AFD5DD-05A8-448D-8D7D-95B75EFB51B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A2463B-118D-4438-B088-8FBA034CB47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BB0D30-4E7D-448D-81B7-AE34BFCBDE7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u="sng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17712"/>
            <a:ext cx="9144000" cy="4840287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9A3BF2-F1A9-480D-B8F9-BC2603205C3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3A5C2-1C4D-48BC-B5AD-468D728457D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8EDC6-2455-483C-B49A-4CADF90C788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BC4D1-C07A-4827-BF85-262CC9B26692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06B7C-2EB5-4271-B4E0-78EBB93F4C4F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C96E62-CD3B-411D-8A2D-CB80B9812206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2BAA9-E98D-49DF-AB17-B546567E26D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50D59-2877-487A-8E90-1D721CD03264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>
              <a:cs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66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cs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266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cs typeface="Arial" charset="0"/>
              </a:defRPr>
            </a:lvl1pPr>
          </a:lstStyle>
          <a:p>
            <a:pPr>
              <a:defRPr/>
            </a:pPr>
            <a:fld id="{E4F937B3-B356-48A9-8E48-501AE007E589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676400"/>
            <a:ext cx="8532440" cy="1462088"/>
          </a:xfrm>
        </p:spPr>
        <p:txBody>
          <a:bodyPr/>
          <a:lstStyle/>
          <a:p>
            <a:pPr algn="ctr" eaLnBrk="1" hangingPunct="1"/>
            <a:r>
              <a:rPr lang="de-DE" sz="4000" b="1" dirty="0" smtClean="0"/>
              <a:t>DISSOCIATIVE/CONVERSION </a:t>
            </a:r>
            <a:r>
              <a:rPr lang="de-DE" sz="4000" b="1" dirty="0" smtClean="0"/>
              <a:t>DISORDERS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LEVEL IV</a:t>
            </a:r>
          </a:p>
          <a:p>
            <a:pPr eaLnBrk="1" hangingPunct="1"/>
            <a:r>
              <a:rPr lang="de-DE" dirty="0" smtClean="0"/>
              <a:t>DR. M. MATHAI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e-DE" sz="3200" dirty="0" smtClean="0"/>
              <a:t>3. DISSOCIATIVE </a:t>
            </a:r>
            <a:r>
              <a:rPr lang="de-DE" sz="3200" dirty="0" smtClean="0"/>
              <a:t>IDENTITY DISORDER/</a:t>
            </a:r>
            <a:br>
              <a:rPr lang="de-DE" sz="3200" dirty="0" smtClean="0"/>
            </a:br>
            <a:r>
              <a:rPr lang="de-DE" sz="3200" dirty="0" smtClean="0"/>
              <a:t>MULTIPLE PERSONALITY DOSPRDER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9512" y="1988840"/>
            <a:ext cx="8856984" cy="4114800"/>
          </a:xfrm>
        </p:spPr>
        <p:txBody>
          <a:bodyPr/>
          <a:lstStyle/>
          <a:p>
            <a:pPr algn="ctr" eaLnBrk="1" hangingPunct="1"/>
            <a:r>
              <a:rPr lang="de-DE" sz="2000" dirty="0" smtClean="0"/>
              <a:t>The strange case of Dr. Jekyll and Mr Hyde </a:t>
            </a:r>
            <a:r>
              <a:rPr lang="de-DE" sz="2000" dirty="0" smtClean="0">
                <a:sym typeface="Wingdings" panose="05000000000000000000" pitchFamily="2" charset="2"/>
              </a:rPr>
              <a:t></a:t>
            </a:r>
            <a:r>
              <a:rPr lang="de-DE" sz="2000" dirty="0" smtClean="0"/>
              <a:t> Robert L. Stevenson (1886)</a:t>
            </a:r>
          </a:p>
        </p:txBody>
      </p:sp>
      <p:pic>
        <p:nvPicPr>
          <p:cNvPr id="5" name="Content Placeholder 4" descr="drjekyllmrhyde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3275856" y="2996952"/>
            <a:ext cx="3149600" cy="330964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CONT.</a:t>
            </a:r>
            <a:endParaRPr lang="de-DE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dirty="0" smtClean="0"/>
              <a:t>DSM-IV criteria:</a:t>
            </a:r>
          </a:p>
          <a:p>
            <a:pPr lvl="1" eaLnBrk="1" hangingPunct="1">
              <a:lnSpc>
                <a:spcPct val="90000"/>
              </a:lnSpc>
            </a:pPr>
            <a:r>
              <a:rPr lang="de-DE" dirty="0" smtClean="0"/>
              <a:t>The </a:t>
            </a:r>
            <a:r>
              <a:rPr lang="de-DE" dirty="0" smtClean="0"/>
              <a:t>presence of </a:t>
            </a:r>
            <a:r>
              <a:rPr lang="de-DE" dirty="0" smtClean="0">
                <a:solidFill>
                  <a:srgbClr val="FF0000"/>
                </a:solidFill>
              </a:rPr>
              <a:t>two or more distinct identities or personality states </a:t>
            </a:r>
            <a:r>
              <a:rPr lang="de-DE" dirty="0" smtClean="0"/>
              <a:t>(each with it‘s own relatively enduring pattern of perceiving, relating to, and thinking about the environment and self). </a:t>
            </a:r>
          </a:p>
          <a:p>
            <a:pPr lvl="1" eaLnBrk="1" hangingPunct="1">
              <a:lnSpc>
                <a:spcPct val="90000"/>
              </a:lnSpc>
            </a:pPr>
            <a:r>
              <a:rPr lang="de-DE" dirty="0" smtClean="0"/>
              <a:t>At least two of these identities or personality states recurrently take control of the person‘s behaviour</a:t>
            </a:r>
            <a:r>
              <a:rPr lang="de-DE" dirty="0" smtClean="0"/>
              <a:t>.</a:t>
            </a:r>
            <a:endParaRPr lang="de-DE" dirty="0"/>
          </a:p>
          <a:p>
            <a:pPr lvl="1" eaLnBrk="1" hangingPunct="1">
              <a:lnSpc>
                <a:spcPct val="90000"/>
              </a:lnSpc>
            </a:pPr>
            <a:r>
              <a:rPr lang="de-DE" dirty="0" smtClean="0"/>
              <a:t>Inability </a:t>
            </a:r>
            <a:r>
              <a:rPr lang="de-DE" dirty="0" smtClean="0"/>
              <a:t>to </a:t>
            </a:r>
            <a:r>
              <a:rPr lang="de-DE" dirty="0" smtClean="0"/>
              <a:t>recall personal information of one personality when the other is dominant</a:t>
            </a:r>
            <a:r>
              <a:rPr lang="de-DE" dirty="0" smtClean="0"/>
              <a:t>.</a:t>
            </a:r>
            <a:endParaRPr lang="de-DE" dirty="0"/>
          </a:p>
          <a:p>
            <a:pPr lvl="1" eaLnBrk="1" hangingPunct="1">
              <a:lnSpc>
                <a:spcPct val="90000"/>
              </a:lnSpc>
            </a:pPr>
            <a:r>
              <a:rPr lang="de-DE" dirty="0"/>
              <a:t>The disturbance is not due to the direct effect of </a:t>
            </a:r>
            <a:r>
              <a:rPr lang="de-DE" dirty="0" smtClean="0"/>
              <a:t>substances, </a:t>
            </a:r>
            <a:r>
              <a:rPr lang="de-DE" dirty="0"/>
              <a:t>general medical conditions. </a:t>
            </a:r>
            <a:endParaRPr lang="de-DE" dirty="0" smtClean="0"/>
          </a:p>
          <a:p>
            <a:pPr lvl="1" eaLnBrk="1" hangingPunct="1">
              <a:lnSpc>
                <a:spcPct val="90000"/>
              </a:lnSpc>
            </a:pPr>
            <a:endParaRPr lang="de-DE" dirty="0"/>
          </a:p>
          <a:p>
            <a:pPr eaLnBrk="1" hangingPunct="1">
              <a:lnSpc>
                <a:spcPct val="90000"/>
              </a:lnSpc>
            </a:pPr>
            <a:r>
              <a:rPr lang="de-DE" dirty="0" smtClean="0"/>
              <a:t>In </a:t>
            </a:r>
            <a:r>
              <a:rPr lang="de-DE" dirty="0"/>
              <a:t>children the symptoms are not attributable to imaginery playmates or other fantasy play. </a:t>
            </a:r>
          </a:p>
          <a:p>
            <a:pPr eaLnBrk="1" hangingPunct="1"/>
            <a:endParaRPr lang="en-GB" dirty="0"/>
          </a:p>
          <a:p>
            <a:pPr eaLnBrk="1" hangingPunct="1">
              <a:lnSpc>
                <a:spcPct val="90000"/>
              </a:lnSpc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F&gt;M </a:t>
            </a:r>
          </a:p>
          <a:p>
            <a:r>
              <a:rPr lang="en-US" dirty="0" smtClean="0"/>
              <a:t>Most patients have experienced prior trauma, esp. childhood physical or sexual abuse</a:t>
            </a:r>
          </a:p>
          <a:p>
            <a:r>
              <a:rPr lang="en-US" dirty="0" smtClean="0"/>
              <a:t>Average age of onset </a:t>
            </a:r>
            <a:r>
              <a:rPr lang="en-US" dirty="0" smtClean="0">
                <a:sym typeface="Wingdings" panose="05000000000000000000" pitchFamily="2" charset="2"/>
              </a:rPr>
              <a:t> 6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Average age of diagnosis  30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High incidence of comorbid MDD, anxiety disorders, substance abuse and borderline personality disorder.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34702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4. DEPERSONALISATION </a:t>
            </a:r>
            <a:r>
              <a:rPr lang="de-DE" dirty="0" smtClean="0"/>
              <a:t>DISORDER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dirty="0" smtClean="0"/>
              <a:t>DSM IV criteria:</a:t>
            </a:r>
          </a:p>
          <a:p>
            <a:pPr lvl="1" eaLnBrk="1" hangingPunct="1">
              <a:lnSpc>
                <a:spcPct val="80000"/>
              </a:lnSpc>
            </a:pPr>
            <a:r>
              <a:rPr lang="de-DE" dirty="0" smtClean="0"/>
              <a:t>Persistent </a:t>
            </a:r>
            <a:r>
              <a:rPr lang="de-DE" dirty="0" smtClean="0"/>
              <a:t>or recurrent experiences of feelings detachment from one‘s self, encvironment (derealization) or social situation.</a:t>
            </a:r>
          </a:p>
          <a:p>
            <a:pPr lvl="1" eaLnBrk="1" hangingPunct="1">
              <a:lnSpc>
                <a:spcPct val="80000"/>
              </a:lnSpc>
            </a:pPr>
            <a:r>
              <a:rPr lang="de-DE" dirty="0" smtClean="0"/>
              <a:t>Reality </a:t>
            </a:r>
            <a:r>
              <a:rPr lang="de-DE" dirty="0" smtClean="0"/>
              <a:t>testing remiains intact during the episode</a:t>
            </a:r>
          </a:p>
          <a:p>
            <a:pPr lvl="1" eaLnBrk="1" hangingPunct="1">
              <a:lnSpc>
                <a:spcPct val="80000"/>
              </a:lnSpc>
            </a:pPr>
            <a:r>
              <a:rPr lang="de-DE" dirty="0" smtClean="0"/>
              <a:t>Causes clinically signficant distress or </a:t>
            </a:r>
            <a:r>
              <a:rPr lang="de-DE" dirty="0" smtClean="0"/>
              <a:t>social/occupational impairment </a:t>
            </a:r>
            <a:r>
              <a:rPr lang="de-DE" dirty="0" smtClean="0"/>
              <a:t>and </a:t>
            </a:r>
            <a:r>
              <a:rPr lang="de-DE" dirty="0" smtClean="0"/>
              <a:t>cannot be accounted for by another mental or physical </a:t>
            </a:r>
            <a:r>
              <a:rPr lang="de-DE" dirty="0" smtClean="0"/>
              <a:t>disorder</a:t>
            </a:r>
          </a:p>
          <a:p>
            <a:pPr lvl="1" eaLnBrk="1" hangingPunct="1">
              <a:lnSpc>
                <a:spcPct val="80000"/>
              </a:lnSpc>
            </a:pPr>
            <a:endParaRPr lang="de-DE" dirty="0" smtClean="0"/>
          </a:p>
          <a:p>
            <a:pPr eaLnBrk="1" hangingPunct="1">
              <a:lnSpc>
                <a:spcPct val="80000"/>
              </a:lnSpc>
            </a:pPr>
            <a:r>
              <a:rPr lang="de-DE" dirty="0" smtClean="0"/>
              <a:t>One feels as the are an outside observer of their own mental processes or body (e.g., feeling like one is in a dream)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de-DE" dirty="0"/>
          </a:p>
          <a:p>
            <a:pPr eaLnBrk="1" hangingPunct="1">
              <a:lnSpc>
                <a:spcPct val="80000"/>
              </a:lnSpc>
            </a:pPr>
            <a:endParaRPr lang="de-DE" dirty="0"/>
          </a:p>
          <a:p>
            <a:pPr marL="0" indent="0" eaLnBrk="1" hangingPunct="1">
              <a:buNone/>
            </a:pPr>
            <a:endParaRPr lang="en-GB" dirty="0"/>
          </a:p>
          <a:p>
            <a:pPr eaLnBrk="1" hangingPunct="1">
              <a:lnSpc>
                <a:spcPct val="80000"/>
              </a:lnSpc>
            </a:pPr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3200" dirty="0" smtClean="0"/>
              <a:t>5. DISOCIATIVE </a:t>
            </a:r>
            <a:r>
              <a:rPr lang="de-DE" sz="3200" dirty="0" smtClean="0"/>
              <a:t>DISORDER NOT OTHERWISE SPECIFIED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sz="1800" dirty="0" smtClean="0"/>
              <a:t>Disorders in which the predominant feature is dissociative symptoms that do not meet the criteria for any specific dissociative disorder</a:t>
            </a:r>
          </a:p>
          <a:p>
            <a:pPr eaLnBrk="1" hangingPunct="1">
              <a:lnSpc>
                <a:spcPct val="80000"/>
              </a:lnSpc>
            </a:pPr>
            <a:endParaRPr lang="de-DE" sz="1800" dirty="0" smtClean="0"/>
          </a:p>
          <a:p>
            <a:pPr eaLnBrk="1" hangingPunct="1">
              <a:lnSpc>
                <a:spcPct val="80000"/>
              </a:lnSpc>
            </a:pPr>
            <a:r>
              <a:rPr lang="de-DE" sz="1800" dirty="0" smtClean="0"/>
              <a:t>Include: </a:t>
            </a:r>
            <a:endParaRPr lang="de-DE" sz="1800" dirty="0"/>
          </a:p>
          <a:p>
            <a:pPr lvl="1" eaLnBrk="1" hangingPunct="1">
              <a:lnSpc>
                <a:spcPct val="80000"/>
              </a:lnSpc>
            </a:pPr>
            <a:r>
              <a:rPr lang="de-DE" sz="1800" dirty="0" smtClean="0"/>
              <a:t>Some presentations of DID/MPD</a:t>
            </a:r>
          </a:p>
          <a:p>
            <a:pPr lvl="1" eaLnBrk="1" hangingPunct="1">
              <a:lnSpc>
                <a:spcPct val="80000"/>
              </a:lnSpc>
            </a:pPr>
            <a:endParaRPr lang="de-DE" sz="1800" dirty="0" smtClean="0"/>
          </a:p>
          <a:p>
            <a:pPr lvl="1" eaLnBrk="1" hangingPunct="1">
              <a:lnSpc>
                <a:spcPct val="80000"/>
              </a:lnSpc>
            </a:pPr>
            <a:r>
              <a:rPr lang="de-DE" sz="1800" dirty="0" smtClean="0"/>
              <a:t>Primary derealisation (feelings of unreality so that the environment is experienced as dull, flat and unreal) unaccompanied by depersonalistion</a:t>
            </a:r>
          </a:p>
          <a:p>
            <a:pPr lvl="1" eaLnBrk="1" hangingPunct="1">
              <a:lnSpc>
                <a:spcPct val="80000"/>
              </a:lnSpc>
            </a:pPr>
            <a:endParaRPr lang="de-DE" sz="1800" dirty="0"/>
          </a:p>
          <a:p>
            <a:pPr lvl="1" eaLnBrk="1" hangingPunct="1">
              <a:lnSpc>
                <a:spcPct val="80000"/>
              </a:lnSpc>
            </a:pPr>
            <a:r>
              <a:rPr lang="de-DE" sz="1800" dirty="0"/>
              <a:t>Individuals who have been subjected to forms of brainwashing in </a:t>
            </a:r>
            <a:r>
              <a:rPr lang="de-DE" sz="1800" dirty="0" smtClean="0"/>
              <a:t>captivity</a:t>
            </a:r>
          </a:p>
          <a:p>
            <a:pPr lvl="1" eaLnBrk="1" hangingPunct="1">
              <a:lnSpc>
                <a:spcPct val="80000"/>
              </a:lnSpc>
            </a:pPr>
            <a:endParaRPr lang="de-DE" sz="1800" dirty="0"/>
          </a:p>
          <a:p>
            <a:pPr lvl="1" eaLnBrk="1" hangingPunct="1">
              <a:lnSpc>
                <a:spcPct val="80000"/>
              </a:lnSpc>
            </a:pPr>
            <a:r>
              <a:rPr lang="de-DE" sz="1800" dirty="0"/>
              <a:t>Dissociative trance states </a:t>
            </a:r>
            <a:endParaRPr lang="de-DE" sz="1800" dirty="0" smtClean="0"/>
          </a:p>
          <a:p>
            <a:pPr lvl="1" eaLnBrk="1" hangingPunct="1">
              <a:lnSpc>
                <a:spcPct val="80000"/>
              </a:lnSpc>
            </a:pPr>
            <a:endParaRPr lang="de-DE" sz="1800" dirty="0"/>
          </a:p>
          <a:p>
            <a:pPr lvl="1" eaLnBrk="1" hangingPunct="1">
              <a:lnSpc>
                <a:spcPct val="80000"/>
              </a:lnSpc>
            </a:pPr>
            <a:r>
              <a:rPr lang="de-DE" sz="1800" dirty="0" smtClean="0"/>
              <a:t>Possesion </a:t>
            </a:r>
            <a:r>
              <a:rPr lang="de-DE" sz="1800" dirty="0"/>
              <a:t>trance </a:t>
            </a:r>
            <a:r>
              <a:rPr lang="de-DE" sz="1800" dirty="0" smtClean="0"/>
              <a:t>states</a:t>
            </a:r>
          </a:p>
          <a:p>
            <a:pPr lvl="1" eaLnBrk="1" hangingPunct="1">
              <a:lnSpc>
                <a:spcPct val="80000"/>
              </a:lnSpc>
            </a:pPr>
            <a:endParaRPr lang="de-DE" sz="1800" dirty="0"/>
          </a:p>
          <a:p>
            <a:pPr lvl="1" eaLnBrk="1" hangingPunct="1">
              <a:lnSpc>
                <a:spcPct val="80000"/>
              </a:lnSpc>
            </a:pPr>
            <a:r>
              <a:rPr lang="de-DE" sz="1800" dirty="0" smtClean="0"/>
              <a:t>Ganser syndrome </a:t>
            </a:r>
            <a:r>
              <a:rPr lang="de-DE" sz="1800" dirty="0" smtClean="0">
                <a:sym typeface="Wingdings" panose="05000000000000000000" pitchFamily="2" charset="2"/>
              </a:rPr>
              <a:t> giving approximate answers to simple questions such </a:t>
            </a:r>
            <a:r>
              <a:rPr lang="de-DE" sz="1800" dirty="0" smtClean="0">
                <a:sym typeface="Wingdings" panose="05000000000000000000" pitchFamily="2" charset="2"/>
              </a:rPr>
              <a:t>as, `how </a:t>
            </a:r>
            <a:r>
              <a:rPr lang="de-DE" sz="1800" dirty="0" smtClean="0">
                <a:sym typeface="Wingdings" panose="05000000000000000000" pitchFamily="2" charset="2"/>
              </a:rPr>
              <a:t>many legs do you have?‘</a:t>
            </a:r>
            <a:endParaRPr lang="de-DE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AETIOLOGY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dirty="0" smtClean="0"/>
              <a:t>Dissociative disorders have been shown to be common among people of the same family </a:t>
            </a:r>
            <a:r>
              <a:rPr lang="de-DE" dirty="0" smtClean="0">
                <a:sym typeface="Wingdings" panose="05000000000000000000" pitchFamily="2" charset="2"/>
              </a:rPr>
              <a:t></a:t>
            </a:r>
            <a:r>
              <a:rPr lang="de-DE" dirty="0" smtClean="0"/>
              <a:t> implying a possible </a:t>
            </a:r>
            <a:r>
              <a:rPr lang="de-DE" b="1" dirty="0" smtClean="0"/>
              <a:t>genetic predisposition</a:t>
            </a:r>
            <a:r>
              <a:rPr lang="de-DE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endParaRPr lang="de-DE" dirty="0" smtClean="0"/>
          </a:p>
          <a:p>
            <a:pPr eaLnBrk="1" hangingPunct="1">
              <a:lnSpc>
                <a:spcPct val="80000"/>
              </a:lnSpc>
            </a:pPr>
            <a:r>
              <a:rPr lang="en-GB" dirty="0" smtClean="0"/>
              <a:t>Dissociative states have been found to be closely related to </a:t>
            </a:r>
            <a:r>
              <a:rPr lang="en-GB" b="1" dirty="0" smtClean="0"/>
              <a:t>such traumatic experiences</a:t>
            </a:r>
            <a:r>
              <a:rPr lang="en-GB" dirty="0" smtClean="0"/>
              <a:t> as childhood abuse, combat, criminal attacks, brainwashing in hostage situations, or involvement in a natural or man made disaster. </a:t>
            </a:r>
          </a:p>
          <a:p>
            <a:pPr eaLnBrk="1" hangingPunct="1">
              <a:lnSpc>
                <a:spcPct val="80000"/>
              </a:lnSpc>
            </a:pPr>
            <a:endParaRPr lang="en-GB" dirty="0"/>
          </a:p>
          <a:p>
            <a:pPr eaLnBrk="1" hangingPunct="1"/>
            <a:r>
              <a:rPr lang="en-GB" dirty="0"/>
              <a:t>Patients with acute stress disorder, post-traumatic stress disorder (PTSD), or conversion disorder and somatization disorder may develop dissociative symptoms.</a:t>
            </a:r>
            <a:r>
              <a:rPr lang="de-DE" dirty="0"/>
              <a:t> </a:t>
            </a:r>
          </a:p>
          <a:p>
            <a:pPr eaLnBrk="1" hangingPunct="1"/>
            <a:endParaRPr lang="en-GB" dirty="0"/>
          </a:p>
          <a:p>
            <a:pPr eaLnBrk="1" hangingPunct="1">
              <a:lnSpc>
                <a:spcPct val="80000"/>
              </a:lnSpc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EPIDEMIOLOGY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dirty="0" smtClean="0"/>
              <a:t>Prevalence of Dissociative disorders is unknown</a:t>
            </a:r>
          </a:p>
          <a:p>
            <a:pPr eaLnBrk="1" hangingPunct="1">
              <a:lnSpc>
                <a:spcPct val="90000"/>
              </a:lnSpc>
            </a:pPr>
            <a:endParaRPr lang="de-DE" dirty="0" smtClean="0"/>
          </a:p>
          <a:p>
            <a:pPr eaLnBrk="1" hangingPunct="1">
              <a:lnSpc>
                <a:spcPct val="90000"/>
              </a:lnSpc>
            </a:pPr>
            <a:r>
              <a:rPr lang="de-DE" dirty="0" smtClean="0"/>
              <a:t>They have been found to be </a:t>
            </a:r>
            <a:r>
              <a:rPr lang="de-DE" b="1" dirty="0" smtClean="0"/>
              <a:t>comoner among women </a:t>
            </a:r>
            <a:r>
              <a:rPr lang="de-DE" dirty="0" smtClean="0"/>
              <a:t>at a ratio of 1: 5</a:t>
            </a:r>
          </a:p>
          <a:p>
            <a:pPr eaLnBrk="1" hangingPunct="1">
              <a:lnSpc>
                <a:spcPct val="90000"/>
              </a:lnSpc>
            </a:pPr>
            <a:endParaRPr lang="de-DE" dirty="0" smtClean="0"/>
          </a:p>
          <a:p>
            <a:pPr eaLnBrk="1" hangingPunct="1">
              <a:lnSpc>
                <a:spcPct val="90000"/>
              </a:lnSpc>
            </a:pPr>
            <a:r>
              <a:rPr lang="de-DE" b="1" dirty="0" smtClean="0"/>
              <a:t>Onset is usually in adulthood or late adolescence</a:t>
            </a:r>
          </a:p>
          <a:p>
            <a:pPr eaLnBrk="1" hangingPunct="1">
              <a:lnSpc>
                <a:spcPct val="90000"/>
              </a:lnSpc>
            </a:pPr>
            <a:endParaRPr lang="de-DE" dirty="0" smtClean="0"/>
          </a:p>
          <a:p>
            <a:pPr eaLnBrk="1" hangingPunct="1">
              <a:lnSpc>
                <a:spcPct val="90000"/>
              </a:lnSpc>
            </a:pPr>
            <a:r>
              <a:rPr lang="de-DE" dirty="0" smtClean="0"/>
              <a:t>In some cultures dissociative symptoms may ocurr in the context of religious experiences and trance states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TREATMENT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2"/>
          <a:lstStyle/>
          <a:p>
            <a:pPr eaLnBrk="1" hangingPunct="1">
              <a:lnSpc>
                <a:spcPct val="80000"/>
              </a:lnSpc>
            </a:pPr>
            <a:r>
              <a:rPr lang="en-GB" sz="1600" dirty="0" smtClean="0"/>
              <a:t>The treatment for dissociative amnesia is therapy aimed at helping the client/patient restore lost memories as soon as possible.</a:t>
            </a:r>
          </a:p>
          <a:p>
            <a:pPr eaLnBrk="1" hangingPunct="1">
              <a:lnSpc>
                <a:spcPct val="80000"/>
              </a:lnSpc>
            </a:pPr>
            <a:endParaRPr lang="en-GB" sz="1600" dirty="0" smtClean="0"/>
          </a:p>
          <a:p>
            <a:pPr eaLnBrk="1" hangingPunct="1">
              <a:lnSpc>
                <a:spcPct val="80000"/>
              </a:lnSpc>
            </a:pPr>
            <a:r>
              <a:rPr lang="en-GB" sz="1600" b="1" dirty="0" smtClean="0"/>
              <a:t>Hypnosis</a:t>
            </a:r>
            <a:r>
              <a:rPr lang="en-GB" sz="1600" dirty="0" smtClean="0"/>
              <a:t> or a medication called </a:t>
            </a:r>
            <a:r>
              <a:rPr lang="en-GB" sz="1600" b="1" dirty="0" smtClean="0">
                <a:solidFill>
                  <a:srgbClr val="FF0000"/>
                </a:solidFill>
              </a:rPr>
              <a:t>Pentothal</a:t>
            </a:r>
            <a:r>
              <a:rPr lang="en-GB" sz="1600" dirty="0" smtClean="0">
                <a:solidFill>
                  <a:srgbClr val="FF0000"/>
                </a:solidFill>
              </a:rPr>
              <a:t> </a:t>
            </a:r>
            <a:r>
              <a:rPr lang="en-GB" sz="1600" dirty="0" smtClean="0"/>
              <a:t>(thiopental) can sometimes help to restore the memories.</a:t>
            </a:r>
          </a:p>
          <a:p>
            <a:pPr eaLnBrk="1" hangingPunct="1">
              <a:lnSpc>
                <a:spcPct val="80000"/>
              </a:lnSpc>
            </a:pPr>
            <a:endParaRPr lang="en-GB" sz="1600" dirty="0" smtClean="0"/>
          </a:p>
          <a:p>
            <a:pPr eaLnBrk="1" hangingPunct="1">
              <a:lnSpc>
                <a:spcPct val="80000"/>
              </a:lnSpc>
            </a:pPr>
            <a:r>
              <a:rPr lang="en-GB" sz="1600" dirty="0" smtClean="0"/>
              <a:t>Psychotherapy can help an individual deal with the trauma associated with the recalled memories. </a:t>
            </a:r>
          </a:p>
          <a:p>
            <a:pPr eaLnBrk="1" hangingPunct="1">
              <a:lnSpc>
                <a:spcPct val="80000"/>
              </a:lnSpc>
            </a:pPr>
            <a:endParaRPr lang="en-GB" sz="1600" dirty="0" smtClean="0"/>
          </a:p>
          <a:p>
            <a:pPr eaLnBrk="1" hangingPunct="1"/>
            <a:r>
              <a:rPr lang="en-GB" sz="1600" b="1" dirty="0"/>
              <a:t>Hypnosis</a:t>
            </a:r>
            <a:r>
              <a:rPr lang="en-GB" sz="1600" dirty="0"/>
              <a:t> is often used in the treatment of dissociative fugue. </a:t>
            </a:r>
            <a:endParaRPr lang="en-GB" sz="1600" dirty="0" smtClean="0"/>
          </a:p>
          <a:p>
            <a:pPr lvl="1" eaLnBrk="1" hangingPunct="1"/>
            <a:r>
              <a:rPr lang="en-GB" sz="1600" dirty="0" smtClean="0"/>
              <a:t>Hypnosis </a:t>
            </a:r>
            <a:r>
              <a:rPr lang="en-GB" sz="1600" dirty="0"/>
              <a:t>can help the client/patient recall his/her true identity and remember the events of the past. </a:t>
            </a:r>
            <a:endParaRPr lang="en-GB" sz="1600" dirty="0" smtClean="0"/>
          </a:p>
          <a:p>
            <a:pPr eaLnBrk="1" hangingPunct="1"/>
            <a:r>
              <a:rPr lang="en-GB" sz="1600" b="1" dirty="0" smtClean="0"/>
              <a:t>Psychotherapy</a:t>
            </a:r>
            <a:r>
              <a:rPr lang="en-GB" sz="1600" dirty="0" smtClean="0"/>
              <a:t> </a:t>
            </a:r>
            <a:r>
              <a:rPr lang="en-GB" sz="1600" dirty="0"/>
              <a:t>is helpful for the person who has traumatic, past events to resolve</a:t>
            </a:r>
            <a:r>
              <a:rPr lang="en-GB" sz="1600" dirty="0" smtClean="0"/>
              <a:t>.</a:t>
            </a:r>
          </a:p>
          <a:p>
            <a:pPr eaLnBrk="1" hangingPunct="1"/>
            <a:endParaRPr lang="en-GB" sz="1600" dirty="0" smtClean="0"/>
          </a:p>
          <a:p>
            <a:pPr eaLnBrk="1" hangingPunct="1">
              <a:lnSpc>
                <a:spcPct val="80000"/>
              </a:lnSpc>
            </a:pPr>
            <a:r>
              <a:rPr lang="en-GB" sz="1600" dirty="0" smtClean="0"/>
              <a:t>Treatment </a:t>
            </a:r>
            <a:r>
              <a:rPr lang="en-GB" sz="1600" dirty="0"/>
              <a:t>for dissociative identity disorder involves </a:t>
            </a:r>
            <a:r>
              <a:rPr lang="en-GB" sz="1600" b="1" dirty="0"/>
              <a:t>long-term psychotherapy </a:t>
            </a:r>
            <a:r>
              <a:rPr lang="en-GB" sz="1600" dirty="0"/>
              <a:t>that helps the person merge his/her multiple personalities into one</a:t>
            </a:r>
            <a:r>
              <a:rPr lang="en-GB" sz="1600"/>
              <a:t>. </a:t>
            </a:r>
            <a:endParaRPr lang="en-GB" sz="1600" smtClean="0"/>
          </a:p>
          <a:p>
            <a:pPr lvl="1" eaLnBrk="1" hangingPunct="1">
              <a:lnSpc>
                <a:spcPct val="80000"/>
              </a:lnSpc>
            </a:pPr>
            <a:r>
              <a:rPr lang="en-GB" sz="1600" smtClean="0"/>
              <a:t>The </a:t>
            </a:r>
            <a:r>
              <a:rPr lang="en-GB" sz="1600" dirty="0"/>
              <a:t>trauma of the past has to be explored and resolved with proper emotional expression. </a:t>
            </a:r>
            <a:br>
              <a:rPr lang="en-GB" sz="1600" dirty="0"/>
            </a:br>
            <a:endParaRPr lang="en-GB" sz="1600" dirty="0" smtClean="0"/>
          </a:p>
          <a:p>
            <a:pPr eaLnBrk="1" hangingPunct="1"/>
            <a:r>
              <a:rPr lang="en-GB" sz="1600" dirty="0"/>
              <a:t>Treatment for depersonalization disorder is very difficult. However, the condition can improve with a thorough therapeutic exploration of the trauma in the individual's past and the expression of the emotions associated with that </a:t>
            </a:r>
            <a:r>
              <a:rPr lang="en-GB" sz="1600" dirty="0" smtClean="0"/>
              <a:t>trauma.</a:t>
            </a:r>
            <a:endParaRPr lang="en-GB" sz="1600" dirty="0"/>
          </a:p>
          <a:p>
            <a:pPr eaLnBrk="1" hangingPunct="1">
              <a:lnSpc>
                <a:spcPct val="80000"/>
              </a:lnSpc>
            </a:pPr>
            <a:endParaRPr lang="en-GB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EXPECTED OUT-PUT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742950" indent="-742950" eaLnBrk="1" hangingPunct="1">
              <a:buFont typeface="+mj-lt"/>
              <a:buAutoNum type="arabicPeriod"/>
            </a:pPr>
            <a:r>
              <a:rPr lang="de-DE" sz="3600" dirty="0" smtClean="0"/>
              <a:t>DEFINE DISSOCIATIVE DISORDERS.</a:t>
            </a:r>
          </a:p>
          <a:p>
            <a:pPr marL="742950" indent="-742950" eaLnBrk="1" hangingPunct="1">
              <a:buFont typeface="+mj-lt"/>
              <a:buAutoNum type="arabicPeriod"/>
            </a:pPr>
            <a:endParaRPr lang="de-DE" sz="3600" dirty="0"/>
          </a:p>
          <a:p>
            <a:pPr marL="742950" indent="-742950" eaLnBrk="1" hangingPunct="1">
              <a:buFont typeface="+mj-lt"/>
              <a:buAutoNum type="arabicPeriod"/>
            </a:pPr>
            <a:r>
              <a:rPr lang="de-DE" sz="3600" dirty="0" smtClean="0"/>
              <a:t>CLASSIFY DISSOCIATIVE DISORDERS ACCORDING TO DSM IV.</a:t>
            </a:r>
          </a:p>
          <a:p>
            <a:pPr marL="742950" indent="-742950" eaLnBrk="1" hangingPunct="1">
              <a:buFont typeface="+mj-lt"/>
              <a:buAutoNum type="arabicPeriod"/>
            </a:pPr>
            <a:endParaRPr lang="de-DE" sz="3600" dirty="0"/>
          </a:p>
          <a:p>
            <a:pPr marL="742950" indent="-742950" eaLnBrk="1" hangingPunct="1">
              <a:buFont typeface="+mj-lt"/>
              <a:buAutoNum type="arabicPeriod"/>
            </a:pPr>
            <a:r>
              <a:rPr lang="de-DE" sz="3600" dirty="0" smtClean="0"/>
              <a:t>LIST THE </a:t>
            </a:r>
            <a:r>
              <a:rPr lang="de-DE" sz="3600" dirty="0" smtClean="0"/>
              <a:t>DIAGNOSTIC CRITERIA FOR EACH.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DISSOCIATION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7" name="Content Placeholder 6" descr="dissociative dis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2033343"/>
            <a:ext cx="9144000" cy="48246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INTRODUCTION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numCol="2"/>
          <a:lstStyle/>
          <a:p>
            <a:pPr eaLnBrk="1" hangingPunct="1"/>
            <a:r>
              <a:rPr lang="de-DE" sz="1800" dirty="0" smtClean="0"/>
              <a:t>Dissociative disorders have been described as disorders in which there is a </a:t>
            </a:r>
            <a:r>
              <a:rPr lang="de-DE" sz="1800" dirty="0" smtClean="0">
                <a:solidFill>
                  <a:srgbClr val="FF0000"/>
                </a:solidFill>
              </a:rPr>
              <a:t>disruption in the unitary state of self</a:t>
            </a:r>
            <a:r>
              <a:rPr lang="de-DE" sz="1800" dirty="0" smtClean="0"/>
              <a:t> or</a:t>
            </a:r>
            <a:r>
              <a:rPr lang="de-DE" sz="1800" dirty="0" smtClean="0">
                <a:solidFill>
                  <a:srgbClr val="FF0000"/>
                </a:solidFill>
              </a:rPr>
              <a:t>  </a:t>
            </a:r>
            <a:r>
              <a:rPr lang="de-DE" sz="1800" dirty="0">
                <a:solidFill>
                  <a:srgbClr val="FF0000"/>
                </a:solidFill>
              </a:rPr>
              <a:t>disturbances </a:t>
            </a:r>
            <a:r>
              <a:rPr lang="de-DE" sz="1800" dirty="0" smtClean="0">
                <a:solidFill>
                  <a:srgbClr val="FF0000"/>
                </a:solidFill>
              </a:rPr>
              <a:t>in the experience of self </a:t>
            </a:r>
            <a:r>
              <a:rPr lang="de-DE" sz="1800" dirty="0" smtClean="0"/>
              <a:t>resulting in </a:t>
            </a:r>
            <a:r>
              <a:rPr lang="de-DE" sz="1800" dirty="0" smtClean="0">
                <a:solidFill>
                  <a:srgbClr val="FF0000"/>
                </a:solidFill>
              </a:rPr>
              <a:t>a lack of of connection in a person‘s thoughts, memories, feelings, actions or sense of identity.</a:t>
            </a:r>
          </a:p>
          <a:p>
            <a:pPr eaLnBrk="1" hangingPunct="1"/>
            <a:endParaRPr lang="de-DE" sz="180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GB" sz="1800" dirty="0"/>
              <a:t>Dissociation is a mechanism that allows the mind to separate or compartmentalize certain memories or thoughts from normal consciousness.</a:t>
            </a:r>
          </a:p>
          <a:p>
            <a:pPr eaLnBrk="1" hangingPunct="1"/>
            <a:endParaRPr lang="en-GB" sz="1800" dirty="0"/>
          </a:p>
          <a:p>
            <a:pPr eaLnBrk="1" hangingPunct="1"/>
            <a:r>
              <a:rPr lang="en-GB" sz="1800" dirty="0"/>
              <a:t>These split-off mental contents are not erased. </a:t>
            </a:r>
          </a:p>
          <a:p>
            <a:pPr eaLnBrk="1" hangingPunct="1"/>
            <a:endParaRPr lang="en-GB" sz="1800" dirty="0"/>
          </a:p>
          <a:p>
            <a:pPr eaLnBrk="1" hangingPunct="1"/>
            <a:r>
              <a:rPr lang="en-GB" sz="1800" dirty="0"/>
              <a:t>They may resurface spontaneously or be triggered by objects or events in the person's environment</a:t>
            </a:r>
            <a:r>
              <a:rPr lang="en-GB" sz="1800" dirty="0" smtClean="0"/>
              <a:t>.</a:t>
            </a:r>
          </a:p>
          <a:p>
            <a:pPr eaLnBrk="1" hangingPunct="1"/>
            <a:endParaRPr lang="en-GB" sz="1800" dirty="0"/>
          </a:p>
          <a:p>
            <a:pPr eaLnBrk="1" hangingPunct="1"/>
            <a:r>
              <a:rPr lang="en-GB" sz="1800" dirty="0" smtClean="0"/>
              <a:t>Dissociative responses are common in stressful and traumatic events.</a:t>
            </a:r>
          </a:p>
          <a:p>
            <a:pPr eaLnBrk="1" hangingPunct="1"/>
            <a:endParaRPr lang="en-GB" sz="1800" dirty="0"/>
          </a:p>
          <a:p>
            <a:pPr eaLnBrk="1" hangingPunct="1"/>
            <a:r>
              <a:rPr lang="en-GB" sz="1800" dirty="0" smtClean="0"/>
              <a:t>Dissociative disorders are defined by:</a:t>
            </a:r>
          </a:p>
          <a:p>
            <a:pPr lvl="1" eaLnBrk="1" hangingPunct="1"/>
            <a:r>
              <a:rPr lang="en-GB" sz="1800" dirty="0" smtClean="0"/>
              <a:t>A loss of memory (Amnesia)</a:t>
            </a:r>
          </a:p>
          <a:p>
            <a:pPr lvl="1" eaLnBrk="1" hangingPunct="1"/>
            <a:r>
              <a:rPr lang="en-GB" sz="1800" dirty="0" smtClean="0"/>
              <a:t>Loss of Identity</a:t>
            </a:r>
          </a:p>
          <a:p>
            <a:pPr lvl="1" eaLnBrk="1" hangingPunct="1"/>
            <a:r>
              <a:rPr lang="en-GB" sz="1800" dirty="0" smtClean="0"/>
              <a:t>Loss of the unitary state of self </a:t>
            </a:r>
            <a:endParaRPr lang="de-DE" sz="1800" dirty="0"/>
          </a:p>
          <a:p>
            <a:pPr eaLnBrk="1" hangingPunct="1"/>
            <a:endParaRPr lang="de-DE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DSM IV CLASSIFICATION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832"/>
            <a:ext cx="9144000" cy="4941168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de-DE" sz="2600" b="1" dirty="0" smtClean="0"/>
              <a:t>DISSOCIATIVE AMNESIA (PSYCHOGENIC AMNESIA STATE)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endParaRPr lang="de-DE" sz="2600" b="1" dirty="0" smtClean="0"/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de-DE" sz="2600" b="1" dirty="0" smtClean="0"/>
              <a:t>DISSOCIATIVE FUGUE (FORMERLY PSYCHOGENIC FUGUE)  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endParaRPr lang="de-DE" sz="2600" b="1" dirty="0" smtClean="0"/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de-DE" sz="2600" b="1" dirty="0" smtClean="0"/>
              <a:t>DISSOCIATIVE IDENTITY DISORDER (MULTIPLE PERSONALITY DISORDER)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endParaRPr lang="de-DE" sz="2600" b="1" dirty="0" smtClean="0"/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de-DE" sz="2600" b="1" dirty="0" smtClean="0"/>
              <a:t>DEPERSONALISATION DISORDER</a:t>
            </a:r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endParaRPr lang="de-DE" sz="2600" b="1" dirty="0" smtClean="0"/>
          </a:p>
          <a:p>
            <a:pPr marL="457200" indent="-45720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de-DE" sz="2600" b="1" dirty="0" smtClean="0"/>
              <a:t>DISSOCIATIVE DISORDER NOS</a:t>
            </a:r>
            <a:endParaRPr lang="de-DE" sz="2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1. DISSOCIATIVE </a:t>
            </a:r>
            <a:r>
              <a:rPr lang="de-DE" dirty="0" smtClean="0"/>
              <a:t>AMNESIA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1800" dirty="0" smtClean="0"/>
              <a:t>DSM IV criteria: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1800" dirty="0" smtClean="0"/>
              <a:t>The predominant disturbance is </a:t>
            </a:r>
            <a:r>
              <a:rPr lang="de-DE" sz="1800" dirty="0" smtClean="0">
                <a:solidFill>
                  <a:srgbClr val="FF0000"/>
                </a:solidFill>
              </a:rPr>
              <a:t>one or more episodes of inability to recall important personal information</a:t>
            </a:r>
            <a:r>
              <a:rPr lang="de-DE" sz="1800" dirty="0"/>
              <a:t> </a:t>
            </a:r>
            <a:r>
              <a:rPr lang="de-DE" sz="1800" dirty="0" smtClean="0"/>
              <a:t>usually of a traumatic or stressful nature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1800" dirty="0" smtClean="0"/>
              <a:t>The amnesia is too extensive to be explained by ordinary forgetfulness .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1800" dirty="0" smtClean="0"/>
              <a:t>Symptoms cause significant ditress or impairment in daily functioning and cannot be explained by another disorder including, traumatic brain injury, medical condition or substance use</a:t>
            </a:r>
            <a:r>
              <a:rPr lang="de-DE" sz="18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endParaRPr lang="de-DE" sz="1800" dirty="0" smtClean="0"/>
          </a:p>
          <a:p>
            <a:pPr eaLnBrk="1" hangingPunct="1">
              <a:lnSpc>
                <a:spcPct val="90000"/>
              </a:lnSpc>
            </a:pPr>
            <a:r>
              <a:rPr lang="de-DE" sz="1800" dirty="0" smtClean="0"/>
              <a:t>In the abscence of: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1800" dirty="0" smtClean="0"/>
              <a:t>Dissociative Identity Disorder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1800" dirty="0" smtClean="0"/>
              <a:t>Dissociative fugue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1800" dirty="0" smtClean="0"/>
              <a:t>PTSD (Post-traumatic Stress Disorder)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1800" dirty="0" smtClean="0"/>
              <a:t>ASD (Acute Stress Disorder)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1800" dirty="0" smtClean="0"/>
              <a:t>Somatization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1800" dirty="0"/>
              <a:t>P</a:t>
            </a:r>
            <a:r>
              <a:rPr lang="de-DE" sz="1800" dirty="0" smtClean="0"/>
              <a:t>hysiological effects of a substance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1800" dirty="0"/>
              <a:t>N</a:t>
            </a:r>
            <a:r>
              <a:rPr lang="de-DE" sz="1800" dirty="0" smtClean="0"/>
              <a:t>eurological or other general medical condition.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CONT.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The memory loss may involves a specific period of life (like the events surrounding an accident) or may be total </a:t>
            </a:r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Cognitive functions are preserved (i.e. ability to read write speak a language). </a:t>
            </a:r>
            <a:endParaRPr lang="en-GB" dirty="0"/>
          </a:p>
          <a:p>
            <a:pPr eaLnBrk="1" hangingPunct="1"/>
            <a:endParaRPr lang="en-GB" dirty="0" smtClean="0"/>
          </a:p>
          <a:p>
            <a:pPr eaLnBrk="1" hangingPunct="1"/>
            <a:r>
              <a:rPr lang="en-GB" dirty="0" smtClean="0"/>
              <a:t>Sudden onset and Sudden resolution</a:t>
            </a:r>
            <a:endParaRPr lang="de-DE" dirty="0" smtClean="0"/>
          </a:p>
          <a:p>
            <a:pPr marL="609600" indent="-609600" eaLnBrk="1" hangingPunct="1"/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2. DISSOCIATIVE </a:t>
            </a:r>
            <a:r>
              <a:rPr lang="de-DE" dirty="0" smtClean="0"/>
              <a:t>FUGUE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sz="1800" dirty="0" smtClean="0"/>
              <a:t>DSM-IV CRITERIA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1800" dirty="0" smtClean="0"/>
              <a:t>The </a:t>
            </a:r>
            <a:r>
              <a:rPr lang="de-DE" sz="1800" dirty="0" smtClean="0"/>
              <a:t>predominant disturbance </a:t>
            </a:r>
            <a:r>
              <a:rPr lang="de-DE" sz="1800" dirty="0" smtClean="0"/>
              <a:t>is sudden</a:t>
            </a:r>
            <a:r>
              <a:rPr lang="de-DE" sz="1800" dirty="0" smtClean="0"/>
              <a:t>, unexpected travel away from home or one‘s customary place of work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1800" dirty="0" smtClean="0"/>
              <a:t>Inability to recall one‘s identity or past</a:t>
            </a:r>
            <a:r>
              <a:rPr lang="de-DE" sz="1800" dirty="0"/>
              <a:t> </a:t>
            </a:r>
            <a:endParaRPr lang="de-DE" sz="1800" dirty="0" smtClean="0"/>
          </a:p>
          <a:p>
            <a:pPr lvl="1" eaLnBrk="1" hangingPunct="1">
              <a:lnSpc>
                <a:spcPct val="90000"/>
              </a:lnSpc>
            </a:pPr>
            <a:r>
              <a:rPr lang="de-DE" sz="1800" dirty="0" smtClean="0"/>
              <a:t>Confusion about personal identity OR assumption of a new identity (partial or complete)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1800" dirty="0" smtClean="0"/>
              <a:t>Not due to DID or the physiological effects of a substance or medical disorder e.g. epilepsy</a:t>
            </a:r>
          </a:p>
          <a:p>
            <a:pPr lvl="1" eaLnBrk="1" hangingPunct="1">
              <a:lnSpc>
                <a:spcPct val="90000"/>
              </a:lnSpc>
            </a:pPr>
            <a:r>
              <a:rPr lang="de-DE" sz="1800" dirty="0" smtClean="0"/>
              <a:t>Symptoms cause impairment in social or occupational functioning</a:t>
            </a:r>
            <a:r>
              <a:rPr lang="de-DE" sz="1800" dirty="0" smtClean="0"/>
              <a:t>.</a:t>
            </a:r>
          </a:p>
          <a:p>
            <a:pPr lvl="1" eaLnBrk="1" hangingPunct="1">
              <a:lnSpc>
                <a:spcPct val="90000"/>
              </a:lnSpc>
            </a:pPr>
            <a:endParaRPr lang="de-DE" sz="1800" dirty="0" smtClean="0"/>
          </a:p>
          <a:p>
            <a:pPr eaLnBrk="1" hangingPunct="1"/>
            <a:r>
              <a:rPr lang="en-GB" sz="1800" b="1" dirty="0" smtClean="0">
                <a:solidFill>
                  <a:srgbClr val="FF0000"/>
                </a:solidFill>
              </a:rPr>
              <a:t>Patients are unaware of their amnesia and new identity and they never recall the period of the fugue unlike Dissociative </a:t>
            </a:r>
            <a:r>
              <a:rPr lang="en-GB" sz="1800" b="1" dirty="0" smtClean="0">
                <a:solidFill>
                  <a:srgbClr val="FF0000"/>
                </a:solidFill>
              </a:rPr>
              <a:t>Amnesia</a:t>
            </a:r>
            <a:endParaRPr lang="en-GB" sz="1800" b="1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de-DE" sz="1800" dirty="0" smtClean="0"/>
              <a:t>Patients show characteristically low anxiety despite their confusion </a:t>
            </a:r>
          </a:p>
          <a:p>
            <a:pPr eaLnBrk="1" hangingPunct="1">
              <a:lnSpc>
                <a:spcPct val="90000"/>
              </a:lnSpc>
            </a:pPr>
            <a:r>
              <a:rPr lang="de-DE" sz="1800" dirty="0" smtClean="0"/>
              <a:t>Their affect is similar to </a:t>
            </a:r>
            <a:r>
              <a:rPr lang="de-DE" sz="1800" b="1" dirty="0" smtClean="0"/>
              <a:t>la belle indifference </a:t>
            </a:r>
            <a:r>
              <a:rPr lang="de-DE" sz="1800" dirty="0" smtClean="0"/>
              <a:t>of conversion responses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Rare</a:t>
            </a:r>
          </a:p>
          <a:p>
            <a:r>
              <a:rPr lang="en-US" dirty="0" smtClean="0"/>
              <a:t>Predisposing factors:</a:t>
            </a:r>
          </a:p>
          <a:p>
            <a:pPr lvl="1"/>
            <a:r>
              <a:rPr lang="en-US" dirty="0" smtClean="0"/>
              <a:t>Heavy use of alcohol</a:t>
            </a:r>
          </a:p>
          <a:p>
            <a:pPr lvl="1"/>
            <a:r>
              <a:rPr lang="en-US" dirty="0" smtClean="0"/>
              <a:t>MDD</a:t>
            </a:r>
          </a:p>
          <a:p>
            <a:pPr lvl="1"/>
            <a:r>
              <a:rPr lang="en-US" dirty="0" smtClean="0"/>
              <a:t>History of head trauma</a:t>
            </a:r>
          </a:p>
          <a:p>
            <a:pPr lvl="1"/>
            <a:r>
              <a:rPr lang="en-US" dirty="0" smtClean="0"/>
              <a:t>Epilepsy</a:t>
            </a:r>
          </a:p>
          <a:p>
            <a:r>
              <a:rPr lang="en-US" dirty="0" smtClean="0"/>
              <a:t>Onset associated with stressful life event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292958"/>
      </p:ext>
    </p:extLst>
  </p:cSld>
  <p:clrMapOvr>
    <a:masterClrMapping/>
  </p:clrMapOvr>
</p:sld>
</file>

<file path=ppt/theme/theme1.xml><?xml version="1.0" encoding="utf-8"?>
<a:theme xmlns:a="http://schemas.openxmlformats.org/drawingml/2006/main" name="Übergänge">
  <a:themeElements>
    <a:clrScheme name="Übergänge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Übergän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Übergäng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Übergänge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Übergäng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1084</TotalTime>
  <Words>1066</Words>
  <Application>Microsoft Office PowerPoint</Application>
  <PresentationFormat>On-screen Show (4:3)</PresentationFormat>
  <Paragraphs>142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Tahoma</vt:lpstr>
      <vt:lpstr>Wingdings</vt:lpstr>
      <vt:lpstr>Übergänge</vt:lpstr>
      <vt:lpstr>DISSOCIATIVE/CONVERSION DISORDERS</vt:lpstr>
      <vt:lpstr>EXPECTED OUT-PUT</vt:lpstr>
      <vt:lpstr>DISSOCIATION</vt:lpstr>
      <vt:lpstr>INTRODUCTION</vt:lpstr>
      <vt:lpstr>DSM IV CLASSIFICATION</vt:lpstr>
      <vt:lpstr>1. DISSOCIATIVE AMNESIA</vt:lpstr>
      <vt:lpstr>CONT.</vt:lpstr>
      <vt:lpstr>2. DISSOCIATIVE FUGUE</vt:lpstr>
      <vt:lpstr>EPIDEMIOLOGY</vt:lpstr>
      <vt:lpstr>3. DISSOCIATIVE IDENTITY DISORDER/ MULTIPLE PERSONALITY DOSPRDER</vt:lpstr>
      <vt:lpstr>CONT.</vt:lpstr>
      <vt:lpstr>EPIDEMIOLOGY</vt:lpstr>
      <vt:lpstr>4. DEPERSONALISATION DISORDER</vt:lpstr>
      <vt:lpstr>5. DISOCIATIVE DISORDER NOT OTHERWISE SPECIFIED</vt:lpstr>
      <vt:lpstr>AETIOLOGY</vt:lpstr>
      <vt:lpstr>EPIDEMIOLOGY</vt:lpstr>
      <vt:lpstr>TREATMENT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Dissociative disorders</dc:title>
  <dc:creator>Thoni</dc:creator>
  <cp:lastModifiedBy>Effie Nailah</cp:lastModifiedBy>
  <cp:revision>28</cp:revision>
  <dcterms:created xsi:type="dcterms:W3CDTF">2008-05-19T18:48:13Z</dcterms:created>
  <dcterms:modified xsi:type="dcterms:W3CDTF">2016-10-10T16:36:45Z</dcterms:modified>
</cp:coreProperties>
</file>