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C1A34B-02E3-48ED-B527-BB85E56727B7}" type="datetimeFigureOut">
              <a:rPr lang="en-US" smtClean="0"/>
              <a:t>7/3/2012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8BBE05-0F9C-45BD-B3ED-9CEC9A89DB3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DE4D9D-9B51-46E9-931D-A184DF662A9C}" type="datetime1">
              <a:rPr lang="en-US" smtClean="0"/>
              <a:t>7/3/2012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443BF7-8873-46D6-9C9D-B337B276D53B}" type="datetime1">
              <a:rPr lang="en-US" smtClean="0"/>
              <a:t>7/3/2012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C1AE76-FDDC-4C07-BC27-262FC254D646}" type="datetime1">
              <a:rPr lang="en-US" smtClean="0"/>
              <a:t>7/3/2012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06D634-6137-46A3-8D82-FFDCD7C315AD}" type="datetime1">
              <a:rPr lang="en-US" smtClean="0"/>
              <a:t>7/3/2012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9A50B8-DE4D-4744-8106-B5846FAE76D0}" type="datetime1">
              <a:rPr lang="en-US" smtClean="0"/>
              <a:t>7/3/2012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430883-A90D-46B2-A13B-0A91A7E5716B}" type="datetime1">
              <a:rPr lang="en-US" smtClean="0"/>
              <a:t>7/3/2012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72C10F-D6AE-4221-A54F-6D968E0A1D5A}" type="datetime1">
              <a:rPr lang="en-US" smtClean="0"/>
              <a:t>7/3/2012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6210F2-E6CE-4A7B-8F95-05BB0C51E802}" type="datetime1">
              <a:rPr lang="en-US" smtClean="0"/>
              <a:t>7/3/2012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32A5DE-EE44-486F-9181-92330EC53B3B}" type="datetime1">
              <a:rPr lang="en-US" smtClean="0"/>
              <a:t>7/3/2012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3E081-A0A9-4B22-AD7C-DFCBAF5158A0}" type="datetime1">
              <a:rPr lang="en-US" smtClean="0"/>
              <a:t>7/3/2012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147D11-E352-476C-B335-E8B3EDB9803F}" type="datetime1">
              <a:rPr lang="en-US" smtClean="0"/>
              <a:t>7/3/2012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A1BED-1643-49D2-894B-F67038D843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06BBB-1995-4805-A6A9-44AB52AE188D}" type="datetime1">
              <a:rPr lang="en-US" smtClean="0"/>
              <a:t>7/3/2012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A1BED-1643-49D2-894B-F67038D843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09600" y="1643815"/>
            <a:ext cx="8001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Psychological Aspects of Chronic and Terminal illness</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0"/>
            <a:ext cx="8763000" cy="5632311"/>
          </a:xfrm>
          <a:prstGeom prst="rect">
            <a:avLst/>
          </a:prstGeom>
        </p:spPr>
        <p:txBody>
          <a:bodyPr wrap="square">
            <a:spAutoFit/>
          </a:bodyPr>
          <a:lstStyle/>
          <a:p>
            <a:endParaRPr lang="en-US" sz="3600" b="1" u="sng" dirty="0" smtClean="0"/>
          </a:p>
          <a:p>
            <a:r>
              <a:rPr lang="en-US" sz="3600" b="1" u="sng" dirty="0" smtClean="0"/>
              <a:t>Adaptation </a:t>
            </a:r>
            <a:r>
              <a:rPr lang="en-US" sz="3600" b="1" u="sng" dirty="0" smtClean="0"/>
              <a:t>as Distinguished from </a:t>
            </a:r>
            <a:r>
              <a:rPr lang="en-US" sz="3600" b="1" u="sng" dirty="0" smtClean="0"/>
              <a:t>Coping</a:t>
            </a:r>
          </a:p>
          <a:p>
            <a:endParaRPr lang="en-US" sz="3600" b="1" u="sng" dirty="0" smtClean="0"/>
          </a:p>
          <a:p>
            <a:pPr>
              <a:buFont typeface="Arial" pitchFamily="34" charset="0"/>
              <a:buChar char="•"/>
            </a:pPr>
            <a:r>
              <a:rPr lang="en-US" sz="3600" b="1" dirty="0" smtClean="0"/>
              <a:t>Coping </a:t>
            </a:r>
            <a:r>
              <a:rPr lang="en-US" sz="3600" b="1" dirty="0" smtClean="0"/>
              <a:t>"is the special mobilization of effort and the drawing upon unused resources or potentials, [and] always involves some type of stress</a:t>
            </a:r>
            <a:r>
              <a:rPr lang="en-US" sz="3600" b="1" dirty="0" smtClean="0"/>
              <a:t>,"</a:t>
            </a:r>
            <a:r>
              <a:rPr lang="en-US" sz="3600" b="1" dirty="0" smtClean="0"/>
              <a:t> </a:t>
            </a:r>
            <a:endParaRPr lang="en-US" sz="3600" b="1" dirty="0" smtClean="0"/>
          </a:p>
          <a:p>
            <a:pPr>
              <a:buFont typeface="Arial" pitchFamily="34" charset="0"/>
              <a:buChar char="•"/>
            </a:pPr>
            <a:r>
              <a:rPr lang="en-US" sz="3600" b="1" dirty="0" smtClean="0"/>
              <a:t>"</a:t>
            </a:r>
            <a:r>
              <a:rPr lang="en-US" sz="3600" b="1" dirty="0" smtClean="0"/>
              <a:t>adaptation is a broader concept that includes routine or automatized actions." </a:t>
            </a:r>
            <a:br>
              <a:rPr lang="en-US" sz="3600" b="1" dirty="0" smtClean="0"/>
            </a:br>
            <a:r>
              <a:rPr lang="en-US" sz="3600" b="1" u="sng" dirty="0" smtClean="0"/>
              <a:t> </a:t>
            </a:r>
            <a:endParaRPr lang="en-US" sz="3600" u="sng" dirty="0"/>
          </a:p>
        </p:txBody>
      </p:sp>
      <p:sp>
        <p:nvSpPr>
          <p:cNvPr id="3" name="Slide Number Placeholder 2"/>
          <p:cNvSpPr>
            <a:spLocks noGrp="1"/>
          </p:cNvSpPr>
          <p:nvPr>
            <p:ph type="sldNum" sz="quarter" idx="12"/>
          </p:nvPr>
        </p:nvSpPr>
        <p:spPr/>
        <p:txBody>
          <a:bodyPr/>
          <a:lstStyle/>
          <a:p>
            <a:fld id="{582A1BED-1643-49D2-894B-F67038D84360}"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937245"/>
            <a:ext cx="91440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Factors Influencing Adaptation </a:t>
            </a:r>
            <a:endParaRPr kumimoji="0" lang="en-US" sz="48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strategies can involve</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controlling pain</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Dizziness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Incontinence</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extreme weakness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Paralysis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feeling of suffocation in respiratory ailments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loss of control in convulsive disorders</a:t>
            </a:r>
            <a:r>
              <a:rPr kumimoji="0" lang="en-US" sz="3200" b="0" i="0" u="none" strike="noStrike" cap="none" normalizeH="0" baseline="0" dirty="0" smtClean="0">
                <a:ln>
                  <a:noFill/>
                </a:ln>
                <a:solidFill>
                  <a:schemeClr val="tx1"/>
                </a:solidFill>
                <a:effectLst/>
                <a:latin typeface="Arial" pitchFamily="34" charset="0"/>
                <a:cs typeface="Arial" pitchFamily="34" charset="0"/>
              </a:rPr>
              <a:t> </a:t>
            </a:r>
          </a:p>
        </p:txBody>
      </p:sp>
      <p:sp>
        <p:nvSpPr>
          <p:cNvPr id="3" name="Slide Number Placeholder 2"/>
          <p:cNvSpPr>
            <a:spLocks noGrp="1"/>
          </p:cNvSpPr>
          <p:nvPr>
            <p:ph type="sldNum" sz="quarter" idx="12"/>
          </p:nvPr>
        </p:nvSpPr>
        <p:spPr/>
        <p:txBody>
          <a:bodyPr/>
          <a:lstStyle/>
          <a:p>
            <a:fld id="{582A1BED-1643-49D2-894B-F67038D84360}"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382000" cy="5016758"/>
          </a:xfrm>
          <a:prstGeom prst="rect">
            <a:avLst/>
          </a:prstGeom>
        </p:spPr>
        <p:txBody>
          <a:bodyPr wrap="square">
            <a:spAutoFit/>
          </a:bodyPr>
          <a:lstStyle/>
          <a:p>
            <a:pPr lvl="0"/>
            <a:r>
              <a:rPr lang="en-US" sz="4000" b="1" u="sng" dirty="0" smtClean="0">
                <a:latin typeface="Calibri" pitchFamily="34" charset="0"/>
                <a:ea typeface="Times New Roman" pitchFamily="18" charset="0"/>
                <a:cs typeface="Times New Roman" pitchFamily="18" charset="0"/>
              </a:rPr>
              <a:t>Adaptation </a:t>
            </a:r>
            <a:endParaRPr lang="en-US" sz="4000" b="1" u="sng" dirty="0" smtClean="0">
              <a:latin typeface="Calibri" pitchFamily="34" charset="0"/>
              <a:ea typeface="Times New Roman" pitchFamily="18" charset="0"/>
              <a:cs typeface="Times New Roman" pitchFamily="18" charset="0"/>
            </a:endParaRPr>
          </a:p>
          <a:p>
            <a:pPr lvl="0"/>
            <a:r>
              <a:rPr lang="en-US" sz="4000" b="1" dirty="0" smtClean="0"/>
              <a:t>adaptive </a:t>
            </a:r>
            <a:r>
              <a:rPr lang="en-US" sz="4000" b="1" dirty="0" smtClean="0"/>
              <a:t>responses of individuals with chronic </a:t>
            </a:r>
            <a:r>
              <a:rPr lang="en-US" sz="4000" b="1" dirty="0" smtClean="0"/>
              <a:t>illness can be affected by</a:t>
            </a:r>
          </a:p>
          <a:p>
            <a:pPr lvl="0">
              <a:buFont typeface="Arial" pitchFamily="34" charset="0"/>
              <a:buChar char="•"/>
            </a:pPr>
            <a:r>
              <a:rPr lang="en-US" sz="4000" b="1" dirty="0" smtClean="0"/>
              <a:t>the </a:t>
            </a:r>
            <a:r>
              <a:rPr lang="en-US" sz="4000" b="1" dirty="0" smtClean="0"/>
              <a:t>course of </a:t>
            </a:r>
            <a:r>
              <a:rPr lang="en-US" sz="4000" b="1" dirty="0" smtClean="0"/>
              <a:t>illness</a:t>
            </a:r>
          </a:p>
          <a:p>
            <a:pPr lvl="0">
              <a:buFont typeface="Arial" pitchFamily="34" charset="0"/>
              <a:buChar char="•"/>
            </a:pPr>
            <a:r>
              <a:rPr lang="en-US" sz="4000" b="1" dirty="0" smtClean="0"/>
              <a:t>type </a:t>
            </a:r>
            <a:r>
              <a:rPr lang="en-US" sz="4000" b="1" dirty="0" smtClean="0"/>
              <a:t>of </a:t>
            </a:r>
            <a:r>
              <a:rPr lang="en-US" sz="4000" b="1" dirty="0" smtClean="0"/>
              <a:t>onset</a:t>
            </a:r>
          </a:p>
          <a:p>
            <a:pPr lvl="0">
              <a:buFont typeface="Arial" pitchFamily="34" charset="0"/>
              <a:buChar char="•"/>
            </a:pPr>
            <a:r>
              <a:rPr lang="en-US" sz="4000" b="1" dirty="0" smtClean="0"/>
              <a:t>kinds </a:t>
            </a:r>
            <a:r>
              <a:rPr lang="en-US" sz="4000" b="1" dirty="0" smtClean="0"/>
              <a:t>of </a:t>
            </a:r>
            <a:r>
              <a:rPr lang="en-US" sz="4000" b="1" dirty="0" smtClean="0"/>
              <a:t>limitations</a:t>
            </a:r>
          </a:p>
          <a:p>
            <a:pPr lvl="0">
              <a:buFont typeface="Arial" pitchFamily="34" charset="0"/>
              <a:buChar char="•"/>
            </a:pPr>
            <a:r>
              <a:rPr lang="en-US" sz="4000" b="1" dirty="0" smtClean="0"/>
              <a:t>changes </a:t>
            </a:r>
            <a:r>
              <a:rPr lang="en-US" sz="4000" b="1" dirty="0" smtClean="0"/>
              <a:t>in physical appearance and </a:t>
            </a:r>
            <a:r>
              <a:rPr lang="en-US" sz="4000" b="1" dirty="0" smtClean="0"/>
              <a:t>functions</a:t>
            </a:r>
            <a:endParaRPr lang="en-US" sz="4000" dirty="0"/>
          </a:p>
        </p:txBody>
      </p:sp>
      <p:sp>
        <p:nvSpPr>
          <p:cNvPr id="3" name="Slide Number Placeholder 2"/>
          <p:cNvSpPr>
            <a:spLocks noGrp="1"/>
          </p:cNvSpPr>
          <p:nvPr>
            <p:ph type="sldNum" sz="quarter" idx="12"/>
          </p:nvPr>
        </p:nvSpPr>
        <p:spPr/>
        <p:txBody>
          <a:bodyPr/>
          <a:lstStyle/>
          <a:p>
            <a:fld id="{582A1BED-1643-49D2-894B-F67038D84360}"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680197"/>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4000" b="1" u="sng" dirty="0" smtClean="0">
                <a:latin typeface="Calibri" pitchFamily="34" charset="0"/>
                <a:ea typeface="Times New Roman" pitchFamily="18" charset="0"/>
                <a:cs typeface="Times New Roman" pitchFamily="18" charset="0"/>
              </a:rPr>
              <a:t>Adaptation </a:t>
            </a:r>
            <a:endParaRPr lang="en-US" sz="4000" b="1" u="sng" dirty="0" smtClean="0">
              <a:latin typeface="Calibri" pitchFamily="34" charset="0"/>
              <a:ea typeface="Times New Roman" pitchFamily="18" charset="0"/>
              <a:cs typeface="Times New Roman" pitchFamily="18" charset="0"/>
            </a:endParaRPr>
          </a:p>
          <a:p>
            <a:pPr fontAlgn="base">
              <a:spcBef>
                <a:spcPct val="0"/>
              </a:spcBef>
              <a:spcAft>
                <a:spcPct val="0"/>
              </a:spcAft>
            </a:pPr>
            <a:endParaRPr lang="en-US" sz="4000" b="1" u="sng"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characteristics of illness that are critical to the long-term adaptive responses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n-US" sz="4000" b="1" dirty="0" smtClean="0">
                <a:latin typeface="Calibri" pitchFamily="34" charset="0"/>
                <a:ea typeface="Times New Roman" pitchFamily="18" charset="0"/>
                <a:cs typeface="Times New Roman" pitchFamily="18" charset="0"/>
              </a:rPr>
              <a:t>T</a:t>
            </a: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ype of onset and expected course</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n-US" sz="4000" b="1" dirty="0" smtClean="0">
                <a:latin typeface="Calibri" pitchFamily="34" charset="0"/>
                <a:ea typeface="Times New Roman" pitchFamily="18" charset="0"/>
                <a:cs typeface="Times New Roman" pitchFamily="18" charset="0"/>
              </a:rPr>
              <a:t>N</a:t>
            </a: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ature and extent of limitation</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Type and extent of changes in physical appearance and bodily functions.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483901"/>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Normalization </a:t>
            </a:r>
            <a:endParaRPr kumimoji="0" lang="en-US" sz="44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When life's terms offer you a lemon, make lemonade! </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4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Popular Folk Saying </a:t>
            </a:r>
          </a:p>
          <a:p>
            <a:pPr lvl="0" eaLnBrk="0" fontAlgn="base" hangingPunct="0">
              <a:spcBef>
                <a:spcPct val="0"/>
              </a:spcBef>
              <a:spcAft>
                <a:spcPct val="0"/>
              </a:spcAft>
            </a:pPr>
            <a:r>
              <a:rPr lang="en-US" sz="4400" b="1" dirty="0" smtClean="0">
                <a:latin typeface="Calibri" pitchFamily="34" charset="0"/>
                <a:cs typeface="Times New Roman" pitchFamily="18" charset="0"/>
              </a:rPr>
              <a:t>“</a:t>
            </a:r>
            <a:r>
              <a:rPr lang="en-US" sz="4400" b="1" dirty="0" smtClean="0"/>
              <a:t>Normalization </a:t>
            </a:r>
            <a:r>
              <a:rPr lang="en-US" sz="4400" b="1" dirty="0" smtClean="0"/>
              <a:t>refers to processes a chronically ill person uses to </a:t>
            </a:r>
            <a:br>
              <a:rPr lang="en-US" sz="4400" b="1" dirty="0" smtClean="0"/>
            </a:br>
            <a:r>
              <a:rPr lang="en-US" sz="4400" b="1" dirty="0" smtClean="0"/>
              <a:t>continue what that person perceives to be a normal life</a:t>
            </a:r>
            <a:r>
              <a:rPr lang="en-US" sz="4400" b="1" dirty="0" smtClean="0"/>
              <a:t>.” </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1105288"/>
            <a:ext cx="9144000"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4000" b="1" u="sng" dirty="0" smtClean="0">
                <a:latin typeface="Calibri" pitchFamily="34" charset="0"/>
                <a:ea typeface="Times New Roman" pitchFamily="18" charset="0"/>
                <a:cs typeface="Times New Roman" pitchFamily="18" charset="0"/>
              </a:rPr>
              <a:t>Normalization </a:t>
            </a:r>
            <a:endParaRPr lang="en-US" sz="4000" b="1" u="sng" dirty="0" smtClean="0">
              <a:latin typeface="Calibri" pitchFamily="34" charset="0"/>
              <a:ea typeface="Times New Roman" pitchFamily="18" charset="0"/>
              <a:cs typeface="Times New Roman" pitchFamily="18" charset="0"/>
            </a:endParaRPr>
          </a:p>
          <a:p>
            <a:pPr fontAlgn="base">
              <a:spcBef>
                <a:spcPct val="0"/>
              </a:spcBef>
              <a:spcAft>
                <a:spcPct val="0"/>
              </a:spcAft>
            </a:pPr>
            <a:endParaRPr lang="en-US" sz="3200" u="sng"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normalization tasks involve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Keeping</a:t>
            </a:r>
            <a:r>
              <a:rPr kumimoji="0" lang="en-US" sz="3200" b="1" i="0" u="none" strike="noStrike" cap="none" normalizeH="0" dirty="0" smtClean="0">
                <a:ln>
                  <a:noFill/>
                </a:ln>
                <a:solidFill>
                  <a:schemeClr val="tx1"/>
                </a:solidFill>
                <a:effectLst/>
                <a:latin typeface="Arial" pitchFamily="34" charset="0"/>
                <a:ea typeface="Times New Roman" pitchFamily="18" charset="0"/>
                <a:cs typeface="Arial" pitchFamily="34" charset="0"/>
              </a:rPr>
              <a:t> an </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emotional balance of</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upsetting and negative feelings of the illness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Anxiety and apprehension of not knowing what will happen next</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feelings of inadequacy</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resentments in the face of difficult demands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56010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Behavioral Strategies of Normalization</a:t>
            </a:r>
          </a:p>
          <a:p>
            <a:pPr fontAlgn="base">
              <a:spcBef>
                <a:spcPct val="0"/>
              </a:spcBef>
              <a:spcAft>
                <a:spcPct val="0"/>
              </a:spcAft>
            </a:pPr>
            <a:r>
              <a:rPr lang="en-US" sz="3200" b="1" dirty="0" smtClean="0"/>
              <a:t>ENGAGING </a:t>
            </a:r>
            <a:r>
              <a:rPr lang="en-US" sz="3200" b="1" dirty="0" smtClean="0"/>
              <a:t>IN USUAL ACTIVITIES DESPITE SEVERE </a:t>
            </a:r>
            <a:r>
              <a:rPr lang="en-US" sz="3200" b="1" dirty="0" smtClean="0"/>
              <a:t>LIMITATIONS</a:t>
            </a:r>
          </a:p>
          <a:p>
            <a:pPr fontAlgn="base">
              <a:spcBef>
                <a:spcPct val="0"/>
              </a:spcBef>
              <a:spcAft>
                <a:spcPct val="0"/>
              </a:spcAft>
              <a:buFont typeface="Arial" pitchFamily="34" charset="0"/>
              <a:buChar char="•"/>
            </a:pPr>
            <a:r>
              <a:rPr lang="en-US" sz="3200" b="1" dirty="0" smtClean="0"/>
              <a:t>keep </a:t>
            </a:r>
            <a:r>
              <a:rPr lang="en-US" sz="3200" b="1" dirty="0" smtClean="0"/>
              <a:t>the same schedule </a:t>
            </a:r>
            <a:r>
              <a:rPr lang="en-US" sz="3200" b="1" dirty="0" smtClean="0"/>
              <a:t>as before </a:t>
            </a:r>
          </a:p>
          <a:p>
            <a:pPr fontAlgn="base">
              <a:spcBef>
                <a:spcPct val="0"/>
              </a:spcBef>
              <a:spcAft>
                <a:spcPct val="0"/>
              </a:spcAft>
              <a:buFont typeface="Arial" pitchFamily="34" charset="0"/>
              <a:buChar char="•"/>
            </a:pPr>
            <a:r>
              <a:rPr lang="en-US" sz="3200" b="1" dirty="0" smtClean="0"/>
              <a:t>deal with </a:t>
            </a:r>
            <a:r>
              <a:rPr lang="en-US" sz="3200" b="1" dirty="0" smtClean="0"/>
              <a:t>exhaustion, the need for extra time for rest to restore </a:t>
            </a:r>
            <a:r>
              <a:rPr lang="en-US" sz="3200" b="1" dirty="0" smtClean="0"/>
              <a:t>energy</a:t>
            </a:r>
          </a:p>
          <a:p>
            <a:pPr fontAlgn="base">
              <a:spcBef>
                <a:spcPct val="0"/>
              </a:spcBef>
              <a:spcAft>
                <a:spcPct val="0"/>
              </a:spcAft>
              <a:buFont typeface="Arial" pitchFamily="34" charset="0"/>
              <a:buChar char="•"/>
            </a:pPr>
            <a:r>
              <a:rPr lang="en-US" sz="3200" b="1" dirty="0" smtClean="0"/>
              <a:t>try to keep </a:t>
            </a:r>
            <a:r>
              <a:rPr lang="en-US" sz="3200" b="1" dirty="0" smtClean="0"/>
              <a:t>up with what they consider normal activities, such as maintaining a job, taking care of household chores, cooking meals, and participating in their usual social events</a:t>
            </a:r>
            <a:endParaRPr lang="en-US" sz="3200" dirty="0" smtClean="0"/>
          </a:p>
          <a:p>
            <a:pPr fontAlgn="base">
              <a:spcBef>
                <a:spcPct val="0"/>
              </a:spcBef>
              <a:spcAft>
                <a:spcPct val="0"/>
              </a:spcAft>
            </a:pPr>
            <a:r>
              <a:rPr lang="en-US" sz="1600" b="1" dirty="0" smtClean="0"/>
              <a:t> </a:t>
            </a:r>
            <a:endParaRPr lang="en-US" sz="1600" dirty="0" smtClean="0"/>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305069"/>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40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Cognitive Strategies of Normalization</a:t>
            </a:r>
          </a:p>
          <a:p>
            <a:pPr lvl="0" fontAlgn="base">
              <a:spcBef>
                <a:spcPct val="0"/>
              </a:spcBef>
              <a:spcAft>
                <a:spcPct val="0"/>
              </a:spcAft>
            </a:pPr>
            <a:r>
              <a:rPr lang="en-US" sz="4000" b="1" dirty="0" smtClean="0"/>
              <a:t>MINIMIZING </a:t>
            </a:r>
            <a:r>
              <a:rPr lang="en-US" sz="4000" b="1" dirty="0" smtClean="0"/>
              <a:t>STRUGGLES AND </a:t>
            </a:r>
            <a:r>
              <a:rPr lang="en-US" sz="4000" b="1" dirty="0" smtClean="0"/>
              <a:t>ADJUSTMENTS</a:t>
            </a:r>
          </a:p>
          <a:p>
            <a:pPr lvl="0" fontAlgn="base">
              <a:spcBef>
                <a:spcPct val="0"/>
              </a:spcBef>
              <a:spcAft>
                <a:spcPct val="0"/>
              </a:spcAft>
            </a:pPr>
            <a:r>
              <a:rPr lang="en-US" sz="4000" b="1" dirty="0" smtClean="0"/>
              <a:t>Chronically </a:t>
            </a:r>
            <a:r>
              <a:rPr lang="en-US" sz="4000" b="1" dirty="0" smtClean="0"/>
              <a:t>ill individuals try to avoid acknowledging and dealing </a:t>
            </a:r>
            <a:br>
              <a:rPr lang="en-US" sz="4000" b="1" dirty="0" smtClean="0"/>
            </a:br>
            <a:r>
              <a:rPr lang="en-US" sz="4000" b="1" dirty="0" smtClean="0"/>
              <a:t>with the serious nature of their illness by minimizing symptoms and hardships created by therapy and particularly by playing down consequences of their illness</a:t>
            </a:r>
            <a:r>
              <a:rPr lang="en-US" sz="4000" b="1" dirty="0" smtClean="0"/>
              <a:t>.`</a:t>
            </a: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305069"/>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Crucial Dilemma for Chronically Ill Persons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 believe you have to look reality in the eye . . . and deny it. </a:t>
            </a:r>
            <a:endParaRPr kumimoji="0" lang="en-US" sz="4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en-US" sz="4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Garrison Keillor</a:t>
            </a:r>
          </a:p>
          <a:p>
            <a:pPr lvl="0" eaLnBrk="0" fontAlgn="base" hangingPunct="0">
              <a:spcBef>
                <a:spcPct val="0"/>
              </a:spcBef>
              <a:spcAft>
                <a:spcPct val="0"/>
              </a:spcAft>
            </a:pPr>
            <a:r>
              <a:rPr kumimoji="0" lang="en-US" sz="4000" b="0" i="0" u="none" strike="noStrike" cap="none" normalizeH="0" baseline="0" dirty="0" smtClean="0">
                <a:ln>
                  <a:noFill/>
                </a:ln>
                <a:solidFill>
                  <a:schemeClr val="tx1"/>
                </a:solidFill>
                <a:effectLst/>
                <a:latin typeface="Arial" pitchFamily="34" charset="0"/>
                <a:cs typeface="Arial" pitchFamily="34" charset="0"/>
              </a:rPr>
              <a:t> </a:t>
            </a:r>
            <a:r>
              <a:rPr lang="en-US" sz="4000" b="1" dirty="0" smtClean="0"/>
              <a:t>it appears that some chronically ill individuals try even harder to carry on than most so-called healthy people, both because of the threat the illness poses to their self-identity and because of their sense of impending mortality</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454417"/>
            <a:ext cx="91440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LOSS THERAPY</a:t>
            </a:r>
            <a:endParaRPr kumimoji="0" lang="en-US" sz="28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Denial</a:t>
            </a:r>
            <a:endParaRPr kumimoji="0" lang="en-US" sz="28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This first stage of grieving helps us to survive the loss. In this stage, the world becomes meaningless and overwhelming. Denial and shock help us to cope and make survival possible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Anger</a:t>
            </a:r>
            <a:endParaRPr kumimoji="0" lang="en-US" sz="32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Anger is a necessary stage of the healing process.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Underneath anger is pain, your pain. We usually know more about suppressing anger than feeling it. The anger is just another indication of the intensity of your love.</a:t>
            </a:r>
            <a:r>
              <a:rPr lang="en-US" sz="3200" b="1" dirty="0" smtClean="0">
                <a:latin typeface="Calibri" pitchFamily="34" charset="0"/>
                <a:ea typeface="Times New Roman" pitchFamily="18" charset="0"/>
                <a:cs typeface="Times New Roman" pitchFamily="18" charset="0"/>
              </a:rPr>
              <a:t> </a:t>
            </a:r>
            <a:endParaRPr lang="en-US" sz="3200" b="1" dirty="0" smtClean="0">
              <a:latin typeface="Calibri" pitchFamily="34" charset="0"/>
              <a:ea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915400" cy="5909310"/>
          </a:xfrm>
          <a:prstGeom prst="rect">
            <a:avLst/>
          </a:prstGeom>
        </p:spPr>
        <p:txBody>
          <a:bodyPr wrap="square">
            <a:spAutoFit/>
          </a:bodyPr>
          <a:lstStyle/>
          <a:p>
            <a:pPr>
              <a:buFont typeface="Arial" pitchFamily="34" charset="0"/>
              <a:buChar char="•"/>
            </a:pPr>
            <a:r>
              <a:rPr lang="en-US" sz="4000" b="1" dirty="0"/>
              <a:t>chronic illness has been described by Wiener (1975) as an experience of living with chronic </a:t>
            </a:r>
            <a:r>
              <a:rPr lang="en-US" sz="4000" b="1" dirty="0" smtClean="0"/>
              <a:t>uncertainty</a:t>
            </a:r>
          </a:p>
          <a:p>
            <a:pPr>
              <a:buFont typeface="Arial" pitchFamily="34" charset="0"/>
              <a:buChar char="•"/>
            </a:pPr>
            <a:r>
              <a:rPr lang="en-US" sz="4000" b="1" dirty="0" smtClean="0"/>
              <a:t>uncertainty </a:t>
            </a:r>
            <a:r>
              <a:rPr lang="en-US" sz="4000" b="1" dirty="0"/>
              <a:t>is defined as the inability to determine the meaning of </a:t>
            </a:r>
            <a:r>
              <a:rPr lang="en-US" sz="4000" b="1" dirty="0" smtClean="0"/>
              <a:t>events</a:t>
            </a:r>
          </a:p>
          <a:p>
            <a:pPr>
              <a:buFont typeface="Arial" pitchFamily="34" charset="0"/>
              <a:buChar char="•"/>
            </a:pPr>
            <a:r>
              <a:rPr lang="en-US" sz="4000" b="1" dirty="0" smtClean="0"/>
              <a:t>occurs </a:t>
            </a:r>
            <a:r>
              <a:rPr lang="en-US" sz="4000" b="1" dirty="0"/>
              <a:t>in a situation where the decision-maker is unable to assign definite values to objects and events and/or is unable to predict outcomes accurately. </a:t>
            </a:r>
            <a:endParaRPr lang="en-US" sz="4000" dirty="0"/>
          </a:p>
          <a:p>
            <a:endParaRPr lang="en-US" dirty="0"/>
          </a:p>
        </p:txBody>
      </p:sp>
      <p:sp>
        <p:nvSpPr>
          <p:cNvPr id="3" name="Slide Number Placeholder 2"/>
          <p:cNvSpPr>
            <a:spLocks noGrp="1"/>
          </p:cNvSpPr>
          <p:nvPr>
            <p:ph type="sldNum" sz="quarter" idx="12"/>
          </p:nvPr>
        </p:nvSpPr>
        <p:spPr/>
        <p:txBody>
          <a:bodyPr/>
          <a:lstStyle/>
          <a:p>
            <a:fld id="{582A1BED-1643-49D2-894B-F67038D84360}"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610600" cy="6001643"/>
          </a:xfrm>
          <a:prstGeom prst="rect">
            <a:avLst/>
          </a:prstGeom>
        </p:spPr>
        <p:txBody>
          <a:bodyPr wrap="square">
            <a:spAutoFit/>
          </a:bodyPr>
          <a:lstStyle/>
          <a:p>
            <a:pPr lvl="0" eaLnBrk="0" fontAlgn="base" hangingPunct="0">
              <a:spcBef>
                <a:spcPct val="0"/>
              </a:spcBef>
              <a:spcAft>
                <a:spcPct val="0"/>
              </a:spcAft>
            </a:pPr>
            <a:r>
              <a:rPr lang="en-US" sz="3200" b="1" i="1" dirty="0" smtClean="0">
                <a:latin typeface="Calibri" pitchFamily="34" charset="0"/>
                <a:ea typeface="Times New Roman" pitchFamily="18" charset="0"/>
                <a:cs typeface="Times New Roman" pitchFamily="18" charset="0"/>
              </a:rPr>
              <a:t>Experiencing </a:t>
            </a:r>
            <a:r>
              <a:rPr lang="en-US" sz="3200" b="1" i="1" dirty="0" smtClean="0">
                <a:latin typeface="Calibri" pitchFamily="34" charset="0"/>
                <a:ea typeface="Times New Roman" pitchFamily="18" charset="0"/>
                <a:cs typeface="Times New Roman" pitchFamily="18" charset="0"/>
              </a:rPr>
              <a:t>the pain</a:t>
            </a:r>
            <a:endParaRPr lang="en-US" sz="3200" i="1" dirty="0" smtClean="0">
              <a:latin typeface="Arial" pitchFamily="34" charset="0"/>
              <a:cs typeface="Arial" pitchFamily="34" charset="0"/>
            </a:endParaRPr>
          </a:p>
          <a:p>
            <a:pPr lvl="0" eaLnBrk="0" fontAlgn="base" hangingPunct="0">
              <a:spcBef>
                <a:spcPct val="0"/>
              </a:spcBef>
              <a:spcAft>
                <a:spcPct val="0"/>
              </a:spcAft>
            </a:pPr>
            <a:r>
              <a:rPr lang="en-US" sz="3200" b="1" i="1" dirty="0" smtClean="0">
                <a:latin typeface="Calibri" pitchFamily="34" charset="0"/>
                <a:ea typeface="Times New Roman" pitchFamily="18" charset="0"/>
                <a:cs typeface="Times New Roman" pitchFamily="18" charset="0"/>
              </a:rPr>
              <a:t>Bargaining</a:t>
            </a:r>
            <a:endParaRPr lang="en-US" sz="3200" i="1" dirty="0" smtClean="0">
              <a:latin typeface="Arial" pitchFamily="34" charset="0"/>
              <a:cs typeface="Arial" pitchFamily="34" charset="0"/>
            </a:endParaRPr>
          </a:p>
          <a:p>
            <a:pPr lvl="0" eaLnBrk="0" fontAlgn="base" hangingPunct="0">
              <a:spcBef>
                <a:spcPct val="0"/>
              </a:spcBef>
              <a:spcAft>
                <a:spcPct val="0"/>
              </a:spcAft>
            </a:pPr>
            <a:r>
              <a:rPr lang="en-US" sz="3200" b="1" dirty="0" smtClean="0">
                <a:latin typeface="Calibri" pitchFamily="34" charset="0"/>
                <a:ea typeface="Times New Roman" pitchFamily="18" charset="0"/>
                <a:cs typeface="Times New Roman" pitchFamily="18" charset="0"/>
              </a:rPr>
              <a:t>Before a loss, it seems like you will do anything if only your loved one would be spared. “Please God,” you bargain, “I will never be angry at my wife again if you’ll just let her live.”</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3200" b="1" i="1" dirty="0" smtClean="0">
                <a:latin typeface="Calibri" pitchFamily="34" charset="0"/>
                <a:ea typeface="Times New Roman" pitchFamily="18" charset="0"/>
                <a:cs typeface="Times New Roman" pitchFamily="18" charset="0"/>
              </a:rPr>
              <a:t>Depression</a:t>
            </a:r>
            <a:endParaRPr lang="en-US" sz="3200" i="1" dirty="0" smtClean="0">
              <a:latin typeface="Arial" pitchFamily="34" charset="0"/>
              <a:cs typeface="Arial" pitchFamily="34" charset="0"/>
            </a:endParaRPr>
          </a:p>
          <a:p>
            <a:pPr lvl="0" eaLnBrk="0" fontAlgn="base" hangingPunct="0">
              <a:spcBef>
                <a:spcPct val="0"/>
              </a:spcBef>
              <a:spcAft>
                <a:spcPct val="0"/>
              </a:spcAft>
            </a:pPr>
            <a:r>
              <a:rPr lang="en-US" sz="3200" b="1" dirty="0" smtClean="0">
                <a:latin typeface="Calibri" pitchFamily="34" charset="0"/>
                <a:ea typeface="Times New Roman" pitchFamily="18" charset="0"/>
                <a:cs typeface="Times New Roman" pitchFamily="18" charset="0"/>
              </a:rPr>
              <a:t>After bargaining, our attention moves squarely into the present. Rationalizing</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3200" b="1" i="1" dirty="0" smtClean="0">
                <a:latin typeface="Calibri" pitchFamily="34" charset="0"/>
                <a:ea typeface="Times New Roman" pitchFamily="18" charset="0"/>
                <a:cs typeface="Times New Roman" pitchFamily="18" charset="0"/>
              </a:rPr>
              <a:t>Acceptance</a:t>
            </a:r>
            <a:endParaRPr lang="en-US" sz="3200" i="1" dirty="0" smtClean="0">
              <a:latin typeface="Arial" pitchFamily="34" charset="0"/>
              <a:cs typeface="Arial" pitchFamily="34" charset="0"/>
            </a:endParaRPr>
          </a:p>
          <a:p>
            <a:pPr lvl="0" eaLnBrk="0" fontAlgn="base" hangingPunct="0">
              <a:spcBef>
                <a:spcPct val="0"/>
              </a:spcBef>
              <a:spcAft>
                <a:spcPct val="0"/>
              </a:spcAft>
            </a:pPr>
            <a:r>
              <a:rPr lang="en-US" sz="3200" b="1" dirty="0" smtClean="0">
                <a:latin typeface="Calibri" pitchFamily="34" charset="0"/>
                <a:ea typeface="Times New Roman" pitchFamily="18" charset="0"/>
                <a:cs typeface="Times New Roman" pitchFamily="18" charset="0"/>
              </a:rPr>
              <a:t>Acceptance is often confused with the notion of being “all right” or “OK” with what has happened. </a:t>
            </a:r>
            <a:endParaRPr lang="en-US" sz="32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20</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612844"/>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 the illness experience, uncertainty arises when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n-US" sz="3600" b="1" dirty="0">
                <a:latin typeface="Calibri" pitchFamily="34" charset="0"/>
                <a:ea typeface="Times New Roman" pitchFamily="18" charset="0"/>
                <a:cs typeface="Times New Roman" pitchFamily="18" charset="0"/>
              </a:rPr>
              <a:t> </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people lack information about the diagnosis and seriousness of their illness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cannot make predictions as to the course of the illness and its prognosis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ambiguity concerning the stage of their illness (e.g., how advanced it is)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lack information regarding the best and/or alternate treatments and systems of care.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584299"/>
            <a:ext cx="9144000"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54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Stigma of Chronic Illness </a:t>
            </a:r>
            <a:endParaRPr kumimoji="0" lang="en-US" sz="54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According to Jennings, Callahan, and Caplan ( 1988, p. 6), "Chronic illness and disability are often stigmatizing; intolerance, fear, and misunderstanding, at one extreme, and well meaning but humiliating and patronizing sympathy at the </a:t>
            </a: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other."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0"/>
            <a:ext cx="8382000" cy="6186309"/>
          </a:xfrm>
          <a:prstGeom prst="rect">
            <a:avLst/>
          </a:prstGeom>
        </p:spPr>
        <p:txBody>
          <a:bodyPr wrap="square">
            <a:spAutoFit/>
          </a:bodyPr>
          <a:lstStyle/>
          <a:p>
            <a:pPr>
              <a:buFont typeface="Arial" pitchFamily="34" charset="0"/>
              <a:buChar char="•"/>
            </a:pPr>
            <a:r>
              <a:rPr lang="en-US" sz="4400" b="1" dirty="0"/>
              <a:t>Illness is regarded as dysfunctional to the social system because it hinders individuals and weakens their effective performance of social </a:t>
            </a:r>
            <a:r>
              <a:rPr lang="en-US" sz="4400" b="1" dirty="0" smtClean="0"/>
              <a:t>roles.</a:t>
            </a:r>
          </a:p>
          <a:p>
            <a:pPr>
              <a:buFont typeface="Arial" pitchFamily="34" charset="0"/>
              <a:buChar char="•"/>
            </a:pPr>
            <a:r>
              <a:rPr lang="en-US" sz="4400" b="1" dirty="0" smtClean="0"/>
              <a:t>Persons </a:t>
            </a:r>
            <a:r>
              <a:rPr lang="en-US" sz="4400" b="1" dirty="0"/>
              <a:t>who are ill are allowed certain exemptions and privileges denied to healthy individuals. </a:t>
            </a:r>
            <a:r>
              <a:rPr lang="en-US" sz="4400" b="1" dirty="0" err="1"/>
              <a:t>i.e</a:t>
            </a:r>
            <a:r>
              <a:rPr lang="en-US" sz="4400" b="1" dirty="0"/>
              <a:t> the sick role.</a:t>
            </a:r>
            <a:endParaRPr lang="en-US" sz="4400" dirty="0"/>
          </a:p>
        </p:txBody>
      </p:sp>
      <p:sp>
        <p:nvSpPr>
          <p:cNvPr id="3" name="Slide Number Placeholder 2"/>
          <p:cNvSpPr>
            <a:spLocks noGrp="1"/>
          </p:cNvSpPr>
          <p:nvPr>
            <p:ph type="sldNum" sz="quarter" idx="12"/>
          </p:nvPr>
        </p:nvSpPr>
        <p:spPr/>
        <p:txBody>
          <a:bodyPr/>
          <a:lstStyle/>
          <a:p>
            <a:fld id="{582A1BED-1643-49D2-894B-F67038D8436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51645"/>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Social Isolation</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Lessened </a:t>
            </a: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 impaired social contact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sense of social</a:t>
            </a:r>
            <a:r>
              <a:rPr kumimoji="0" lang="en-US" sz="3600" b="1"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isolation</a:t>
            </a:r>
          </a:p>
          <a:p>
            <a:pPr lvl="0" fontAlgn="base">
              <a:spcBef>
                <a:spcPct val="0"/>
              </a:spcBef>
              <a:spcAft>
                <a:spcPct val="0"/>
              </a:spcAft>
              <a:buFont typeface="Arial" pitchFamily="34" charset="0"/>
              <a:buChar char="•"/>
            </a:pPr>
            <a:r>
              <a:rPr lang="en-US" sz="3600" b="1" dirty="0" smtClean="0"/>
              <a:t>Impaired social </a:t>
            </a:r>
            <a:r>
              <a:rPr lang="en-US" sz="3600" b="1" dirty="0"/>
              <a:t>interaction </a:t>
            </a: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lvl="0" fontAlgn="base">
              <a:spcBef>
                <a:spcPct val="0"/>
              </a:spcBef>
              <a:spcAft>
                <a:spcPct val="0"/>
              </a:spcAft>
              <a:buFont typeface="Arial" pitchFamily="34" charset="0"/>
              <a:buChar char="•"/>
            </a:pPr>
            <a:r>
              <a:rPr lang="en-US" sz="3600" b="1" dirty="0" smtClean="0"/>
              <a:t>dysfunctional </a:t>
            </a:r>
            <a:r>
              <a:rPr lang="en-US" sz="3600" b="1" dirty="0"/>
              <a:t>or ineffective because of discomfort in social situations, </a:t>
            </a:r>
            <a:endParaRPr lang="en-US" sz="3600" b="1" dirty="0" smtClean="0"/>
          </a:p>
          <a:p>
            <a:pPr lvl="0" fontAlgn="base">
              <a:spcBef>
                <a:spcPct val="0"/>
              </a:spcBef>
              <a:spcAft>
                <a:spcPct val="0"/>
              </a:spcAft>
              <a:buFont typeface="Arial" pitchFamily="34" charset="0"/>
              <a:buChar char="•"/>
            </a:pPr>
            <a:r>
              <a:rPr lang="en-US" sz="3600" b="1" dirty="0" smtClean="0"/>
              <a:t>unsuccessful </a:t>
            </a:r>
            <a:r>
              <a:rPr lang="en-US" sz="3600" b="1" dirty="0"/>
              <a:t>social behaviors, or dysfunctional communication </a:t>
            </a:r>
            <a:r>
              <a:rPr lang="en-US" sz="3600" b="1" dirty="0" smtClean="0"/>
              <a:t>patterns</a:t>
            </a:r>
          </a:p>
          <a:p>
            <a:pPr lvl="0" fontAlgn="base">
              <a:spcBef>
                <a:spcPct val="0"/>
              </a:spcBef>
              <a:spcAft>
                <a:spcPct val="0"/>
              </a:spcAft>
              <a:buFont typeface="Arial" pitchFamily="34" charset="0"/>
              <a:buChar char="•"/>
            </a:pPr>
            <a:r>
              <a:rPr kumimoji="0" lang="en-US" sz="3600" b="1" i="0" u="none" strike="noStrike" cap="none" normalizeH="0" baseline="0" dirty="0" smtClean="0">
                <a:ln>
                  <a:noFill/>
                </a:ln>
                <a:solidFill>
                  <a:schemeClr val="tx1"/>
                </a:solidFill>
                <a:effectLst/>
                <a:latin typeface="Arial" pitchFamily="34" charset="0"/>
                <a:cs typeface="Arial" pitchFamily="34" charset="0"/>
              </a:rPr>
              <a:t>Worsened by severity of illness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8229600" cy="5078313"/>
          </a:xfrm>
          <a:prstGeom prst="rect">
            <a:avLst/>
          </a:prstGeom>
        </p:spPr>
        <p:txBody>
          <a:bodyPr wrap="square">
            <a:spAutoFit/>
          </a:bodyPr>
          <a:lstStyle/>
          <a:p>
            <a:r>
              <a:rPr lang="en-US" sz="3600" b="1" dirty="0"/>
              <a:t>This </a:t>
            </a:r>
            <a:r>
              <a:rPr lang="en-US" sz="3600" b="1" dirty="0" smtClean="0"/>
              <a:t>isolation occurs either</a:t>
            </a:r>
          </a:p>
          <a:p>
            <a:pPr>
              <a:buFont typeface="Arial" pitchFamily="34" charset="0"/>
              <a:buChar char="•"/>
            </a:pPr>
            <a:r>
              <a:rPr lang="en-US" sz="3600" b="1" dirty="0" smtClean="0"/>
              <a:t>because </a:t>
            </a:r>
            <a:r>
              <a:rPr lang="en-US" sz="3600" b="1" dirty="0"/>
              <a:t>of the </a:t>
            </a:r>
            <a:r>
              <a:rPr lang="en-US" sz="3600" b="1" dirty="0" smtClean="0"/>
              <a:t>symptoms</a:t>
            </a:r>
          </a:p>
          <a:p>
            <a:pPr>
              <a:buFont typeface="Arial" pitchFamily="34" charset="0"/>
              <a:buChar char="•"/>
            </a:pPr>
            <a:r>
              <a:rPr lang="en-US" sz="3600" b="1" dirty="0" smtClean="0"/>
              <a:t>unexpected crises</a:t>
            </a:r>
          </a:p>
          <a:p>
            <a:pPr>
              <a:buFont typeface="Arial" pitchFamily="34" charset="0"/>
              <a:buChar char="•"/>
            </a:pPr>
            <a:r>
              <a:rPr lang="en-US" sz="3600" b="1" dirty="0" smtClean="0"/>
              <a:t>difficult regimens</a:t>
            </a:r>
          </a:p>
          <a:p>
            <a:pPr>
              <a:buFont typeface="Arial" pitchFamily="34" charset="0"/>
              <a:buChar char="•"/>
            </a:pPr>
            <a:r>
              <a:rPr lang="en-US" sz="3600" b="1" dirty="0" smtClean="0"/>
              <a:t>loss </a:t>
            </a:r>
            <a:r>
              <a:rPr lang="en-US" sz="3600" b="1" dirty="0"/>
              <a:t>of </a:t>
            </a:r>
            <a:r>
              <a:rPr lang="en-US" sz="3600" b="1" dirty="0" smtClean="0"/>
              <a:t>energy</a:t>
            </a:r>
          </a:p>
          <a:p>
            <a:pPr>
              <a:buFont typeface="Arial" pitchFamily="34" charset="0"/>
              <a:buChar char="•"/>
            </a:pPr>
            <a:r>
              <a:rPr lang="en-US" sz="3600" b="1" dirty="0" smtClean="0"/>
              <a:t>Avoidance of </a:t>
            </a:r>
            <a:r>
              <a:rPr lang="en-US" sz="3600" b="1" dirty="0"/>
              <a:t>social </a:t>
            </a:r>
            <a:r>
              <a:rPr lang="en-US" sz="3600" b="1" dirty="0" smtClean="0"/>
              <a:t>contact</a:t>
            </a:r>
          </a:p>
          <a:p>
            <a:r>
              <a:rPr lang="en-US" sz="3600" b="1" u="sng" dirty="0" smtClean="0"/>
              <a:t>Or</a:t>
            </a:r>
            <a:r>
              <a:rPr lang="en-US" sz="3600" b="1" dirty="0" smtClean="0"/>
              <a:t> </a:t>
            </a:r>
          </a:p>
          <a:p>
            <a:pPr>
              <a:buFont typeface="Arial" pitchFamily="34" charset="0"/>
              <a:buChar char="•"/>
            </a:pPr>
            <a:r>
              <a:rPr lang="en-US" sz="3600" b="1" dirty="0" smtClean="0"/>
              <a:t>the </a:t>
            </a:r>
            <a:r>
              <a:rPr lang="en-US" sz="3600" b="1" dirty="0"/>
              <a:t>ill person is avoided or even abandoned by friends and relatives.</a:t>
            </a:r>
            <a:endParaRPr lang="en-US" sz="3600" dirty="0"/>
          </a:p>
        </p:txBody>
      </p:sp>
      <p:sp>
        <p:nvSpPr>
          <p:cNvPr id="3" name="Slide Number Placeholder 2"/>
          <p:cNvSpPr>
            <a:spLocks noGrp="1"/>
          </p:cNvSpPr>
          <p:nvPr>
            <p:ph type="sldNum" sz="quarter" idx="12"/>
          </p:nvPr>
        </p:nvSpPr>
        <p:spPr/>
        <p:txBody>
          <a:bodyPr/>
          <a:lstStyle/>
          <a:p>
            <a:fld id="{582A1BED-1643-49D2-894B-F67038D84360}"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924498"/>
            <a:ext cx="9144000" cy="38472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Managing Chronic Illness</a:t>
            </a: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Adaptation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If you haven't the strength to impose your own terms upon life, you must accept the terms it offers you.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T. S. Eliot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582A1BED-1643-49D2-894B-F67038D84360}"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49652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lang="en-US" sz="4400" b="1" u="sng" dirty="0" smtClean="0">
                <a:latin typeface="Calibri" pitchFamily="34" charset="0"/>
                <a:ea typeface="Times New Roman" pitchFamily="18" charset="0"/>
                <a:cs typeface="Times New Roman" pitchFamily="18" charset="0"/>
              </a:rPr>
              <a:t>Adaptation </a:t>
            </a:r>
            <a:endParaRPr lang="en-US" sz="4400" b="1" u="sng" dirty="0" smtClean="0">
              <a:latin typeface="Calibri" pitchFamily="34" charset="0"/>
              <a:ea typeface="Times New Roman" pitchFamily="18" charset="0"/>
              <a:cs typeface="Times New Roman" pitchFamily="18" charset="0"/>
            </a:endParaRPr>
          </a:p>
          <a:p>
            <a:pPr lvl="0" eaLnBrk="0" fontAlgn="base" hangingPunct="0">
              <a:spcBef>
                <a:spcPct val="0"/>
              </a:spcBef>
              <a:spcAft>
                <a:spcPct val="0"/>
              </a:spcAft>
              <a:buFont typeface="Arial" pitchFamily="34" charset="0"/>
              <a:buChar char="•"/>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act of living itself is an adaptive process.</a:t>
            </a:r>
          </a:p>
          <a:p>
            <a:pPr lvl="0" eaLnBrk="0" fontAlgn="base" hangingPunct="0">
              <a:spcBef>
                <a:spcPct val="0"/>
              </a:spcBef>
              <a:spcAft>
                <a:spcPct val="0"/>
              </a:spcAft>
              <a:buFont typeface="Arial" pitchFamily="34" charset="0"/>
              <a:buChar char="•"/>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By adulthood, everyone achieves a certain level of life adaptation</a:t>
            </a:r>
          </a:p>
          <a:p>
            <a:pPr lvl="0" eaLnBrk="0" fontAlgn="base" hangingPunct="0">
              <a:spcBef>
                <a:spcPct val="0"/>
              </a:spcBef>
              <a:spcAft>
                <a:spcPct val="0"/>
              </a:spcAft>
              <a:buFont typeface="Arial" pitchFamily="34" charset="0"/>
              <a:buChar char="•"/>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Chronic illness disrupts this achievement</a:t>
            </a:r>
          </a:p>
          <a:p>
            <a:pPr lvl="0" eaLnBrk="0" fontAlgn="base" hangingPunct="0">
              <a:spcBef>
                <a:spcPct val="0"/>
              </a:spcBef>
              <a:spcAft>
                <a:spcPct val="0"/>
              </a:spcAft>
              <a:buFont typeface="Arial" pitchFamily="34" charset="0"/>
              <a:buChar char="•"/>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Adaptation implies a balance between demands and expectations of a given situation</a:t>
            </a:r>
            <a:r>
              <a:rPr lang="en-US" sz="3600" b="1" dirty="0" smtClean="0"/>
              <a:t> and the capacities of an individual to respond to those </a:t>
            </a:r>
            <a:r>
              <a:rPr lang="en-US" sz="3600" b="1" dirty="0" smtClean="0"/>
              <a:t>demands</a:t>
            </a:r>
          </a:p>
        </p:txBody>
      </p:sp>
      <p:sp>
        <p:nvSpPr>
          <p:cNvPr id="3" name="Slide Number Placeholder 2"/>
          <p:cNvSpPr>
            <a:spLocks noGrp="1"/>
          </p:cNvSpPr>
          <p:nvPr>
            <p:ph type="sldNum" sz="quarter" idx="12"/>
          </p:nvPr>
        </p:nvSpPr>
        <p:spPr/>
        <p:txBody>
          <a:bodyPr/>
          <a:lstStyle/>
          <a:p>
            <a:fld id="{582A1BED-1643-49D2-894B-F67038D84360}"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901</Words>
  <Application>Microsoft Office PowerPoint</Application>
  <PresentationFormat>On-screen Show (4:3)</PresentationFormat>
  <Paragraphs>123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PIUS AKIVAGA KIGAMWA</dc:creator>
  <cp:lastModifiedBy>DR PIUS AKIVAGA KIGAMWA</cp:lastModifiedBy>
  <cp:revision>16</cp:revision>
  <dcterms:created xsi:type="dcterms:W3CDTF">2012-07-02T19:41:44Z</dcterms:created>
  <dcterms:modified xsi:type="dcterms:W3CDTF">2012-07-03T05:00:04Z</dcterms:modified>
</cp:coreProperties>
</file>