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media/audio1.bin" ContentType="audio/unknown"/>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handoutMasterIdLst>
    <p:handoutMasterId r:id="rId53"/>
  </p:handoutMasterIdLst>
  <p:sldIdLst>
    <p:sldId id="267" r:id="rId2"/>
    <p:sldId id="530" r:id="rId3"/>
    <p:sldId id="498" r:id="rId4"/>
    <p:sldId id="500" r:id="rId5"/>
    <p:sldId id="501" r:id="rId6"/>
    <p:sldId id="502" r:id="rId7"/>
    <p:sldId id="503" r:id="rId8"/>
    <p:sldId id="504" r:id="rId9"/>
    <p:sldId id="535" r:id="rId10"/>
    <p:sldId id="536" r:id="rId11"/>
    <p:sldId id="537" r:id="rId12"/>
    <p:sldId id="538" r:id="rId13"/>
    <p:sldId id="539" r:id="rId14"/>
    <p:sldId id="540" r:id="rId15"/>
    <p:sldId id="541" r:id="rId16"/>
    <p:sldId id="542" r:id="rId17"/>
    <p:sldId id="543" r:id="rId18"/>
    <p:sldId id="546" r:id="rId19"/>
    <p:sldId id="544" r:id="rId20"/>
    <p:sldId id="545" r:id="rId21"/>
    <p:sldId id="562" r:id="rId22"/>
    <p:sldId id="563" r:id="rId23"/>
    <p:sldId id="506" r:id="rId24"/>
    <p:sldId id="507" r:id="rId25"/>
    <p:sldId id="508" r:id="rId26"/>
    <p:sldId id="509" r:id="rId27"/>
    <p:sldId id="510" r:id="rId28"/>
    <p:sldId id="511" r:id="rId29"/>
    <p:sldId id="512" r:id="rId30"/>
    <p:sldId id="513" r:id="rId31"/>
    <p:sldId id="514" r:id="rId32"/>
    <p:sldId id="515" r:id="rId33"/>
    <p:sldId id="516" r:id="rId34"/>
    <p:sldId id="517" r:id="rId35"/>
    <p:sldId id="518" r:id="rId36"/>
    <p:sldId id="519" r:id="rId37"/>
    <p:sldId id="520" r:id="rId38"/>
    <p:sldId id="521" r:id="rId39"/>
    <p:sldId id="549" r:id="rId40"/>
    <p:sldId id="550" r:id="rId41"/>
    <p:sldId id="552" r:id="rId42"/>
    <p:sldId id="553" r:id="rId43"/>
    <p:sldId id="554" r:id="rId44"/>
    <p:sldId id="556" r:id="rId45"/>
    <p:sldId id="557" r:id="rId46"/>
    <p:sldId id="558" r:id="rId47"/>
    <p:sldId id="559" r:id="rId48"/>
    <p:sldId id="560" r:id="rId49"/>
    <p:sldId id="561" r:id="rId50"/>
    <p:sldId id="270" r:id="rId5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ndara" pitchFamily="34" charset="0"/>
        <a:ea typeface="+mn-ea"/>
        <a:cs typeface="Arial" charset="0"/>
      </a:defRPr>
    </a:lvl1pPr>
    <a:lvl2pPr marL="457200" algn="l" rtl="0" fontAlgn="base">
      <a:spcBef>
        <a:spcPct val="0"/>
      </a:spcBef>
      <a:spcAft>
        <a:spcPct val="0"/>
      </a:spcAft>
      <a:defRPr kern="1200">
        <a:solidFill>
          <a:schemeClr val="tx1"/>
        </a:solidFill>
        <a:latin typeface="Candara" pitchFamily="34" charset="0"/>
        <a:ea typeface="+mn-ea"/>
        <a:cs typeface="Arial" charset="0"/>
      </a:defRPr>
    </a:lvl2pPr>
    <a:lvl3pPr marL="914400" algn="l" rtl="0" fontAlgn="base">
      <a:spcBef>
        <a:spcPct val="0"/>
      </a:spcBef>
      <a:spcAft>
        <a:spcPct val="0"/>
      </a:spcAft>
      <a:defRPr kern="1200">
        <a:solidFill>
          <a:schemeClr val="tx1"/>
        </a:solidFill>
        <a:latin typeface="Candara" pitchFamily="34" charset="0"/>
        <a:ea typeface="+mn-ea"/>
        <a:cs typeface="Arial" charset="0"/>
      </a:defRPr>
    </a:lvl3pPr>
    <a:lvl4pPr marL="1371600" algn="l" rtl="0" fontAlgn="base">
      <a:spcBef>
        <a:spcPct val="0"/>
      </a:spcBef>
      <a:spcAft>
        <a:spcPct val="0"/>
      </a:spcAft>
      <a:defRPr kern="1200">
        <a:solidFill>
          <a:schemeClr val="tx1"/>
        </a:solidFill>
        <a:latin typeface="Candara" pitchFamily="34" charset="0"/>
        <a:ea typeface="+mn-ea"/>
        <a:cs typeface="Arial" charset="0"/>
      </a:defRPr>
    </a:lvl4pPr>
    <a:lvl5pPr marL="1828800" algn="l" rtl="0" fontAlgn="base">
      <a:spcBef>
        <a:spcPct val="0"/>
      </a:spcBef>
      <a:spcAft>
        <a:spcPct val="0"/>
      </a:spcAft>
      <a:defRPr kern="1200">
        <a:solidFill>
          <a:schemeClr val="tx1"/>
        </a:solidFill>
        <a:latin typeface="Candara" pitchFamily="34" charset="0"/>
        <a:ea typeface="+mn-ea"/>
        <a:cs typeface="Arial" charset="0"/>
      </a:defRPr>
    </a:lvl5pPr>
    <a:lvl6pPr marL="2286000" algn="l" defTabSz="914400" rtl="0" eaLnBrk="1" latinLnBrk="0" hangingPunct="1">
      <a:defRPr kern="1200">
        <a:solidFill>
          <a:schemeClr val="tx1"/>
        </a:solidFill>
        <a:latin typeface="Candara" pitchFamily="34" charset="0"/>
        <a:ea typeface="+mn-ea"/>
        <a:cs typeface="Arial" charset="0"/>
      </a:defRPr>
    </a:lvl6pPr>
    <a:lvl7pPr marL="2743200" algn="l" defTabSz="914400" rtl="0" eaLnBrk="1" latinLnBrk="0" hangingPunct="1">
      <a:defRPr kern="1200">
        <a:solidFill>
          <a:schemeClr val="tx1"/>
        </a:solidFill>
        <a:latin typeface="Candara" pitchFamily="34" charset="0"/>
        <a:ea typeface="+mn-ea"/>
        <a:cs typeface="Arial" charset="0"/>
      </a:defRPr>
    </a:lvl7pPr>
    <a:lvl8pPr marL="3200400" algn="l" defTabSz="914400" rtl="0" eaLnBrk="1" latinLnBrk="0" hangingPunct="1">
      <a:defRPr kern="1200">
        <a:solidFill>
          <a:schemeClr val="tx1"/>
        </a:solidFill>
        <a:latin typeface="Candara" pitchFamily="34" charset="0"/>
        <a:ea typeface="+mn-ea"/>
        <a:cs typeface="Arial" charset="0"/>
      </a:defRPr>
    </a:lvl8pPr>
    <a:lvl9pPr marL="3657600" algn="l" defTabSz="914400" rtl="0" eaLnBrk="1" latinLnBrk="0" hangingPunct="1">
      <a:defRPr kern="1200">
        <a:solidFill>
          <a:schemeClr val="tx1"/>
        </a:solidFill>
        <a:latin typeface="Candar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656" y="-8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70" d="100"/>
          <a:sy n="70" d="100"/>
        </p:scale>
        <p:origin x="-2814"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handoutMaster" Target="handoutMasters/handout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79694C30-16F9-4E1D-B83B-2C540B529FB2}" type="datetimeFigureOut">
              <a:rPr lang="en-US"/>
              <a:pPr>
                <a:defRPr/>
              </a:pPr>
              <a:t>10/18/16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F22384A-1CDB-4ECF-87BD-AFF8ECA5AF60}" type="slidenum">
              <a:rPr lang="en-US"/>
              <a:pPr>
                <a:defRPr/>
              </a:pPr>
              <a:t>‹#›</a:t>
            </a:fld>
            <a:endParaRPr lang="en-US"/>
          </a:p>
        </p:txBody>
      </p:sp>
    </p:spTree>
    <p:extLst>
      <p:ext uri="{BB962C8B-B14F-4D97-AF65-F5344CB8AC3E}">
        <p14:creationId xmlns:p14="http://schemas.microsoft.com/office/powerpoint/2010/main" val="39154206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1074ADF-ADE4-49D3-BC2E-59116CB706BB}" type="datetimeFigureOut">
              <a:rPr lang="en-US"/>
              <a:pPr>
                <a:defRPr/>
              </a:pPr>
              <a:t>10/18/16</a:t>
            </a:fld>
            <a:endParaRPr lang="en-US"/>
          </a:p>
        </p:txBody>
      </p:sp>
      <p:sp>
        <p:nvSpPr>
          <p:cNvPr id="4" name="Slide Image Placeholder 3"/>
          <p:cNvSpPr>
            <a:spLocks noGrp="1" noRot="1" noChangeAspect="1"/>
          </p:cNvSpPr>
          <p:nvPr>
            <p:ph type="sldImg" idx="2"/>
          </p:nvPr>
        </p:nvSpPr>
        <p:spPr>
          <a:xfrm>
            <a:off x="914400" y="685800"/>
            <a:ext cx="48006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8EFEF81-82B9-4ECD-8EE2-D9336218439B}" type="slidenum">
              <a:rPr lang="en-US"/>
              <a:pPr>
                <a:defRPr/>
              </a:pPr>
              <a:t>‹#›</a:t>
            </a:fld>
            <a:endParaRPr lang="en-US"/>
          </a:p>
        </p:txBody>
      </p:sp>
    </p:spTree>
    <p:extLst>
      <p:ext uri="{BB962C8B-B14F-4D97-AF65-F5344CB8AC3E}">
        <p14:creationId xmlns:p14="http://schemas.microsoft.com/office/powerpoint/2010/main" val="36569985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855ECE3-07DA-7E4E-9060-FD94BF825EF5}" type="slidenum">
              <a:rPr lang="en-US" sz="1200"/>
              <a:pPr/>
              <a:t>3</a:t>
            </a:fld>
            <a:endParaRPr lang="en-US" sz="1200"/>
          </a:p>
        </p:txBody>
      </p:sp>
      <p:sp>
        <p:nvSpPr>
          <p:cNvPr id="17410" name="Rectangle 2"/>
          <p:cNvSpPr>
            <a:spLocks noGrp="1" noRot="1" noChangeAspect="1" noChangeArrowheads="1" noTextEdit="1"/>
          </p:cNvSpPr>
          <p:nvPr>
            <p:ph type="sldImg"/>
          </p:nvPr>
        </p:nvSpPr>
        <p:spPr>
          <a:xfrm>
            <a:off x="1028700" y="685800"/>
            <a:ext cx="4572000" cy="3429000"/>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4F0C3A0-85D9-EF46-A4E7-8674AFB52A31}" type="slidenum">
              <a:rPr lang="en-US" sz="1200"/>
              <a:pPr/>
              <a:t>26</a:t>
            </a:fld>
            <a:endParaRPr lang="en-US" sz="1200"/>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3449409-3A93-E941-A8AE-4449DBADA2BC}" type="slidenum">
              <a:rPr lang="en-US" sz="1200"/>
              <a:pPr/>
              <a:t>27</a:t>
            </a:fld>
            <a:endParaRPr lang="en-US" sz="1200"/>
          </a:p>
        </p:txBody>
      </p:sp>
      <p:sp>
        <p:nvSpPr>
          <p:cNvPr id="41986" name="Rectangle 2"/>
          <p:cNvSpPr>
            <a:spLocks noGrp="1" noRot="1" noChangeAspect="1" noChangeArrowheads="1" noTextEdit="1"/>
          </p:cNvSpPr>
          <p:nvPr>
            <p:ph type="sldImg"/>
          </p:nvPr>
        </p:nvSpPr>
        <p:spPr>
          <a:xfrm>
            <a:off x="1028700" y="685800"/>
            <a:ext cx="4572000" cy="3429000"/>
          </a:xfrm>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84949CC-DD99-5545-8684-4A81CA7532EF}" type="slidenum">
              <a:rPr lang="en-US" sz="1200"/>
              <a:pPr/>
              <a:t>28</a:t>
            </a:fld>
            <a:endParaRPr lang="en-US" sz="120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95F92CC-0891-634F-B367-37C69D379E63}" type="slidenum">
              <a:rPr lang="en-US" sz="1200"/>
              <a:pPr/>
              <a:t>29</a:t>
            </a:fld>
            <a:endParaRPr lang="en-US" sz="120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DFC98E5-E437-8D4F-99FE-EA933494F123}" type="slidenum">
              <a:rPr lang="en-US" sz="1200"/>
              <a:pPr/>
              <a:t>30</a:t>
            </a:fld>
            <a:endParaRPr lang="en-US" sz="120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9BD39A8-2066-8C40-A328-CFD4664FF7BE}" type="slidenum">
              <a:rPr lang="en-US" sz="1200"/>
              <a:pPr/>
              <a:t>31</a:t>
            </a:fld>
            <a:endParaRPr lang="en-US" sz="120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CEBE09D-F730-BB4C-8048-1D4F62F7A16D}" type="slidenum">
              <a:rPr lang="en-US" sz="1200"/>
              <a:pPr/>
              <a:t>32</a:t>
            </a:fld>
            <a:endParaRPr lang="en-US" sz="1200"/>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5DBCFF8-6270-7943-9A53-4B4E6F0FFD0B}" type="slidenum">
              <a:rPr lang="en-US" sz="1200"/>
              <a:pPr/>
              <a:t>33</a:t>
            </a:fld>
            <a:endParaRPr lang="en-US" sz="120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2151ED1-9015-5C4B-A889-FCE55A7CC287}" type="slidenum">
              <a:rPr lang="en-US" sz="1200"/>
              <a:pPr/>
              <a:t>34</a:t>
            </a:fld>
            <a:endParaRPr lang="en-US" sz="1200"/>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52C212F-ABB1-F54D-AF8D-09BAFCBBD039}" type="slidenum">
              <a:rPr lang="en-US" sz="1200"/>
              <a:pPr/>
              <a:t>35</a:t>
            </a:fld>
            <a:endParaRPr lang="en-US" sz="120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868BF1C-8260-7B4C-AFF6-9104645442A9}" type="slidenum">
              <a:rPr lang="en-US" sz="1200"/>
              <a:pPr/>
              <a:t>4</a:t>
            </a:fld>
            <a:endParaRPr lang="en-US" sz="1200"/>
          </a:p>
        </p:txBody>
      </p:sp>
      <p:sp>
        <p:nvSpPr>
          <p:cNvPr id="21506" name="Rectangle 2"/>
          <p:cNvSpPr>
            <a:spLocks noGrp="1" noRot="1" noChangeAspect="1" noChangeArrowheads="1" noTextEdit="1"/>
          </p:cNvSpPr>
          <p:nvPr>
            <p:ph type="sldImg"/>
          </p:nvPr>
        </p:nvSpPr>
        <p:spPr>
          <a:xfrm>
            <a:off x="1028700" y="685800"/>
            <a:ext cx="4572000" cy="3429000"/>
          </a:xfrm>
          <a:ln/>
        </p:spPr>
      </p:sp>
      <p:sp>
        <p:nvSpPr>
          <p:cNvPr id="2150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A73AE65-3B3A-3949-9352-30765235B455}" type="slidenum">
              <a:rPr lang="en-US" sz="1200"/>
              <a:pPr/>
              <a:t>36</a:t>
            </a:fld>
            <a:endParaRPr lang="en-US" sz="120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329CCC7-2ACF-6749-91F2-433A9FD0CF8D}" type="slidenum">
              <a:rPr lang="en-US" sz="1200"/>
              <a:pPr/>
              <a:t>37</a:t>
            </a:fld>
            <a:endParaRPr lang="en-US" sz="120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buFont typeface="Wingdings" charset="0"/>
              <a:buNone/>
            </a:pP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5CEE2E5-A0C0-5E48-BA82-B20DB96F64F5}" type="slidenum">
              <a:rPr lang="en-US" sz="1200"/>
              <a:pPr/>
              <a:t>38</a:t>
            </a:fld>
            <a:endParaRPr lang="en-US" sz="1200"/>
          </a:p>
        </p:txBody>
      </p:sp>
      <p:sp>
        <p:nvSpPr>
          <p:cNvPr id="64514" name="Rectangle 2"/>
          <p:cNvSpPr>
            <a:spLocks noGrp="1" noRot="1" noChangeAspect="1" noChangeArrowheads="1" noTextEdit="1"/>
          </p:cNvSpPr>
          <p:nvPr>
            <p:ph type="sldImg"/>
          </p:nvPr>
        </p:nvSpPr>
        <p:spPr>
          <a:xfrm>
            <a:off x="1028700" y="685800"/>
            <a:ext cx="4572000" cy="3429000"/>
          </a:xfrm>
          <a:ln/>
        </p:spPr>
      </p:sp>
      <p:sp>
        <p:nvSpPr>
          <p:cNvPr id="6451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9A24EEA-8DF5-E84F-9FBE-7AAFD0071AA7}" type="slidenum">
              <a:rPr lang="en-US" sz="1200"/>
              <a:pPr/>
              <a:t>5</a:t>
            </a:fld>
            <a:endParaRPr lang="en-US" sz="1200"/>
          </a:p>
        </p:txBody>
      </p:sp>
      <p:sp>
        <p:nvSpPr>
          <p:cNvPr id="23554" name="Rectangle 2"/>
          <p:cNvSpPr>
            <a:spLocks noGrp="1" noRot="1" noChangeAspect="1" noChangeArrowheads="1" noTextEdit="1"/>
          </p:cNvSpPr>
          <p:nvPr>
            <p:ph type="sldImg"/>
          </p:nvPr>
        </p:nvSpPr>
        <p:spPr>
          <a:xfrm>
            <a:off x="1028700" y="685800"/>
            <a:ext cx="4572000" cy="3429000"/>
          </a:xfrm>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6CE8EF6-471D-4C47-8AA0-EEB986BE1626}" type="slidenum">
              <a:rPr lang="en-US" sz="1200"/>
              <a:pPr/>
              <a:t>6</a:t>
            </a:fld>
            <a:endParaRPr lang="en-US" sz="1200"/>
          </a:p>
        </p:txBody>
      </p:sp>
      <p:sp>
        <p:nvSpPr>
          <p:cNvPr id="25602" name="Rectangle 2"/>
          <p:cNvSpPr>
            <a:spLocks noGrp="1" noRot="1" noChangeAspect="1" noChangeArrowheads="1" noTextEdit="1"/>
          </p:cNvSpPr>
          <p:nvPr>
            <p:ph type="sldImg"/>
          </p:nvPr>
        </p:nvSpPr>
        <p:spPr>
          <a:xfrm>
            <a:off x="1028700" y="685800"/>
            <a:ext cx="4572000" cy="3429000"/>
          </a:xfrm>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18FA857-47AC-844F-B66B-B03677487C8B}" type="slidenum">
              <a:rPr lang="en-US" sz="1200"/>
              <a:pPr/>
              <a:t>7</a:t>
            </a:fld>
            <a:endParaRPr lang="en-US" sz="1200"/>
          </a:p>
        </p:txBody>
      </p:sp>
      <p:sp>
        <p:nvSpPr>
          <p:cNvPr id="27650" name="Rectangle 2"/>
          <p:cNvSpPr>
            <a:spLocks noGrp="1" noRot="1" noChangeAspect="1" noChangeArrowheads="1" noTextEdit="1"/>
          </p:cNvSpPr>
          <p:nvPr>
            <p:ph type="sldImg"/>
          </p:nvPr>
        </p:nvSpPr>
        <p:spPr>
          <a:xfrm>
            <a:off x="1028700" y="685800"/>
            <a:ext cx="4572000" cy="3429000"/>
          </a:xfrm>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755D4AB-3205-C141-A9F4-F71613F16E2D}" type="slidenum">
              <a:rPr lang="en-US" sz="1200"/>
              <a:pPr/>
              <a:t>8</a:t>
            </a:fld>
            <a:endParaRPr lang="en-US" sz="1200"/>
          </a:p>
        </p:txBody>
      </p:sp>
      <p:sp>
        <p:nvSpPr>
          <p:cNvPr id="29698" name="Rectangle 2"/>
          <p:cNvSpPr>
            <a:spLocks noGrp="1" noRot="1" noChangeAspect="1" noChangeArrowheads="1" noTextEdit="1"/>
          </p:cNvSpPr>
          <p:nvPr>
            <p:ph type="sldImg"/>
          </p:nvPr>
        </p:nvSpPr>
        <p:spPr>
          <a:xfrm>
            <a:off x="1028700" y="685800"/>
            <a:ext cx="4572000" cy="3429000"/>
          </a:xfrm>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72085FB-58ED-804A-909A-2508EAAA928F}" type="slidenum">
              <a:rPr lang="en-US" sz="1200"/>
              <a:pPr/>
              <a:t>23</a:t>
            </a:fld>
            <a:endParaRPr lang="en-US" sz="1200"/>
          </a:p>
        </p:txBody>
      </p:sp>
      <p:sp>
        <p:nvSpPr>
          <p:cNvPr id="33794" name="Rectangle 2"/>
          <p:cNvSpPr>
            <a:spLocks noGrp="1" noRot="1" noChangeAspect="1" noChangeArrowheads="1" noTextEdit="1"/>
          </p:cNvSpPr>
          <p:nvPr>
            <p:ph type="sldImg"/>
          </p:nvPr>
        </p:nvSpPr>
        <p:spPr>
          <a:xfrm>
            <a:off x="1028700" y="685800"/>
            <a:ext cx="4572000" cy="3429000"/>
          </a:xfrm>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7EA8DA6-A162-ED4B-ABAD-9F8B9C8FCAF5}" type="slidenum">
              <a:rPr lang="en-US" sz="1200"/>
              <a:pPr/>
              <a:t>24</a:t>
            </a:fld>
            <a:endParaRPr lang="en-US" sz="1200"/>
          </a:p>
        </p:txBody>
      </p:sp>
      <p:sp>
        <p:nvSpPr>
          <p:cNvPr id="35842" name="Rectangle 2"/>
          <p:cNvSpPr>
            <a:spLocks noGrp="1" noRot="1" noChangeAspect="1" noChangeArrowheads="1" noTextEdit="1"/>
          </p:cNvSpPr>
          <p:nvPr>
            <p:ph type="sldImg"/>
          </p:nvPr>
        </p:nvSpPr>
        <p:spPr>
          <a:xfrm>
            <a:off x="1028700" y="685800"/>
            <a:ext cx="4572000" cy="3429000"/>
          </a:xfrm>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8AF4B4F-927B-F145-8092-42475A984572}" type="slidenum">
              <a:rPr lang="en-US" sz="1200"/>
              <a:pPr/>
              <a:t>25</a:t>
            </a:fld>
            <a:endParaRPr lang="en-US" sz="120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9"/>
          <p:cNvGrpSpPr>
            <a:grpSpLocks noChangeAspect="1"/>
          </p:cNvGrpSpPr>
          <p:nvPr userDrawn="1"/>
        </p:nvGrpSpPr>
        <p:grpSpPr bwMode="auto">
          <a:xfrm>
            <a:off x="228600" y="5181600"/>
            <a:ext cx="8723313" cy="1330325"/>
            <a:chOff x="-3905250" y="4294188"/>
            <a:chExt cx="13011150" cy="1892300"/>
          </a:xfrm>
        </p:grpSpPr>
        <p:sp>
          <p:nvSpPr>
            <p:cNvPr id="6" name="Freeform 14"/>
            <p:cNvSpPr>
              <a:spLocks/>
            </p:cNvSpPr>
            <p:nvPr/>
          </p:nvSpPr>
          <p:spPr bwMode="hidden">
            <a:xfrm>
              <a:off x="4810682" y="4499677"/>
              <a:ext cx="4295218" cy="1016152"/>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pPr>
                <a:defRPr/>
              </a:pPr>
              <a:endParaRPr lang="en-US"/>
            </a:p>
          </p:txBody>
        </p:sp>
        <p:sp>
          <p:nvSpPr>
            <p:cNvPr id="7" name="Freeform 6"/>
            <p:cNvSpPr>
              <a:spLocks/>
            </p:cNvSpPr>
            <p:nvPr/>
          </p:nvSpPr>
          <p:spPr bwMode="hidden">
            <a:xfrm>
              <a:off x="-308537" y="4319028"/>
              <a:ext cx="8280252" cy="1208091"/>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pPr>
                <a:defRPr/>
              </a:pPr>
              <a:endParaRPr lang="en-US"/>
            </a:p>
          </p:txBody>
        </p:sp>
        <p:sp>
          <p:nvSpPr>
            <p:cNvPr id="8" name="Freeform 22"/>
            <p:cNvSpPr>
              <a:spLocks/>
            </p:cNvSpPr>
            <p:nvPr/>
          </p:nvSpPr>
          <p:spPr bwMode="hidden">
            <a:xfrm>
              <a:off x="4015" y="4334834"/>
              <a:ext cx="8164230" cy="1101960"/>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p>
          </p:txBody>
        </p:sp>
        <p:sp>
          <p:nvSpPr>
            <p:cNvPr id="9" name="Freeform 26"/>
            <p:cNvSpPr>
              <a:spLocks/>
            </p:cNvSpPr>
            <p:nvPr/>
          </p:nvSpPr>
          <p:spPr bwMode="hidden">
            <a:xfrm>
              <a:off x="4157164" y="4316769"/>
              <a:ext cx="4939264" cy="925827"/>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p>
          </p:txBody>
        </p:sp>
        <p:sp useBgFill="1">
          <p:nvSpPr>
            <p:cNvPr id="10" name="Freeform 10"/>
            <p:cNvSpPr>
              <a:spLocks/>
            </p:cNvSpPr>
            <p:nvPr/>
          </p:nvSpPr>
          <p:spPr bwMode="hidden">
            <a:xfrm>
              <a:off x="-3905250" y="4294188"/>
              <a:ext cx="13011150"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pPr>
                <a:defRPr/>
              </a:pPr>
              <a:endParaRPr lang="en-US"/>
            </a:p>
          </p:txBody>
        </p:sp>
      </p:grpSp>
      <p:pic>
        <p:nvPicPr>
          <p:cNvPr id="11" name="Picture 2"/>
          <p:cNvPicPr>
            <a:picLocks noChangeAspect="1" noChangeArrowheads="1"/>
          </p:cNvPicPr>
          <p:nvPr userDrawn="1"/>
        </p:nvPicPr>
        <p:blipFill>
          <a:blip r:embed="rId2"/>
          <a:srcRect/>
          <a:stretch>
            <a:fillRect/>
          </a:stretch>
        </p:blipFill>
        <p:spPr bwMode="auto">
          <a:xfrm>
            <a:off x="4038600" y="304800"/>
            <a:ext cx="1066800" cy="1143000"/>
          </a:xfrm>
          <a:prstGeom prst="rect">
            <a:avLst/>
          </a:prstGeom>
          <a:noFill/>
          <a:ln w="9525">
            <a:noFill/>
            <a:miter lim="800000"/>
            <a:headEnd/>
            <a:tailEnd/>
          </a:ln>
        </p:spPr>
      </p:pic>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Footer Placeholder 4"/>
          <p:cNvSpPr>
            <a:spLocks noGrp="1"/>
          </p:cNvSpPr>
          <p:nvPr>
            <p:ph type="ftr" sz="quarter" idx="10"/>
          </p:nvPr>
        </p:nvSpPr>
        <p:spPr>
          <a:xfrm>
            <a:off x="304800" y="6019800"/>
            <a:ext cx="8686800" cy="365125"/>
          </a:xfrm>
        </p:spPr>
        <p:txBody>
          <a:bodyPr/>
          <a:lstStyle>
            <a:lvl1pPr>
              <a:defRPr sz="1400" b="1"/>
            </a:lvl1pPr>
          </a:lstStyle>
          <a:p>
            <a:pPr>
              <a:defRPr/>
            </a:pPr>
            <a:r>
              <a:rPr lang="en-US"/>
              <a:t>University of Nairobi                                 ISO 9001:2008       </a:t>
            </a:r>
            <a:fld id="{80CFD4CD-8D4F-4AD4-8AF4-86DEBA464B69}" type="slidenum">
              <a:rPr lang="en-US"/>
              <a:pPr>
                <a:defRPr/>
              </a:pPr>
              <a:t>‹#›</a:t>
            </a:fld>
            <a:r>
              <a:rPr lang="en-US"/>
              <a:t>	 Certified 		http://www.uonbi.ac.ke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n-US"/>
              <a:t>University of Nairobi                                 ISO 9001:2008       </a:t>
            </a:r>
            <a:fld id="{9F37C9C6-231F-439E-8ADD-2F27CD2B1FC7}" type="slidenum">
              <a:rPr lang="en-US"/>
              <a:pPr>
                <a:defRPr/>
              </a:pPr>
              <a:t>‹#›</a:t>
            </a:fld>
            <a:r>
              <a:rPr lang="en-US"/>
              <a:t>	 Certified 		http://www.uonbi.ac.ke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ounded Rectangle 3"/>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5"/>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681" y="4501687"/>
              <a:ext cx="4295219" cy="1014940"/>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pPr>
                <a:defRPr/>
              </a:pPr>
              <a:endParaRPr lang="en-US"/>
            </a:p>
          </p:txBody>
        </p:sp>
        <p:sp>
          <p:nvSpPr>
            <p:cNvPr id="7" name="Freeform 6"/>
            <p:cNvSpPr>
              <a:spLocks/>
            </p:cNvSpPr>
            <p:nvPr/>
          </p:nvSpPr>
          <p:spPr bwMode="hidden">
            <a:xfrm>
              <a:off x="-308538" y="4318998"/>
              <a:ext cx="8280254" cy="1208906"/>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pPr>
                <a:defRPr/>
              </a:pPr>
              <a:endParaRPr lang="en-US"/>
            </a:p>
          </p:txBody>
        </p:sp>
        <p:sp>
          <p:nvSpPr>
            <p:cNvPr id="8" name="Freeform 22"/>
            <p:cNvSpPr>
              <a:spLocks/>
            </p:cNvSpPr>
            <p:nvPr/>
          </p:nvSpPr>
          <p:spPr bwMode="hidden">
            <a:xfrm>
              <a:off x="4014" y="4334786"/>
              <a:ext cx="8164231" cy="1102902"/>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p>
          </p:txBody>
        </p:sp>
        <p:sp>
          <p:nvSpPr>
            <p:cNvPr id="9" name="Freeform 26"/>
            <p:cNvSpPr>
              <a:spLocks/>
            </p:cNvSpPr>
            <p:nvPr/>
          </p:nvSpPr>
          <p:spPr bwMode="hidden">
            <a:xfrm>
              <a:off x="4157164" y="4316742"/>
              <a:ext cx="4939265" cy="926979"/>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p>
          </p:txBody>
        </p:sp>
        <p:sp useBgFill="1">
          <p:nvSpPr>
            <p:cNvPr id="10" name="Freeform 25"/>
            <p:cNvSpPr>
              <a:spLocks/>
            </p:cNvSpPr>
            <p:nvPr/>
          </p:nvSpPr>
          <p:spPr bwMode="hidden">
            <a:xfrm>
              <a:off x="-3905250" y="4294188"/>
              <a:ext cx="13011150"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pPr>
                <a:defRPr/>
              </a:pPr>
              <a:endParaRPr lang="en-US"/>
            </a:p>
          </p:txBody>
        </p:sp>
      </p:grpSp>
      <p:pic>
        <p:nvPicPr>
          <p:cNvPr id="11" name="Picture 2"/>
          <p:cNvPicPr>
            <a:picLocks noChangeAspect="1" noChangeArrowheads="1"/>
          </p:cNvPicPr>
          <p:nvPr userDrawn="1"/>
        </p:nvPicPr>
        <p:blipFill>
          <a:blip r:embed="rId2"/>
          <a:srcRect/>
          <a:stretch>
            <a:fillRect/>
          </a:stretch>
        </p:blipFill>
        <p:spPr bwMode="auto">
          <a:xfrm>
            <a:off x="7620000" y="304800"/>
            <a:ext cx="990600" cy="989013"/>
          </a:xfrm>
          <a:prstGeom prst="rect">
            <a:avLst/>
          </a:prstGeom>
          <a:noFill/>
          <a:ln w="9525">
            <a:noFill/>
            <a:miter lim="800000"/>
            <a:headEnd/>
            <a:tailEnd/>
          </a:ln>
        </p:spPr>
      </p:pic>
      <p:pic>
        <p:nvPicPr>
          <p:cNvPr id="12" name="Picture 22" descr="Fountain 17.JPG"/>
          <p:cNvPicPr>
            <a:picLocks noChangeAspect="1"/>
          </p:cNvPicPr>
          <p:nvPr userDrawn="1"/>
        </p:nvPicPr>
        <p:blipFill>
          <a:blip r:embed="rId3" cstate="print"/>
          <a:srcRect/>
          <a:stretch>
            <a:fillRect/>
          </a:stretch>
        </p:blipFill>
        <p:spPr bwMode="auto">
          <a:xfrm>
            <a:off x="381000" y="381000"/>
            <a:ext cx="1066800" cy="1066800"/>
          </a:xfrm>
          <a:prstGeom prst="rect">
            <a:avLst/>
          </a:prstGeom>
          <a:noFill/>
          <a:ln w="9525">
            <a:noFill/>
            <a:miter lim="800000"/>
            <a:headEnd/>
            <a:tailEnd/>
          </a:ln>
        </p:spPr>
      </p:pic>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Footer Placeholder 4"/>
          <p:cNvSpPr>
            <a:spLocks noGrp="1"/>
          </p:cNvSpPr>
          <p:nvPr>
            <p:ph type="ftr" sz="quarter" idx="10"/>
          </p:nvPr>
        </p:nvSpPr>
        <p:spPr/>
        <p:txBody>
          <a:bodyPr/>
          <a:lstStyle>
            <a:lvl1pPr>
              <a:defRPr/>
            </a:lvl1pPr>
          </a:lstStyle>
          <a:p>
            <a:pPr>
              <a:defRPr/>
            </a:pPr>
            <a:r>
              <a:rPr lang="en-US"/>
              <a:t>University of Nairobi                                 ISO 9001:2008       </a:t>
            </a:r>
            <a:fld id="{9EC6EE6C-615C-436C-8F77-7D67B886382F}" type="slidenum">
              <a:rPr lang="en-US"/>
              <a:pPr>
                <a:defRPr/>
              </a:pPr>
              <a:t>‹#›</a:t>
            </a:fld>
            <a:r>
              <a:rPr lang="en-US"/>
              <a:t>	 Certified 		http://www.uonbi.ac.ke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752600" y="381000"/>
            <a:ext cx="7010400" cy="8382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752600" y="1524000"/>
            <a:ext cx="3429000" cy="4572000"/>
          </a:xfrm>
        </p:spPr>
        <p:txBody>
          <a:bodyPr/>
          <a:lstStyle/>
          <a:p>
            <a:endParaRPr lang="en-US"/>
          </a:p>
        </p:txBody>
      </p:sp>
      <p:sp>
        <p:nvSpPr>
          <p:cNvPr id="4" name="Text Placeholder 3"/>
          <p:cNvSpPr>
            <a:spLocks noGrp="1"/>
          </p:cNvSpPr>
          <p:nvPr>
            <p:ph type="body" sz="half" idx="2"/>
          </p:nvPr>
        </p:nvSpPr>
        <p:spPr>
          <a:xfrm>
            <a:off x="5334000" y="1524000"/>
            <a:ext cx="3429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752600" y="6248400"/>
            <a:ext cx="15240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8100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239000" y="6248400"/>
            <a:ext cx="1524000" cy="457200"/>
          </a:xfrm>
          <a:prstGeom prst="rect">
            <a:avLst/>
          </a:prstGeom>
        </p:spPr>
        <p:txBody>
          <a:bodyPr/>
          <a:lstStyle>
            <a:lvl1pPr>
              <a:defRPr/>
            </a:lvl1pPr>
          </a:lstStyle>
          <a:p>
            <a:fld id="{03CE0533-1984-F643-91AA-6280F5191153}" type="slidenum">
              <a:rPr lang="en-US"/>
              <a:pPr/>
              <a:t>‹#›</a:t>
            </a:fld>
            <a:endParaRPr lang="en-US"/>
          </a:p>
        </p:txBody>
      </p:sp>
    </p:spTree>
    <p:extLst>
      <p:ext uri="{BB962C8B-B14F-4D97-AF65-F5344CB8AC3E}">
        <p14:creationId xmlns:p14="http://schemas.microsoft.com/office/powerpoint/2010/main" val="1943214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4" descr="Fountain 17.JPG"/>
          <p:cNvPicPr>
            <a:picLocks noChangeAspect="1"/>
          </p:cNvPicPr>
          <p:nvPr userDrawn="1"/>
        </p:nvPicPr>
        <p:blipFill>
          <a:blip r:embed="rId2"/>
          <a:srcRect/>
          <a:stretch>
            <a:fillRect/>
          </a:stretch>
        </p:blipFill>
        <p:spPr bwMode="auto">
          <a:xfrm>
            <a:off x="381000" y="381000"/>
            <a:ext cx="1066800" cy="10668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a:xfrm>
            <a:off x="228600" y="304800"/>
            <a:ext cx="7543800" cy="1252537"/>
          </a:xfrm>
        </p:spPr>
        <p:txBody>
          <a:bodyPr/>
          <a:lstStyle/>
          <a:p>
            <a:r>
              <a:rPr lang="en-US" dirty="0" smtClean="0"/>
              <a:t>Click to edit Master title style</a:t>
            </a:r>
            <a:endParaRPr lang="en-US" dirty="0"/>
          </a:p>
        </p:txBody>
      </p:sp>
      <p:sp>
        <p:nvSpPr>
          <p:cNvPr id="5" name="Footer Placeholder 4"/>
          <p:cNvSpPr>
            <a:spLocks noGrp="1"/>
          </p:cNvSpPr>
          <p:nvPr>
            <p:ph type="ftr" sz="quarter" idx="10"/>
          </p:nvPr>
        </p:nvSpPr>
        <p:spPr>
          <a:xfrm>
            <a:off x="269875" y="6172200"/>
            <a:ext cx="8797925" cy="365125"/>
          </a:xfrm>
        </p:spPr>
        <p:txBody>
          <a:bodyPr/>
          <a:lstStyle>
            <a:lvl1pPr>
              <a:defRPr sz="1400" b="1"/>
            </a:lvl1pPr>
          </a:lstStyle>
          <a:p>
            <a:pPr>
              <a:defRPr/>
            </a:pPr>
            <a:r>
              <a:rPr lang="en-US"/>
              <a:t>University of Nairobi                                 ISO 9001:2008       </a:t>
            </a:r>
            <a:fld id="{E6F2F79E-DD06-4DC9-8595-A80F43799098}" type="slidenum">
              <a:rPr lang="en-US"/>
              <a:pPr>
                <a:defRPr/>
              </a:pPr>
              <a:t>‹#›</a:t>
            </a:fld>
            <a:r>
              <a:rPr lang="en-US"/>
              <a:t>	 Certified 		http://www.uonbi.ac.ke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Freeform 4"/>
          <p:cNvSpPr>
            <a:spLocks/>
          </p:cNvSpPr>
          <p:nvPr/>
        </p:nvSpPr>
        <p:spPr bwMode="hidden">
          <a:xfrm>
            <a:off x="6046788" y="4203700"/>
            <a:ext cx="2876550" cy="714375"/>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pPr>
              <a:defRPr/>
            </a:pPr>
            <a:endParaRPr lang="en-US"/>
          </a:p>
        </p:txBody>
      </p:sp>
      <p:sp>
        <p:nvSpPr>
          <p:cNvPr id="6" name="Freeform 18"/>
          <p:cNvSpPr>
            <a:spLocks/>
          </p:cNvSpPr>
          <p:nvPr/>
        </p:nvSpPr>
        <p:spPr bwMode="hidden">
          <a:xfrm>
            <a:off x="2619375" y="4075113"/>
            <a:ext cx="5545138" cy="850900"/>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pPr>
              <a:defRPr/>
            </a:pPr>
            <a:endParaRPr lang="en-US"/>
          </a:p>
        </p:txBody>
      </p:sp>
      <p:sp>
        <p:nvSpPr>
          <p:cNvPr id="7" name="Freeform 22"/>
          <p:cNvSpPr>
            <a:spLocks/>
          </p:cNvSpPr>
          <p:nvPr/>
        </p:nvSpPr>
        <p:spPr bwMode="hidden">
          <a:xfrm>
            <a:off x="2828925" y="4087813"/>
            <a:ext cx="5467350" cy="774700"/>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p>
        </p:txBody>
      </p:sp>
      <p:sp>
        <p:nvSpPr>
          <p:cNvPr id="8" name="Freeform 26"/>
          <p:cNvSpPr>
            <a:spLocks/>
          </p:cNvSpPr>
          <p:nvPr/>
        </p:nvSpPr>
        <p:spPr bwMode="hidden">
          <a:xfrm>
            <a:off x="5610225" y="4073525"/>
            <a:ext cx="3306763" cy="652463"/>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p>
        </p:txBody>
      </p:sp>
      <p:sp useBgFill="1">
        <p:nvSpPr>
          <p:cNvPr id="9" name="Freeform 10"/>
          <p:cNvSpPr>
            <a:spLocks/>
          </p:cNvSpPr>
          <p:nvPr/>
        </p:nvSpPr>
        <p:spPr bwMode="hidden">
          <a:xfrm>
            <a:off x="211138" y="4059238"/>
            <a:ext cx="8723312" cy="1328737"/>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pPr>
              <a:defRPr/>
            </a:pPr>
            <a:endParaRPr lang="en-US"/>
          </a:p>
        </p:txBody>
      </p:sp>
      <p:pic>
        <p:nvPicPr>
          <p:cNvPr id="10" name="Picture 2"/>
          <p:cNvPicPr>
            <a:picLocks noChangeAspect="1" noChangeArrowheads="1"/>
          </p:cNvPicPr>
          <p:nvPr userDrawn="1"/>
        </p:nvPicPr>
        <p:blipFill>
          <a:blip r:embed="rId2"/>
          <a:srcRect/>
          <a:stretch>
            <a:fillRect/>
          </a:stretch>
        </p:blipFill>
        <p:spPr bwMode="auto">
          <a:xfrm>
            <a:off x="4038600" y="304800"/>
            <a:ext cx="990600" cy="1066800"/>
          </a:xfrm>
          <a:prstGeom prst="rect">
            <a:avLst/>
          </a:prstGeom>
          <a:noFill/>
          <a:ln w="9525">
            <a:noFill/>
            <a:miter lim="800000"/>
            <a:headEnd/>
            <a:tailEnd/>
          </a:ln>
        </p:spPr>
      </p:pic>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Footer Placeholder 4"/>
          <p:cNvSpPr>
            <a:spLocks noGrp="1"/>
          </p:cNvSpPr>
          <p:nvPr>
            <p:ph type="ftr" sz="quarter" idx="10"/>
          </p:nvPr>
        </p:nvSpPr>
        <p:spPr>
          <a:xfrm>
            <a:off x="381000" y="6172200"/>
            <a:ext cx="8493125" cy="365125"/>
          </a:xfrm>
        </p:spPr>
        <p:txBody>
          <a:bodyPr/>
          <a:lstStyle>
            <a:lvl1pPr>
              <a:defRPr/>
            </a:lvl1pPr>
          </a:lstStyle>
          <a:p>
            <a:pPr>
              <a:defRPr/>
            </a:pPr>
            <a:r>
              <a:rPr lang="en-US"/>
              <a:t>University of Nairobi                                 ISO 9001:2008       </a:t>
            </a:r>
            <a:fld id="{248DB493-0110-4113-9629-FEFA4F0E7C0E}" type="slidenum">
              <a:rPr lang="en-US"/>
              <a:pPr>
                <a:defRPr/>
              </a:pPr>
              <a:t>‹#›</a:t>
            </a:fld>
            <a:r>
              <a:rPr lang="en-US"/>
              <a:t>	 Certified 		http://www.uonbi.ac.ke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14" descr="Fountain 17.JPG"/>
          <p:cNvPicPr>
            <a:picLocks noChangeAspect="1"/>
          </p:cNvPicPr>
          <p:nvPr userDrawn="1"/>
        </p:nvPicPr>
        <p:blipFill>
          <a:blip r:embed="rId2" cstate="print"/>
          <a:srcRect/>
          <a:stretch>
            <a:fillRect/>
          </a:stretch>
        </p:blipFill>
        <p:spPr bwMode="auto">
          <a:xfrm>
            <a:off x="381000" y="381000"/>
            <a:ext cx="1066800" cy="10668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4"/>
          <p:cNvSpPr>
            <a:spLocks noGrp="1"/>
          </p:cNvSpPr>
          <p:nvPr>
            <p:ph type="ftr" sz="quarter" idx="15"/>
          </p:nvPr>
        </p:nvSpPr>
        <p:spPr/>
        <p:txBody>
          <a:bodyPr/>
          <a:lstStyle>
            <a:lvl1pPr>
              <a:defRPr/>
            </a:lvl1pPr>
          </a:lstStyle>
          <a:p>
            <a:pPr>
              <a:defRPr/>
            </a:pPr>
            <a:r>
              <a:rPr lang="en-US"/>
              <a:t>University of Nairobi                                 ISO 9001:2008       </a:t>
            </a:r>
            <a:fld id="{72CAFCCF-B467-4D77-A483-A1F2E5DF6B9D}" type="slidenum">
              <a:rPr lang="en-US"/>
              <a:pPr>
                <a:defRPr/>
              </a:pPr>
              <a:t>‹#›</a:t>
            </a:fld>
            <a:r>
              <a:rPr lang="en-US"/>
              <a:t>	 Certified 		http://www.uonbi.ac.ke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10"/>
          </p:nvPr>
        </p:nvSpPr>
        <p:spPr/>
        <p:txBody>
          <a:bodyPr/>
          <a:lstStyle>
            <a:lvl1pPr>
              <a:defRPr/>
            </a:lvl1pPr>
          </a:lstStyle>
          <a:p>
            <a:pPr>
              <a:defRPr/>
            </a:pPr>
            <a:r>
              <a:rPr lang="en-US"/>
              <a:t>University of Nairobi                                 ISO 9001:2008       </a:t>
            </a:r>
            <a:fld id="{B8E3B3BE-847B-40E8-B360-3DE722B86751}" type="slidenum">
              <a:rPr lang="en-US"/>
              <a:pPr>
                <a:defRPr/>
              </a:pPr>
              <a:t>‹#›</a:t>
            </a:fld>
            <a:r>
              <a:rPr lang="en-US"/>
              <a:t>	 Certified 		http://www.uonbi.ac.ke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r>
              <a:rPr lang="en-US"/>
              <a:t>University of Nairobi                                 ISO 9001:2008       </a:t>
            </a:r>
            <a:fld id="{7D80CB26-B041-48D8-8157-6933BC1D86D8}" type="slidenum">
              <a:rPr lang="en-US"/>
              <a:pPr>
                <a:defRPr/>
              </a:pPr>
              <a:t>‹#›</a:t>
            </a:fld>
            <a:r>
              <a:rPr lang="en-US"/>
              <a:t>	 Certified 		http://www.uonbi.ac.ke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 name="Group 1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006" y="4499677"/>
              <a:ext cx="4295986" cy="1016152"/>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pPr>
                <a:defRPr/>
              </a:pPr>
              <a:endParaRPr lang="en-US"/>
            </a:p>
          </p:txBody>
        </p:sp>
        <p:sp>
          <p:nvSpPr>
            <p:cNvPr id="5" name="Freeform 4"/>
            <p:cNvSpPr>
              <a:spLocks/>
            </p:cNvSpPr>
            <p:nvPr/>
          </p:nvSpPr>
          <p:spPr bwMode="hidden">
            <a:xfrm>
              <a:off x="-308667" y="4319028"/>
              <a:ext cx="8279020" cy="1208091"/>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pPr>
                <a:defRPr/>
              </a:pPr>
              <a:endParaRPr lang="en-US"/>
            </a:p>
          </p:txBody>
        </p:sp>
        <p:sp>
          <p:nvSpPr>
            <p:cNvPr id="6" name="Freeform 22"/>
            <p:cNvSpPr>
              <a:spLocks/>
            </p:cNvSpPr>
            <p:nvPr/>
          </p:nvSpPr>
          <p:spPr bwMode="hidden">
            <a:xfrm>
              <a:off x="4286" y="4334834"/>
              <a:ext cx="8165219" cy="1101960"/>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p>
          </p:txBody>
        </p:sp>
        <p:sp>
          <p:nvSpPr>
            <p:cNvPr id="7" name="Freeform 26"/>
            <p:cNvSpPr>
              <a:spLocks/>
            </p:cNvSpPr>
            <p:nvPr/>
          </p:nvSpPr>
          <p:spPr bwMode="hidden">
            <a:xfrm>
              <a:off x="4155651" y="4316769"/>
              <a:ext cx="4940859" cy="925827"/>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p>
          </p:txBody>
        </p:sp>
        <p:sp useBgFill="1">
          <p:nvSpPr>
            <p:cNvPr id="8" name="Freeform 25"/>
            <p:cNvSpPr>
              <a:spLocks/>
            </p:cNvSpPr>
            <p:nvPr/>
          </p:nvSpPr>
          <p:spPr bwMode="hidden">
            <a:xfrm>
              <a:off x="-3905251" y="4294188"/>
              <a:ext cx="13027839"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pPr>
                <a:defRPr/>
              </a:pPr>
              <a:endParaRPr lang="en-US"/>
            </a:p>
          </p:txBody>
        </p:sp>
      </p:grpSp>
      <p:pic>
        <p:nvPicPr>
          <p:cNvPr id="9" name="Picture 2"/>
          <p:cNvPicPr>
            <a:picLocks noChangeAspect="1" noChangeArrowheads="1"/>
          </p:cNvPicPr>
          <p:nvPr userDrawn="1"/>
        </p:nvPicPr>
        <p:blipFill>
          <a:blip r:embed="rId2"/>
          <a:srcRect/>
          <a:stretch>
            <a:fillRect/>
          </a:stretch>
        </p:blipFill>
        <p:spPr bwMode="auto">
          <a:xfrm>
            <a:off x="8001000" y="306388"/>
            <a:ext cx="914400" cy="989012"/>
          </a:xfrm>
          <a:prstGeom prst="rect">
            <a:avLst/>
          </a:prstGeom>
          <a:noFill/>
          <a:ln w="9525">
            <a:noFill/>
            <a:miter lim="800000"/>
            <a:headEnd/>
            <a:tailEnd/>
          </a:ln>
        </p:spPr>
      </p:pic>
      <p:pic>
        <p:nvPicPr>
          <p:cNvPr id="10" name="Picture 22" descr="Fountain 17.JPG"/>
          <p:cNvPicPr>
            <a:picLocks noChangeAspect="1"/>
          </p:cNvPicPr>
          <p:nvPr userDrawn="1"/>
        </p:nvPicPr>
        <p:blipFill>
          <a:blip r:embed="rId3" cstate="print"/>
          <a:srcRect/>
          <a:stretch>
            <a:fillRect/>
          </a:stretch>
        </p:blipFill>
        <p:spPr bwMode="auto">
          <a:xfrm>
            <a:off x="381000" y="381000"/>
            <a:ext cx="1066800" cy="1066800"/>
          </a:xfrm>
          <a:prstGeom prst="rect">
            <a:avLst/>
          </a:prstGeom>
          <a:noFill/>
          <a:ln w="9525">
            <a:noFill/>
            <a:miter lim="800000"/>
            <a:headEnd/>
            <a:tailEnd/>
          </a:ln>
        </p:spPr>
      </p:pic>
      <p:sp>
        <p:nvSpPr>
          <p:cNvPr id="11" name="Footer Placeholder 2"/>
          <p:cNvSpPr>
            <a:spLocks noGrp="1"/>
          </p:cNvSpPr>
          <p:nvPr>
            <p:ph type="ftr" sz="quarter" idx="10"/>
          </p:nvPr>
        </p:nvSpPr>
        <p:spPr/>
        <p:txBody>
          <a:bodyPr/>
          <a:lstStyle>
            <a:lvl1pPr>
              <a:defRPr/>
            </a:lvl1pPr>
          </a:lstStyle>
          <a:p>
            <a:pPr>
              <a:defRPr/>
            </a:pPr>
            <a:r>
              <a:rPr lang="en-US"/>
              <a:t>University of Nairobi                                 ISO 9001:2008       </a:t>
            </a:r>
            <a:fld id="{233B0DF5-F4D2-4E32-8D55-DF904B981DE6}" type="slidenum">
              <a:rPr lang="en-US"/>
              <a:pPr>
                <a:defRPr/>
              </a:pPr>
              <a:t>‹#›</a:t>
            </a:fld>
            <a:r>
              <a:rPr lang="en-US"/>
              <a:t>	 Certified 		http://www.uonbi.ac.ke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ounded Rectangle 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681" y="4501687"/>
              <a:ext cx="4295219" cy="1014940"/>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pPr>
                <a:defRPr/>
              </a:pPr>
              <a:endParaRPr lang="en-US"/>
            </a:p>
          </p:txBody>
        </p:sp>
        <p:sp>
          <p:nvSpPr>
            <p:cNvPr id="8" name="Freeform 7"/>
            <p:cNvSpPr>
              <a:spLocks/>
            </p:cNvSpPr>
            <p:nvPr/>
          </p:nvSpPr>
          <p:spPr bwMode="hidden">
            <a:xfrm>
              <a:off x="-308538" y="4318998"/>
              <a:ext cx="8280254" cy="1208906"/>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pPr>
                <a:defRPr/>
              </a:pPr>
              <a:endParaRPr lang="en-US"/>
            </a:p>
          </p:txBody>
        </p:sp>
        <p:sp>
          <p:nvSpPr>
            <p:cNvPr id="9" name="Freeform 22"/>
            <p:cNvSpPr>
              <a:spLocks/>
            </p:cNvSpPr>
            <p:nvPr/>
          </p:nvSpPr>
          <p:spPr bwMode="hidden">
            <a:xfrm>
              <a:off x="4014" y="4334786"/>
              <a:ext cx="8164231" cy="1102902"/>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p>
          </p:txBody>
        </p:sp>
        <p:sp>
          <p:nvSpPr>
            <p:cNvPr id="10" name="Freeform 26"/>
            <p:cNvSpPr>
              <a:spLocks/>
            </p:cNvSpPr>
            <p:nvPr/>
          </p:nvSpPr>
          <p:spPr bwMode="hidden">
            <a:xfrm>
              <a:off x="4157164" y="4316742"/>
              <a:ext cx="4939265" cy="926979"/>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p>
          </p:txBody>
        </p:sp>
        <p:sp useBgFill="1">
          <p:nvSpPr>
            <p:cNvPr id="11" name="Freeform 25"/>
            <p:cNvSpPr>
              <a:spLocks/>
            </p:cNvSpPr>
            <p:nvPr/>
          </p:nvSpPr>
          <p:spPr bwMode="hidden">
            <a:xfrm>
              <a:off x="-3905250" y="4294188"/>
              <a:ext cx="13011150"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pPr>
                <a:defRPr/>
              </a:pPr>
              <a:endParaRPr lang="en-US"/>
            </a:p>
          </p:txBody>
        </p:sp>
      </p:grpSp>
      <p:pic>
        <p:nvPicPr>
          <p:cNvPr id="12" name="Picture 2"/>
          <p:cNvPicPr>
            <a:picLocks noChangeAspect="1" noChangeArrowheads="1"/>
          </p:cNvPicPr>
          <p:nvPr userDrawn="1"/>
        </p:nvPicPr>
        <p:blipFill>
          <a:blip r:embed="rId2"/>
          <a:srcRect/>
          <a:stretch>
            <a:fillRect/>
          </a:stretch>
        </p:blipFill>
        <p:spPr bwMode="auto">
          <a:xfrm>
            <a:off x="7848600" y="381000"/>
            <a:ext cx="990600" cy="989013"/>
          </a:xfrm>
          <a:prstGeom prst="rect">
            <a:avLst/>
          </a:prstGeom>
          <a:noFill/>
          <a:ln w="9525">
            <a:noFill/>
            <a:miter lim="800000"/>
            <a:headEnd/>
            <a:tailEnd/>
          </a:ln>
        </p:spPr>
      </p:pic>
      <p:pic>
        <p:nvPicPr>
          <p:cNvPr id="13" name="Picture 22" descr="Fountain 17.JPG"/>
          <p:cNvPicPr>
            <a:picLocks noChangeAspect="1"/>
          </p:cNvPicPr>
          <p:nvPr userDrawn="1"/>
        </p:nvPicPr>
        <p:blipFill>
          <a:blip r:embed="rId3" cstate="print"/>
          <a:srcRect/>
          <a:stretch>
            <a:fillRect/>
          </a:stretch>
        </p:blipFill>
        <p:spPr bwMode="auto">
          <a:xfrm>
            <a:off x="381000" y="381000"/>
            <a:ext cx="1066800" cy="1066800"/>
          </a:xfrm>
          <a:prstGeom prst="rect">
            <a:avLst/>
          </a:prstGeom>
          <a:noFill/>
          <a:ln w="9525">
            <a:noFill/>
            <a:miter lim="800000"/>
            <a:headEnd/>
            <a:tailEnd/>
          </a:ln>
        </p:spPr>
      </p:pic>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Footer Placeholder 5"/>
          <p:cNvSpPr>
            <a:spLocks noGrp="1"/>
          </p:cNvSpPr>
          <p:nvPr>
            <p:ph type="ftr" sz="quarter" idx="10"/>
          </p:nvPr>
        </p:nvSpPr>
        <p:spPr>
          <a:xfrm>
            <a:off x="193675" y="6249988"/>
            <a:ext cx="8416925" cy="365125"/>
          </a:xfrm>
        </p:spPr>
        <p:txBody>
          <a:bodyPr/>
          <a:lstStyle>
            <a:lvl1pPr>
              <a:defRPr/>
            </a:lvl1pPr>
          </a:lstStyle>
          <a:p>
            <a:pPr>
              <a:defRPr/>
            </a:pPr>
            <a:r>
              <a:rPr lang="en-US"/>
              <a:t>University of Nairobi                                 ISO 9001:2008       </a:t>
            </a:r>
            <a:fld id="{CDD620B6-B608-42F0-8639-8210814320B9}" type="slidenum">
              <a:rPr lang="en-US"/>
              <a:pPr>
                <a:defRPr/>
              </a:pPr>
              <a:t>‹#›</a:t>
            </a:fld>
            <a:r>
              <a:rPr lang="en-US"/>
              <a:t>	 Certified 		http://www.uonbi.ac.ke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15"/>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681" y="4499676"/>
              <a:ext cx="4295219" cy="1016152"/>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pPr>
                <a:defRPr/>
              </a:pPr>
              <a:endParaRPr lang="en-US"/>
            </a:p>
          </p:txBody>
        </p:sp>
        <p:sp>
          <p:nvSpPr>
            <p:cNvPr id="8" name="Freeform 7"/>
            <p:cNvSpPr>
              <a:spLocks/>
            </p:cNvSpPr>
            <p:nvPr/>
          </p:nvSpPr>
          <p:spPr bwMode="hidden">
            <a:xfrm>
              <a:off x="-308538" y="4319027"/>
              <a:ext cx="8280254" cy="1208092"/>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pPr>
                <a:defRPr/>
              </a:pPr>
              <a:endParaRPr lang="en-US"/>
            </a:p>
          </p:txBody>
        </p:sp>
        <p:sp>
          <p:nvSpPr>
            <p:cNvPr id="9" name="Freeform 22"/>
            <p:cNvSpPr>
              <a:spLocks/>
            </p:cNvSpPr>
            <p:nvPr/>
          </p:nvSpPr>
          <p:spPr bwMode="hidden">
            <a:xfrm>
              <a:off x="4014" y="4334834"/>
              <a:ext cx="8164231" cy="1101960"/>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p>
          </p:txBody>
        </p:sp>
        <p:sp>
          <p:nvSpPr>
            <p:cNvPr id="10" name="Freeform 26"/>
            <p:cNvSpPr>
              <a:spLocks/>
            </p:cNvSpPr>
            <p:nvPr/>
          </p:nvSpPr>
          <p:spPr bwMode="hidden">
            <a:xfrm>
              <a:off x="4157164" y="4316769"/>
              <a:ext cx="4939265" cy="925827"/>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p>
          </p:txBody>
        </p:sp>
        <p:sp useBgFill="1">
          <p:nvSpPr>
            <p:cNvPr id="11" name="Freeform 10"/>
            <p:cNvSpPr>
              <a:spLocks/>
            </p:cNvSpPr>
            <p:nvPr/>
          </p:nvSpPr>
          <p:spPr bwMode="hidden">
            <a:xfrm>
              <a:off x="-3905250" y="4294188"/>
              <a:ext cx="13011150"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pPr>
                <a:defRPr/>
              </a:pPr>
              <a:endParaRPr lang="en-US"/>
            </a:p>
          </p:txBody>
        </p:sp>
      </p:grpSp>
      <p:pic>
        <p:nvPicPr>
          <p:cNvPr id="12" name="Picture 2"/>
          <p:cNvPicPr>
            <a:picLocks noChangeAspect="1" noChangeArrowheads="1"/>
          </p:cNvPicPr>
          <p:nvPr userDrawn="1"/>
        </p:nvPicPr>
        <p:blipFill>
          <a:blip r:embed="rId2"/>
          <a:srcRect/>
          <a:stretch>
            <a:fillRect/>
          </a:stretch>
        </p:blipFill>
        <p:spPr bwMode="auto">
          <a:xfrm>
            <a:off x="1828800" y="1905000"/>
            <a:ext cx="1143000" cy="1293813"/>
          </a:xfrm>
          <a:prstGeom prst="rect">
            <a:avLst/>
          </a:prstGeom>
          <a:noFill/>
          <a:ln w="9525">
            <a:noFill/>
            <a:miter lim="800000"/>
            <a:headEnd/>
            <a:tailEnd/>
          </a:ln>
        </p:spPr>
      </p:pic>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13" name="Footer Placeholder 5"/>
          <p:cNvSpPr>
            <a:spLocks noGrp="1"/>
          </p:cNvSpPr>
          <p:nvPr>
            <p:ph type="ftr" sz="quarter" idx="10"/>
          </p:nvPr>
        </p:nvSpPr>
        <p:spPr>
          <a:xfrm>
            <a:off x="193675" y="6249988"/>
            <a:ext cx="8569325" cy="365125"/>
          </a:xfrm>
        </p:spPr>
        <p:txBody>
          <a:bodyPr/>
          <a:lstStyle>
            <a:lvl1pPr>
              <a:defRPr sz="1400" b="1"/>
            </a:lvl1pPr>
          </a:lstStyle>
          <a:p>
            <a:pPr>
              <a:defRPr/>
            </a:pPr>
            <a:r>
              <a:rPr lang="en-US"/>
              <a:t>University of Nairobi                                 ISO 9001:2008       </a:t>
            </a:r>
            <a:fld id="{8EC08AC6-ACD8-4D84-B87D-4AA163655501}" type="slidenum">
              <a:rPr lang="en-US"/>
              <a:pPr>
                <a:defRPr/>
              </a:pPr>
              <a:t>‹#›</a:t>
            </a:fld>
            <a:r>
              <a:rPr lang="en-US"/>
              <a:t>	 Certified 		http://www.uonbi.ac.ke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2.png"/><Relationship Id="rId15"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2" name="Freeform 14"/>
            <p:cNvSpPr>
              <a:spLocks/>
            </p:cNvSpPr>
            <p:nvPr/>
          </p:nvSpPr>
          <p:spPr bwMode="hidden">
            <a:xfrm>
              <a:off x="4810006" y="4499677"/>
              <a:ext cx="4295986" cy="1016152"/>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pPr>
                <a:defRPr/>
              </a:pPr>
              <a:endParaRPr lang="en-US"/>
            </a:p>
          </p:txBody>
        </p:sp>
        <p:sp>
          <p:nvSpPr>
            <p:cNvPr id="1034" name="Freeform 18"/>
            <p:cNvSpPr>
              <a:spLocks/>
            </p:cNvSpPr>
            <p:nvPr/>
          </p:nvSpPr>
          <p:spPr bwMode="hidden">
            <a:xfrm>
              <a:off x="-308667" y="4319028"/>
              <a:ext cx="8279020" cy="1208091"/>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pPr>
                <a:defRPr/>
              </a:pPr>
              <a:endParaRPr lang="en-US"/>
            </a:p>
          </p:txBody>
        </p:sp>
        <p:sp>
          <p:nvSpPr>
            <p:cNvPr id="1035" name="Freeform 22"/>
            <p:cNvSpPr>
              <a:spLocks/>
            </p:cNvSpPr>
            <p:nvPr/>
          </p:nvSpPr>
          <p:spPr bwMode="hidden">
            <a:xfrm>
              <a:off x="4286" y="4334834"/>
              <a:ext cx="8165219" cy="1101960"/>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p>
          </p:txBody>
        </p:sp>
        <p:sp>
          <p:nvSpPr>
            <p:cNvPr id="1036" name="Freeform 26"/>
            <p:cNvSpPr>
              <a:spLocks/>
            </p:cNvSpPr>
            <p:nvPr/>
          </p:nvSpPr>
          <p:spPr bwMode="hidden">
            <a:xfrm>
              <a:off x="4155651" y="4316769"/>
              <a:ext cx="4940859" cy="925827"/>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p>
          </p:txBody>
        </p:sp>
        <p:sp useBgFill="1">
          <p:nvSpPr>
            <p:cNvPr id="1037" name="Freeform 10"/>
            <p:cNvSpPr>
              <a:spLocks/>
            </p:cNvSpPr>
            <p:nvPr/>
          </p:nvSpPr>
          <p:spPr bwMode="hidden">
            <a:xfrm>
              <a:off x="-3905251" y="4294188"/>
              <a:ext cx="13027839"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pPr>
                <a:defRPr/>
              </a:pPr>
              <a:endParaRPr lang="en-US"/>
            </a:p>
          </p:txBody>
        </p:sp>
      </p:grpSp>
      <p:sp>
        <p:nvSpPr>
          <p:cNvPr id="1028" name="Title Placeholder 1"/>
          <p:cNvSpPr>
            <a:spLocks noGrp="1"/>
          </p:cNvSpPr>
          <p:nvPr>
            <p:ph type="title"/>
          </p:nvPr>
        </p:nvSpPr>
        <p:spPr bwMode="auto">
          <a:xfrm>
            <a:off x="457200" y="338138"/>
            <a:ext cx="8229600" cy="1252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 name="Footer Placeholder 4"/>
          <p:cNvSpPr>
            <a:spLocks noGrp="1"/>
          </p:cNvSpPr>
          <p:nvPr>
            <p:ph type="ftr" sz="quarter" idx="3"/>
          </p:nvPr>
        </p:nvSpPr>
        <p:spPr>
          <a:xfrm>
            <a:off x="304800" y="6172200"/>
            <a:ext cx="8493125" cy="365125"/>
          </a:xfrm>
          <a:prstGeom prst="rect">
            <a:avLst/>
          </a:prstGeom>
        </p:spPr>
        <p:txBody>
          <a:bodyPr vert="horz" lIns="91440" tIns="45720" rIns="91440" bIns="45720" rtlCol="0" anchor="ctr"/>
          <a:lstStyle>
            <a:lvl1pPr algn="l" fontAlgn="auto">
              <a:spcBef>
                <a:spcPts val="0"/>
              </a:spcBef>
              <a:spcAft>
                <a:spcPts val="0"/>
              </a:spcAft>
              <a:defRPr sz="1400" b="1">
                <a:solidFill>
                  <a:schemeClr val="tx2"/>
                </a:solidFill>
                <a:latin typeface="+mn-lt"/>
                <a:cs typeface="+mn-cs"/>
              </a:defRPr>
            </a:lvl1pPr>
          </a:lstStyle>
          <a:p>
            <a:pPr>
              <a:defRPr/>
            </a:pPr>
            <a:r>
              <a:rPr lang="en-US"/>
              <a:t>University of Nairobi                                 ISO 9001:2008       </a:t>
            </a:r>
            <a:fld id="{12D1DF6C-5204-4255-B6B9-BA718B5291D6}" type="slidenum">
              <a:rPr lang="en-US"/>
              <a:pPr>
                <a:defRPr/>
              </a:pPr>
              <a:t>‹#›</a:t>
            </a:fld>
            <a:r>
              <a:rPr lang="en-US"/>
              <a:t>	 Certified 		http://www.uonbi.ac.ke</a:t>
            </a:r>
            <a:endParaRPr lang="en-US" dirty="0"/>
          </a:p>
        </p:txBody>
      </p:sp>
      <p:sp>
        <p:nvSpPr>
          <p:cNvPr id="1030" name="Text Placeholder 2"/>
          <p:cNvSpPr>
            <a:spLocks noGrp="1"/>
          </p:cNvSpPr>
          <p:nvPr>
            <p:ph type="body" idx="1"/>
          </p:nvPr>
        </p:nvSpPr>
        <p:spPr bwMode="auto">
          <a:xfrm>
            <a:off x="871538" y="2674938"/>
            <a:ext cx="7408862" cy="3451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31" name="Picture 2"/>
          <p:cNvPicPr>
            <a:picLocks noChangeAspect="1" noChangeArrowheads="1"/>
          </p:cNvPicPr>
          <p:nvPr userDrawn="1"/>
        </p:nvPicPr>
        <p:blipFill>
          <a:blip r:embed="rId14"/>
          <a:srcRect/>
          <a:stretch>
            <a:fillRect/>
          </a:stretch>
        </p:blipFill>
        <p:spPr bwMode="auto">
          <a:xfrm>
            <a:off x="7772400" y="457200"/>
            <a:ext cx="838200" cy="990600"/>
          </a:xfrm>
          <a:prstGeom prst="rect">
            <a:avLst/>
          </a:prstGeom>
          <a:noFill/>
          <a:ln w="9525">
            <a:noFill/>
            <a:miter lim="800000"/>
            <a:headEnd/>
            <a:tailEnd/>
          </a:ln>
        </p:spPr>
      </p:pic>
      <p:pic>
        <p:nvPicPr>
          <p:cNvPr id="1032" name="Picture 12" descr="Fountain 17.JPG"/>
          <p:cNvPicPr>
            <a:picLocks noChangeAspect="1"/>
          </p:cNvPicPr>
          <p:nvPr userDrawn="1"/>
        </p:nvPicPr>
        <p:blipFill>
          <a:blip r:embed="rId15" cstate="print"/>
          <a:srcRect/>
          <a:stretch>
            <a:fillRect/>
          </a:stretch>
        </p:blipFill>
        <p:spPr bwMode="auto">
          <a:xfrm>
            <a:off x="381000" y="381000"/>
            <a:ext cx="1066800" cy="1066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88" r:id="rId5"/>
    <p:sldLayoutId id="2147483789" r:id="rId6"/>
    <p:sldLayoutId id="2147483795" r:id="rId7"/>
    <p:sldLayoutId id="2147483796" r:id="rId8"/>
    <p:sldLayoutId id="2147483797" r:id="rId9"/>
    <p:sldLayoutId id="2147483790" r:id="rId10"/>
    <p:sldLayoutId id="2147483798" r:id="rId11"/>
    <p:sldLayoutId id="2147483799" r:id="rId12"/>
  </p:sldLayoutIdLst>
  <p:hf sldNum="0" hdr="0" dt="0"/>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3.baylor.edu/~Charles_Kemp/terminal_illness/childrens_books.htm" TargetMode="External"/><Relationship Id="rId4" Type="http://schemas.openxmlformats.org/officeDocument/2006/relationships/hyperlink" Target="http://www.best-childrens-books.com/childrens-books-about-death.html" TargetMode="External"/><Relationship Id="rId5" Type="http://schemas.openxmlformats.org/officeDocument/2006/relationships/image" Target="../media/image12.jpeg"/><Relationship Id="rId6"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audio" Target="../media/audio1.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Subtitle 2"/>
          <p:cNvSpPr>
            <a:spLocks noGrp="1"/>
          </p:cNvSpPr>
          <p:nvPr>
            <p:ph type="subTitle" idx="1"/>
          </p:nvPr>
        </p:nvSpPr>
        <p:spPr>
          <a:xfrm>
            <a:off x="1371600" y="4343400"/>
            <a:ext cx="6400800" cy="1473200"/>
          </a:xfrm>
        </p:spPr>
        <p:txBody>
          <a:bodyPr/>
          <a:lstStyle/>
          <a:p>
            <a:pPr eaLnBrk="1" hangingPunct="1">
              <a:lnSpc>
                <a:spcPct val="80000"/>
              </a:lnSpc>
              <a:defRPr/>
            </a:pPr>
            <a:r>
              <a:rPr lang="en-US" dirty="0">
                <a:solidFill>
                  <a:schemeClr val="bg1"/>
                </a:solidFill>
                <a:latin typeface="Times New Roman" charset="0"/>
              </a:rPr>
              <a:t>BY RA OKOTH</a:t>
            </a:r>
          </a:p>
          <a:p>
            <a:pPr eaLnBrk="1" hangingPunct="1">
              <a:lnSpc>
                <a:spcPct val="80000"/>
              </a:lnSpc>
              <a:defRPr/>
            </a:pPr>
            <a:r>
              <a:rPr lang="en-US" dirty="0">
                <a:solidFill>
                  <a:schemeClr val="bg1"/>
                </a:solidFill>
                <a:latin typeface="Times New Roman" charset="0"/>
              </a:rPr>
              <a:t>DEPT OF PSYCHIATRY</a:t>
            </a:r>
          </a:p>
          <a:p>
            <a:pPr eaLnBrk="1" hangingPunct="1">
              <a:lnSpc>
                <a:spcPct val="80000"/>
              </a:lnSpc>
              <a:defRPr/>
            </a:pPr>
            <a:r>
              <a:rPr lang="en-US" dirty="0">
                <a:solidFill>
                  <a:schemeClr val="bg1"/>
                </a:solidFill>
                <a:latin typeface="Times New Roman" charset="0"/>
              </a:rPr>
              <a:t>UON</a:t>
            </a:r>
            <a:r>
              <a:rPr lang="en-US" dirty="0" smtClean="0">
                <a:solidFill>
                  <a:schemeClr val="bg1"/>
                </a:solidFill>
                <a:latin typeface="Times New Roman" charset="0"/>
              </a:rPr>
              <a:t>./2016</a:t>
            </a:r>
            <a:endParaRPr lang="en-US" dirty="0">
              <a:solidFill>
                <a:schemeClr val="bg1"/>
              </a:solidFill>
              <a:latin typeface="Times New Roman" charset="0"/>
            </a:endParaRPr>
          </a:p>
        </p:txBody>
      </p:sp>
      <p:sp>
        <p:nvSpPr>
          <p:cNvPr id="4" name="Footer Placeholder 3"/>
          <p:cNvSpPr>
            <a:spLocks noGrp="1"/>
          </p:cNvSpPr>
          <p:nvPr>
            <p:ph type="ftr" sz="quarter" idx="10"/>
          </p:nvPr>
        </p:nvSpPr>
        <p:spPr/>
        <p:txBody>
          <a:bodyPr/>
          <a:lstStyle/>
          <a:p>
            <a:pPr>
              <a:defRPr/>
            </a:pPr>
            <a:r>
              <a:rPr lang="en-US"/>
              <a:t>University of Nairobi                                 ISO 9001:2008       </a:t>
            </a:r>
            <a:fld id="{37CD9687-556D-424A-863D-5623A1819EE6}" type="slidenum">
              <a:rPr lang="en-US"/>
              <a:pPr>
                <a:defRPr/>
              </a:pPr>
              <a:t>1</a:t>
            </a:fld>
            <a:r>
              <a:rPr lang="en-US"/>
              <a:t>	 Certified 		http://www.uonbi.ac.ke</a:t>
            </a:r>
          </a:p>
        </p:txBody>
      </p:sp>
      <p:sp>
        <p:nvSpPr>
          <p:cNvPr id="3" name="Title 2"/>
          <p:cNvSpPr>
            <a:spLocks noGrp="1"/>
          </p:cNvSpPr>
          <p:nvPr>
            <p:ph type="ctrTitle"/>
          </p:nvPr>
        </p:nvSpPr>
        <p:spPr>
          <a:xfrm>
            <a:off x="685800" y="1600200"/>
            <a:ext cx="8077200" cy="2514600"/>
          </a:xfrm>
        </p:spPr>
        <p:txBody>
          <a:bodyPr>
            <a:normAutofit/>
          </a:bodyPr>
          <a:lstStyle/>
          <a:p>
            <a:r>
              <a:rPr lang="en-US" dirty="0" smtClean="0"/>
              <a:t>DEATH AND DYING</a:t>
            </a:r>
            <a:br>
              <a:rPr lang="en-US" dirty="0" smtClean="0"/>
            </a:br>
            <a:r>
              <a:rPr lang="en-US" dirty="0" smtClean="0"/>
              <a:t>PRESENTATION FOR 4</a:t>
            </a:r>
            <a:r>
              <a:rPr lang="en-US" baseline="30000" dirty="0" smtClean="0"/>
              <a:t>TH</a:t>
            </a:r>
            <a:r>
              <a:rPr lang="en-US" dirty="0" smtClean="0"/>
              <a:t> YEAR</a:t>
            </a:r>
            <a:br>
              <a:rPr lang="en-US" dirty="0" smtClean="0"/>
            </a:br>
            <a:r>
              <a:rPr lang="en-US" dirty="0" err="1" smtClean="0"/>
              <a:t>MBChB</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28600" y="381000"/>
            <a:ext cx="8534400" cy="838200"/>
          </a:xfrm>
        </p:spPr>
        <p:txBody>
          <a:bodyPr/>
          <a:lstStyle/>
          <a:p>
            <a:pPr algn="ctr"/>
            <a:r>
              <a:rPr lang="en-US" sz="3600" b="1"/>
              <a:t>THESE BASIC BODY CHANGES RESULT IN THE DEATH OF ALL VITAL BODY SYSTEMS</a:t>
            </a:r>
          </a:p>
        </p:txBody>
      </p:sp>
      <p:pic>
        <p:nvPicPr>
          <p:cNvPr id="11267" name="Picture 3"/>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685800" y="1828800"/>
            <a:ext cx="3429000" cy="4572000"/>
          </a:xfrm>
        </p:spPr>
      </p:pic>
      <p:sp>
        <p:nvSpPr>
          <p:cNvPr id="11268" name="Rectangle 4"/>
          <p:cNvSpPr>
            <a:spLocks noGrp="1" noChangeArrowheads="1"/>
          </p:cNvSpPr>
          <p:nvPr>
            <p:ph type="body" sz="half" idx="2"/>
          </p:nvPr>
        </p:nvSpPr>
        <p:spPr>
          <a:xfrm>
            <a:off x="4419600" y="1828800"/>
            <a:ext cx="4191000" cy="4572000"/>
          </a:xfrm>
        </p:spPr>
        <p:txBody>
          <a:bodyPr/>
          <a:lstStyle/>
          <a:p>
            <a:r>
              <a:rPr lang="en-US" sz="2800" b="1"/>
              <a:t>PULMONARY:</a:t>
            </a:r>
          </a:p>
          <a:p>
            <a:r>
              <a:rPr lang="en-US" sz="2800" b="1"/>
              <a:t>Unable to oxygenate the body</a:t>
            </a:r>
          </a:p>
          <a:p>
            <a:r>
              <a:rPr lang="en-US" sz="2800" b="1"/>
              <a:t>Assess for poor oxygenation-skin pale, cyanotic, mottled, cool</a:t>
            </a:r>
          </a:p>
          <a:p>
            <a:r>
              <a:rPr lang="en-US" sz="2800" b="1"/>
              <a:t>in dark skinned - assess mucous membranes, palms of hands, soles of feet</a:t>
            </a:r>
          </a:p>
        </p:txBody>
      </p:sp>
    </p:spTree>
    <p:extLst>
      <p:ext uri="{BB962C8B-B14F-4D97-AF65-F5344CB8AC3E}">
        <p14:creationId xmlns:p14="http://schemas.microsoft.com/office/powerpoint/2010/main" val="24409189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anim calcmode="lin" valueType="num">
                                      <p:cBhvr additive="base">
                                        <p:cTn id="7" dur="500" fill="hold"/>
                                        <p:tgtEl>
                                          <p:spTgt spid="1126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126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268">
                                            <p:txEl>
                                              <p:pRg st="1" end="1"/>
                                            </p:txEl>
                                          </p:spTgt>
                                        </p:tgtEl>
                                        <p:attrNameLst>
                                          <p:attrName>style.visibility</p:attrName>
                                        </p:attrNameLst>
                                      </p:cBhvr>
                                      <p:to>
                                        <p:strVal val="visible"/>
                                      </p:to>
                                    </p:set>
                                    <p:anim calcmode="lin" valueType="num">
                                      <p:cBhvr additive="base">
                                        <p:cTn id="13" dur="500" fill="hold"/>
                                        <p:tgtEl>
                                          <p:spTgt spid="11268">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126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268">
                                            <p:txEl>
                                              <p:pRg st="2" end="2"/>
                                            </p:txEl>
                                          </p:spTgt>
                                        </p:tgtEl>
                                        <p:attrNameLst>
                                          <p:attrName>style.visibility</p:attrName>
                                        </p:attrNameLst>
                                      </p:cBhvr>
                                      <p:to>
                                        <p:strVal val="visible"/>
                                      </p:to>
                                    </p:set>
                                    <p:anim calcmode="lin" valueType="num">
                                      <p:cBhvr additive="base">
                                        <p:cTn id="19" dur="500" fill="hold"/>
                                        <p:tgtEl>
                                          <p:spTgt spid="11268">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126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1268">
                                            <p:txEl>
                                              <p:pRg st="3" end="3"/>
                                            </p:txEl>
                                          </p:spTgt>
                                        </p:tgtEl>
                                        <p:attrNameLst>
                                          <p:attrName>style.visibility</p:attrName>
                                        </p:attrNameLst>
                                      </p:cBhvr>
                                      <p:to>
                                        <p:strVal val="visible"/>
                                      </p:to>
                                    </p:set>
                                    <p:anim calcmode="lin" valueType="num">
                                      <p:cBhvr additive="base">
                                        <p:cTn id="25" dur="500" fill="hold"/>
                                        <p:tgtEl>
                                          <p:spTgt spid="11268">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126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09600" y="381000"/>
            <a:ext cx="8153400" cy="838200"/>
          </a:xfrm>
        </p:spPr>
        <p:txBody>
          <a:bodyPr/>
          <a:lstStyle/>
          <a:p>
            <a:pPr algn="ctr"/>
            <a:r>
              <a:rPr lang="en-US" b="1"/>
              <a:t>CARDIOVASCULAR</a:t>
            </a:r>
          </a:p>
        </p:txBody>
      </p:sp>
      <p:pic>
        <p:nvPicPr>
          <p:cNvPr id="12291" name="Picture 3"/>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609600" y="1524000"/>
            <a:ext cx="3429000" cy="4572000"/>
          </a:xfrm>
        </p:spPr>
      </p:pic>
      <p:sp>
        <p:nvSpPr>
          <p:cNvPr id="12292" name="Rectangle 4"/>
          <p:cNvSpPr>
            <a:spLocks noGrp="1" noChangeArrowheads="1"/>
          </p:cNvSpPr>
          <p:nvPr>
            <p:ph type="body" sz="half" idx="2"/>
          </p:nvPr>
        </p:nvSpPr>
        <p:spPr>
          <a:xfrm>
            <a:off x="4267200" y="1524000"/>
            <a:ext cx="4495800" cy="4572000"/>
          </a:xfrm>
        </p:spPr>
        <p:txBody>
          <a:bodyPr/>
          <a:lstStyle/>
          <a:p>
            <a:r>
              <a:rPr lang="en-US" sz="2800" b="1"/>
              <a:t>Large load on heart when lungs fail</a:t>
            </a:r>
          </a:p>
          <a:p>
            <a:r>
              <a:rPr lang="en-US" sz="2800" b="1"/>
              <a:t>Heart not getting needed oxygen</a:t>
            </a:r>
          </a:p>
          <a:p>
            <a:r>
              <a:rPr lang="en-US" sz="2800" b="1"/>
              <a:t>Pumping heart not strong enough to circulate blood</a:t>
            </a:r>
          </a:p>
          <a:p>
            <a:r>
              <a:rPr lang="en-US" sz="2800" b="1"/>
              <a:t>Blood backs up causing failure</a:t>
            </a:r>
          </a:p>
          <a:p>
            <a:r>
              <a:rPr lang="en-US" sz="2800" b="1"/>
              <a:t>Leads to pulmonary and liver congestion</a:t>
            </a:r>
          </a:p>
        </p:txBody>
      </p:sp>
    </p:spTree>
    <p:extLst>
      <p:ext uri="{BB962C8B-B14F-4D97-AF65-F5344CB8AC3E}">
        <p14:creationId xmlns:p14="http://schemas.microsoft.com/office/powerpoint/2010/main" val="18024071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292">
                                            <p:txEl>
                                              <p:pRg st="0" end="0"/>
                                            </p:txEl>
                                          </p:spTgt>
                                        </p:tgtEl>
                                        <p:attrNameLst>
                                          <p:attrName>style.visibility</p:attrName>
                                        </p:attrNameLst>
                                      </p:cBhvr>
                                      <p:to>
                                        <p:strVal val="visible"/>
                                      </p:to>
                                    </p:set>
                                    <p:anim calcmode="lin" valueType="num">
                                      <p:cBhvr additive="base">
                                        <p:cTn id="7" dur="500" fill="hold"/>
                                        <p:tgtEl>
                                          <p:spTgt spid="1229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229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2292">
                                            <p:txEl>
                                              <p:pRg st="1" end="1"/>
                                            </p:txEl>
                                          </p:spTgt>
                                        </p:tgtEl>
                                        <p:attrNameLst>
                                          <p:attrName>style.visibility</p:attrName>
                                        </p:attrNameLst>
                                      </p:cBhvr>
                                      <p:to>
                                        <p:strVal val="visible"/>
                                      </p:to>
                                    </p:set>
                                    <p:anim calcmode="lin" valueType="num">
                                      <p:cBhvr additive="base">
                                        <p:cTn id="13" dur="500" fill="hold"/>
                                        <p:tgtEl>
                                          <p:spTgt spid="1229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229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2292">
                                            <p:txEl>
                                              <p:pRg st="2" end="2"/>
                                            </p:txEl>
                                          </p:spTgt>
                                        </p:tgtEl>
                                        <p:attrNameLst>
                                          <p:attrName>style.visibility</p:attrName>
                                        </p:attrNameLst>
                                      </p:cBhvr>
                                      <p:to>
                                        <p:strVal val="visible"/>
                                      </p:to>
                                    </p:set>
                                    <p:anim calcmode="lin" valueType="num">
                                      <p:cBhvr additive="base">
                                        <p:cTn id="19" dur="500" fill="hold"/>
                                        <p:tgtEl>
                                          <p:spTgt spid="12292">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229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2292">
                                            <p:txEl>
                                              <p:pRg st="3" end="3"/>
                                            </p:txEl>
                                          </p:spTgt>
                                        </p:tgtEl>
                                        <p:attrNameLst>
                                          <p:attrName>style.visibility</p:attrName>
                                        </p:attrNameLst>
                                      </p:cBhvr>
                                      <p:to>
                                        <p:strVal val="visible"/>
                                      </p:to>
                                    </p:set>
                                    <p:anim calcmode="lin" valueType="num">
                                      <p:cBhvr additive="base">
                                        <p:cTn id="25" dur="500" fill="hold"/>
                                        <p:tgtEl>
                                          <p:spTgt spid="12292">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229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2292">
                                            <p:txEl>
                                              <p:pRg st="4" end="4"/>
                                            </p:txEl>
                                          </p:spTgt>
                                        </p:tgtEl>
                                        <p:attrNameLst>
                                          <p:attrName>style.visibility</p:attrName>
                                        </p:attrNameLst>
                                      </p:cBhvr>
                                      <p:to>
                                        <p:strVal val="visible"/>
                                      </p:to>
                                    </p:set>
                                    <p:anim calcmode="lin" valueType="num">
                                      <p:cBhvr additive="base">
                                        <p:cTn id="31" dur="500" fill="hold"/>
                                        <p:tgtEl>
                                          <p:spTgt spid="12292">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229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81000" y="381000"/>
            <a:ext cx="8382000" cy="838200"/>
          </a:xfrm>
        </p:spPr>
        <p:txBody>
          <a:bodyPr/>
          <a:lstStyle/>
          <a:p>
            <a:pPr algn="ctr"/>
            <a:r>
              <a:rPr lang="en-US" b="1"/>
              <a:t>BLOOD CIRCULATION</a:t>
            </a:r>
          </a:p>
        </p:txBody>
      </p:sp>
      <p:sp>
        <p:nvSpPr>
          <p:cNvPr id="13315" name="Rectangle 3"/>
          <p:cNvSpPr>
            <a:spLocks noGrp="1" noChangeArrowheads="1"/>
          </p:cNvSpPr>
          <p:nvPr>
            <p:ph type="body" idx="1"/>
          </p:nvPr>
        </p:nvSpPr>
        <p:spPr>
          <a:xfrm>
            <a:off x="1066800" y="1524000"/>
            <a:ext cx="7010400" cy="4572000"/>
          </a:xfrm>
        </p:spPr>
        <p:txBody>
          <a:bodyPr/>
          <a:lstStyle/>
          <a:p>
            <a:r>
              <a:rPr lang="en-US" b="1"/>
              <a:t>Decreased, as heart less able to pump</a:t>
            </a:r>
          </a:p>
          <a:p>
            <a:r>
              <a:rPr lang="en-US" b="1"/>
              <a:t>May have a </a:t>
            </a:r>
            <a:r>
              <a:rPr lang="ja-JP" altLang="en-US" b="1">
                <a:latin typeface="Arial"/>
              </a:rPr>
              <a:t>“</a:t>
            </a:r>
            <a:r>
              <a:rPr lang="en-US" b="1"/>
              <a:t>drenching sweat</a:t>
            </a:r>
            <a:r>
              <a:rPr lang="ja-JP" altLang="en-US" b="1">
                <a:latin typeface="Arial"/>
              </a:rPr>
              <a:t>”</a:t>
            </a:r>
            <a:r>
              <a:rPr lang="en-US" b="1"/>
              <a:t> as death approaches</a:t>
            </a:r>
          </a:p>
          <a:p>
            <a:r>
              <a:rPr lang="en-US" b="1"/>
              <a:t>Pulse becomes weak and irregular</a:t>
            </a:r>
          </a:p>
          <a:p>
            <a:r>
              <a:rPr lang="en-US" b="1"/>
              <a:t>If pulse relatively strong, death is hours away</a:t>
            </a:r>
          </a:p>
          <a:p>
            <a:r>
              <a:rPr lang="en-US" b="1"/>
              <a:t>If pulse is weak and irregular, death is imminent</a:t>
            </a:r>
          </a:p>
        </p:txBody>
      </p:sp>
    </p:spTree>
    <p:extLst>
      <p:ext uri="{BB962C8B-B14F-4D97-AF65-F5344CB8AC3E}">
        <p14:creationId xmlns:p14="http://schemas.microsoft.com/office/powerpoint/2010/main" val="11959662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315">
                                            <p:txEl>
                                              <p:pRg st="3" end="3"/>
                                            </p:txEl>
                                          </p:spTgt>
                                        </p:tgtEl>
                                        <p:attrNameLst>
                                          <p:attrName>style.visibility</p:attrName>
                                        </p:attrNameLst>
                                      </p:cBhvr>
                                      <p:to>
                                        <p:strVal val="visible"/>
                                      </p:to>
                                    </p:set>
                                    <p:anim calcmode="lin" valueType="num">
                                      <p:cBhvr additive="base">
                                        <p:cTn id="25" dur="500" fill="hold"/>
                                        <p:tgtEl>
                                          <p:spTgt spid="1331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33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3315">
                                            <p:txEl>
                                              <p:pRg st="4" end="4"/>
                                            </p:txEl>
                                          </p:spTgt>
                                        </p:tgtEl>
                                        <p:attrNameLst>
                                          <p:attrName>style.visibility</p:attrName>
                                        </p:attrNameLst>
                                      </p:cBhvr>
                                      <p:to>
                                        <p:strVal val="visible"/>
                                      </p:to>
                                    </p:set>
                                    <p:anim calcmode="lin" valueType="num">
                                      <p:cBhvr additive="base">
                                        <p:cTn id="31" dur="500" fill="hold"/>
                                        <p:tgtEl>
                                          <p:spTgt spid="1331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331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457200" y="1295400"/>
            <a:ext cx="8686800" cy="1600200"/>
          </a:xfrm>
        </p:spPr>
        <p:txBody>
          <a:bodyPr>
            <a:normAutofit fontScale="90000"/>
          </a:bodyPr>
          <a:lstStyle/>
          <a:p>
            <a:r>
              <a:rPr lang="en-US" sz="3600" b="1" dirty="0"/>
              <a:t>COMBINATION OF THESE EVENTS LEADS TO CELL DEATH, AND DEATH OF THE ORGANISM (HUMAN)</a:t>
            </a:r>
          </a:p>
        </p:txBody>
      </p:sp>
      <p:sp>
        <p:nvSpPr>
          <p:cNvPr id="15363" name="Rectangle 3"/>
          <p:cNvSpPr>
            <a:spLocks noGrp="1" noChangeArrowheads="1"/>
          </p:cNvSpPr>
          <p:nvPr>
            <p:ph type="subTitle" idx="1"/>
          </p:nvPr>
        </p:nvSpPr>
        <p:spPr/>
        <p:txBody>
          <a:bodyPr/>
          <a:lstStyle/>
          <a:p>
            <a:r>
              <a:rPr lang="en-US" b="1" dirty="0"/>
              <a:t>As pulmonary and cardiovascular systems fail, other body systems begin to fail, also</a:t>
            </a:r>
          </a:p>
        </p:txBody>
      </p:sp>
    </p:spTree>
    <p:extLst>
      <p:ext uri="{BB962C8B-B14F-4D97-AF65-F5344CB8AC3E}">
        <p14:creationId xmlns:p14="http://schemas.microsoft.com/office/powerpoint/2010/main" val="10335309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04800" y="381000"/>
            <a:ext cx="8458200" cy="838200"/>
          </a:xfrm>
        </p:spPr>
        <p:txBody>
          <a:bodyPr/>
          <a:lstStyle/>
          <a:p>
            <a:pPr algn="ctr"/>
            <a:r>
              <a:rPr lang="en-US" b="1"/>
              <a:t>FAILING METABOLISM</a:t>
            </a:r>
          </a:p>
        </p:txBody>
      </p:sp>
      <p:pic>
        <p:nvPicPr>
          <p:cNvPr id="14339" name="Picture 3"/>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609600" y="1600200"/>
            <a:ext cx="3429000" cy="4572000"/>
          </a:xfrm>
        </p:spPr>
      </p:pic>
      <p:sp>
        <p:nvSpPr>
          <p:cNvPr id="14340" name="Rectangle 4"/>
          <p:cNvSpPr>
            <a:spLocks noGrp="1" noChangeArrowheads="1"/>
          </p:cNvSpPr>
          <p:nvPr>
            <p:ph type="body" sz="half" idx="2"/>
          </p:nvPr>
        </p:nvSpPr>
        <p:spPr>
          <a:xfrm>
            <a:off x="4953000" y="1600200"/>
            <a:ext cx="3429000" cy="4572000"/>
          </a:xfrm>
        </p:spPr>
        <p:txBody>
          <a:bodyPr/>
          <a:lstStyle/>
          <a:p>
            <a:r>
              <a:rPr lang="en-US" sz="2800" b="1" dirty="0"/>
              <a:t>Metabolic rate decreases, almost stopping</a:t>
            </a:r>
          </a:p>
          <a:p>
            <a:endParaRPr lang="en-US" sz="2800" b="1" dirty="0"/>
          </a:p>
          <a:p>
            <a:r>
              <a:rPr lang="en-US" sz="2800" b="1" dirty="0" err="1" smtClean="0"/>
              <a:t>Feaces</a:t>
            </a:r>
            <a:r>
              <a:rPr lang="en-US" sz="2800" b="1" dirty="0" smtClean="0"/>
              <a:t> </a:t>
            </a:r>
            <a:r>
              <a:rPr lang="en-US" sz="2800" b="1" dirty="0"/>
              <a:t>might be retained or incontinence might be present</a:t>
            </a:r>
          </a:p>
        </p:txBody>
      </p:sp>
    </p:spTree>
    <p:extLst>
      <p:ext uri="{BB962C8B-B14F-4D97-AF65-F5344CB8AC3E}">
        <p14:creationId xmlns:p14="http://schemas.microsoft.com/office/powerpoint/2010/main" val="17189196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anim calcmode="lin" valueType="num">
                                      <p:cBhvr additive="base">
                                        <p:cTn id="7" dur="500" fill="hold"/>
                                        <p:tgtEl>
                                          <p:spTgt spid="14340">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434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4340">
                                            <p:txEl>
                                              <p:pRg st="2" end="2"/>
                                            </p:txEl>
                                          </p:spTgt>
                                        </p:tgtEl>
                                        <p:attrNameLst>
                                          <p:attrName>style.visibility</p:attrName>
                                        </p:attrNameLst>
                                      </p:cBhvr>
                                      <p:to>
                                        <p:strVal val="visible"/>
                                      </p:to>
                                    </p:set>
                                    <p:anim calcmode="lin" valueType="num">
                                      <p:cBhvr additive="base">
                                        <p:cTn id="13" dur="500" fill="hold"/>
                                        <p:tgtEl>
                                          <p:spTgt spid="14340">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4340">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381000"/>
            <a:ext cx="8305800" cy="838200"/>
          </a:xfrm>
        </p:spPr>
        <p:txBody>
          <a:bodyPr/>
          <a:lstStyle/>
          <a:p>
            <a:pPr algn="ctr"/>
            <a:r>
              <a:rPr lang="en-US" b="1"/>
              <a:t>FAILING URINARY SYSTEM</a:t>
            </a:r>
          </a:p>
        </p:txBody>
      </p:sp>
      <p:pic>
        <p:nvPicPr>
          <p:cNvPr id="16387" name="Picture 3"/>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762000" y="1524000"/>
            <a:ext cx="3429000" cy="4572000"/>
          </a:xfrm>
        </p:spPr>
      </p:pic>
      <p:sp>
        <p:nvSpPr>
          <p:cNvPr id="16388" name="Rectangle 4"/>
          <p:cNvSpPr>
            <a:spLocks noGrp="1" noChangeArrowheads="1"/>
          </p:cNvSpPr>
          <p:nvPr>
            <p:ph type="body" sz="half" idx="2"/>
          </p:nvPr>
        </p:nvSpPr>
        <p:spPr>
          <a:xfrm>
            <a:off x="4876800" y="1524000"/>
            <a:ext cx="4038600" cy="4572000"/>
          </a:xfrm>
        </p:spPr>
        <p:txBody>
          <a:bodyPr/>
          <a:lstStyle/>
          <a:p>
            <a:r>
              <a:rPr lang="en-US" sz="2800" b="1"/>
              <a:t>Urinary output decreases</a:t>
            </a:r>
          </a:p>
          <a:p>
            <a:endParaRPr lang="en-US" sz="2800" b="1"/>
          </a:p>
          <a:p>
            <a:r>
              <a:rPr lang="en-US" sz="2800" b="1"/>
              <a:t>Blood pressure too low for kidney filtration</a:t>
            </a:r>
          </a:p>
          <a:p>
            <a:endParaRPr lang="en-US" sz="2800" b="1"/>
          </a:p>
          <a:p>
            <a:r>
              <a:rPr lang="en-US" sz="2800" b="1"/>
              <a:t>Further load on cardiovascular system due to increase circulating volume</a:t>
            </a:r>
          </a:p>
        </p:txBody>
      </p:sp>
    </p:spTree>
    <p:extLst>
      <p:ext uri="{BB962C8B-B14F-4D97-AF65-F5344CB8AC3E}">
        <p14:creationId xmlns:p14="http://schemas.microsoft.com/office/powerpoint/2010/main" val="10515073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anim calcmode="lin" valueType="num">
                                      <p:cBhvr additive="base">
                                        <p:cTn id="7" dur="500" fill="hold"/>
                                        <p:tgtEl>
                                          <p:spTgt spid="1638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638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6388">
                                            <p:txEl>
                                              <p:pRg st="2" end="2"/>
                                            </p:txEl>
                                          </p:spTgt>
                                        </p:tgtEl>
                                        <p:attrNameLst>
                                          <p:attrName>style.visibility</p:attrName>
                                        </p:attrNameLst>
                                      </p:cBhvr>
                                      <p:to>
                                        <p:strVal val="visible"/>
                                      </p:to>
                                    </p:set>
                                    <p:anim calcmode="lin" valueType="num">
                                      <p:cBhvr additive="base">
                                        <p:cTn id="13" dur="500" fill="hold"/>
                                        <p:tgtEl>
                                          <p:spTgt spid="16388">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638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6388">
                                            <p:txEl>
                                              <p:pRg st="4" end="4"/>
                                            </p:txEl>
                                          </p:spTgt>
                                        </p:tgtEl>
                                        <p:attrNameLst>
                                          <p:attrName>style.visibility</p:attrName>
                                        </p:attrNameLst>
                                      </p:cBhvr>
                                      <p:to>
                                        <p:strVal val="visible"/>
                                      </p:to>
                                    </p:set>
                                    <p:anim calcmode="lin" valueType="num">
                                      <p:cBhvr additive="base">
                                        <p:cTn id="19" dur="500" fill="hold"/>
                                        <p:tgtEl>
                                          <p:spTgt spid="16388">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6388">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381000"/>
            <a:ext cx="8305800" cy="838200"/>
          </a:xfrm>
        </p:spPr>
        <p:txBody>
          <a:bodyPr/>
          <a:lstStyle/>
          <a:p>
            <a:pPr algn="ctr"/>
            <a:r>
              <a:rPr lang="en-US" b="1"/>
              <a:t>FAILING NERVOUS SYSTEM</a:t>
            </a:r>
          </a:p>
        </p:txBody>
      </p:sp>
      <p:pic>
        <p:nvPicPr>
          <p:cNvPr id="17411" name="Picture 3"/>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457200" y="1676400"/>
            <a:ext cx="3429000" cy="4572000"/>
          </a:xfrm>
        </p:spPr>
      </p:pic>
      <p:sp>
        <p:nvSpPr>
          <p:cNvPr id="17412" name="Rectangle 4"/>
          <p:cNvSpPr>
            <a:spLocks noGrp="1" noChangeArrowheads="1"/>
          </p:cNvSpPr>
          <p:nvPr>
            <p:ph type="body" sz="half" idx="2"/>
          </p:nvPr>
        </p:nvSpPr>
        <p:spPr>
          <a:xfrm>
            <a:off x="4724400" y="1676400"/>
            <a:ext cx="3429000" cy="4572000"/>
          </a:xfrm>
        </p:spPr>
        <p:txBody>
          <a:bodyPr/>
          <a:lstStyle/>
          <a:p>
            <a:r>
              <a:rPr lang="en-US" sz="2800"/>
              <a:t>Decrease oxygen to the brain, means decreasing brain function</a:t>
            </a:r>
          </a:p>
          <a:p>
            <a:r>
              <a:rPr lang="en-US" sz="2800"/>
              <a:t>Sensation and power lost in legs, first, then arms</a:t>
            </a:r>
          </a:p>
          <a:p>
            <a:r>
              <a:rPr lang="en-US" sz="2800"/>
              <a:t>May remain conscious, semi-conscious, or comatose</a:t>
            </a:r>
          </a:p>
        </p:txBody>
      </p:sp>
    </p:spTree>
    <p:extLst>
      <p:ext uri="{BB962C8B-B14F-4D97-AF65-F5344CB8AC3E}">
        <p14:creationId xmlns:p14="http://schemas.microsoft.com/office/powerpoint/2010/main" val="431288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7412">
                                            <p:txEl>
                                              <p:pRg st="0" end="0"/>
                                            </p:txEl>
                                          </p:spTgt>
                                        </p:tgtEl>
                                        <p:attrNameLst>
                                          <p:attrName>style.visibility</p:attrName>
                                        </p:attrNameLst>
                                      </p:cBhvr>
                                      <p:to>
                                        <p:strVal val="visible"/>
                                      </p:to>
                                    </p:set>
                                    <p:anim calcmode="lin" valueType="num">
                                      <p:cBhvr additive="base">
                                        <p:cTn id="7" dur="500" fill="hold"/>
                                        <p:tgtEl>
                                          <p:spTgt spid="1741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74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7412">
                                            <p:txEl>
                                              <p:pRg st="1" end="1"/>
                                            </p:txEl>
                                          </p:spTgt>
                                        </p:tgtEl>
                                        <p:attrNameLst>
                                          <p:attrName>style.visibility</p:attrName>
                                        </p:attrNameLst>
                                      </p:cBhvr>
                                      <p:to>
                                        <p:strVal val="visible"/>
                                      </p:to>
                                    </p:set>
                                    <p:anim calcmode="lin" valueType="num">
                                      <p:cBhvr additive="base">
                                        <p:cTn id="13" dur="500" fill="hold"/>
                                        <p:tgtEl>
                                          <p:spTgt spid="1741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741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7412">
                                            <p:txEl>
                                              <p:pRg st="2" end="2"/>
                                            </p:txEl>
                                          </p:spTgt>
                                        </p:tgtEl>
                                        <p:attrNameLst>
                                          <p:attrName>style.visibility</p:attrName>
                                        </p:attrNameLst>
                                      </p:cBhvr>
                                      <p:to>
                                        <p:strVal val="visible"/>
                                      </p:to>
                                    </p:set>
                                    <p:anim calcmode="lin" valueType="num">
                                      <p:cBhvr additive="base">
                                        <p:cTn id="19" dur="500" fill="hold"/>
                                        <p:tgtEl>
                                          <p:spTgt spid="17412">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741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04800" y="381000"/>
            <a:ext cx="8458200" cy="838200"/>
          </a:xfrm>
        </p:spPr>
        <p:txBody>
          <a:bodyPr/>
          <a:lstStyle/>
          <a:p>
            <a:pPr algn="ctr"/>
            <a:r>
              <a:rPr lang="en-US" b="1"/>
              <a:t>SPECIFIC SENSORY DECLINE</a:t>
            </a:r>
          </a:p>
        </p:txBody>
      </p:sp>
      <p:sp>
        <p:nvSpPr>
          <p:cNvPr id="18435" name="Rectangle 3"/>
          <p:cNvSpPr>
            <a:spLocks noGrp="1" noChangeArrowheads="1"/>
          </p:cNvSpPr>
          <p:nvPr>
            <p:ph type="body" idx="1"/>
          </p:nvPr>
        </p:nvSpPr>
        <p:spPr>
          <a:xfrm>
            <a:off x="457200" y="1524000"/>
            <a:ext cx="8382000" cy="4572000"/>
          </a:xfrm>
        </p:spPr>
        <p:txBody>
          <a:bodyPr/>
          <a:lstStyle/>
          <a:p>
            <a:r>
              <a:rPr lang="en-US" b="1"/>
              <a:t>Dying person turns toward light - sees only what is near</a:t>
            </a:r>
          </a:p>
          <a:p>
            <a:r>
              <a:rPr lang="en-US" b="1"/>
              <a:t>Can only hear what is distinctly spoken</a:t>
            </a:r>
          </a:p>
          <a:p>
            <a:r>
              <a:rPr lang="en-US" b="1"/>
              <a:t>Touch is diminished - response to pressure last to leave</a:t>
            </a:r>
          </a:p>
          <a:p>
            <a:r>
              <a:rPr lang="en-US" b="1"/>
              <a:t>Dying person might turn toward or speak to someone not visible to anyone else</a:t>
            </a:r>
          </a:p>
          <a:p>
            <a:r>
              <a:rPr lang="en-US" b="1"/>
              <a:t>Eyes may remain open even if unconscious</a:t>
            </a:r>
          </a:p>
          <a:p>
            <a:r>
              <a:rPr lang="en-US" b="1"/>
              <a:t>Person might rally just before dying</a:t>
            </a:r>
            <a:endParaRPr lang="en-US" sz="2800"/>
          </a:p>
        </p:txBody>
      </p:sp>
    </p:spTree>
    <p:extLst>
      <p:ext uri="{BB962C8B-B14F-4D97-AF65-F5344CB8AC3E}">
        <p14:creationId xmlns:p14="http://schemas.microsoft.com/office/powerpoint/2010/main" val="8699794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 calcmode="lin" valueType="num">
                                      <p:cBhvr additive="base">
                                        <p:cTn id="19" dur="500" fill="hold"/>
                                        <p:tgtEl>
                                          <p:spTgt spid="1843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4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8435">
                                            <p:txEl>
                                              <p:pRg st="3" end="3"/>
                                            </p:txEl>
                                          </p:spTgt>
                                        </p:tgtEl>
                                        <p:attrNameLst>
                                          <p:attrName>style.visibility</p:attrName>
                                        </p:attrNameLst>
                                      </p:cBhvr>
                                      <p:to>
                                        <p:strVal val="visible"/>
                                      </p:to>
                                    </p:set>
                                    <p:anim calcmode="lin" valueType="num">
                                      <p:cBhvr additive="base">
                                        <p:cTn id="25" dur="500" fill="hold"/>
                                        <p:tgtEl>
                                          <p:spTgt spid="1843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843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8435">
                                            <p:txEl>
                                              <p:pRg st="4" end="4"/>
                                            </p:txEl>
                                          </p:spTgt>
                                        </p:tgtEl>
                                        <p:attrNameLst>
                                          <p:attrName>style.visibility</p:attrName>
                                        </p:attrNameLst>
                                      </p:cBhvr>
                                      <p:to>
                                        <p:strVal val="visible"/>
                                      </p:to>
                                    </p:set>
                                    <p:anim calcmode="lin" valueType="num">
                                      <p:cBhvr additive="base">
                                        <p:cTn id="31" dur="500" fill="hold"/>
                                        <p:tgtEl>
                                          <p:spTgt spid="1843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843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8435">
                                            <p:txEl>
                                              <p:pRg st="5" end="5"/>
                                            </p:txEl>
                                          </p:spTgt>
                                        </p:tgtEl>
                                        <p:attrNameLst>
                                          <p:attrName>style.visibility</p:attrName>
                                        </p:attrNameLst>
                                      </p:cBhvr>
                                      <p:to>
                                        <p:strVal val="visible"/>
                                      </p:to>
                                    </p:set>
                                    <p:anim calcmode="lin" valueType="num">
                                      <p:cBhvr additive="base">
                                        <p:cTn id="37" dur="500" fill="hold"/>
                                        <p:tgtEl>
                                          <p:spTgt spid="1843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843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1371600"/>
            <a:ext cx="8077200" cy="55563"/>
          </a:xfrm>
        </p:spPr>
        <p:txBody>
          <a:bodyPr/>
          <a:lstStyle/>
          <a:p>
            <a:pPr eaLnBrk="1" hangingPunct="1">
              <a:defRPr/>
            </a:pPr>
            <a:r>
              <a:rPr lang="en-US" dirty="0">
                <a:latin typeface="Tahoma" charset="0"/>
                <a:cs typeface="+mj-cs"/>
              </a:rPr>
              <a:t>Issues in Determining Death</a:t>
            </a:r>
          </a:p>
        </p:txBody>
      </p:sp>
      <p:sp>
        <p:nvSpPr>
          <p:cNvPr id="41987" name="Rectangle 3"/>
          <p:cNvSpPr>
            <a:spLocks noGrp="1" noChangeArrowheads="1"/>
          </p:cNvSpPr>
          <p:nvPr>
            <p:ph type="body" idx="1"/>
          </p:nvPr>
        </p:nvSpPr>
        <p:spPr>
          <a:xfrm>
            <a:off x="304800" y="2618940"/>
            <a:ext cx="8458200" cy="4227513"/>
          </a:xfrm>
        </p:spPr>
        <p:txBody>
          <a:bodyPr/>
          <a:lstStyle/>
          <a:p>
            <a:pPr eaLnBrk="1" hangingPunct="1">
              <a:lnSpc>
                <a:spcPct val="90000"/>
              </a:lnSpc>
              <a:defRPr/>
            </a:pPr>
            <a:r>
              <a:rPr lang="en-US" b="1">
                <a:latin typeface="Tahoma" charset="0"/>
                <a:cs typeface="+mn-cs"/>
              </a:rPr>
              <a:t>Brain death</a:t>
            </a:r>
            <a:r>
              <a:rPr lang="en-US">
                <a:latin typeface="Tahoma" charset="0"/>
                <a:cs typeface="+mn-cs"/>
              </a:rPr>
              <a:t> </a:t>
            </a:r>
            <a:r>
              <a:rPr lang="en-US">
                <a:latin typeface="Tahoma" charset="0"/>
                <a:cs typeface="Arial" charset="0"/>
              </a:rPr>
              <a:t>—</a:t>
            </a:r>
            <a:r>
              <a:rPr lang="en-US">
                <a:latin typeface="Tahoma" charset="0"/>
                <a:cs typeface="+mn-cs"/>
              </a:rPr>
              <a:t> neurological definition of death</a:t>
            </a:r>
          </a:p>
          <a:p>
            <a:pPr lvl="1" eaLnBrk="1" hangingPunct="1">
              <a:lnSpc>
                <a:spcPct val="90000"/>
              </a:lnSpc>
              <a:defRPr/>
            </a:pPr>
            <a:endParaRPr lang="en-US" sz="1000">
              <a:latin typeface="Tahoma" charset="0"/>
            </a:endParaRPr>
          </a:p>
          <a:p>
            <a:pPr lvl="1" eaLnBrk="1" hangingPunct="1">
              <a:lnSpc>
                <a:spcPct val="90000"/>
              </a:lnSpc>
              <a:defRPr/>
            </a:pPr>
            <a:r>
              <a:rPr lang="en-US">
                <a:latin typeface="Tahoma" charset="0"/>
              </a:rPr>
              <a:t> All electrical activity of brain has ceased for a specified period of time</a:t>
            </a:r>
          </a:p>
          <a:p>
            <a:pPr lvl="1" eaLnBrk="1" hangingPunct="1">
              <a:lnSpc>
                <a:spcPct val="90000"/>
              </a:lnSpc>
              <a:defRPr/>
            </a:pPr>
            <a:endParaRPr lang="en-US" sz="1000">
              <a:latin typeface="Tahoma" charset="0"/>
            </a:endParaRPr>
          </a:p>
          <a:p>
            <a:pPr lvl="1" eaLnBrk="1" hangingPunct="1">
              <a:lnSpc>
                <a:spcPct val="90000"/>
              </a:lnSpc>
              <a:defRPr/>
            </a:pPr>
            <a:r>
              <a:rPr lang="en-US">
                <a:latin typeface="Tahoma" charset="0"/>
              </a:rPr>
              <a:t> Flat EEG recording</a:t>
            </a:r>
          </a:p>
          <a:p>
            <a:pPr lvl="1" eaLnBrk="1" hangingPunct="1">
              <a:lnSpc>
                <a:spcPct val="90000"/>
              </a:lnSpc>
              <a:defRPr/>
            </a:pPr>
            <a:endParaRPr lang="en-US" sz="1000">
              <a:latin typeface="Tahoma" charset="0"/>
            </a:endParaRPr>
          </a:p>
          <a:p>
            <a:pPr lvl="1" eaLnBrk="1" hangingPunct="1">
              <a:lnSpc>
                <a:spcPct val="90000"/>
              </a:lnSpc>
              <a:defRPr/>
            </a:pPr>
            <a:r>
              <a:rPr lang="en-US">
                <a:latin typeface="Tahoma" charset="0"/>
                <a:cs typeface="Times New Roman" charset="0"/>
              </a:rPr>
              <a:t> Some medical experts argue criteria for death should include only higher cortical functioning</a:t>
            </a:r>
            <a:r>
              <a:rPr lang="en-US">
                <a:latin typeface="Tahoma" charset="0"/>
              </a:rPr>
              <a:t> </a:t>
            </a:r>
          </a:p>
          <a:p>
            <a:pPr lvl="1" eaLnBrk="1" hangingPunct="1">
              <a:lnSpc>
                <a:spcPct val="75000"/>
              </a:lnSpc>
              <a:buFont typeface="Wingdings" charset="0"/>
              <a:buNone/>
              <a:defRPr/>
            </a:pPr>
            <a:endParaRPr lang="en-US">
              <a:latin typeface="Tahoma" charset="0"/>
            </a:endParaRPr>
          </a:p>
        </p:txBody>
      </p:sp>
    </p:spTree>
    <p:extLst>
      <p:ext uri="{BB962C8B-B14F-4D97-AF65-F5344CB8AC3E}">
        <p14:creationId xmlns:p14="http://schemas.microsoft.com/office/powerpoint/2010/main" val="23161584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28600" y="914400"/>
            <a:ext cx="8534400" cy="838200"/>
          </a:xfrm>
        </p:spPr>
        <p:txBody>
          <a:bodyPr/>
          <a:lstStyle/>
          <a:p>
            <a:pPr algn="ctr"/>
            <a:r>
              <a:rPr lang="en-US" sz="3600" b="1"/>
              <a:t>FURTHER NEUROLOGIC DECLINE AT DEATH</a:t>
            </a:r>
          </a:p>
        </p:txBody>
      </p:sp>
      <p:sp>
        <p:nvSpPr>
          <p:cNvPr id="19459" name="Rectangle 3"/>
          <p:cNvSpPr>
            <a:spLocks noGrp="1" noChangeArrowheads="1"/>
          </p:cNvSpPr>
          <p:nvPr>
            <p:ph type="body" idx="1"/>
          </p:nvPr>
        </p:nvSpPr>
        <p:spPr>
          <a:xfrm>
            <a:off x="914400" y="2438400"/>
            <a:ext cx="7239000" cy="4800600"/>
          </a:xfrm>
        </p:spPr>
        <p:txBody>
          <a:bodyPr/>
          <a:lstStyle/>
          <a:p>
            <a:r>
              <a:rPr lang="en-US" b="1" dirty="0"/>
              <a:t>Pupils might react sluggishly or not at all to light</a:t>
            </a:r>
          </a:p>
          <a:p>
            <a:r>
              <a:rPr lang="en-US" b="1" dirty="0"/>
              <a:t>Pain might be significant</a:t>
            </a:r>
          </a:p>
          <a:p>
            <a:r>
              <a:rPr lang="en-US" b="1" dirty="0"/>
              <a:t>Assess for pain if person unable to talk:  restlessness, tight muscles, facial expressions, frowns</a:t>
            </a:r>
          </a:p>
          <a:p>
            <a:r>
              <a:rPr lang="en-US" b="1" dirty="0"/>
              <a:t>Provide pain medication as needed</a:t>
            </a:r>
          </a:p>
        </p:txBody>
      </p:sp>
    </p:spTree>
    <p:extLst>
      <p:ext uri="{BB962C8B-B14F-4D97-AF65-F5344CB8AC3E}">
        <p14:creationId xmlns:p14="http://schemas.microsoft.com/office/powerpoint/2010/main" val="32061459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additive="base">
                                        <p:cTn id="13" dur="500" fill="hold"/>
                                        <p:tgtEl>
                                          <p:spTgt spid="194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94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459">
                                            <p:txEl>
                                              <p:pRg st="2" end="2"/>
                                            </p:txEl>
                                          </p:spTgt>
                                        </p:tgtEl>
                                        <p:attrNameLst>
                                          <p:attrName>style.visibility</p:attrName>
                                        </p:attrNameLst>
                                      </p:cBhvr>
                                      <p:to>
                                        <p:strVal val="visible"/>
                                      </p:to>
                                    </p:set>
                                    <p:anim calcmode="lin" valueType="num">
                                      <p:cBhvr additive="base">
                                        <p:cTn id="19" dur="500" fill="hold"/>
                                        <p:tgtEl>
                                          <p:spTgt spid="194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945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9459">
                                            <p:txEl>
                                              <p:pRg st="3" end="3"/>
                                            </p:txEl>
                                          </p:spTgt>
                                        </p:tgtEl>
                                        <p:attrNameLst>
                                          <p:attrName>style.visibility</p:attrName>
                                        </p:attrNameLst>
                                      </p:cBhvr>
                                      <p:to>
                                        <p:strVal val="visible"/>
                                      </p:to>
                                    </p:set>
                                    <p:anim calcmode="lin" valueType="num">
                                      <p:cBhvr additive="base">
                                        <p:cTn id="25" dur="500" fill="hold"/>
                                        <p:tgtEl>
                                          <p:spTgt spid="1945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945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1538" y="2133600"/>
            <a:ext cx="7510462" cy="3992563"/>
          </a:xfrm>
        </p:spPr>
        <p:txBody>
          <a:bodyPr/>
          <a:lstStyle/>
          <a:p>
            <a:r>
              <a:rPr lang="en-US" dirty="0" smtClean="0"/>
              <a:t>Death and dying confront every new doctor where as your first encounter is in human anatomy during dissection!!!!!!!!</a:t>
            </a:r>
          </a:p>
          <a:p>
            <a:r>
              <a:rPr lang="en-US" dirty="0" smtClean="0"/>
              <a:t>YOU become a doctor for what you imagine to be the satisfaction of work, and that turns out to be the satisfaction of competence.</a:t>
            </a:r>
          </a:p>
          <a:p>
            <a:r>
              <a:rPr lang="en-US" dirty="0" smtClean="0"/>
              <a:t>In medicine air always goes in and out, blood goes round and round, oxygen is good, BUT   death is inevitable1!!!!</a:t>
            </a:r>
            <a:endParaRPr lang="en-US" dirty="0"/>
          </a:p>
        </p:txBody>
      </p:sp>
      <p:sp>
        <p:nvSpPr>
          <p:cNvPr id="3" name="Title 2"/>
          <p:cNvSpPr>
            <a:spLocks noGrp="1"/>
          </p:cNvSpPr>
          <p:nvPr>
            <p:ph type="title"/>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University of Nairobi                                 ISO 9001:2008       </a:t>
            </a:r>
            <a:fld id="{E6F2F79E-DD06-4DC9-8595-A80F43799098}" type="slidenum">
              <a:rPr lang="en-US" smtClean="0"/>
              <a:pPr>
                <a:defRPr/>
              </a:pPr>
              <a:t>2</a:t>
            </a:fld>
            <a:r>
              <a:rPr lang="en-US" smtClean="0"/>
              <a:t>	 Certified 		http://www.uonbi.ac.ke</a:t>
            </a:r>
            <a:endParaRPr lang="en-US"/>
          </a:p>
        </p:txBody>
      </p:sp>
    </p:spTree>
    <p:extLst>
      <p:ext uri="{BB962C8B-B14F-4D97-AF65-F5344CB8AC3E}">
        <p14:creationId xmlns:p14="http://schemas.microsoft.com/office/powerpoint/2010/main" val="1163192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81000" y="381000"/>
            <a:ext cx="8382000" cy="838200"/>
          </a:xfrm>
        </p:spPr>
        <p:txBody>
          <a:bodyPr/>
          <a:lstStyle/>
          <a:p>
            <a:pPr algn="ctr"/>
            <a:r>
              <a:rPr lang="en-US" b="1"/>
              <a:t>NEVER LOSE SIGHT. . .</a:t>
            </a:r>
          </a:p>
        </p:txBody>
      </p:sp>
      <p:sp>
        <p:nvSpPr>
          <p:cNvPr id="21507" name="Rectangle 3"/>
          <p:cNvSpPr>
            <a:spLocks noGrp="1" noChangeArrowheads="1"/>
          </p:cNvSpPr>
          <p:nvPr>
            <p:ph type="body" idx="1"/>
          </p:nvPr>
        </p:nvSpPr>
        <p:spPr>
          <a:xfrm>
            <a:off x="990600" y="1600200"/>
            <a:ext cx="7010400" cy="4572000"/>
          </a:xfrm>
        </p:spPr>
        <p:txBody>
          <a:bodyPr/>
          <a:lstStyle/>
          <a:p>
            <a:r>
              <a:rPr lang="en-US" b="1"/>
              <a:t>Death is the end, as we know it, for that person</a:t>
            </a:r>
          </a:p>
          <a:p>
            <a:r>
              <a:rPr lang="en-US" b="1"/>
              <a:t>We can only support, listen therapeutically, and</a:t>
            </a:r>
          </a:p>
          <a:p>
            <a:r>
              <a:rPr lang="en-US" b="1"/>
              <a:t>Make the person as physically comfortable as possible</a:t>
            </a:r>
          </a:p>
          <a:p>
            <a:r>
              <a:rPr lang="en-US" b="1"/>
              <a:t>We can also use our knowledge and expertise to strengthen, support, and prepare the family</a:t>
            </a:r>
          </a:p>
        </p:txBody>
      </p:sp>
    </p:spTree>
    <p:extLst>
      <p:ext uri="{BB962C8B-B14F-4D97-AF65-F5344CB8AC3E}">
        <p14:creationId xmlns:p14="http://schemas.microsoft.com/office/powerpoint/2010/main" val="33965219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500" fill="hold"/>
                                        <p:tgtEl>
                                          <p:spTgt spid="2150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15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anim calcmode="lin" valueType="num">
                                      <p:cBhvr additive="base">
                                        <p:cTn id="19" dur="500" fill="hold"/>
                                        <p:tgtEl>
                                          <p:spTgt spid="2150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150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1507">
                                            <p:txEl>
                                              <p:pRg st="3" end="3"/>
                                            </p:txEl>
                                          </p:spTgt>
                                        </p:tgtEl>
                                        <p:attrNameLst>
                                          <p:attrName>style.visibility</p:attrName>
                                        </p:attrNameLst>
                                      </p:cBhvr>
                                      <p:to>
                                        <p:strVal val="visible"/>
                                      </p:to>
                                    </p:set>
                                    <p:anim calcmode="lin" valueType="num">
                                      <p:cBhvr additive="base">
                                        <p:cTn id="25" dur="500" fill="hold"/>
                                        <p:tgtEl>
                                          <p:spTgt spid="2150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150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28600" y="381000"/>
            <a:ext cx="8534400" cy="838200"/>
          </a:xfrm>
        </p:spPr>
        <p:txBody>
          <a:bodyPr/>
          <a:lstStyle/>
          <a:p>
            <a:pPr algn="ctr"/>
            <a:r>
              <a:rPr lang="en-US" sz="3600" b="1"/>
              <a:t>DEATH CAN INVOLVE FEARS THAT ARE PHYSICAL, SOCIAL, AND EMOTIONAL</a:t>
            </a:r>
            <a:endParaRPr lang="en-US" b="1"/>
          </a:p>
        </p:txBody>
      </p:sp>
      <p:sp>
        <p:nvSpPr>
          <p:cNvPr id="9219" name="Rectangle 3"/>
          <p:cNvSpPr>
            <a:spLocks noGrp="1" noChangeArrowheads="1"/>
          </p:cNvSpPr>
          <p:nvPr>
            <p:ph type="body" idx="1"/>
          </p:nvPr>
        </p:nvSpPr>
        <p:spPr>
          <a:xfrm>
            <a:off x="1066800" y="1828800"/>
            <a:ext cx="7010400" cy="4572000"/>
          </a:xfrm>
        </p:spPr>
        <p:txBody>
          <a:bodyPr/>
          <a:lstStyle/>
          <a:p>
            <a:r>
              <a:rPr lang="en-US" sz="2800" b="1"/>
              <a:t>PHYSICAL - Helplessness, dependence, loss of physical faculties, mutilation, pain</a:t>
            </a:r>
          </a:p>
          <a:p>
            <a:endParaRPr lang="en-US" sz="2800" b="1"/>
          </a:p>
          <a:p>
            <a:r>
              <a:rPr lang="en-US" sz="2800" b="1"/>
              <a:t>SOCIAL - Separation from family, leaving behind unfinished business</a:t>
            </a:r>
          </a:p>
          <a:p>
            <a:endParaRPr lang="en-US" sz="2800" b="1"/>
          </a:p>
          <a:p>
            <a:r>
              <a:rPr lang="en-US" sz="2800" b="1"/>
              <a:t>EMOTIONAL - Being unprepared for death and what happens after death</a:t>
            </a:r>
          </a:p>
        </p:txBody>
      </p:sp>
    </p:spTree>
    <p:extLst>
      <p:ext uri="{BB962C8B-B14F-4D97-AF65-F5344CB8AC3E}">
        <p14:creationId xmlns:p14="http://schemas.microsoft.com/office/powerpoint/2010/main" val="25589106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219">
                                            <p:txEl>
                                              <p:pRg st="2" end="2"/>
                                            </p:txEl>
                                          </p:spTgt>
                                        </p:tgtEl>
                                        <p:attrNameLst>
                                          <p:attrName>style.visibility</p:attrName>
                                        </p:attrNameLst>
                                      </p:cBhvr>
                                      <p:to>
                                        <p:strVal val="visible"/>
                                      </p:to>
                                    </p:set>
                                    <p:anim calcmode="lin" valueType="num">
                                      <p:cBhvr additive="base">
                                        <p:cTn id="13" dur="500" fill="hold"/>
                                        <p:tgtEl>
                                          <p:spTgt spid="921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2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219">
                                            <p:txEl>
                                              <p:pRg st="4" end="4"/>
                                            </p:txEl>
                                          </p:spTgt>
                                        </p:tgtEl>
                                        <p:attrNameLst>
                                          <p:attrName>style.visibility</p:attrName>
                                        </p:attrNameLst>
                                      </p:cBhvr>
                                      <p:to>
                                        <p:strVal val="visible"/>
                                      </p:to>
                                    </p:set>
                                    <p:anim calcmode="lin" valueType="num">
                                      <p:cBhvr additive="base">
                                        <p:cTn id="19" dur="500" fill="hold"/>
                                        <p:tgtEl>
                                          <p:spTgt spid="9219">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21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04800" y="381000"/>
            <a:ext cx="8458200" cy="838200"/>
          </a:xfrm>
        </p:spPr>
        <p:txBody>
          <a:bodyPr/>
          <a:lstStyle/>
          <a:p>
            <a:pPr algn="ctr"/>
            <a:r>
              <a:rPr lang="en-US" sz="3600" b="1"/>
              <a:t>INTERVENTIONS FOR FEARS</a:t>
            </a:r>
          </a:p>
        </p:txBody>
      </p:sp>
      <p:sp>
        <p:nvSpPr>
          <p:cNvPr id="20483" name="Rectangle 3"/>
          <p:cNvSpPr>
            <a:spLocks noGrp="1" noChangeArrowheads="1"/>
          </p:cNvSpPr>
          <p:nvPr>
            <p:ph type="body" idx="1"/>
          </p:nvPr>
        </p:nvSpPr>
        <p:spPr>
          <a:xfrm>
            <a:off x="1143000" y="1600200"/>
            <a:ext cx="7010400" cy="4572000"/>
          </a:xfrm>
        </p:spPr>
        <p:txBody>
          <a:bodyPr/>
          <a:lstStyle/>
          <a:p>
            <a:r>
              <a:rPr lang="en-US" b="1" dirty="0"/>
              <a:t>Talk as needed</a:t>
            </a:r>
          </a:p>
          <a:p>
            <a:r>
              <a:rPr lang="en-US" b="1" dirty="0"/>
              <a:t>Avoid superficial answers, i.e. </a:t>
            </a:r>
            <a:r>
              <a:rPr lang="ja-JP" altLang="en-US" b="1" dirty="0">
                <a:latin typeface="Arial"/>
              </a:rPr>
              <a:t>“</a:t>
            </a:r>
            <a:r>
              <a:rPr lang="en-US" b="1" dirty="0"/>
              <a:t>It</a:t>
            </a:r>
            <a:r>
              <a:rPr lang="ja-JP" altLang="en-US" b="1" dirty="0">
                <a:latin typeface="Arial"/>
              </a:rPr>
              <a:t>’</a:t>
            </a:r>
            <a:r>
              <a:rPr lang="en-US" b="1" dirty="0"/>
              <a:t>s God</a:t>
            </a:r>
            <a:r>
              <a:rPr lang="ja-JP" altLang="en-US" b="1" dirty="0">
                <a:latin typeface="Arial"/>
              </a:rPr>
              <a:t>’</a:t>
            </a:r>
            <a:r>
              <a:rPr lang="en-US" b="1" dirty="0"/>
              <a:t>s will</a:t>
            </a:r>
          </a:p>
          <a:p>
            <a:r>
              <a:rPr lang="en-US" b="1" dirty="0"/>
              <a:t>Provide religious support as appropriate</a:t>
            </a:r>
          </a:p>
          <a:p>
            <a:r>
              <a:rPr lang="en-US" b="1" dirty="0"/>
              <a:t>Stay with the patient as needed</a:t>
            </a:r>
          </a:p>
          <a:p>
            <a:r>
              <a:rPr lang="en-US" b="1" dirty="0"/>
              <a:t>Work with families to strengthen and support</a:t>
            </a:r>
            <a:endParaRPr lang="en-US" dirty="0"/>
          </a:p>
        </p:txBody>
      </p:sp>
    </p:spTree>
    <p:extLst>
      <p:ext uri="{BB962C8B-B14F-4D97-AF65-F5344CB8AC3E}">
        <p14:creationId xmlns:p14="http://schemas.microsoft.com/office/powerpoint/2010/main" val="22284054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483">
                                            <p:txEl>
                                              <p:pRg st="1" end="1"/>
                                            </p:txEl>
                                          </p:spTgt>
                                        </p:tgtEl>
                                        <p:attrNameLst>
                                          <p:attrName>style.visibility</p:attrName>
                                        </p:attrNameLst>
                                      </p:cBhvr>
                                      <p:to>
                                        <p:strVal val="visible"/>
                                      </p:to>
                                    </p:set>
                                    <p:anim calcmode="lin" valueType="num">
                                      <p:cBhvr additive="base">
                                        <p:cTn id="13" dur="500" fill="hold"/>
                                        <p:tgtEl>
                                          <p:spTgt spid="204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4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483">
                                            <p:txEl>
                                              <p:pRg st="2" end="2"/>
                                            </p:txEl>
                                          </p:spTgt>
                                        </p:tgtEl>
                                        <p:attrNameLst>
                                          <p:attrName>style.visibility</p:attrName>
                                        </p:attrNameLst>
                                      </p:cBhvr>
                                      <p:to>
                                        <p:strVal val="visible"/>
                                      </p:to>
                                    </p:set>
                                    <p:anim calcmode="lin" valueType="num">
                                      <p:cBhvr additive="base">
                                        <p:cTn id="19" dur="500" fill="hold"/>
                                        <p:tgtEl>
                                          <p:spTgt spid="2048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04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0483">
                                            <p:txEl>
                                              <p:pRg st="3" end="3"/>
                                            </p:txEl>
                                          </p:spTgt>
                                        </p:tgtEl>
                                        <p:attrNameLst>
                                          <p:attrName>style.visibility</p:attrName>
                                        </p:attrNameLst>
                                      </p:cBhvr>
                                      <p:to>
                                        <p:strVal val="visible"/>
                                      </p:to>
                                    </p:set>
                                    <p:anim calcmode="lin" valueType="num">
                                      <p:cBhvr additive="base">
                                        <p:cTn id="25" dur="500" fill="hold"/>
                                        <p:tgtEl>
                                          <p:spTgt spid="2048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048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0483">
                                            <p:txEl>
                                              <p:pRg st="4" end="4"/>
                                            </p:txEl>
                                          </p:spTgt>
                                        </p:tgtEl>
                                        <p:attrNameLst>
                                          <p:attrName>style.visibility</p:attrName>
                                        </p:attrNameLst>
                                      </p:cBhvr>
                                      <p:to>
                                        <p:strVal val="visible"/>
                                      </p:to>
                                    </p:set>
                                    <p:anim calcmode="lin" valueType="num">
                                      <p:cBhvr additive="base">
                                        <p:cTn id="31" dur="500" fill="hold"/>
                                        <p:tgtEl>
                                          <p:spTgt spid="2048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048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228600" y="0"/>
            <a:ext cx="7477125" cy="1143000"/>
          </a:xfrm>
        </p:spPr>
        <p:txBody>
          <a:bodyPr/>
          <a:lstStyle/>
          <a:p>
            <a:pPr algn="ctr" eaLnBrk="1" hangingPunct="1">
              <a:defRPr/>
            </a:pPr>
            <a:r>
              <a:rPr lang="en-US" sz="3000" b="1">
                <a:solidFill>
                  <a:srgbClr val="7E1262"/>
                </a:solidFill>
                <a:effectLst>
                  <a:outerShdw blurRad="38100" dist="38100" dir="2700000" algn="tl">
                    <a:srgbClr val="000000"/>
                  </a:outerShdw>
                </a:effectLst>
                <a:latin typeface="Arial" charset="0"/>
                <a:cs typeface="+mj-cs"/>
              </a:rPr>
              <a:t>Attitudes towards death and dying across the life-span</a:t>
            </a:r>
          </a:p>
        </p:txBody>
      </p:sp>
      <p:sp>
        <p:nvSpPr>
          <p:cNvPr id="54275" name="Rectangle 3"/>
          <p:cNvSpPr>
            <a:spLocks noGrp="1" noChangeArrowheads="1"/>
          </p:cNvSpPr>
          <p:nvPr>
            <p:ph type="body" idx="1"/>
          </p:nvPr>
        </p:nvSpPr>
        <p:spPr>
          <a:xfrm>
            <a:off x="263525" y="1066800"/>
            <a:ext cx="7508875" cy="5486400"/>
          </a:xfrm>
        </p:spPr>
        <p:txBody>
          <a:bodyPr/>
          <a:lstStyle/>
          <a:p>
            <a:pPr algn="ctr" eaLnBrk="1" hangingPunct="1">
              <a:lnSpc>
                <a:spcPct val="80000"/>
              </a:lnSpc>
              <a:buFontTx/>
              <a:buNone/>
              <a:defRPr/>
            </a:pPr>
            <a:r>
              <a:rPr lang="en-US" sz="2600" b="1">
                <a:solidFill>
                  <a:srgbClr val="7E1262"/>
                </a:solidFill>
                <a:effectLst>
                  <a:outerShdw blurRad="38100" dist="38100" dir="2700000" algn="tl">
                    <a:srgbClr val="000000"/>
                  </a:outerShdw>
                </a:effectLst>
                <a:latin typeface="Arial" charset="0"/>
                <a:cs typeface="+mn-cs"/>
              </a:rPr>
              <a:t>Childhood</a:t>
            </a:r>
          </a:p>
          <a:p>
            <a:pPr algn="just" eaLnBrk="1" hangingPunct="1">
              <a:lnSpc>
                <a:spcPct val="80000"/>
              </a:lnSpc>
              <a:defRPr/>
            </a:pPr>
            <a:r>
              <a:rPr lang="en-US" sz="2600" b="1">
                <a:solidFill>
                  <a:schemeClr val="accent2"/>
                </a:solidFill>
                <a:effectLst>
                  <a:outerShdw blurRad="38100" dist="38100" dir="2700000" algn="tl">
                    <a:srgbClr val="000000"/>
                  </a:outerShdw>
                </a:effectLst>
                <a:latin typeface="Arial" charset="0"/>
                <a:cs typeface="+mn-cs"/>
              </a:rPr>
              <a:t>Not until between the ages of </a:t>
            </a:r>
            <a:r>
              <a:rPr lang="en-US" sz="2600" b="1">
                <a:solidFill>
                  <a:srgbClr val="7E1262"/>
                </a:solidFill>
                <a:effectLst>
                  <a:outerShdw blurRad="38100" dist="38100" dir="2700000" algn="tl">
                    <a:srgbClr val="000000"/>
                  </a:outerShdw>
                </a:effectLst>
                <a:latin typeface="Arial" charset="0"/>
                <a:cs typeface="+mn-cs"/>
              </a:rPr>
              <a:t>5 and 7</a:t>
            </a:r>
            <a:r>
              <a:rPr lang="en-US" sz="2600" b="1">
                <a:solidFill>
                  <a:schemeClr val="accent2"/>
                </a:solidFill>
                <a:effectLst>
                  <a:outerShdw blurRad="38100" dist="38100" dir="2700000" algn="tl">
                    <a:srgbClr val="000000"/>
                  </a:outerShdw>
                </a:effectLst>
                <a:latin typeface="Arial" charset="0"/>
                <a:cs typeface="+mn-cs"/>
              </a:rPr>
              <a:t> do most children understand that </a:t>
            </a:r>
            <a:r>
              <a:rPr lang="en-US" sz="2600" b="1">
                <a:solidFill>
                  <a:srgbClr val="7E1262"/>
                </a:solidFill>
                <a:effectLst>
                  <a:outerShdw blurRad="38100" dist="38100" dir="2700000" algn="tl">
                    <a:srgbClr val="000000"/>
                  </a:outerShdw>
                </a:effectLst>
                <a:latin typeface="Arial" charset="0"/>
                <a:cs typeface="+mn-cs"/>
              </a:rPr>
              <a:t>death is irreversible.</a:t>
            </a:r>
          </a:p>
          <a:p>
            <a:pPr algn="just" eaLnBrk="1" hangingPunct="1">
              <a:lnSpc>
                <a:spcPct val="80000"/>
              </a:lnSpc>
              <a:defRPr/>
            </a:pPr>
            <a:r>
              <a:rPr lang="en-US" sz="2600" b="1">
                <a:solidFill>
                  <a:schemeClr val="accent2"/>
                </a:solidFill>
                <a:effectLst>
                  <a:outerShdw blurRad="38100" dist="38100" dir="2700000" algn="tl">
                    <a:srgbClr val="000000"/>
                  </a:outerShdw>
                </a:effectLst>
                <a:latin typeface="Arial" charset="0"/>
                <a:cs typeface="+mn-cs"/>
              </a:rPr>
              <a:t>They also come to terms with the fact that </a:t>
            </a:r>
            <a:r>
              <a:rPr lang="en-US" sz="2600" b="1">
                <a:solidFill>
                  <a:srgbClr val="7E1262"/>
                </a:solidFill>
                <a:effectLst>
                  <a:outerShdw blurRad="38100" dist="38100" dir="2700000" algn="tl">
                    <a:srgbClr val="000000"/>
                  </a:outerShdw>
                </a:effectLst>
                <a:latin typeface="Arial" charset="0"/>
                <a:cs typeface="+mn-cs"/>
              </a:rPr>
              <a:t>death is </a:t>
            </a:r>
            <a:r>
              <a:rPr lang="en-US" sz="2600" b="1" i="1">
                <a:solidFill>
                  <a:srgbClr val="7E1262"/>
                </a:solidFill>
                <a:effectLst>
                  <a:outerShdw blurRad="38100" dist="38100" dir="2700000" algn="tl">
                    <a:srgbClr val="000000"/>
                  </a:outerShdw>
                </a:effectLst>
                <a:latin typeface="Arial" charset="0"/>
                <a:cs typeface="+mn-cs"/>
              </a:rPr>
              <a:t>universal</a:t>
            </a:r>
            <a:r>
              <a:rPr lang="en-US" sz="2600" b="1" i="1">
                <a:solidFill>
                  <a:schemeClr val="accent2"/>
                </a:solidFill>
                <a:effectLst>
                  <a:outerShdw blurRad="38100" dist="38100" dir="2700000" algn="tl">
                    <a:srgbClr val="000000"/>
                  </a:outerShdw>
                </a:effectLst>
                <a:latin typeface="Arial" charset="0"/>
                <a:cs typeface="+mn-cs"/>
              </a:rPr>
              <a:t> </a:t>
            </a:r>
            <a:r>
              <a:rPr lang="en-US" sz="2600" b="1">
                <a:solidFill>
                  <a:schemeClr val="accent2"/>
                </a:solidFill>
                <a:effectLst>
                  <a:outerShdw blurRad="38100" dist="38100" dir="2700000" algn="tl">
                    <a:srgbClr val="000000"/>
                  </a:outerShdw>
                </a:effectLst>
                <a:latin typeface="Arial" charset="0"/>
                <a:cs typeface="+mn-cs"/>
              </a:rPr>
              <a:t>(all living things die), and that a </a:t>
            </a:r>
            <a:r>
              <a:rPr lang="en-US" sz="2600" b="1">
                <a:solidFill>
                  <a:srgbClr val="7E1262"/>
                </a:solidFill>
                <a:effectLst>
                  <a:outerShdw blurRad="38100" dist="38100" dir="2700000" algn="tl">
                    <a:srgbClr val="000000"/>
                  </a:outerShdw>
                </a:effectLst>
                <a:latin typeface="Arial" charset="0"/>
                <a:cs typeface="+mn-cs"/>
              </a:rPr>
              <a:t>dead person is </a:t>
            </a:r>
            <a:r>
              <a:rPr lang="en-US" sz="2600" b="1" i="1">
                <a:solidFill>
                  <a:srgbClr val="7E1262"/>
                </a:solidFill>
                <a:effectLst>
                  <a:outerShdw blurRad="38100" dist="38100" dir="2700000" algn="tl">
                    <a:srgbClr val="000000"/>
                  </a:outerShdw>
                </a:effectLst>
                <a:latin typeface="Arial" charset="0"/>
                <a:cs typeface="+mn-cs"/>
              </a:rPr>
              <a:t>nonfunctional</a:t>
            </a:r>
            <a:r>
              <a:rPr lang="en-US" sz="2600" b="1">
                <a:solidFill>
                  <a:schemeClr val="accent2"/>
                </a:solidFill>
                <a:effectLst>
                  <a:outerShdw blurRad="38100" dist="38100" dir="2700000" algn="tl">
                    <a:srgbClr val="000000"/>
                  </a:outerShdw>
                </a:effectLst>
                <a:latin typeface="Arial" charset="0"/>
                <a:cs typeface="+mn-cs"/>
              </a:rPr>
              <a:t> ( all life functions end at death.)</a:t>
            </a:r>
          </a:p>
          <a:p>
            <a:pPr algn="just" eaLnBrk="1" hangingPunct="1">
              <a:lnSpc>
                <a:spcPct val="80000"/>
              </a:lnSpc>
              <a:defRPr/>
            </a:pPr>
            <a:r>
              <a:rPr lang="en-US" sz="2600" b="1">
                <a:solidFill>
                  <a:schemeClr val="accent2"/>
                </a:solidFill>
                <a:effectLst>
                  <a:outerShdw blurRad="38100" dist="38100" dir="2700000" algn="tl">
                    <a:srgbClr val="000000"/>
                  </a:outerShdw>
                </a:effectLst>
                <a:latin typeface="Arial" charset="0"/>
                <a:cs typeface="+mn-cs"/>
              </a:rPr>
              <a:t>Children would benefit from being introduced to the </a:t>
            </a:r>
            <a:r>
              <a:rPr lang="en-US" sz="2600" b="1">
                <a:solidFill>
                  <a:srgbClr val="7E1262"/>
                </a:solidFill>
                <a:effectLst>
                  <a:outerShdw blurRad="38100" dist="38100" dir="2700000" algn="tl">
                    <a:srgbClr val="000000"/>
                  </a:outerShdw>
                </a:effectLst>
                <a:latin typeface="Arial" charset="0"/>
                <a:cs typeface="+mn-cs"/>
              </a:rPr>
              <a:t>notion of death early on</a:t>
            </a:r>
            <a:r>
              <a:rPr lang="en-US" sz="2600" b="1">
                <a:solidFill>
                  <a:schemeClr val="accent2"/>
                </a:solidFill>
                <a:effectLst>
                  <a:outerShdw blurRad="38100" dist="38100" dir="2700000" algn="tl">
                    <a:srgbClr val="000000"/>
                  </a:outerShdw>
                </a:effectLst>
                <a:latin typeface="Arial" charset="0"/>
                <a:cs typeface="+mn-cs"/>
              </a:rPr>
              <a:t>: (i.e. dead leaves, dead pets, etc,)</a:t>
            </a:r>
          </a:p>
          <a:p>
            <a:pPr algn="just" eaLnBrk="1" hangingPunct="1">
              <a:lnSpc>
                <a:spcPct val="80000"/>
              </a:lnSpc>
              <a:defRPr/>
            </a:pPr>
            <a:r>
              <a:rPr lang="en-US" sz="2600" b="1">
                <a:solidFill>
                  <a:schemeClr val="accent2"/>
                </a:solidFill>
                <a:effectLst>
                  <a:outerShdw blurRad="38100" dist="38100" dir="2700000" algn="tl">
                    <a:srgbClr val="000000"/>
                  </a:outerShdw>
                </a:effectLst>
                <a:latin typeface="Arial" charset="0"/>
                <a:cs typeface="+mn-cs"/>
              </a:rPr>
              <a:t>Many </a:t>
            </a:r>
            <a:r>
              <a:rPr lang="en-US" sz="2600" b="1">
                <a:solidFill>
                  <a:srgbClr val="7E1262"/>
                </a:solidFill>
                <a:effectLst>
                  <a:outerShdw blurRad="38100" dist="38100" dir="2700000" algn="tl">
                    <a:srgbClr val="000000"/>
                  </a:outerShdw>
                </a:effectLst>
                <a:latin typeface="Arial" charset="0"/>
                <a:cs typeface="+mn-cs"/>
              </a:rPr>
              <a:t>books</a:t>
            </a:r>
            <a:r>
              <a:rPr lang="en-US" sz="2600" b="1">
                <a:solidFill>
                  <a:schemeClr val="accent2"/>
                </a:solidFill>
                <a:effectLst>
                  <a:outerShdw blurRad="38100" dist="38100" dir="2700000" algn="tl">
                    <a:srgbClr val="000000"/>
                  </a:outerShdw>
                </a:effectLst>
                <a:latin typeface="Arial" charset="0"/>
                <a:cs typeface="+mn-cs"/>
              </a:rPr>
              <a:t> help children understand and deal with their feelings when someone they care about dies.</a:t>
            </a:r>
          </a:p>
          <a:p>
            <a:pPr algn="just" eaLnBrk="1" hangingPunct="1">
              <a:lnSpc>
                <a:spcPct val="80000"/>
              </a:lnSpc>
              <a:defRPr/>
            </a:pPr>
            <a:r>
              <a:rPr lang="en-US" sz="1600" b="1">
                <a:solidFill>
                  <a:schemeClr val="accent2"/>
                </a:solidFill>
                <a:effectLst>
                  <a:outerShdw blurRad="38100" dist="38100" dir="2700000" algn="tl">
                    <a:srgbClr val="000000"/>
                  </a:outerShdw>
                </a:effectLst>
                <a:latin typeface="Arial" charset="0"/>
                <a:cs typeface="+mn-cs"/>
              </a:rPr>
              <a:t>Links - books on death and dying:</a:t>
            </a:r>
          </a:p>
        </p:txBody>
      </p:sp>
      <p:sp>
        <p:nvSpPr>
          <p:cNvPr id="54276" name="Text Box 4"/>
          <p:cNvSpPr txBox="1">
            <a:spLocks noChangeArrowheads="1"/>
          </p:cNvSpPr>
          <p:nvPr/>
        </p:nvSpPr>
        <p:spPr bwMode="auto">
          <a:xfrm>
            <a:off x="0" y="6096000"/>
            <a:ext cx="7716838" cy="581025"/>
          </a:xfrm>
          <a:prstGeom prst="rect">
            <a:avLst/>
          </a:prstGeom>
          <a:noFill/>
          <a:ln w="9525">
            <a:noFill/>
            <a:miter lim="800000"/>
            <a:headEnd/>
            <a:tailEnd/>
          </a:ln>
          <a:effectLst/>
        </p:spPr>
        <p:txBody>
          <a:bodyPr wrap="none">
            <a:spAutoFit/>
          </a:bodyPr>
          <a:lstStyle/>
          <a:p>
            <a:pPr>
              <a:defRPr/>
            </a:pPr>
            <a:r>
              <a:rPr lang="en-US" sz="1600" b="1">
                <a:effectLst>
                  <a:outerShdw blurRad="38100" dist="38100" dir="2700000" algn="tl">
                    <a:srgbClr val="FFFFFF"/>
                  </a:outerShdw>
                </a:effectLst>
                <a:ea typeface="+mn-ea"/>
                <a:cs typeface="+mn-cs"/>
                <a:hlinkClick r:id="rId3"/>
              </a:rPr>
              <a:t>http://www3.baylor.edu/~Charles_Kemp/terminal_illness/childrens_books.htm</a:t>
            </a:r>
            <a:endParaRPr lang="en-US" sz="1600" b="1">
              <a:effectLst>
                <a:outerShdw blurRad="38100" dist="38100" dir="2700000" algn="tl">
                  <a:srgbClr val="FFFFFF"/>
                </a:outerShdw>
              </a:effectLst>
              <a:ea typeface="+mn-ea"/>
              <a:cs typeface="+mn-cs"/>
            </a:endParaRPr>
          </a:p>
          <a:p>
            <a:pPr>
              <a:defRPr/>
            </a:pPr>
            <a:endParaRPr lang="en-US" sz="1600" b="1">
              <a:effectLst>
                <a:outerShdw blurRad="38100" dist="38100" dir="2700000" algn="tl">
                  <a:srgbClr val="FFFFFF"/>
                </a:outerShdw>
              </a:effectLst>
              <a:ea typeface="+mn-ea"/>
              <a:cs typeface="+mn-cs"/>
            </a:endParaRPr>
          </a:p>
        </p:txBody>
      </p:sp>
      <p:sp>
        <p:nvSpPr>
          <p:cNvPr id="54277" name="Text Box 5"/>
          <p:cNvSpPr txBox="1">
            <a:spLocks noChangeArrowheads="1"/>
          </p:cNvSpPr>
          <p:nvPr/>
        </p:nvSpPr>
        <p:spPr bwMode="auto">
          <a:xfrm>
            <a:off x="838200" y="6551613"/>
            <a:ext cx="7156450" cy="611187"/>
          </a:xfrm>
          <a:prstGeom prst="rect">
            <a:avLst/>
          </a:prstGeom>
          <a:noFill/>
          <a:ln w="9525">
            <a:noFill/>
            <a:miter lim="800000"/>
            <a:headEnd/>
            <a:tailEnd/>
          </a:ln>
          <a:effectLst/>
        </p:spPr>
        <p:txBody>
          <a:bodyPr wrap="none">
            <a:spAutoFit/>
          </a:bodyPr>
          <a:lstStyle/>
          <a:p>
            <a:pPr>
              <a:defRPr/>
            </a:pPr>
            <a:r>
              <a:rPr lang="en-US" sz="1600" b="1">
                <a:effectLst>
                  <a:outerShdw blurRad="38100" dist="38100" dir="2700000" algn="tl">
                    <a:srgbClr val="FFFFFF"/>
                  </a:outerShdw>
                </a:effectLst>
                <a:ea typeface="+mn-ea"/>
                <a:cs typeface="+mn-cs"/>
                <a:hlinkClick r:id="rId4"/>
              </a:rPr>
              <a:t>http://www.best-childrens-books.com/childrens-books-about-death.html</a:t>
            </a:r>
            <a:endParaRPr lang="en-US" sz="1600" b="1">
              <a:effectLst>
                <a:outerShdw blurRad="38100" dist="38100" dir="2700000" algn="tl">
                  <a:srgbClr val="FFFFFF"/>
                </a:outerShdw>
              </a:effectLst>
              <a:ea typeface="+mn-ea"/>
              <a:cs typeface="+mn-cs"/>
            </a:endParaRPr>
          </a:p>
          <a:p>
            <a:pPr>
              <a:defRPr/>
            </a:pPr>
            <a:endParaRPr lang="en-US">
              <a:ea typeface="+mn-ea"/>
              <a:cs typeface="+mn-cs"/>
            </a:endParaRPr>
          </a:p>
        </p:txBody>
      </p:sp>
      <p:pic>
        <p:nvPicPr>
          <p:cNvPr id="54282" name="Picture 10" descr="031611955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2400" y="76200"/>
            <a:ext cx="137160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3" name="Picture 11" descr="080507195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2400" y="2209800"/>
            <a:ext cx="13716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5574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4274"/>
                                        </p:tgtEl>
                                        <p:attrNameLst>
                                          <p:attrName>style.visibility</p:attrName>
                                        </p:attrNameLst>
                                      </p:cBhvr>
                                      <p:to>
                                        <p:strVal val="visible"/>
                                      </p:to>
                                    </p:set>
                                    <p:anim calcmode="lin" valueType="num">
                                      <p:cBhvr>
                                        <p:cTn id="7" dur="500" fill="hold"/>
                                        <p:tgtEl>
                                          <p:spTgt spid="54274"/>
                                        </p:tgtEl>
                                        <p:attrNameLst>
                                          <p:attrName>ppt_w</p:attrName>
                                        </p:attrNameLst>
                                      </p:cBhvr>
                                      <p:tavLst>
                                        <p:tav tm="0">
                                          <p:val>
                                            <p:fltVal val="0"/>
                                          </p:val>
                                        </p:tav>
                                        <p:tav tm="100000">
                                          <p:val>
                                            <p:strVal val="#ppt_w"/>
                                          </p:val>
                                        </p:tav>
                                      </p:tavLst>
                                    </p:anim>
                                    <p:anim calcmode="lin" valueType="num">
                                      <p:cBhvr>
                                        <p:cTn id="8" dur="500" fill="hold"/>
                                        <p:tgtEl>
                                          <p:spTgt spid="5427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54275">
                                            <p:txEl>
                                              <p:pRg st="0" end="0"/>
                                            </p:txEl>
                                          </p:spTgt>
                                        </p:tgtEl>
                                        <p:attrNameLst>
                                          <p:attrName>style.visibility</p:attrName>
                                        </p:attrNameLst>
                                      </p:cBhvr>
                                      <p:to>
                                        <p:strVal val="visible"/>
                                      </p:to>
                                    </p:set>
                                    <p:anim calcmode="lin" valueType="num">
                                      <p:cBhvr>
                                        <p:cTn id="13" dur="500" fill="hold"/>
                                        <p:tgtEl>
                                          <p:spTgt spid="5427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4275">
                                            <p:txEl>
                                              <p:pRg st="0" end="0"/>
                                            </p:txEl>
                                          </p:spTgt>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54275">
                                            <p:txEl>
                                              <p:pRg st="1" end="1"/>
                                            </p:txEl>
                                          </p:spTgt>
                                        </p:tgtEl>
                                        <p:attrNameLst>
                                          <p:attrName>style.visibility</p:attrName>
                                        </p:attrNameLst>
                                      </p:cBhvr>
                                      <p:to>
                                        <p:strVal val="visible"/>
                                      </p:to>
                                    </p:set>
                                    <p:anim calcmode="lin" valueType="num">
                                      <p:cBhvr>
                                        <p:cTn id="17" dur="500" fill="hold"/>
                                        <p:tgtEl>
                                          <p:spTgt spid="54275">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54275">
                                            <p:txEl>
                                              <p:pRg st="1" end="1"/>
                                            </p:txEl>
                                          </p:spTgt>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54275">
                                            <p:txEl>
                                              <p:pRg st="2" end="2"/>
                                            </p:txEl>
                                          </p:spTgt>
                                        </p:tgtEl>
                                        <p:attrNameLst>
                                          <p:attrName>style.visibility</p:attrName>
                                        </p:attrNameLst>
                                      </p:cBhvr>
                                      <p:to>
                                        <p:strVal val="visible"/>
                                      </p:to>
                                    </p:set>
                                    <p:anim calcmode="lin" valueType="num">
                                      <p:cBhvr>
                                        <p:cTn id="21" dur="500" fill="hold"/>
                                        <p:tgtEl>
                                          <p:spTgt spid="5427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4275">
                                            <p:txEl>
                                              <p:pRg st="2" end="2"/>
                                            </p:txEl>
                                          </p:spTgt>
                                        </p:tgtEl>
                                        <p:attrNameLst>
                                          <p:attrName>ppt_h</p:attrName>
                                        </p:attrNameLst>
                                      </p:cBhvr>
                                      <p:tavLst>
                                        <p:tav tm="0">
                                          <p:val>
                                            <p:fltVal val="0"/>
                                          </p:val>
                                        </p:tav>
                                        <p:tav tm="100000">
                                          <p:val>
                                            <p:strVal val="#ppt_h"/>
                                          </p:val>
                                        </p:tav>
                                      </p:tavLst>
                                    </p:anim>
                                  </p:childTnLst>
                                </p:cTn>
                              </p:par>
                              <p:par>
                                <p:cTn id="23" presetID="23" presetClass="entr" presetSubtype="16" fill="hold" nodeType="withEffect">
                                  <p:stCondLst>
                                    <p:cond delay="0"/>
                                  </p:stCondLst>
                                  <p:childTnLst>
                                    <p:set>
                                      <p:cBhvr>
                                        <p:cTn id="24" dur="1" fill="hold">
                                          <p:stCondLst>
                                            <p:cond delay="0"/>
                                          </p:stCondLst>
                                        </p:cTn>
                                        <p:tgtEl>
                                          <p:spTgt spid="54275">
                                            <p:txEl>
                                              <p:pRg st="3" end="3"/>
                                            </p:txEl>
                                          </p:spTgt>
                                        </p:tgtEl>
                                        <p:attrNameLst>
                                          <p:attrName>style.visibility</p:attrName>
                                        </p:attrNameLst>
                                      </p:cBhvr>
                                      <p:to>
                                        <p:strVal val="visible"/>
                                      </p:to>
                                    </p:set>
                                    <p:anim calcmode="lin" valueType="num">
                                      <p:cBhvr>
                                        <p:cTn id="25" dur="500" fill="hold"/>
                                        <p:tgtEl>
                                          <p:spTgt spid="54275">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54275">
                                            <p:txEl>
                                              <p:pRg st="3" end="3"/>
                                            </p:txEl>
                                          </p:spTgt>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54275">
                                            <p:txEl>
                                              <p:pRg st="4" end="4"/>
                                            </p:txEl>
                                          </p:spTgt>
                                        </p:tgtEl>
                                        <p:attrNameLst>
                                          <p:attrName>style.visibility</p:attrName>
                                        </p:attrNameLst>
                                      </p:cBhvr>
                                      <p:to>
                                        <p:strVal val="visible"/>
                                      </p:to>
                                    </p:set>
                                    <p:anim calcmode="lin" valueType="num">
                                      <p:cBhvr>
                                        <p:cTn id="29" dur="500" fill="hold"/>
                                        <p:tgtEl>
                                          <p:spTgt spid="54275">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54275">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16" fill="hold" nodeType="clickEffect">
                                  <p:stCondLst>
                                    <p:cond delay="0"/>
                                  </p:stCondLst>
                                  <p:childTnLst>
                                    <p:set>
                                      <p:cBhvr>
                                        <p:cTn id="34" dur="1" fill="hold">
                                          <p:stCondLst>
                                            <p:cond delay="0"/>
                                          </p:stCondLst>
                                        </p:cTn>
                                        <p:tgtEl>
                                          <p:spTgt spid="54275">
                                            <p:txEl>
                                              <p:pRg st="5" end="5"/>
                                            </p:txEl>
                                          </p:spTgt>
                                        </p:tgtEl>
                                        <p:attrNameLst>
                                          <p:attrName>style.visibility</p:attrName>
                                        </p:attrNameLst>
                                      </p:cBhvr>
                                      <p:to>
                                        <p:strVal val="visible"/>
                                      </p:to>
                                    </p:set>
                                    <p:anim calcmode="lin" valueType="num">
                                      <p:cBhvr>
                                        <p:cTn id="35" dur="500" fill="hold"/>
                                        <p:tgtEl>
                                          <p:spTgt spid="5427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4275">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30" presetClass="entr" presetSubtype="0" fill="hold" grpId="0" nodeType="clickEffect">
                                  <p:stCondLst>
                                    <p:cond delay="0"/>
                                  </p:stCondLst>
                                  <p:childTnLst>
                                    <p:set>
                                      <p:cBhvr>
                                        <p:cTn id="40" dur="1" fill="hold">
                                          <p:stCondLst>
                                            <p:cond delay="0"/>
                                          </p:stCondLst>
                                        </p:cTn>
                                        <p:tgtEl>
                                          <p:spTgt spid="54277"/>
                                        </p:tgtEl>
                                        <p:attrNameLst>
                                          <p:attrName>style.visibility</p:attrName>
                                        </p:attrNameLst>
                                      </p:cBhvr>
                                      <p:to>
                                        <p:strVal val="visible"/>
                                      </p:to>
                                    </p:set>
                                    <p:animEffect transition="in" filter="fade">
                                      <p:cBhvr>
                                        <p:cTn id="41" dur="800" decel="100000"/>
                                        <p:tgtEl>
                                          <p:spTgt spid="54277"/>
                                        </p:tgtEl>
                                      </p:cBhvr>
                                    </p:animEffect>
                                    <p:anim calcmode="lin" valueType="num">
                                      <p:cBhvr>
                                        <p:cTn id="42" dur="800" decel="100000" fill="hold"/>
                                        <p:tgtEl>
                                          <p:spTgt spid="54277"/>
                                        </p:tgtEl>
                                        <p:attrNameLst>
                                          <p:attrName>style.rotation</p:attrName>
                                        </p:attrNameLst>
                                      </p:cBhvr>
                                      <p:tavLst>
                                        <p:tav tm="0">
                                          <p:val>
                                            <p:fltVal val="-90"/>
                                          </p:val>
                                        </p:tav>
                                        <p:tav tm="100000">
                                          <p:val>
                                            <p:fltVal val="0"/>
                                          </p:val>
                                        </p:tav>
                                      </p:tavLst>
                                    </p:anim>
                                    <p:anim calcmode="lin" valueType="num">
                                      <p:cBhvr>
                                        <p:cTn id="43" dur="800" decel="100000" fill="hold"/>
                                        <p:tgtEl>
                                          <p:spTgt spid="54277"/>
                                        </p:tgtEl>
                                        <p:attrNameLst>
                                          <p:attrName>ppt_x</p:attrName>
                                        </p:attrNameLst>
                                      </p:cBhvr>
                                      <p:tavLst>
                                        <p:tav tm="0">
                                          <p:val>
                                            <p:strVal val="#ppt_x+0.4"/>
                                          </p:val>
                                        </p:tav>
                                        <p:tav tm="100000">
                                          <p:val>
                                            <p:strVal val="#ppt_x-0.05"/>
                                          </p:val>
                                        </p:tav>
                                      </p:tavLst>
                                    </p:anim>
                                    <p:anim calcmode="lin" valueType="num">
                                      <p:cBhvr>
                                        <p:cTn id="44" dur="800" decel="100000" fill="hold"/>
                                        <p:tgtEl>
                                          <p:spTgt spid="54277"/>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54277"/>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54277"/>
                                        </p:tgtEl>
                                        <p:attrNameLst>
                                          <p:attrName>ppt_y</p:attrName>
                                        </p:attrNameLst>
                                      </p:cBhvr>
                                      <p:tavLst>
                                        <p:tav tm="0">
                                          <p:val>
                                            <p:strVal val="#ppt_y+0.1"/>
                                          </p:val>
                                        </p:tav>
                                        <p:tav tm="100000">
                                          <p:val>
                                            <p:strVal val="#ppt_y"/>
                                          </p:val>
                                        </p:tav>
                                      </p:tavLst>
                                    </p:anim>
                                  </p:childTnLst>
                                </p:cTn>
                              </p:par>
                              <p:par>
                                <p:cTn id="47" presetID="30" presetClass="entr" presetSubtype="0" fill="hold" grpId="0" nodeType="withEffect">
                                  <p:stCondLst>
                                    <p:cond delay="0"/>
                                  </p:stCondLst>
                                  <p:childTnLst>
                                    <p:set>
                                      <p:cBhvr>
                                        <p:cTn id="48" dur="1" fill="hold">
                                          <p:stCondLst>
                                            <p:cond delay="0"/>
                                          </p:stCondLst>
                                        </p:cTn>
                                        <p:tgtEl>
                                          <p:spTgt spid="54276"/>
                                        </p:tgtEl>
                                        <p:attrNameLst>
                                          <p:attrName>style.visibility</p:attrName>
                                        </p:attrNameLst>
                                      </p:cBhvr>
                                      <p:to>
                                        <p:strVal val="visible"/>
                                      </p:to>
                                    </p:set>
                                    <p:animEffect transition="in" filter="fade">
                                      <p:cBhvr>
                                        <p:cTn id="49" dur="800" decel="100000"/>
                                        <p:tgtEl>
                                          <p:spTgt spid="54276"/>
                                        </p:tgtEl>
                                      </p:cBhvr>
                                    </p:animEffect>
                                    <p:anim calcmode="lin" valueType="num">
                                      <p:cBhvr>
                                        <p:cTn id="50" dur="800" decel="100000" fill="hold"/>
                                        <p:tgtEl>
                                          <p:spTgt spid="54276"/>
                                        </p:tgtEl>
                                        <p:attrNameLst>
                                          <p:attrName>style.rotation</p:attrName>
                                        </p:attrNameLst>
                                      </p:cBhvr>
                                      <p:tavLst>
                                        <p:tav tm="0">
                                          <p:val>
                                            <p:fltVal val="-90"/>
                                          </p:val>
                                        </p:tav>
                                        <p:tav tm="100000">
                                          <p:val>
                                            <p:fltVal val="0"/>
                                          </p:val>
                                        </p:tav>
                                      </p:tavLst>
                                    </p:anim>
                                    <p:anim calcmode="lin" valueType="num">
                                      <p:cBhvr>
                                        <p:cTn id="51" dur="800" decel="100000" fill="hold"/>
                                        <p:tgtEl>
                                          <p:spTgt spid="54276"/>
                                        </p:tgtEl>
                                        <p:attrNameLst>
                                          <p:attrName>ppt_x</p:attrName>
                                        </p:attrNameLst>
                                      </p:cBhvr>
                                      <p:tavLst>
                                        <p:tav tm="0">
                                          <p:val>
                                            <p:strVal val="#ppt_x+0.4"/>
                                          </p:val>
                                        </p:tav>
                                        <p:tav tm="100000">
                                          <p:val>
                                            <p:strVal val="#ppt_x-0.05"/>
                                          </p:val>
                                        </p:tav>
                                      </p:tavLst>
                                    </p:anim>
                                    <p:anim calcmode="lin" valueType="num">
                                      <p:cBhvr>
                                        <p:cTn id="52" dur="800" decel="100000" fill="hold"/>
                                        <p:tgtEl>
                                          <p:spTgt spid="54276"/>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54276"/>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54276"/>
                                        </p:tgtEl>
                                        <p:attrNameLst>
                                          <p:attrName>ppt_y</p:attrName>
                                        </p:attrNameLst>
                                      </p:cBhvr>
                                      <p:tavLst>
                                        <p:tav tm="0">
                                          <p:val>
                                            <p:strVal val="#ppt_y+0.1"/>
                                          </p:val>
                                        </p:tav>
                                        <p:tav tm="100000">
                                          <p:val>
                                            <p:strVal val="#ppt_y"/>
                                          </p:val>
                                        </p:tav>
                                      </p:tavLst>
                                    </p:anim>
                                  </p:childTnLst>
                                </p:cTn>
                              </p:par>
                              <p:par>
                                <p:cTn id="55" presetID="30" presetClass="entr" presetSubtype="0" fill="hold" nodeType="withEffect">
                                  <p:stCondLst>
                                    <p:cond delay="0"/>
                                  </p:stCondLst>
                                  <p:childTnLst>
                                    <p:set>
                                      <p:cBhvr>
                                        <p:cTn id="56" dur="1" fill="hold">
                                          <p:stCondLst>
                                            <p:cond delay="0"/>
                                          </p:stCondLst>
                                        </p:cTn>
                                        <p:tgtEl>
                                          <p:spTgt spid="54283"/>
                                        </p:tgtEl>
                                        <p:attrNameLst>
                                          <p:attrName>style.visibility</p:attrName>
                                        </p:attrNameLst>
                                      </p:cBhvr>
                                      <p:to>
                                        <p:strVal val="visible"/>
                                      </p:to>
                                    </p:set>
                                    <p:animEffect transition="in" filter="fade">
                                      <p:cBhvr>
                                        <p:cTn id="57" dur="800" decel="100000"/>
                                        <p:tgtEl>
                                          <p:spTgt spid="54283"/>
                                        </p:tgtEl>
                                      </p:cBhvr>
                                    </p:animEffect>
                                    <p:anim calcmode="lin" valueType="num">
                                      <p:cBhvr>
                                        <p:cTn id="58" dur="800" decel="100000" fill="hold"/>
                                        <p:tgtEl>
                                          <p:spTgt spid="54283"/>
                                        </p:tgtEl>
                                        <p:attrNameLst>
                                          <p:attrName>style.rotation</p:attrName>
                                        </p:attrNameLst>
                                      </p:cBhvr>
                                      <p:tavLst>
                                        <p:tav tm="0">
                                          <p:val>
                                            <p:fltVal val="-90"/>
                                          </p:val>
                                        </p:tav>
                                        <p:tav tm="100000">
                                          <p:val>
                                            <p:fltVal val="0"/>
                                          </p:val>
                                        </p:tav>
                                      </p:tavLst>
                                    </p:anim>
                                    <p:anim calcmode="lin" valueType="num">
                                      <p:cBhvr>
                                        <p:cTn id="59" dur="800" decel="100000" fill="hold"/>
                                        <p:tgtEl>
                                          <p:spTgt spid="54283"/>
                                        </p:tgtEl>
                                        <p:attrNameLst>
                                          <p:attrName>ppt_x</p:attrName>
                                        </p:attrNameLst>
                                      </p:cBhvr>
                                      <p:tavLst>
                                        <p:tav tm="0">
                                          <p:val>
                                            <p:strVal val="#ppt_x+0.4"/>
                                          </p:val>
                                        </p:tav>
                                        <p:tav tm="100000">
                                          <p:val>
                                            <p:strVal val="#ppt_x-0.05"/>
                                          </p:val>
                                        </p:tav>
                                      </p:tavLst>
                                    </p:anim>
                                    <p:anim calcmode="lin" valueType="num">
                                      <p:cBhvr>
                                        <p:cTn id="60" dur="800" decel="100000" fill="hold"/>
                                        <p:tgtEl>
                                          <p:spTgt spid="54283"/>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54283"/>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54283"/>
                                        </p:tgtEl>
                                        <p:attrNameLst>
                                          <p:attrName>ppt_y</p:attrName>
                                        </p:attrNameLst>
                                      </p:cBhvr>
                                      <p:tavLst>
                                        <p:tav tm="0">
                                          <p:val>
                                            <p:strVal val="#ppt_y+0.1"/>
                                          </p:val>
                                        </p:tav>
                                        <p:tav tm="100000">
                                          <p:val>
                                            <p:strVal val="#ppt_y"/>
                                          </p:val>
                                        </p:tav>
                                      </p:tavLst>
                                    </p:anim>
                                  </p:childTnLst>
                                </p:cTn>
                              </p:par>
                              <p:par>
                                <p:cTn id="63" presetID="30" presetClass="entr" presetSubtype="0" fill="hold" nodeType="withEffect">
                                  <p:stCondLst>
                                    <p:cond delay="0"/>
                                  </p:stCondLst>
                                  <p:childTnLst>
                                    <p:set>
                                      <p:cBhvr>
                                        <p:cTn id="64" dur="1" fill="hold">
                                          <p:stCondLst>
                                            <p:cond delay="0"/>
                                          </p:stCondLst>
                                        </p:cTn>
                                        <p:tgtEl>
                                          <p:spTgt spid="54282"/>
                                        </p:tgtEl>
                                        <p:attrNameLst>
                                          <p:attrName>style.visibility</p:attrName>
                                        </p:attrNameLst>
                                      </p:cBhvr>
                                      <p:to>
                                        <p:strVal val="visible"/>
                                      </p:to>
                                    </p:set>
                                    <p:animEffect transition="in" filter="fade">
                                      <p:cBhvr>
                                        <p:cTn id="65" dur="800" decel="100000"/>
                                        <p:tgtEl>
                                          <p:spTgt spid="54282"/>
                                        </p:tgtEl>
                                      </p:cBhvr>
                                    </p:animEffect>
                                    <p:anim calcmode="lin" valueType="num">
                                      <p:cBhvr>
                                        <p:cTn id="66" dur="800" decel="100000" fill="hold"/>
                                        <p:tgtEl>
                                          <p:spTgt spid="54282"/>
                                        </p:tgtEl>
                                        <p:attrNameLst>
                                          <p:attrName>style.rotation</p:attrName>
                                        </p:attrNameLst>
                                      </p:cBhvr>
                                      <p:tavLst>
                                        <p:tav tm="0">
                                          <p:val>
                                            <p:fltVal val="-90"/>
                                          </p:val>
                                        </p:tav>
                                        <p:tav tm="100000">
                                          <p:val>
                                            <p:fltVal val="0"/>
                                          </p:val>
                                        </p:tav>
                                      </p:tavLst>
                                    </p:anim>
                                    <p:anim calcmode="lin" valueType="num">
                                      <p:cBhvr>
                                        <p:cTn id="67" dur="800" decel="100000" fill="hold"/>
                                        <p:tgtEl>
                                          <p:spTgt spid="54282"/>
                                        </p:tgtEl>
                                        <p:attrNameLst>
                                          <p:attrName>ppt_x</p:attrName>
                                        </p:attrNameLst>
                                      </p:cBhvr>
                                      <p:tavLst>
                                        <p:tav tm="0">
                                          <p:val>
                                            <p:strVal val="#ppt_x+0.4"/>
                                          </p:val>
                                        </p:tav>
                                        <p:tav tm="100000">
                                          <p:val>
                                            <p:strVal val="#ppt_x-0.05"/>
                                          </p:val>
                                        </p:tav>
                                      </p:tavLst>
                                    </p:anim>
                                    <p:anim calcmode="lin" valueType="num">
                                      <p:cBhvr>
                                        <p:cTn id="68" dur="800" decel="100000" fill="hold"/>
                                        <p:tgtEl>
                                          <p:spTgt spid="54282"/>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54282"/>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5428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P spid="54276" grpId="0"/>
      <p:bldP spid="5427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228600" y="228600"/>
            <a:ext cx="8229600" cy="1328737"/>
          </a:xfrm>
        </p:spPr>
        <p:txBody>
          <a:bodyPr/>
          <a:lstStyle/>
          <a:p>
            <a:pPr algn="ctr" eaLnBrk="1" hangingPunct="1"/>
            <a:r>
              <a:rPr lang="en-US" b="1" dirty="0">
                <a:solidFill>
                  <a:srgbClr val="7E1262"/>
                </a:solidFill>
                <a:latin typeface="Arial" charset="0"/>
              </a:rPr>
              <a:t>Infants and Toddlers</a:t>
            </a:r>
            <a:r>
              <a:rPr lang="en-US" dirty="0">
                <a:latin typeface="Arial" charset="0"/>
              </a:rPr>
              <a:t> </a:t>
            </a:r>
          </a:p>
        </p:txBody>
      </p:sp>
      <p:sp>
        <p:nvSpPr>
          <p:cNvPr id="89091" name="Rectangle 3"/>
          <p:cNvSpPr>
            <a:spLocks noGrp="1" noChangeArrowheads="1"/>
          </p:cNvSpPr>
          <p:nvPr>
            <p:ph type="body" idx="1"/>
          </p:nvPr>
        </p:nvSpPr>
        <p:spPr>
          <a:xfrm>
            <a:off x="871538" y="1752600"/>
            <a:ext cx="7358062" cy="4373563"/>
          </a:xfrm>
        </p:spPr>
        <p:txBody>
          <a:bodyPr/>
          <a:lstStyle/>
          <a:p>
            <a:pPr algn="just" eaLnBrk="1" hangingPunct="1">
              <a:lnSpc>
                <a:spcPct val="90000"/>
              </a:lnSpc>
              <a:defRPr/>
            </a:pPr>
            <a:r>
              <a:rPr lang="en-US" sz="2400" b="1" dirty="0" smtClean="0">
                <a:solidFill>
                  <a:schemeClr val="accent2"/>
                </a:solidFill>
                <a:effectLst>
                  <a:outerShdw blurRad="38100" dist="38100" dir="2700000" algn="tl">
                    <a:srgbClr val="000000"/>
                  </a:outerShdw>
                </a:effectLst>
                <a:ea typeface="+mn-ea"/>
                <a:cs typeface="Times New Roman" pitchFamily="18" charset="0"/>
              </a:rPr>
              <a:t>This age may </a:t>
            </a:r>
            <a:r>
              <a:rPr lang="en-US" sz="2400" b="1" dirty="0" smtClean="0">
                <a:solidFill>
                  <a:srgbClr val="7E1262"/>
                </a:solidFill>
                <a:effectLst>
                  <a:outerShdw blurRad="38100" dist="38100" dir="2700000" algn="tl">
                    <a:srgbClr val="000000"/>
                  </a:outerShdw>
                </a:effectLst>
                <a:ea typeface="+mn-ea"/>
                <a:cs typeface="Times New Roman" pitchFamily="18" charset="0"/>
              </a:rPr>
              <a:t>not understand </a:t>
            </a:r>
            <a:r>
              <a:rPr lang="en-US" sz="2400" b="1" dirty="0" smtClean="0">
                <a:solidFill>
                  <a:schemeClr val="accent2"/>
                </a:solidFill>
                <a:effectLst>
                  <a:outerShdw blurRad="38100" dist="38100" dir="2700000" algn="tl">
                    <a:srgbClr val="000000"/>
                  </a:outerShdw>
                </a:effectLst>
                <a:ea typeface="+mn-ea"/>
                <a:cs typeface="Times New Roman" pitchFamily="18" charset="0"/>
              </a:rPr>
              <a:t>death.</a:t>
            </a:r>
          </a:p>
          <a:p>
            <a:pPr algn="just" eaLnBrk="1" hangingPunct="1">
              <a:lnSpc>
                <a:spcPct val="90000"/>
              </a:lnSpc>
              <a:defRPr/>
            </a:pPr>
            <a:r>
              <a:rPr lang="en-US" sz="2400" b="1" dirty="0" smtClean="0">
                <a:solidFill>
                  <a:schemeClr val="accent2"/>
                </a:solidFill>
                <a:effectLst>
                  <a:outerShdw blurRad="38100" dist="38100" dir="2700000" algn="tl">
                    <a:srgbClr val="000000"/>
                  </a:outerShdw>
                </a:effectLst>
                <a:ea typeface="+mn-ea"/>
                <a:cs typeface="Times New Roman" pitchFamily="18" charset="0"/>
              </a:rPr>
              <a:t>They will </a:t>
            </a:r>
            <a:r>
              <a:rPr lang="en-US" sz="2400" b="1" dirty="0" smtClean="0">
                <a:solidFill>
                  <a:srgbClr val="7E1262"/>
                </a:solidFill>
                <a:effectLst>
                  <a:outerShdw blurRad="38100" dist="38100" dir="2700000" algn="tl">
                    <a:srgbClr val="000000"/>
                  </a:outerShdw>
                </a:effectLst>
                <a:ea typeface="+mn-ea"/>
                <a:cs typeface="Times New Roman" pitchFamily="18" charset="0"/>
              </a:rPr>
              <a:t>react to the change in emotions exhibited by adults.</a:t>
            </a:r>
          </a:p>
          <a:p>
            <a:pPr algn="just" eaLnBrk="1" hangingPunct="1">
              <a:lnSpc>
                <a:spcPct val="90000"/>
              </a:lnSpc>
              <a:defRPr/>
            </a:pPr>
            <a:r>
              <a:rPr lang="en-US" sz="2400" b="1" dirty="0" smtClean="0">
                <a:solidFill>
                  <a:schemeClr val="accent2"/>
                </a:solidFill>
                <a:effectLst>
                  <a:outerShdw blurRad="38100" dist="38100" dir="2700000" algn="tl">
                    <a:srgbClr val="000000"/>
                  </a:outerShdw>
                </a:effectLst>
                <a:ea typeface="+mn-ea"/>
                <a:cs typeface="Times New Roman" pitchFamily="18" charset="0"/>
              </a:rPr>
              <a:t>If it is a </a:t>
            </a:r>
            <a:r>
              <a:rPr lang="en-US" sz="2400" b="1" dirty="0" smtClean="0">
                <a:solidFill>
                  <a:srgbClr val="7E1262"/>
                </a:solidFill>
                <a:effectLst>
                  <a:outerShdw blurRad="38100" dist="38100" dir="2700000" algn="tl">
                    <a:srgbClr val="000000"/>
                  </a:outerShdw>
                </a:effectLst>
                <a:ea typeface="+mn-ea"/>
                <a:cs typeface="Times New Roman" pitchFamily="18" charset="0"/>
              </a:rPr>
              <a:t>parent who has died</a:t>
            </a:r>
            <a:r>
              <a:rPr lang="en-US" sz="2400" b="1" dirty="0" smtClean="0">
                <a:solidFill>
                  <a:schemeClr val="accent2"/>
                </a:solidFill>
                <a:effectLst>
                  <a:outerShdw blurRad="38100" dist="38100" dir="2700000" algn="tl">
                    <a:srgbClr val="000000"/>
                  </a:outerShdw>
                </a:effectLst>
                <a:ea typeface="+mn-ea"/>
                <a:cs typeface="Times New Roman" pitchFamily="18" charset="0"/>
              </a:rPr>
              <a:t>, the child will experience </a:t>
            </a:r>
            <a:r>
              <a:rPr lang="en-US" sz="2400" b="1" dirty="0" smtClean="0">
                <a:solidFill>
                  <a:srgbClr val="7E1262"/>
                </a:solidFill>
                <a:effectLst>
                  <a:outerShdw blurRad="38100" dist="38100" dir="2700000" algn="tl">
                    <a:srgbClr val="000000"/>
                  </a:outerShdw>
                </a:effectLst>
                <a:ea typeface="+mn-ea"/>
                <a:cs typeface="Times New Roman" pitchFamily="18" charset="0"/>
              </a:rPr>
              <a:t>separation anxiety.</a:t>
            </a:r>
          </a:p>
          <a:p>
            <a:pPr algn="just" eaLnBrk="1" hangingPunct="1">
              <a:lnSpc>
                <a:spcPct val="90000"/>
              </a:lnSpc>
              <a:defRPr/>
            </a:pPr>
            <a:r>
              <a:rPr lang="en-US" sz="2400" b="1" dirty="0" smtClean="0">
                <a:solidFill>
                  <a:schemeClr val="accent2"/>
                </a:solidFill>
                <a:effectLst>
                  <a:outerShdw blurRad="38100" dist="38100" dir="2700000" algn="tl">
                    <a:srgbClr val="000000"/>
                  </a:outerShdw>
                </a:effectLst>
                <a:ea typeface="+mn-ea"/>
                <a:cs typeface="Times New Roman" pitchFamily="18" charset="0"/>
              </a:rPr>
              <a:t>The change in routine that occurs when someone has died can be upsetting to a child this age.</a:t>
            </a:r>
          </a:p>
          <a:p>
            <a:pPr algn="just" eaLnBrk="1" hangingPunct="1">
              <a:lnSpc>
                <a:spcPct val="90000"/>
              </a:lnSpc>
              <a:defRPr/>
            </a:pPr>
            <a:r>
              <a:rPr lang="en-US" sz="2400" b="1" dirty="0" smtClean="0">
                <a:solidFill>
                  <a:schemeClr val="accent2"/>
                </a:solidFill>
                <a:effectLst>
                  <a:outerShdw blurRad="38100" dist="38100" dir="2700000" algn="tl">
                    <a:srgbClr val="000000"/>
                  </a:outerShdw>
                </a:effectLst>
                <a:ea typeface="+mn-ea"/>
                <a:cs typeface="Times New Roman" pitchFamily="18" charset="0"/>
              </a:rPr>
              <a:t>Encourage the caregiver to provide as consistent a routine as possible.  The caregiver should try to spend some time each day with the child to help them feel secure.</a:t>
            </a:r>
          </a:p>
          <a:p>
            <a:pPr algn="just" eaLnBrk="1" hangingPunct="1">
              <a:lnSpc>
                <a:spcPct val="90000"/>
              </a:lnSpc>
              <a:defRPr/>
            </a:pPr>
            <a:endParaRPr lang="en-US" sz="2400" b="1" dirty="0" smtClean="0">
              <a:solidFill>
                <a:schemeClr val="accent2"/>
              </a:solidFill>
              <a:effectLst>
                <a:outerShdw blurRad="38100" dist="38100" dir="2700000" algn="tl">
                  <a:srgbClr val="000000"/>
                </a:outerShdw>
              </a:effectLst>
              <a:ea typeface="+mn-ea"/>
              <a:cs typeface="Times New Roman" pitchFamily="18" charset="0"/>
            </a:endParaRPr>
          </a:p>
        </p:txBody>
      </p:sp>
    </p:spTree>
    <p:extLst>
      <p:ext uri="{BB962C8B-B14F-4D97-AF65-F5344CB8AC3E}">
        <p14:creationId xmlns:p14="http://schemas.microsoft.com/office/powerpoint/2010/main" val="314536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9090"/>
                                        </p:tgtEl>
                                        <p:attrNameLst>
                                          <p:attrName>style.visibility</p:attrName>
                                        </p:attrNameLst>
                                      </p:cBhvr>
                                      <p:to>
                                        <p:strVal val="visible"/>
                                      </p:to>
                                    </p:set>
                                    <p:anim calcmode="lin" valueType="num">
                                      <p:cBhvr>
                                        <p:cTn id="7" dur="500" fill="hold"/>
                                        <p:tgtEl>
                                          <p:spTgt spid="89090"/>
                                        </p:tgtEl>
                                        <p:attrNameLst>
                                          <p:attrName>ppt_w</p:attrName>
                                        </p:attrNameLst>
                                      </p:cBhvr>
                                      <p:tavLst>
                                        <p:tav tm="0">
                                          <p:val>
                                            <p:fltVal val="0"/>
                                          </p:val>
                                        </p:tav>
                                        <p:tav tm="100000">
                                          <p:val>
                                            <p:strVal val="#ppt_w"/>
                                          </p:val>
                                        </p:tav>
                                      </p:tavLst>
                                    </p:anim>
                                    <p:anim calcmode="lin" valueType="num">
                                      <p:cBhvr>
                                        <p:cTn id="8" dur="500" fill="hold"/>
                                        <p:tgtEl>
                                          <p:spTgt spid="8909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89091">
                                            <p:txEl>
                                              <p:pRg st="0" end="0"/>
                                            </p:txEl>
                                          </p:spTgt>
                                        </p:tgtEl>
                                        <p:attrNameLst>
                                          <p:attrName>style.visibility</p:attrName>
                                        </p:attrNameLst>
                                      </p:cBhvr>
                                      <p:to>
                                        <p:strVal val="visible"/>
                                      </p:to>
                                    </p:set>
                                    <p:anim calcmode="lin" valueType="num">
                                      <p:cBhvr>
                                        <p:cTn id="13" dur="500" fill="hold"/>
                                        <p:tgtEl>
                                          <p:spTgt spid="8909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89091">
                                            <p:txEl>
                                              <p:pRg st="0" end="0"/>
                                            </p:txEl>
                                          </p:spTgt>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89091">
                                            <p:txEl>
                                              <p:pRg st="1" end="1"/>
                                            </p:txEl>
                                          </p:spTgt>
                                        </p:tgtEl>
                                        <p:attrNameLst>
                                          <p:attrName>style.visibility</p:attrName>
                                        </p:attrNameLst>
                                      </p:cBhvr>
                                      <p:to>
                                        <p:strVal val="visible"/>
                                      </p:to>
                                    </p:set>
                                    <p:anim calcmode="lin" valueType="num">
                                      <p:cBhvr>
                                        <p:cTn id="17" dur="500" fill="hold"/>
                                        <p:tgtEl>
                                          <p:spTgt spid="89091">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89091">
                                            <p:txEl>
                                              <p:pRg st="1" end="1"/>
                                            </p:txEl>
                                          </p:spTgt>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89091">
                                            <p:txEl>
                                              <p:pRg st="2" end="2"/>
                                            </p:txEl>
                                          </p:spTgt>
                                        </p:tgtEl>
                                        <p:attrNameLst>
                                          <p:attrName>style.visibility</p:attrName>
                                        </p:attrNameLst>
                                      </p:cBhvr>
                                      <p:to>
                                        <p:strVal val="visible"/>
                                      </p:to>
                                    </p:set>
                                    <p:anim calcmode="lin" valueType="num">
                                      <p:cBhvr>
                                        <p:cTn id="21" dur="500" fill="hold"/>
                                        <p:tgtEl>
                                          <p:spTgt spid="89091">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9091">
                                            <p:txEl>
                                              <p:pRg st="2" end="2"/>
                                            </p:txEl>
                                          </p:spTgt>
                                        </p:tgtEl>
                                        <p:attrNameLst>
                                          <p:attrName>ppt_h</p:attrName>
                                        </p:attrNameLst>
                                      </p:cBhvr>
                                      <p:tavLst>
                                        <p:tav tm="0">
                                          <p:val>
                                            <p:fltVal val="0"/>
                                          </p:val>
                                        </p:tav>
                                        <p:tav tm="100000">
                                          <p:val>
                                            <p:strVal val="#ppt_h"/>
                                          </p:val>
                                        </p:tav>
                                      </p:tavLst>
                                    </p:anim>
                                  </p:childTnLst>
                                </p:cTn>
                              </p:par>
                              <p:par>
                                <p:cTn id="23" presetID="23" presetClass="entr" presetSubtype="16" fill="hold" nodeType="withEffect">
                                  <p:stCondLst>
                                    <p:cond delay="0"/>
                                  </p:stCondLst>
                                  <p:childTnLst>
                                    <p:set>
                                      <p:cBhvr>
                                        <p:cTn id="24" dur="1" fill="hold">
                                          <p:stCondLst>
                                            <p:cond delay="0"/>
                                          </p:stCondLst>
                                        </p:cTn>
                                        <p:tgtEl>
                                          <p:spTgt spid="89091">
                                            <p:txEl>
                                              <p:pRg st="3" end="3"/>
                                            </p:txEl>
                                          </p:spTgt>
                                        </p:tgtEl>
                                        <p:attrNameLst>
                                          <p:attrName>style.visibility</p:attrName>
                                        </p:attrNameLst>
                                      </p:cBhvr>
                                      <p:to>
                                        <p:strVal val="visible"/>
                                      </p:to>
                                    </p:set>
                                    <p:anim calcmode="lin" valueType="num">
                                      <p:cBhvr>
                                        <p:cTn id="25" dur="500" fill="hold"/>
                                        <p:tgtEl>
                                          <p:spTgt spid="89091">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89091">
                                            <p:txEl>
                                              <p:pRg st="3" end="3"/>
                                            </p:txEl>
                                          </p:spTgt>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89091">
                                            <p:txEl>
                                              <p:pRg st="4" end="4"/>
                                            </p:txEl>
                                          </p:spTgt>
                                        </p:tgtEl>
                                        <p:attrNameLst>
                                          <p:attrName>style.visibility</p:attrName>
                                        </p:attrNameLst>
                                      </p:cBhvr>
                                      <p:to>
                                        <p:strVal val="visible"/>
                                      </p:to>
                                    </p:set>
                                    <p:anim calcmode="lin" valueType="num">
                                      <p:cBhvr>
                                        <p:cTn id="29" dur="500" fill="hold"/>
                                        <p:tgtEl>
                                          <p:spTgt spid="89091">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89091">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219075" y="227013"/>
            <a:ext cx="7477125" cy="687387"/>
          </a:xfrm>
        </p:spPr>
        <p:txBody>
          <a:bodyPr/>
          <a:lstStyle/>
          <a:p>
            <a:pPr algn="ctr" eaLnBrk="1" hangingPunct="1">
              <a:defRPr/>
            </a:pPr>
            <a:r>
              <a:rPr lang="en-US" b="1">
                <a:solidFill>
                  <a:srgbClr val="7E1262"/>
                </a:solidFill>
                <a:effectLst>
                  <a:outerShdw blurRad="38100" dist="38100" dir="2700000" algn="tl">
                    <a:srgbClr val="000000"/>
                  </a:outerShdw>
                </a:effectLst>
                <a:latin typeface="Arial" charset="0"/>
                <a:cs typeface="Times New Roman" charset="0"/>
              </a:rPr>
              <a:t>Preschool Age</a:t>
            </a:r>
            <a:br>
              <a:rPr lang="en-US" b="1">
                <a:solidFill>
                  <a:srgbClr val="7E1262"/>
                </a:solidFill>
                <a:effectLst>
                  <a:outerShdw blurRad="38100" dist="38100" dir="2700000" algn="tl">
                    <a:srgbClr val="000000"/>
                  </a:outerShdw>
                </a:effectLst>
                <a:latin typeface="Arial" charset="0"/>
                <a:cs typeface="Times New Roman" charset="0"/>
              </a:rPr>
            </a:br>
            <a:endParaRPr lang="en-US" b="1">
              <a:solidFill>
                <a:srgbClr val="7E1262"/>
              </a:solidFill>
              <a:effectLst>
                <a:outerShdw blurRad="38100" dist="38100" dir="2700000" algn="tl">
                  <a:srgbClr val="000000"/>
                </a:outerShdw>
              </a:effectLst>
              <a:latin typeface="Arial" charset="0"/>
              <a:cs typeface="Times New Roman" charset="0"/>
            </a:endParaRPr>
          </a:p>
        </p:txBody>
      </p:sp>
      <p:sp>
        <p:nvSpPr>
          <p:cNvPr id="93187" name="Rectangle 3"/>
          <p:cNvSpPr>
            <a:spLocks noGrp="1" noChangeArrowheads="1"/>
          </p:cNvSpPr>
          <p:nvPr>
            <p:ph type="body" idx="1"/>
          </p:nvPr>
        </p:nvSpPr>
        <p:spPr>
          <a:xfrm>
            <a:off x="304800" y="609600"/>
            <a:ext cx="7386638" cy="4497388"/>
          </a:xfrm>
        </p:spPr>
        <p:txBody>
          <a:bodyPr/>
          <a:lstStyle/>
          <a:p>
            <a:pPr algn="just" eaLnBrk="1" hangingPunct="1">
              <a:lnSpc>
                <a:spcPct val="80000"/>
              </a:lnSpc>
              <a:defRPr/>
            </a:pPr>
            <a:r>
              <a:rPr lang="en-US" sz="2600" b="1">
                <a:solidFill>
                  <a:schemeClr val="accent2"/>
                </a:solidFill>
                <a:effectLst>
                  <a:outerShdw blurRad="38100" dist="38100" dir="2700000" algn="tl">
                    <a:srgbClr val="000000"/>
                  </a:outerShdw>
                </a:effectLst>
                <a:latin typeface="Arial" charset="0"/>
                <a:cs typeface="Times New Roman" charset="0"/>
              </a:rPr>
              <a:t>This age has </a:t>
            </a:r>
            <a:r>
              <a:rPr lang="en-US" sz="2600" b="1">
                <a:solidFill>
                  <a:srgbClr val="7E1262"/>
                </a:solidFill>
                <a:effectLst>
                  <a:outerShdw blurRad="38100" dist="38100" dir="2700000" algn="tl">
                    <a:srgbClr val="000000"/>
                  </a:outerShdw>
                </a:effectLst>
                <a:latin typeface="Arial" charset="0"/>
                <a:cs typeface="Times New Roman" charset="0"/>
              </a:rPr>
              <a:t>trouble understanding </a:t>
            </a:r>
            <a:r>
              <a:rPr lang="en-US" sz="2600" b="1">
                <a:solidFill>
                  <a:schemeClr val="accent2"/>
                </a:solidFill>
                <a:effectLst>
                  <a:outerShdw blurRad="38100" dist="38100" dir="2700000" algn="tl">
                    <a:srgbClr val="000000"/>
                  </a:outerShdw>
                </a:effectLst>
                <a:latin typeface="Arial" charset="0"/>
                <a:cs typeface="Times New Roman" charset="0"/>
              </a:rPr>
              <a:t>death.  They may </a:t>
            </a:r>
            <a:r>
              <a:rPr lang="en-US" sz="2600" b="1">
                <a:solidFill>
                  <a:srgbClr val="7E1262"/>
                </a:solidFill>
                <a:effectLst>
                  <a:outerShdw blurRad="38100" dist="38100" dir="2700000" algn="tl">
                    <a:srgbClr val="000000"/>
                  </a:outerShdw>
                </a:effectLst>
                <a:latin typeface="Arial" charset="0"/>
                <a:cs typeface="Times New Roman" charset="0"/>
              </a:rPr>
              <a:t>not understand that death is permanent,</a:t>
            </a:r>
          </a:p>
          <a:p>
            <a:pPr algn="just" eaLnBrk="1" hangingPunct="1">
              <a:lnSpc>
                <a:spcPct val="80000"/>
              </a:lnSpc>
              <a:defRPr/>
            </a:pPr>
            <a:r>
              <a:rPr lang="en-US" sz="2600" b="1">
                <a:solidFill>
                  <a:schemeClr val="accent2"/>
                </a:solidFill>
                <a:effectLst>
                  <a:outerShdw blurRad="38100" dist="38100" dir="2700000" algn="tl">
                    <a:srgbClr val="000000"/>
                  </a:outerShdw>
                </a:effectLst>
                <a:latin typeface="Arial" charset="0"/>
                <a:cs typeface="Times New Roman" charset="0"/>
              </a:rPr>
              <a:t>Tell the child what to expect as far as changes in routine or what they may see.</a:t>
            </a:r>
          </a:p>
          <a:p>
            <a:pPr algn="just" eaLnBrk="1" hangingPunct="1">
              <a:lnSpc>
                <a:spcPct val="80000"/>
              </a:lnSpc>
              <a:defRPr/>
            </a:pPr>
            <a:r>
              <a:rPr lang="en-US" sz="2600" b="1">
                <a:solidFill>
                  <a:schemeClr val="accent2"/>
                </a:solidFill>
                <a:effectLst>
                  <a:outerShdw blurRad="38100" dist="38100" dir="2700000" algn="tl">
                    <a:srgbClr val="000000"/>
                  </a:outerShdw>
                </a:effectLst>
                <a:latin typeface="Arial" charset="0"/>
                <a:cs typeface="Times New Roman" charset="0"/>
              </a:rPr>
              <a:t>This age group is </a:t>
            </a:r>
            <a:r>
              <a:rPr lang="en-US" sz="2600" b="1">
                <a:solidFill>
                  <a:srgbClr val="7E1262"/>
                </a:solidFill>
                <a:effectLst>
                  <a:outerShdw blurRad="38100" dist="38100" dir="2700000" algn="tl">
                    <a:srgbClr val="000000"/>
                  </a:outerShdw>
                </a:effectLst>
                <a:latin typeface="Arial" charset="0"/>
                <a:cs typeface="Times New Roman" charset="0"/>
              </a:rPr>
              <a:t>very egocentric, </a:t>
            </a:r>
            <a:r>
              <a:rPr lang="en-US" sz="2600" b="1">
                <a:solidFill>
                  <a:schemeClr val="accent2"/>
                </a:solidFill>
                <a:effectLst>
                  <a:outerShdw blurRad="38100" dist="38100" dir="2700000" algn="tl">
                    <a:srgbClr val="000000"/>
                  </a:outerShdw>
                </a:effectLst>
                <a:latin typeface="Arial" charset="0"/>
                <a:cs typeface="Times New Roman" charset="0"/>
              </a:rPr>
              <a:t>and may feel that the </a:t>
            </a:r>
            <a:r>
              <a:rPr lang="en-US" sz="2600" b="1">
                <a:solidFill>
                  <a:srgbClr val="7E1262"/>
                </a:solidFill>
                <a:effectLst>
                  <a:outerShdw blurRad="38100" dist="38100" dir="2700000" algn="tl">
                    <a:srgbClr val="000000"/>
                  </a:outerShdw>
                </a:effectLst>
                <a:latin typeface="Arial" charset="0"/>
                <a:cs typeface="Times New Roman" charset="0"/>
              </a:rPr>
              <a:t>death is result of something they did or thought</a:t>
            </a:r>
            <a:r>
              <a:rPr lang="en-US" sz="2600" b="1">
                <a:solidFill>
                  <a:schemeClr val="accent2"/>
                </a:solidFill>
                <a:effectLst>
                  <a:outerShdw blurRad="38100" dist="38100" dir="2700000" algn="tl">
                    <a:srgbClr val="000000"/>
                  </a:outerShdw>
                </a:effectLst>
                <a:latin typeface="Arial" charset="0"/>
                <a:cs typeface="Times New Roman" charset="0"/>
              </a:rPr>
              <a:t>.</a:t>
            </a:r>
          </a:p>
          <a:p>
            <a:pPr algn="just" eaLnBrk="1" hangingPunct="1">
              <a:lnSpc>
                <a:spcPct val="80000"/>
              </a:lnSpc>
              <a:defRPr/>
            </a:pPr>
            <a:r>
              <a:rPr lang="en-US" sz="2600" b="1">
                <a:solidFill>
                  <a:schemeClr val="accent2"/>
                </a:solidFill>
                <a:effectLst>
                  <a:outerShdw blurRad="38100" dist="38100" dir="2700000" algn="tl">
                    <a:srgbClr val="000000"/>
                  </a:outerShdw>
                </a:effectLst>
                <a:latin typeface="Arial" charset="0"/>
                <a:cs typeface="Times New Roman" charset="0"/>
              </a:rPr>
              <a:t>A child at this age may be concerned about where the person who died has gone or how that person will perform basic life functions.</a:t>
            </a:r>
          </a:p>
          <a:p>
            <a:pPr algn="just" eaLnBrk="1" hangingPunct="1">
              <a:lnSpc>
                <a:spcPct val="80000"/>
              </a:lnSpc>
              <a:defRPr/>
            </a:pPr>
            <a:r>
              <a:rPr lang="en-US" sz="2600" b="1">
                <a:solidFill>
                  <a:srgbClr val="7E1262"/>
                </a:solidFill>
                <a:effectLst>
                  <a:outerShdw blurRad="38100" dist="38100" dir="2700000" algn="tl">
                    <a:srgbClr val="000000"/>
                  </a:outerShdw>
                </a:effectLst>
                <a:latin typeface="Arial" charset="0"/>
                <a:cs typeface="Times New Roman" charset="0"/>
              </a:rPr>
              <a:t>Fear of </a:t>
            </a:r>
            <a:r>
              <a:rPr lang="ja-JP" altLang="en-US" sz="2600" b="1">
                <a:solidFill>
                  <a:srgbClr val="7E1262"/>
                </a:solidFill>
                <a:effectLst>
                  <a:outerShdw blurRad="38100" dist="38100" dir="2700000" algn="tl">
                    <a:srgbClr val="000000"/>
                  </a:outerShdw>
                </a:effectLst>
                <a:latin typeface="Arial" charset="0"/>
                <a:cs typeface="Times New Roman" charset="0"/>
              </a:rPr>
              <a:t>“</a:t>
            </a:r>
            <a:r>
              <a:rPr lang="en-US" sz="2600" b="1">
                <a:solidFill>
                  <a:srgbClr val="7E1262"/>
                </a:solidFill>
                <a:effectLst>
                  <a:outerShdw blurRad="38100" dist="38100" dir="2700000" algn="tl">
                    <a:srgbClr val="000000"/>
                  </a:outerShdw>
                </a:effectLst>
                <a:latin typeface="Arial" charset="0"/>
                <a:cs typeface="Times New Roman" charset="0"/>
              </a:rPr>
              <a:t>catching death</a:t>
            </a:r>
            <a:r>
              <a:rPr lang="ja-JP" altLang="en-US" sz="2600" b="1">
                <a:solidFill>
                  <a:srgbClr val="7E1262"/>
                </a:solidFill>
                <a:effectLst>
                  <a:outerShdw blurRad="38100" dist="38100" dir="2700000" algn="tl">
                    <a:srgbClr val="000000"/>
                  </a:outerShdw>
                </a:effectLst>
                <a:latin typeface="Arial" charset="0"/>
                <a:cs typeface="Times New Roman" charset="0"/>
              </a:rPr>
              <a:t>”</a:t>
            </a:r>
            <a:r>
              <a:rPr lang="en-US" sz="2600" b="1">
                <a:solidFill>
                  <a:srgbClr val="7E1262"/>
                </a:solidFill>
                <a:effectLst>
                  <a:outerShdw blurRad="38100" dist="38100" dir="2700000" algn="tl">
                    <a:srgbClr val="000000"/>
                  </a:outerShdw>
                </a:effectLst>
                <a:latin typeface="Arial" charset="0"/>
                <a:cs typeface="Times New Roman" charset="0"/>
              </a:rPr>
              <a:t> or falling asleep </a:t>
            </a:r>
            <a:r>
              <a:rPr lang="en-US" sz="2600" b="1">
                <a:solidFill>
                  <a:schemeClr val="accent2"/>
                </a:solidFill>
                <a:effectLst>
                  <a:outerShdw blurRad="38100" dist="38100" dir="2700000" algn="tl">
                    <a:srgbClr val="000000"/>
                  </a:outerShdw>
                </a:effectLst>
                <a:latin typeface="Arial" charset="0"/>
                <a:cs typeface="Times New Roman" charset="0"/>
              </a:rPr>
              <a:t>and not awaking is not uncommon in this age group.</a:t>
            </a:r>
          </a:p>
          <a:p>
            <a:pPr algn="just" eaLnBrk="1" hangingPunct="1">
              <a:lnSpc>
                <a:spcPct val="80000"/>
              </a:lnSpc>
              <a:defRPr/>
            </a:pPr>
            <a:r>
              <a:rPr lang="en-US" sz="2600" b="1">
                <a:solidFill>
                  <a:schemeClr val="accent2"/>
                </a:solidFill>
                <a:effectLst>
                  <a:outerShdw blurRad="38100" dist="38100" dir="2700000" algn="tl">
                    <a:srgbClr val="000000"/>
                  </a:outerShdw>
                </a:effectLst>
                <a:latin typeface="Arial" charset="0"/>
                <a:cs typeface="Times New Roman" charset="0"/>
              </a:rPr>
              <a:t>Opportunities to express their feelings and repeated clear explanations will benefit a child at this age.</a:t>
            </a:r>
          </a:p>
          <a:p>
            <a:pPr algn="just" eaLnBrk="1" hangingPunct="1">
              <a:lnSpc>
                <a:spcPct val="80000"/>
              </a:lnSpc>
              <a:defRPr/>
            </a:pPr>
            <a:endParaRPr lang="en-US" sz="2600" b="1">
              <a:solidFill>
                <a:schemeClr val="accent2"/>
              </a:solidFill>
              <a:effectLst>
                <a:outerShdw blurRad="38100" dist="38100" dir="2700000" algn="tl">
                  <a:srgbClr val="000000"/>
                </a:outerShdw>
              </a:effectLst>
              <a:latin typeface="Arial" charset="0"/>
              <a:cs typeface="Times New Roman" charset="0"/>
            </a:endParaRPr>
          </a:p>
        </p:txBody>
      </p:sp>
    </p:spTree>
    <p:extLst>
      <p:ext uri="{BB962C8B-B14F-4D97-AF65-F5344CB8AC3E}">
        <p14:creationId xmlns:p14="http://schemas.microsoft.com/office/powerpoint/2010/main" val="1435522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3186"/>
                                        </p:tgtEl>
                                        <p:attrNameLst>
                                          <p:attrName>style.visibility</p:attrName>
                                        </p:attrNameLst>
                                      </p:cBhvr>
                                      <p:to>
                                        <p:strVal val="visible"/>
                                      </p:to>
                                    </p:set>
                                    <p:anim calcmode="lin" valueType="num">
                                      <p:cBhvr>
                                        <p:cTn id="7" dur="500" fill="hold"/>
                                        <p:tgtEl>
                                          <p:spTgt spid="93186"/>
                                        </p:tgtEl>
                                        <p:attrNameLst>
                                          <p:attrName>ppt_w</p:attrName>
                                        </p:attrNameLst>
                                      </p:cBhvr>
                                      <p:tavLst>
                                        <p:tav tm="0">
                                          <p:val>
                                            <p:fltVal val="0"/>
                                          </p:val>
                                        </p:tav>
                                        <p:tav tm="100000">
                                          <p:val>
                                            <p:strVal val="#ppt_w"/>
                                          </p:val>
                                        </p:tav>
                                      </p:tavLst>
                                    </p:anim>
                                    <p:anim calcmode="lin" valueType="num">
                                      <p:cBhvr>
                                        <p:cTn id="8" dur="500" fill="hold"/>
                                        <p:tgtEl>
                                          <p:spTgt spid="9318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93187">
                                            <p:txEl>
                                              <p:pRg st="0" end="0"/>
                                            </p:txEl>
                                          </p:spTgt>
                                        </p:tgtEl>
                                        <p:attrNameLst>
                                          <p:attrName>style.visibility</p:attrName>
                                        </p:attrNameLst>
                                      </p:cBhvr>
                                      <p:to>
                                        <p:strVal val="visible"/>
                                      </p:to>
                                    </p:set>
                                    <p:anim calcmode="lin" valueType="num">
                                      <p:cBhvr>
                                        <p:cTn id="13" dur="500" fill="hold"/>
                                        <p:tgtEl>
                                          <p:spTgt spid="9318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93187">
                                            <p:txEl>
                                              <p:pRg st="0" end="0"/>
                                            </p:txEl>
                                          </p:spTgt>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93187">
                                            <p:txEl>
                                              <p:pRg st="1" end="1"/>
                                            </p:txEl>
                                          </p:spTgt>
                                        </p:tgtEl>
                                        <p:attrNameLst>
                                          <p:attrName>style.visibility</p:attrName>
                                        </p:attrNameLst>
                                      </p:cBhvr>
                                      <p:to>
                                        <p:strVal val="visible"/>
                                      </p:to>
                                    </p:set>
                                    <p:anim calcmode="lin" valueType="num">
                                      <p:cBhvr>
                                        <p:cTn id="17" dur="500" fill="hold"/>
                                        <p:tgtEl>
                                          <p:spTgt spid="93187">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93187">
                                            <p:txEl>
                                              <p:pRg st="1" end="1"/>
                                            </p:txEl>
                                          </p:spTgt>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93187">
                                            <p:txEl>
                                              <p:pRg st="2" end="2"/>
                                            </p:txEl>
                                          </p:spTgt>
                                        </p:tgtEl>
                                        <p:attrNameLst>
                                          <p:attrName>style.visibility</p:attrName>
                                        </p:attrNameLst>
                                      </p:cBhvr>
                                      <p:to>
                                        <p:strVal val="visible"/>
                                      </p:to>
                                    </p:set>
                                    <p:anim calcmode="lin" valueType="num">
                                      <p:cBhvr>
                                        <p:cTn id="21" dur="500" fill="hold"/>
                                        <p:tgtEl>
                                          <p:spTgt spid="9318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93187">
                                            <p:txEl>
                                              <p:pRg st="2" end="2"/>
                                            </p:txEl>
                                          </p:spTgt>
                                        </p:tgtEl>
                                        <p:attrNameLst>
                                          <p:attrName>ppt_h</p:attrName>
                                        </p:attrNameLst>
                                      </p:cBhvr>
                                      <p:tavLst>
                                        <p:tav tm="0">
                                          <p:val>
                                            <p:fltVal val="0"/>
                                          </p:val>
                                        </p:tav>
                                        <p:tav tm="100000">
                                          <p:val>
                                            <p:strVal val="#ppt_h"/>
                                          </p:val>
                                        </p:tav>
                                      </p:tavLst>
                                    </p:anim>
                                  </p:childTnLst>
                                </p:cTn>
                              </p:par>
                              <p:par>
                                <p:cTn id="23" presetID="23" presetClass="entr" presetSubtype="16" fill="hold" nodeType="with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p:cTn id="25" dur="500" fill="hold"/>
                                        <p:tgtEl>
                                          <p:spTgt spid="9318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93187">
                                            <p:txEl>
                                              <p:pRg st="3" end="3"/>
                                            </p:txEl>
                                          </p:spTgt>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93187">
                                            <p:txEl>
                                              <p:pRg st="4" end="4"/>
                                            </p:txEl>
                                          </p:spTgt>
                                        </p:tgtEl>
                                        <p:attrNameLst>
                                          <p:attrName>style.visibility</p:attrName>
                                        </p:attrNameLst>
                                      </p:cBhvr>
                                      <p:to>
                                        <p:strVal val="visible"/>
                                      </p:to>
                                    </p:set>
                                    <p:anim calcmode="lin" valueType="num">
                                      <p:cBhvr>
                                        <p:cTn id="29" dur="500" fill="hold"/>
                                        <p:tgtEl>
                                          <p:spTgt spid="93187">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93187">
                                            <p:txEl>
                                              <p:pRg st="4" end="4"/>
                                            </p:txEl>
                                          </p:spTgt>
                                        </p:tgtEl>
                                        <p:attrNameLst>
                                          <p:attrName>ppt_h</p:attrName>
                                        </p:attrNameLst>
                                      </p:cBhvr>
                                      <p:tavLst>
                                        <p:tav tm="0">
                                          <p:val>
                                            <p:fltVal val="0"/>
                                          </p:val>
                                        </p:tav>
                                        <p:tav tm="100000">
                                          <p:val>
                                            <p:strVal val="#ppt_h"/>
                                          </p:val>
                                        </p:tav>
                                      </p:tavLst>
                                    </p:anim>
                                  </p:childTnLst>
                                </p:cTn>
                              </p:par>
                              <p:par>
                                <p:cTn id="31" presetID="23" presetClass="entr" presetSubtype="16" fill="hold" nodeType="withEffect">
                                  <p:stCondLst>
                                    <p:cond delay="0"/>
                                  </p:stCondLst>
                                  <p:childTnLst>
                                    <p:set>
                                      <p:cBhvr>
                                        <p:cTn id="32" dur="1" fill="hold">
                                          <p:stCondLst>
                                            <p:cond delay="0"/>
                                          </p:stCondLst>
                                        </p:cTn>
                                        <p:tgtEl>
                                          <p:spTgt spid="93187">
                                            <p:txEl>
                                              <p:pRg st="5" end="5"/>
                                            </p:txEl>
                                          </p:spTgt>
                                        </p:tgtEl>
                                        <p:attrNameLst>
                                          <p:attrName>style.visibility</p:attrName>
                                        </p:attrNameLst>
                                      </p:cBhvr>
                                      <p:to>
                                        <p:strVal val="visible"/>
                                      </p:to>
                                    </p:set>
                                    <p:anim calcmode="lin" valueType="num">
                                      <p:cBhvr>
                                        <p:cTn id="33" dur="500" fill="hold"/>
                                        <p:tgtEl>
                                          <p:spTgt spid="93187">
                                            <p:txEl>
                                              <p:pRg st="5" end="5"/>
                                            </p:txEl>
                                          </p:spTgt>
                                        </p:tgtEl>
                                        <p:attrNameLst>
                                          <p:attrName>ppt_w</p:attrName>
                                        </p:attrNameLst>
                                      </p:cBhvr>
                                      <p:tavLst>
                                        <p:tav tm="0">
                                          <p:val>
                                            <p:fltVal val="0"/>
                                          </p:val>
                                        </p:tav>
                                        <p:tav tm="100000">
                                          <p:val>
                                            <p:strVal val="#ppt_w"/>
                                          </p:val>
                                        </p:tav>
                                      </p:tavLst>
                                    </p:anim>
                                    <p:anim calcmode="lin" valueType="num">
                                      <p:cBhvr>
                                        <p:cTn id="34" dur="500" fill="hold"/>
                                        <p:tgtEl>
                                          <p:spTgt spid="93187">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algn="ctr" eaLnBrk="1" hangingPunct="1">
              <a:defRPr/>
            </a:pPr>
            <a:r>
              <a:rPr lang="en-US" b="1">
                <a:solidFill>
                  <a:srgbClr val="7E1262"/>
                </a:solidFill>
                <a:effectLst>
                  <a:outerShdw blurRad="38100" dist="38100" dir="2700000" algn="tl">
                    <a:srgbClr val="000000"/>
                  </a:outerShdw>
                </a:effectLst>
                <a:latin typeface="Arial" charset="0"/>
                <a:cs typeface="Times New Roman" charset="0"/>
              </a:rPr>
              <a:t>School Age</a:t>
            </a:r>
            <a:r>
              <a:rPr lang="en-US">
                <a:solidFill>
                  <a:srgbClr val="7E1262"/>
                </a:solidFill>
                <a:effectLst>
                  <a:outerShdw blurRad="38100" dist="38100" dir="2700000" algn="tl">
                    <a:srgbClr val="000000"/>
                  </a:outerShdw>
                </a:effectLst>
                <a:latin typeface="Arial" charset="0"/>
                <a:cs typeface="Times New Roman" charset="0"/>
              </a:rPr>
              <a:t/>
            </a:r>
            <a:br>
              <a:rPr lang="en-US">
                <a:solidFill>
                  <a:srgbClr val="7E1262"/>
                </a:solidFill>
                <a:effectLst>
                  <a:outerShdw blurRad="38100" dist="38100" dir="2700000" algn="tl">
                    <a:srgbClr val="000000"/>
                  </a:outerShdw>
                </a:effectLst>
                <a:latin typeface="Arial" charset="0"/>
                <a:cs typeface="Times New Roman" charset="0"/>
              </a:rPr>
            </a:br>
            <a:endParaRPr lang="en-US">
              <a:solidFill>
                <a:srgbClr val="7E1262"/>
              </a:solidFill>
              <a:effectLst>
                <a:outerShdw blurRad="38100" dist="38100" dir="2700000" algn="tl">
                  <a:srgbClr val="000000"/>
                </a:outerShdw>
              </a:effectLst>
              <a:latin typeface="Arial" charset="0"/>
              <a:cs typeface="Times New Roman" charset="0"/>
            </a:endParaRPr>
          </a:p>
        </p:txBody>
      </p:sp>
      <p:sp>
        <p:nvSpPr>
          <p:cNvPr id="97283" name="Rectangle 3"/>
          <p:cNvSpPr>
            <a:spLocks noGrp="1" noChangeArrowheads="1"/>
          </p:cNvSpPr>
          <p:nvPr>
            <p:ph type="body" idx="1"/>
          </p:nvPr>
        </p:nvSpPr>
        <p:spPr>
          <a:xfrm>
            <a:off x="263525" y="990600"/>
            <a:ext cx="7386638" cy="5105400"/>
          </a:xfrm>
        </p:spPr>
        <p:txBody>
          <a:bodyPr/>
          <a:lstStyle/>
          <a:p>
            <a:pPr algn="just" eaLnBrk="1" hangingPunct="1">
              <a:lnSpc>
                <a:spcPct val="90000"/>
              </a:lnSpc>
              <a:defRPr/>
            </a:pPr>
            <a:r>
              <a:rPr lang="en-US" sz="2600" b="1" dirty="0" smtClean="0">
                <a:solidFill>
                  <a:schemeClr val="accent2"/>
                </a:solidFill>
                <a:effectLst>
                  <a:outerShdw blurRad="38100" dist="38100" dir="2700000" algn="tl">
                    <a:srgbClr val="000000"/>
                  </a:outerShdw>
                </a:effectLst>
                <a:ea typeface="+mn-ea"/>
                <a:cs typeface="Times New Roman" pitchFamily="18" charset="0"/>
              </a:rPr>
              <a:t>Although the younger child in this age group does not believe it can happen to them, this aged child is </a:t>
            </a:r>
            <a:r>
              <a:rPr lang="en-US" sz="2600" b="1" dirty="0" smtClean="0">
                <a:solidFill>
                  <a:srgbClr val="7E1262"/>
                </a:solidFill>
                <a:effectLst>
                  <a:outerShdw blurRad="38100" dist="38100" dir="2700000" algn="tl">
                    <a:srgbClr val="000000"/>
                  </a:outerShdw>
                </a:effectLst>
                <a:ea typeface="+mn-ea"/>
                <a:cs typeface="Times New Roman" pitchFamily="18" charset="0"/>
              </a:rPr>
              <a:t>beginning to understand death a little more fully.</a:t>
            </a:r>
          </a:p>
          <a:p>
            <a:pPr algn="just" eaLnBrk="1" hangingPunct="1">
              <a:lnSpc>
                <a:spcPct val="90000"/>
              </a:lnSpc>
              <a:defRPr/>
            </a:pPr>
            <a:r>
              <a:rPr lang="en-US" sz="2600" b="1" dirty="0" smtClean="0">
                <a:solidFill>
                  <a:schemeClr val="accent2"/>
                </a:solidFill>
                <a:effectLst>
                  <a:outerShdw blurRad="38100" dist="38100" dir="2700000" algn="tl">
                    <a:srgbClr val="000000"/>
                  </a:outerShdw>
                </a:effectLst>
                <a:ea typeface="+mn-ea"/>
                <a:cs typeface="Times New Roman" pitchFamily="18" charset="0"/>
              </a:rPr>
              <a:t>A school age child </a:t>
            </a:r>
            <a:r>
              <a:rPr lang="en-US" sz="2600" b="1" dirty="0" smtClean="0">
                <a:solidFill>
                  <a:srgbClr val="7E1262"/>
                </a:solidFill>
                <a:effectLst>
                  <a:outerShdw blurRad="38100" dist="38100" dir="2700000" algn="tl">
                    <a:srgbClr val="000000"/>
                  </a:outerShdw>
                </a:effectLst>
                <a:ea typeface="+mn-ea"/>
                <a:cs typeface="Times New Roman" pitchFamily="18" charset="0"/>
              </a:rPr>
              <a:t>may worry about other significant people in their life dying.</a:t>
            </a:r>
          </a:p>
          <a:p>
            <a:pPr algn="just" eaLnBrk="1" hangingPunct="1">
              <a:lnSpc>
                <a:spcPct val="90000"/>
              </a:lnSpc>
              <a:defRPr/>
            </a:pPr>
            <a:r>
              <a:rPr lang="en-US" sz="2600" b="1" dirty="0" smtClean="0">
                <a:solidFill>
                  <a:schemeClr val="accent2"/>
                </a:solidFill>
                <a:effectLst>
                  <a:outerShdw blurRad="38100" dist="38100" dir="2700000" algn="tl">
                    <a:srgbClr val="000000"/>
                  </a:outerShdw>
                </a:effectLst>
                <a:ea typeface="+mn-ea"/>
                <a:cs typeface="Times New Roman" pitchFamily="18" charset="0"/>
              </a:rPr>
              <a:t>There is often a need for more details about how or why the person died.</a:t>
            </a:r>
          </a:p>
          <a:p>
            <a:pPr algn="just" eaLnBrk="1" hangingPunct="1">
              <a:lnSpc>
                <a:spcPct val="90000"/>
              </a:lnSpc>
              <a:defRPr/>
            </a:pPr>
            <a:r>
              <a:rPr lang="en-US" sz="2600" b="1" dirty="0" smtClean="0">
                <a:solidFill>
                  <a:srgbClr val="7E1262"/>
                </a:solidFill>
                <a:effectLst>
                  <a:outerShdw blurRad="38100" dist="38100" dir="2700000" algn="tl">
                    <a:srgbClr val="000000"/>
                  </a:outerShdw>
                </a:effectLst>
                <a:ea typeface="+mn-ea"/>
                <a:cs typeface="Times New Roman" pitchFamily="18" charset="0"/>
              </a:rPr>
              <a:t>Feelings may be difficult to express or understand</a:t>
            </a:r>
            <a:r>
              <a:rPr lang="en-US" sz="2600" b="1" dirty="0" smtClean="0">
                <a:solidFill>
                  <a:schemeClr val="accent2"/>
                </a:solidFill>
                <a:effectLst>
                  <a:outerShdw blurRad="38100" dist="38100" dir="2700000" algn="tl">
                    <a:srgbClr val="000000"/>
                  </a:outerShdw>
                </a:effectLst>
                <a:ea typeface="+mn-ea"/>
                <a:cs typeface="Times New Roman" pitchFamily="18" charset="0"/>
              </a:rPr>
              <a:t> for this child.  </a:t>
            </a:r>
          </a:p>
          <a:p>
            <a:pPr algn="just" eaLnBrk="1" hangingPunct="1">
              <a:lnSpc>
                <a:spcPct val="90000"/>
              </a:lnSpc>
              <a:defRPr/>
            </a:pPr>
            <a:r>
              <a:rPr lang="en-US" sz="2600" b="1" dirty="0" smtClean="0">
                <a:solidFill>
                  <a:schemeClr val="accent2"/>
                </a:solidFill>
                <a:effectLst>
                  <a:outerShdw blurRad="38100" dist="38100" dir="2700000" algn="tl">
                    <a:srgbClr val="000000"/>
                  </a:outerShdw>
                </a:effectLst>
                <a:ea typeface="+mn-ea"/>
                <a:cs typeface="Times New Roman" pitchFamily="18" charset="0"/>
              </a:rPr>
              <a:t>Letting them know that different people handle their feelings differently and being supportive will help a child in this age group.</a:t>
            </a:r>
          </a:p>
          <a:p>
            <a:pPr eaLnBrk="1" hangingPunct="1">
              <a:lnSpc>
                <a:spcPct val="90000"/>
              </a:lnSpc>
              <a:defRPr/>
            </a:pPr>
            <a:endParaRPr lang="en-US" sz="2600" b="1" dirty="0" smtClean="0">
              <a:solidFill>
                <a:schemeClr val="accent2"/>
              </a:solidFill>
              <a:effectLst>
                <a:outerShdw blurRad="38100" dist="38100" dir="2700000" algn="tl">
                  <a:srgbClr val="000000"/>
                </a:outerShdw>
              </a:effectLst>
              <a:ea typeface="+mn-ea"/>
              <a:cs typeface="Times New Roman" pitchFamily="18" charset="0"/>
            </a:endParaRPr>
          </a:p>
        </p:txBody>
      </p:sp>
    </p:spTree>
    <p:extLst>
      <p:ext uri="{BB962C8B-B14F-4D97-AF65-F5344CB8AC3E}">
        <p14:creationId xmlns:p14="http://schemas.microsoft.com/office/powerpoint/2010/main" val="3496383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7282"/>
                                        </p:tgtEl>
                                        <p:attrNameLst>
                                          <p:attrName>style.visibility</p:attrName>
                                        </p:attrNameLst>
                                      </p:cBhvr>
                                      <p:to>
                                        <p:strVal val="visible"/>
                                      </p:to>
                                    </p:set>
                                    <p:anim calcmode="lin" valueType="num">
                                      <p:cBhvr>
                                        <p:cTn id="7" dur="500" fill="hold"/>
                                        <p:tgtEl>
                                          <p:spTgt spid="97282"/>
                                        </p:tgtEl>
                                        <p:attrNameLst>
                                          <p:attrName>ppt_w</p:attrName>
                                        </p:attrNameLst>
                                      </p:cBhvr>
                                      <p:tavLst>
                                        <p:tav tm="0">
                                          <p:val>
                                            <p:fltVal val="0"/>
                                          </p:val>
                                        </p:tav>
                                        <p:tav tm="100000">
                                          <p:val>
                                            <p:strVal val="#ppt_w"/>
                                          </p:val>
                                        </p:tav>
                                      </p:tavLst>
                                    </p:anim>
                                    <p:anim calcmode="lin" valueType="num">
                                      <p:cBhvr>
                                        <p:cTn id="8" dur="500" fill="hold"/>
                                        <p:tgtEl>
                                          <p:spTgt spid="9728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97283">
                                            <p:txEl>
                                              <p:pRg st="0" end="0"/>
                                            </p:txEl>
                                          </p:spTgt>
                                        </p:tgtEl>
                                        <p:attrNameLst>
                                          <p:attrName>style.visibility</p:attrName>
                                        </p:attrNameLst>
                                      </p:cBhvr>
                                      <p:to>
                                        <p:strVal val="visible"/>
                                      </p:to>
                                    </p:set>
                                    <p:anim calcmode="lin" valueType="num">
                                      <p:cBhvr>
                                        <p:cTn id="13" dur="500" fill="hold"/>
                                        <p:tgtEl>
                                          <p:spTgt spid="9728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97283">
                                            <p:txEl>
                                              <p:pRg st="0" end="0"/>
                                            </p:txEl>
                                          </p:spTgt>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97283">
                                            <p:txEl>
                                              <p:pRg st="1" end="1"/>
                                            </p:txEl>
                                          </p:spTgt>
                                        </p:tgtEl>
                                        <p:attrNameLst>
                                          <p:attrName>style.visibility</p:attrName>
                                        </p:attrNameLst>
                                      </p:cBhvr>
                                      <p:to>
                                        <p:strVal val="visible"/>
                                      </p:to>
                                    </p:set>
                                    <p:anim calcmode="lin" valueType="num">
                                      <p:cBhvr>
                                        <p:cTn id="17" dur="500" fill="hold"/>
                                        <p:tgtEl>
                                          <p:spTgt spid="9728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97283">
                                            <p:txEl>
                                              <p:pRg st="1" end="1"/>
                                            </p:txEl>
                                          </p:spTgt>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97283">
                                            <p:txEl>
                                              <p:pRg st="2" end="2"/>
                                            </p:txEl>
                                          </p:spTgt>
                                        </p:tgtEl>
                                        <p:attrNameLst>
                                          <p:attrName>style.visibility</p:attrName>
                                        </p:attrNameLst>
                                      </p:cBhvr>
                                      <p:to>
                                        <p:strVal val="visible"/>
                                      </p:to>
                                    </p:set>
                                    <p:anim calcmode="lin" valueType="num">
                                      <p:cBhvr>
                                        <p:cTn id="21" dur="500" fill="hold"/>
                                        <p:tgtEl>
                                          <p:spTgt spid="9728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97283">
                                            <p:txEl>
                                              <p:pRg st="2" end="2"/>
                                            </p:txEl>
                                          </p:spTgt>
                                        </p:tgtEl>
                                        <p:attrNameLst>
                                          <p:attrName>ppt_h</p:attrName>
                                        </p:attrNameLst>
                                      </p:cBhvr>
                                      <p:tavLst>
                                        <p:tav tm="0">
                                          <p:val>
                                            <p:fltVal val="0"/>
                                          </p:val>
                                        </p:tav>
                                        <p:tav tm="100000">
                                          <p:val>
                                            <p:strVal val="#ppt_h"/>
                                          </p:val>
                                        </p:tav>
                                      </p:tavLst>
                                    </p:anim>
                                  </p:childTnLst>
                                </p:cTn>
                              </p:par>
                              <p:par>
                                <p:cTn id="23" presetID="23" presetClass="entr" presetSubtype="16" fill="hold" nodeType="withEffect">
                                  <p:stCondLst>
                                    <p:cond delay="0"/>
                                  </p:stCondLst>
                                  <p:childTnLst>
                                    <p:set>
                                      <p:cBhvr>
                                        <p:cTn id="24" dur="1" fill="hold">
                                          <p:stCondLst>
                                            <p:cond delay="0"/>
                                          </p:stCondLst>
                                        </p:cTn>
                                        <p:tgtEl>
                                          <p:spTgt spid="97283">
                                            <p:txEl>
                                              <p:pRg st="3" end="3"/>
                                            </p:txEl>
                                          </p:spTgt>
                                        </p:tgtEl>
                                        <p:attrNameLst>
                                          <p:attrName>style.visibility</p:attrName>
                                        </p:attrNameLst>
                                      </p:cBhvr>
                                      <p:to>
                                        <p:strVal val="visible"/>
                                      </p:to>
                                    </p:set>
                                    <p:anim calcmode="lin" valueType="num">
                                      <p:cBhvr>
                                        <p:cTn id="25" dur="500" fill="hold"/>
                                        <p:tgtEl>
                                          <p:spTgt spid="9728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97283">
                                            <p:txEl>
                                              <p:pRg st="3" end="3"/>
                                            </p:txEl>
                                          </p:spTgt>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97283">
                                            <p:txEl>
                                              <p:pRg st="4" end="4"/>
                                            </p:txEl>
                                          </p:spTgt>
                                        </p:tgtEl>
                                        <p:attrNameLst>
                                          <p:attrName>style.visibility</p:attrName>
                                        </p:attrNameLst>
                                      </p:cBhvr>
                                      <p:to>
                                        <p:strVal val="visible"/>
                                      </p:to>
                                    </p:set>
                                    <p:anim calcmode="lin" valueType="num">
                                      <p:cBhvr>
                                        <p:cTn id="29" dur="500" fill="hold"/>
                                        <p:tgtEl>
                                          <p:spTgt spid="97283">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9728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type="body" idx="1"/>
          </p:nvPr>
        </p:nvSpPr>
        <p:spPr>
          <a:xfrm>
            <a:off x="15298" y="1600200"/>
            <a:ext cx="8900102" cy="6553200"/>
          </a:xfrm>
        </p:spPr>
        <p:txBody>
          <a:bodyPr/>
          <a:lstStyle/>
          <a:p>
            <a:pPr algn="ctr" eaLnBrk="1" hangingPunct="1">
              <a:lnSpc>
                <a:spcPct val="80000"/>
              </a:lnSpc>
              <a:buFontTx/>
              <a:buNone/>
              <a:defRPr/>
            </a:pPr>
            <a:endParaRPr lang="en-US" b="1" dirty="0">
              <a:solidFill>
                <a:srgbClr val="7E1262"/>
              </a:solidFill>
              <a:effectLst>
                <a:outerShdw blurRad="38100" dist="38100" dir="2700000" algn="tl">
                  <a:srgbClr val="000000"/>
                </a:outerShdw>
              </a:effectLst>
              <a:latin typeface="Arial" charset="0"/>
              <a:cs typeface="+mn-cs"/>
            </a:endParaRPr>
          </a:p>
          <a:p>
            <a:pPr algn="just" eaLnBrk="1" hangingPunct="1">
              <a:lnSpc>
                <a:spcPct val="80000"/>
              </a:lnSpc>
              <a:defRPr/>
            </a:pPr>
            <a:r>
              <a:rPr lang="en-US" b="1" dirty="0">
                <a:solidFill>
                  <a:srgbClr val="7E1262"/>
                </a:solidFill>
                <a:effectLst>
                  <a:outerShdw blurRad="38100" dist="38100" dir="2700000" algn="tl">
                    <a:srgbClr val="000000"/>
                  </a:outerShdw>
                </a:effectLst>
                <a:latin typeface="Arial" charset="0"/>
                <a:cs typeface="+mn-cs"/>
              </a:rPr>
              <a:t>Death is not something that adolescents normally think much about.</a:t>
            </a:r>
          </a:p>
          <a:p>
            <a:pPr algn="just" eaLnBrk="1" hangingPunct="1">
              <a:lnSpc>
                <a:spcPct val="80000"/>
              </a:lnSpc>
              <a:defRPr/>
            </a:pPr>
            <a:r>
              <a:rPr lang="en-US" b="1" dirty="0" err="1">
                <a:solidFill>
                  <a:schemeClr val="accent2"/>
                </a:solidFill>
                <a:effectLst>
                  <a:outerShdw blurRad="38100" dist="38100" dir="2700000" algn="tl">
                    <a:srgbClr val="000000"/>
                  </a:outerShdw>
                </a:effectLst>
                <a:latin typeface="Arial" charset="0"/>
                <a:cs typeface="+mn-cs"/>
              </a:rPr>
              <a:t>Elkind</a:t>
            </a:r>
            <a:r>
              <a:rPr lang="ja-JP" altLang="en-US" b="1" dirty="0">
                <a:solidFill>
                  <a:schemeClr val="accent2"/>
                </a:solidFill>
                <a:effectLst>
                  <a:outerShdw blurRad="38100" dist="38100" dir="2700000" algn="tl">
                    <a:srgbClr val="000000"/>
                  </a:outerShdw>
                </a:effectLst>
                <a:latin typeface="Arial" charset="0"/>
                <a:cs typeface="+mn-cs"/>
              </a:rPr>
              <a:t>’</a:t>
            </a:r>
            <a:r>
              <a:rPr lang="en-US" b="1" dirty="0">
                <a:solidFill>
                  <a:schemeClr val="accent2"/>
                </a:solidFill>
                <a:effectLst>
                  <a:outerShdw blurRad="38100" dist="38100" dir="2700000" algn="tl">
                    <a:srgbClr val="000000"/>
                  </a:outerShdw>
                </a:effectLst>
                <a:latin typeface="Arial" charset="0"/>
                <a:cs typeface="+mn-cs"/>
              </a:rPr>
              <a:t>s </a:t>
            </a:r>
            <a:r>
              <a:rPr lang="en-US" b="1" i="1" dirty="0">
                <a:solidFill>
                  <a:srgbClr val="7E1262"/>
                </a:solidFill>
                <a:effectLst>
                  <a:outerShdw blurRad="38100" dist="38100" dir="2700000" algn="tl">
                    <a:srgbClr val="000000"/>
                  </a:outerShdw>
                </a:effectLst>
                <a:latin typeface="Arial" charset="0"/>
                <a:cs typeface="+mn-cs"/>
              </a:rPr>
              <a:t>personal fable</a:t>
            </a:r>
            <a:r>
              <a:rPr lang="en-US" b="1" dirty="0">
                <a:solidFill>
                  <a:schemeClr val="accent2"/>
                </a:solidFill>
                <a:effectLst>
                  <a:outerShdw blurRad="38100" dist="38100" dir="2700000" algn="tl">
                    <a:srgbClr val="000000"/>
                  </a:outerShdw>
                </a:effectLst>
                <a:latin typeface="Arial" charset="0"/>
                <a:cs typeface="+mn-cs"/>
              </a:rPr>
              <a:t> (tendency to believe they are invulnerable) has been questioned, yet many </a:t>
            </a:r>
            <a:r>
              <a:rPr lang="en-US" b="1" dirty="0">
                <a:solidFill>
                  <a:srgbClr val="7E1262"/>
                </a:solidFill>
                <a:effectLst>
                  <a:outerShdw blurRad="38100" dist="38100" dir="2700000" algn="tl">
                    <a:srgbClr val="000000"/>
                  </a:outerShdw>
                </a:effectLst>
                <a:latin typeface="Arial" charset="0"/>
                <a:cs typeface="+mn-cs"/>
              </a:rPr>
              <a:t>teens take some  heedless risks.</a:t>
            </a:r>
          </a:p>
          <a:p>
            <a:pPr algn="just" eaLnBrk="1" hangingPunct="1">
              <a:lnSpc>
                <a:spcPct val="80000"/>
              </a:lnSpc>
              <a:defRPr/>
            </a:pPr>
            <a:r>
              <a:rPr lang="en-US" b="1" dirty="0">
                <a:solidFill>
                  <a:schemeClr val="accent2"/>
                </a:solidFill>
                <a:effectLst>
                  <a:outerShdw blurRad="38100" dist="38100" dir="2700000" algn="tl">
                    <a:srgbClr val="000000"/>
                  </a:outerShdw>
                </a:effectLst>
                <a:latin typeface="Arial" charset="0"/>
                <a:cs typeface="+mn-cs"/>
              </a:rPr>
              <a:t>When teens are </a:t>
            </a:r>
            <a:r>
              <a:rPr lang="en-US" b="1" dirty="0">
                <a:solidFill>
                  <a:srgbClr val="7E1262"/>
                </a:solidFill>
                <a:effectLst>
                  <a:outerShdw blurRad="38100" dist="38100" dir="2700000" algn="tl">
                    <a:srgbClr val="000000"/>
                  </a:outerShdw>
                </a:effectLst>
                <a:latin typeface="Arial" charset="0"/>
                <a:cs typeface="+mn-cs"/>
              </a:rPr>
              <a:t>terminally ill,</a:t>
            </a:r>
            <a:r>
              <a:rPr lang="en-US" b="1" dirty="0">
                <a:solidFill>
                  <a:schemeClr val="accent2"/>
                </a:solidFill>
                <a:effectLst>
                  <a:outerShdw blurRad="38100" dist="38100" dir="2700000" algn="tl">
                    <a:srgbClr val="000000"/>
                  </a:outerShdw>
                </a:effectLst>
                <a:latin typeface="Arial" charset="0"/>
                <a:cs typeface="+mn-cs"/>
              </a:rPr>
              <a:t> they may </a:t>
            </a:r>
            <a:r>
              <a:rPr lang="en-US" b="1" dirty="0">
                <a:solidFill>
                  <a:srgbClr val="7E1262"/>
                </a:solidFill>
                <a:effectLst>
                  <a:outerShdw blurRad="38100" dist="38100" dir="2700000" algn="tl">
                    <a:srgbClr val="000000"/>
                  </a:outerShdw>
                </a:effectLst>
                <a:latin typeface="Arial" charset="0"/>
                <a:cs typeface="+mn-cs"/>
              </a:rPr>
              <a:t>deny </a:t>
            </a:r>
            <a:r>
              <a:rPr lang="en-US" b="1" dirty="0">
                <a:solidFill>
                  <a:schemeClr val="accent2"/>
                </a:solidFill>
                <a:effectLst>
                  <a:outerShdw blurRad="38100" dist="38100" dir="2700000" algn="tl">
                    <a:srgbClr val="000000"/>
                  </a:outerShdw>
                </a:effectLst>
                <a:latin typeface="Arial" charset="0"/>
                <a:cs typeface="+mn-cs"/>
              </a:rPr>
              <a:t>their condition and talk as if they are going to recover when they know they are not.</a:t>
            </a:r>
          </a:p>
          <a:p>
            <a:pPr algn="just" eaLnBrk="1" hangingPunct="1">
              <a:lnSpc>
                <a:spcPct val="80000"/>
              </a:lnSpc>
              <a:defRPr/>
            </a:pPr>
            <a:r>
              <a:rPr lang="en-US" b="1" dirty="0">
                <a:solidFill>
                  <a:srgbClr val="7E1262"/>
                </a:solidFill>
                <a:effectLst>
                  <a:outerShdw blurRad="38100" dist="38100" dir="2700000" algn="tl">
                    <a:srgbClr val="000000"/>
                  </a:outerShdw>
                </a:effectLst>
                <a:latin typeface="Arial" charset="0"/>
                <a:cs typeface="+mn-cs"/>
              </a:rPr>
              <a:t>Denial and repression</a:t>
            </a:r>
            <a:r>
              <a:rPr lang="en-US" b="1" dirty="0">
                <a:solidFill>
                  <a:schemeClr val="accent2"/>
                </a:solidFill>
                <a:effectLst>
                  <a:outerShdw blurRad="38100" dist="38100" dir="2700000" algn="tl">
                    <a:srgbClr val="000000"/>
                  </a:outerShdw>
                </a:effectLst>
                <a:latin typeface="Arial" charset="0"/>
                <a:cs typeface="+mn-cs"/>
              </a:rPr>
              <a:t> </a:t>
            </a:r>
            <a:r>
              <a:rPr lang="en-US" b="1" dirty="0">
                <a:solidFill>
                  <a:srgbClr val="7E1262"/>
                </a:solidFill>
                <a:effectLst>
                  <a:outerShdw blurRad="38100" dist="38100" dir="2700000" algn="tl">
                    <a:srgbClr val="000000"/>
                  </a:outerShdw>
                </a:effectLst>
                <a:latin typeface="Arial" charset="0"/>
                <a:cs typeface="+mn-cs"/>
              </a:rPr>
              <a:t>of emotions</a:t>
            </a:r>
            <a:r>
              <a:rPr lang="en-US" b="1" dirty="0">
                <a:solidFill>
                  <a:schemeClr val="accent2"/>
                </a:solidFill>
                <a:effectLst>
                  <a:outerShdw blurRad="38100" dist="38100" dir="2700000" algn="tl">
                    <a:srgbClr val="000000"/>
                  </a:outerShdw>
                </a:effectLst>
                <a:latin typeface="Arial" charset="0"/>
                <a:cs typeface="+mn-cs"/>
              </a:rPr>
              <a:t>, helps them </a:t>
            </a:r>
            <a:r>
              <a:rPr lang="en-US" b="1" dirty="0">
                <a:solidFill>
                  <a:srgbClr val="7E1262"/>
                </a:solidFill>
                <a:effectLst>
                  <a:outerShdw blurRad="38100" dist="38100" dir="2700000" algn="tl">
                    <a:srgbClr val="000000"/>
                  </a:outerShdw>
                </a:effectLst>
                <a:latin typeface="Arial" charset="0"/>
                <a:cs typeface="+mn-cs"/>
              </a:rPr>
              <a:t>deal</a:t>
            </a:r>
            <a:r>
              <a:rPr lang="en-US" b="1" dirty="0">
                <a:solidFill>
                  <a:schemeClr val="accent2"/>
                </a:solidFill>
                <a:effectLst>
                  <a:outerShdw blurRad="38100" dist="38100" dir="2700000" algn="tl">
                    <a:srgbClr val="000000"/>
                  </a:outerShdw>
                </a:effectLst>
                <a:latin typeface="Arial" charset="0"/>
                <a:cs typeface="+mn-cs"/>
              </a:rPr>
              <a:t> with this crushing blow to their dreams and expectations, and </a:t>
            </a:r>
            <a:r>
              <a:rPr lang="en-US" b="1" dirty="0">
                <a:solidFill>
                  <a:srgbClr val="7E1262"/>
                </a:solidFill>
                <a:effectLst>
                  <a:outerShdw blurRad="38100" dist="38100" dir="2700000" algn="tl">
                    <a:srgbClr val="000000"/>
                  </a:outerShdw>
                </a:effectLst>
                <a:latin typeface="Arial" charset="0"/>
                <a:cs typeface="+mn-cs"/>
              </a:rPr>
              <a:t>anger.</a:t>
            </a:r>
            <a:r>
              <a:rPr lang="en-US" b="1" dirty="0">
                <a:solidFill>
                  <a:schemeClr val="accent2"/>
                </a:solidFill>
                <a:effectLst>
                  <a:outerShdw blurRad="38100" dist="38100" dir="2700000" algn="tl">
                    <a:srgbClr val="000000"/>
                  </a:outerShdw>
                </a:effectLst>
                <a:latin typeface="Arial" charset="0"/>
                <a:cs typeface="+mn-cs"/>
              </a:rPr>
              <a:t> </a:t>
            </a:r>
          </a:p>
          <a:p>
            <a:pPr eaLnBrk="1" hangingPunct="1">
              <a:lnSpc>
                <a:spcPct val="80000"/>
              </a:lnSpc>
              <a:defRPr/>
            </a:pPr>
            <a:endParaRPr lang="en-US" dirty="0">
              <a:latin typeface="Arial" charset="0"/>
              <a:cs typeface="+mn-cs"/>
            </a:endParaRPr>
          </a:p>
        </p:txBody>
      </p:sp>
    </p:spTree>
    <p:extLst>
      <p:ext uri="{BB962C8B-B14F-4D97-AF65-F5344CB8AC3E}">
        <p14:creationId xmlns:p14="http://schemas.microsoft.com/office/powerpoint/2010/main" val="2542799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56323">
                                            <p:txEl>
                                              <p:pRg st="1" end="1"/>
                                            </p:txEl>
                                          </p:spTgt>
                                        </p:tgtEl>
                                        <p:attrNameLst>
                                          <p:attrName>style.visibility</p:attrName>
                                        </p:attrNameLst>
                                      </p:cBhvr>
                                      <p:to>
                                        <p:strVal val="visible"/>
                                      </p:to>
                                    </p:set>
                                    <p:anim calcmode="lin" valueType="num">
                                      <p:cBhvr>
                                        <p:cTn id="7" dur="500" fill="hold"/>
                                        <p:tgtEl>
                                          <p:spTgt spid="5632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6323">
                                            <p:txEl>
                                              <p:pRg st="1" end="1"/>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6323">
                                            <p:txEl>
                                              <p:pRg st="2" end="2"/>
                                            </p:txEl>
                                          </p:spTgt>
                                        </p:tgtEl>
                                        <p:attrNameLst>
                                          <p:attrName>style.visibility</p:attrName>
                                        </p:attrNameLst>
                                      </p:cBhvr>
                                      <p:to>
                                        <p:strVal val="visible"/>
                                      </p:to>
                                    </p:set>
                                    <p:anim calcmode="lin" valueType="num">
                                      <p:cBhvr>
                                        <p:cTn id="11" dur="500" fill="hold"/>
                                        <p:tgtEl>
                                          <p:spTgt spid="56323">
                                            <p:txEl>
                                              <p:pRg st="2" end="2"/>
                                            </p:txEl>
                                          </p:spTgt>
                                        </p:tgtEl>
                                        <p:attrNameLst>
                                          <p:attrName>ppt_w</p:attrName>
                                        </p:attrNameLst>
                                      </p:cBhvr>
                                      <p:tavLst>
                                        <p:tav tm="0">
                                          <p:val>
                                            <p:fltVal val="0"/>
                                          </p:val>
                                        </p:tav>
                                        <p:tav tm="100000">
                                          <p:val>
                                            <p:strVal val="#ppt_w"/>
                                          </p:val>
                                        </p:tav>
                                      </p:tavLst>
                                    </p:anim>
                                    <p:anim calcmode="lin" valueType="num">
                                      <p:cBhvr>
                                        <p:cTn id="12" dur="500" fill="hold"/>
                                        <p:tgtEl>
                                          <p:spTgt spid="56323">
                                            <p:txEl>
                                              <p:pRg st="2" end="2"/>
                                            </p:txEl>
                                          </p:spTgt>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56323">
                                            <p:txEl>
                                              <p:pRg st="3" end="3"/>
                                            </p:txEl>
                                          </p:spTgt>
                                        </p:tgtEl>
                                        <p:attrNameLst>
                                          <p:attrName>style.visibility</p:attrName>
                                        </p:attrNameLst>
                                      </p:cBhvr>
                                      <p:to>
                                        <p:strVal val="visible"/>
                                      </p:to>
                                    </p:set>
                                    <p:anim calcmode="lin" valueType="num">
                                      <p:cBhvr>
                                        <p:cTn id="15" dur="500" fill="hold"/>
                                        <p:tgtEl>
                                          <p:spTgt spid="56323">
                                            <p:txEl>
                                              <p:pRg st="3" end="3"/>
                                            </p:txEl>
                                          </p:spTgt>
                                        </p:tgtEl>
                                        <p:attrNameLst>
                                          <p:attrName>ppt_w</p:attrName>
                                        </p:attrNameLst>
                                      </p:cBhvr>
                                      <p:tavLst>
                                        <p:tav tm="0">
                                          <p:val>
                                            <p:fltVal val="0"/>
                                          </p:val>
                                        </p:tav>
                                        <p:tav tm="100000">
                                          <p:val>
                                            <p:strVal val="#ppt_w"/>
                                          </p:val>
                                        </p:tav>
                                      </p:tavLst>
                                    </p:anim>
                                    <p:anim calcmode="lin" valueType="num">
                                      <p:cBhvr>
                                        <p:cTn id="16" dur="500" fill="hold"/>
                                        <p:tgtEl>
                                          <p:spTgt spid="56323">
                                            <p:txEl>
                                              <p:pRg st="3" end="3"/>
                                            </p:txEl>
                                          </p:spTgt>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56323">
                                            <p:txEl>
                                              <p:pRg st="4" end="4"/>
                                            </p:txEl>
                                          </p:spTgt>
                                        </p:tgtEl>
                                        <p:attrNameLst>
                                          <p:attrName>style.visibility</p:attrName>
                                        </p:attrNameLst>
                                      </p:cBhvr>
                                      <p:to>
                                        <p:strVal val="visible"/>
                                      </p:to>
                                    </p:set>
                                    <p:anim calcmode="lin" valueType="num">
                                      <p:cBhvr>
                                        <p:cTn id="19" dur="500" fill="hold"/>
                                        <p:tgtEl>
                                          <p:spTgt spid="56323">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5632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eaLnBrk="1" hangingPunct="1">
              <a:defRPr/>
            </a:pPr>
            <a:r>
              <a:rPr lang="en-US" b="1" smtClean="0">
                <a:solidFill>
                  <a:srgbClr val="7E1262"/>
                </a:solidFill>
                <a:effectLst>
                  <a:outerShdw blurRad="38100" dist="38100" dir="2700000" algn="tl">
                    <a:srgbClr val="000000"/>
                  </a:outerShdw>
                </a:effectLst>
                <a:ea typeface="+mj-ea"/>
                <a:cs typeface="Times New Roman" pitchFamily="18" charset="0"/>
              </a:rPr>
              <a:t>Adolescents</a:t>
            </a:r>
            <a:r>
              <a:rPr lang="en-US" smtClean="0">
                <a:ea typeface="+mj-ea"/>
                <a:cs typeface="+mj-cs"/>
              </a:rPr>
              <a:t> </a:t>
            </a:r>
          </a:p>
        </p:txBody>
      </p:sp>
      <p:sp>
        <p:nvSpPr>
          <p:cNvPr id="101379" name="Rectangle 3"/>
          <p:cNvSpPr>
            <a:spLocks noGrp="1" noChangeArrowheads="1"/>
          </p:cNvSpPr>
          <p:nvPr>
            <p:ph type="body" idx="1"/>
          </p:nvPr>
        </p:nvSpPr>
        <p:spPr>
          <a:xfrm>
            <a:off x="263525" y="1598613"/>
            <a:ext cx="7432675" cy="5030787"/>
          </a:xfrm>
        </p:spPr>
        <p:txBody>
          <a:bodyPr/>
          <a:lstStyle/>
          <a:p>
            <a:pPr algn="just" eaLnBrk="1" hangingPunct="1">
              <a:lnSpc>
                <a:spcPct val="80000"/>
              </a:lnSpc>
              <a:defRPr/>
            </a:pPr>
            <a:r>
              <a:rPr lang="en-US" sz="2800" b="1" dirty="0" smtClean="0">
                <a:solidFill>
                  <a:schemeClr val="accent2"/>
                </a:solidFill>
                <a:effectLst>
                  <a:outerShdw blurRad="38100" dist="38100" dir="2700000" algn="tl">
                    <a:srgbClr val="000000"/>
                  </a:outerShdw>
                </a:effectLst>
                <a:ea typeface="+mn-ea"/>
                <a:cs typeface="Times New Roman" pitchFamily="18" charset="0"/>
              </a:rPr>
              <a:t>This age group is beginning to think </a:t>
            </a:r>
            <a:r>
              <a:rPr lang="en-US" sz="2800" b="1" dirty="0" smtClean="0">
                <a:solidFill>
                  <a:srgbClr val="7E1262"/>
                </a:solidFill>
                <a:effectLst>
                  <a:outerShdw blurRad="38100" dist="38100" dir="2700000" algn="tl">
                    <a:srgbClr val="000000"/>
                  </a:outerShdw>
                </a:effectLst>
                <a:ea typeface="+mn-ea"/>
                <a:cs typeface="Times New Roman" pitchFamily="18" charset="0"/>
              </a:rPr>
              <a:t>more abstractly and more like an adult.</a:t>
            </a:r>
          </a:p>
          <a:p>
            <a:pPr algn="just" eaLnBrk="1" hangingPunct="1">
              <a:lnSpc>
                <a:spcPct val="80000"/>
              </a:lnSpc>
              <a:defRPr/>
            </a:pPr>
            <a:r>
              <a:rPr lang="en-US" sz="2800" b="1" dirty="0" smtClean="0">
                <a:solidFill>
                  <a:schemeClr val="accent2"/>
                </a:solidFill>
                <a:effectLst>
                  <a:outerShdw blurRad="38100" dist="38100" dir="2700000" algn="tl">
                    <a:srgbClr val="000000"/>
                  </a:outerShdw>
                </a:effectLst>
                <a:ea typeface="+mn-ea"/>
                <a:cs typeface="Times New Roman" pitchFamily="18" charset="0"/>
              </a:rPr>
              <a:t>They </a:t>
            </a:r>
            <a:r>
              <a:rPr lang="en-US" sz="2800" b="1" dirty="0" smtClean="0">
                <a:solidFill>
                  <a:srgbClr val="7E1262"/>
                </a:solidFill>
                <a:effectLst>
                  <a:outerShdw blurRad="38100" dist="38100" dir="2700000" algn="tl">
                    <a:srgbClr val="000000"/>
                  </a:outerShdw>
                </a:effectLst>
                <a:ea typeface="+mn-ea"/>
                <a:cs typeface="Times New Roman" pitchFamily="18" charset="0"/>
              </a:rPr>
              <a:t>may act </a:t>
            </a:r>
            <a:r>
              <a:rPr lang="en-US" sz="2800" b="1" dirty="0" smtClean="0">
                <a:solidFill>
                  <a:schemeClr val="accent2"/>
                </a:solidFill>
                <a:effectLst>
                  <a:outerShdw blurRad="38100" dist="38100" dir="2700000" algn="tl">
                    <a:srgbClr val="000000"/>
                  </a:outerShdw>
                </a:effectLst>
                <a:ea typeface="+mn-ea"/>
                <a:cs typeface="Times New Roman" pitchFamily="18" charset="0"/>
              </a:rPr>
              <a:t>as if they </a:t>
            </a:r>
            <a:r>
              <a:rPr lang="en-US" sz="2800" b="1" dirty="0" smtClean="0">
                <a:solidFill>
                  <a:srgbClr val="7E1262"/>
                </a:solidFill>
                <a:effectLst>
                  <a:outerShdw blurRad="38100" dist="38100" dir="2700000" algn="tl">
                    <a:srgbClr val="000000"/>
                  </a:outerShdw>
                </a:effectLst>
                <a:ea typeface="+mn-ea"/>
                <a:cs typeface="Times New Roman" pitchFamily="18" charset="0"/>
              </a:rPr>
              <a:t>do not want help, do not want to talk about death, or they may try to hide their feelings.</a:t>
            </a:r>
          </a:p>
          <a:p>
            <a:pPr algn="just" eaLnBrk="1" hangingPunct="1">
              <a:lnSpc>
                <a:spcPct val="80000"/>
              </a:lnSpc>
              <a:defRPr/>
            </a:pPr>
            <a:r>
              <a:rPr lang="en-US" sz="2800" b="1" dirty="0" smtClean="0">
                <a:solidFill>
                  <a:schemeClr val="accent2"/>
                </a:solidFill>
                <a:effectLst>
                  <a:outerShdw blurRad="38100" dist="38100" dir="2700000" algn="tl">
                    <a:srgbClr val="000000"/>
                  </a:outerShdw>
                </a:effectLst>
                <a:ea typeface="+mn-ea"/>
                <a:cs typeface="Times New Roman" pitchFamily="18" charset="0"/>
              </a:rPr>
              <a:t>It is important to </a:t>
            </a:r>
            <a:r>
              <a:rPr lang="en-US" sz="2800" b="1" dirty="0" smtClean="0">
                <a:solidFill>
                  <a:srgbClr val="7E1262"/>
                </a:solidFill>
                <a:effectLst>
                  <a:outerShdw blurRad="38100" dist="38100" dir="2700000" algn="tl">
                    <a:srgbClr val="000000"/>
                  </a:outerShdw>
                </a:effectLst>
                <a:ea typeface="+mn-ea"/>
                <a:cs typeface="Times New Roman" pitchFamily="18" charset="0"/>
              </a:rPr>
              <a:t>encourage communication </a:t>
            </a:r>
            <a:r>
              <a:rPr lang="en-US" sz="2800" b="1" dirty="0" smtClean="0">
                <a:solidFill>
                  <a:schemeClr val="accent2"/>
                </a:solidFill>
                <a:effectLst>
                  <a:outerShdw blurRad="38100" dist="38100" dir="2700000" algn="tl">
                    <a:srgbClr val="000000"/>
                  </a:outerShdw>
                </a:effectLst>
                <a:ea typeface="+mn-ea"/>
                <a:cs typeface="Times New Roman" pitchFamily="18" charset="0"/>
              </a:rPr>
              <a:t>and to include the adolescent in decision making.</a:t>
            </a:r>
          </a:p>
          <a:p>
            <a:pPr algn="just" eaLnBrk="1" hangingPunct="1">
              <a:lnSpc>
                <a:spcPct val="80000"/>
              </a:lnSpc>
              <a:defRPr/>
            </a:pPr>
            <a:r>
              <a:rPr lang="en-US" sz="2800" b="1" dirty="0" smtClean="0">
                <a:solidFill>
                  <a:srgbClr val="C00000"/>
                </a:solidFill>
                <a:effectLst>
                  <a:outerShdw blurRad="38100" dist="38100" dir="2700000" algn="tl">
                    <a:srgbClr val="000000"/>
                  </a:outerShdw>
                </a:effectLst>
                <a:ea typeface="+mn-ea"/>
                <a:cs typeface="Times New Roman" pitchFamily="18" charset="0"/>
              </a:rPr>
              <a:t>It is unfortunately common for this age group to come across someone they know who has died a violent death.</a:t>
            </a:r>
          </a:p>
          <a:p>
            <a:pPr algn="just" eaLnBrk="1" hangingPunct="1">
              <a:lnSpc>
                <a:spcPct val="80000"/>
              </a:lnSpc>
              <a:defRPr/>
            </a:pPr>
            <a:r>
              <a:rPr lang="en-US" sz="2800" b="1" dirty="0" smtClean="0">
                <a:solidFill>
                  <a:srgbClr val="7E1262"/>
                </a:solidFill>
                <a:effectLst>
                  <a:outerShdw blurRad="38100" dist="38100" dir="2700000" algn="tl">
                    <a:srgbClr val="000000"/>
                  </a:outerShdw>
                </a:effectLst>
                <a:ea typeface="+mn-ea"/>
                <a:cs typeface="Times New Roman" pitchFamily="18" charset="0"/>
              </a:rPr>
              <a:t>Seek professional help if needed.</a:t>
            </a:r>
          </a:p>
          <a:p>
            <a:pPr eaLnBrk="1" hangingPunct="1">
              <a:lnSpc>
                <a:spcPct val="80000"/>
              </a:lnSpc>
              <a:defRPr/>
            </a:pPr>
            <a:endParaRPr lang="en-US" sz="2800" b="1" dirty="0" smtClean="0">
              <a:solidFill>
                <a:srgbClr val="7E1262"/>
              </a:solidFill>
              <a:effectLst>
                <a:outerShdw blurRad="38100" dist="38100" dir="2700000" algn="tl">
                  <a:srgbClr val="000000"/>
                </a:outerShdw>
              </a:effectLst>
              <a:ea typeface="+mn-ea"/>
              <a:cs typeface="+mn-cs"/>
            </a:endParaRPr>
          </a:p>
        </p:txBody>
      </p:sp>
    </p:spTree>
    <p:extLst>
      <p:ext uri="{BB962C8B-B14F-4D97-AF65-F5344CB8AC3E}">
        <p14:creationId xmlns:p14="http://schemas.microsoft.com/office/powerpoint/2010/main" val="2802836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1378"/>
                                        </p:tgtEl>
                                        <p:attrNameLst>
                                          <p:attrName>style.visibility</p:attrName>
                                        </p:attrNameLst>
                                      </p:cBhvr>
                                      <p:to>
                                        <p:strVal val="visible"/>
                                      </p:to>
                                    </p:set>
                                    <p:anim calcmode="lin" valueType="num">
                                      <p:cBhvr>
                                        <p:cTn id="7" dur="500" fill="hold"/>
                                        <p:tgtEl>
                                          <p:spTgt spid="101378"/>
                                        </p:tgtEl>
                                        <p:attrNameLst>
                                          <p:attrName>ppt_w</p:attrName>
                                        </p:attrNameLst>
                                      </p:cBhvr>
                                      <p:tavLst>
                                        <p:tav tm="0">
                                          <p:val>
                                            <p:fltVal val="0"/>
                                          </p:val>
                                        </p:tav>
                                        <p:tav tm="100000">
                                          <p:val>
                                            <p:strVal val="#ppt_w"/>
                                          </p:val>
                                        </p:tav>
                                      </p:tavLst>
                                    </p:anim>
                                    <p:anim calcmode="lin" valueType="num">
                                      <p:cBhvr>
                                        <p:cTn id="8" dur="500" fill="hold"/>
                                        <p:tgtEl>
                                          <p:spTgt spid="10137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101379">
                                            <p:txEl>
                                              <p:pRg st="0" end="0"/>
                                            </p:txEl>
                                          </p:spTgt>
                                        </p:tgtEl>
                                        <p:attrNameLst>
                                          <p:attrName>style.visibility</p:attrName>
                                        </p:attrNameLst>
                                      </p:cBhvr>
                                      <p:to>
                                        <p:strVal val="visible"/>
                                      </p:to>
                                    </p:set>
                                    <p:anim calcmode="lin" valueType="num">
                                      <p:cBhvr>
                                        <p:cTn id="13" dur="500" fill="hold"/>
                                        <p:tgtEl>
                                          <p:spTgt spid="10137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01379">
                                            <p:txEl>
                                              <p:pRg st="0" end="0"/>
                                            </p:txEl>
                                          </p:spTgt>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101379">
                                            <p:txEl>
                                              <p:pRg st="1" end="1"/>
                                            </p:txEl>
                                          </p:spTgt>
                                        </p:tgtEl>
                                        <p:attrNameLst>
                                          <p:attrName>style.visibility</p:attrName>
                                        </p:attrNameLst>
                                      </p:cBhvr>
                                      <p:to>
                                        <p:strVal val="visible"/>
                                      </p:to>
                                    </p:set>
                                    <p:anim calcmode="lin" valueType="num">
                                      <p:cBhvr>
                                        <p:cTn id="17" dur="500" fill="hold"/>
                                        <p:tgtEl>
                                          <p:spTgt spid="101379">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101379">
                                            <p:txEl>
                                              <p:pRg st="1" end="1"/>
                                            </p:txEl>
                                          </p:spTgt>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101379">
                                            <p:txEl>
                                              <p:pRg st="2" end="2"/>
                                            </p:txEl>
                                          </p:spTgt>
                                        </p:tgtEl>
                                        <p:attrNameLst>
                                          <p:attrName>style.visibility</p:attrName>
                                        </p:attrNameLst>
                                      </p:cBhvr>
                                      <p:to>
                                        <p:strVal val="visible"/>
                                      </p:to>
                                    </p:set>
                                    <p:anim calcmode="lin" valueType="num">
                                      <p:cBhvr>
                                        <p:cTn id="21" dur="500" fill="hold"/>
                                        <p:tgtEl>
                                          <p:spTgt spid="101379">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01379">
                                            <p:txEl>
                                              <p:pRg st="2" end="2"/>
                                            </p:txEl>
                                          </p:spTgt>
                                        </p:tgtEl>
                                        <p:attrNameLst>
                                          <p:attrName>ppt_h</p:attrName>
                                        </p:attrNameLst>
                                      </p:cBhvr>
                                      <p:tavLst>
                                        <p:tav tm="0">
                                          <p:val>
                                            <p:fltVal val="0"/>
                                          </p:val>
                                        </p:tav>
                                        <p:tav tm="100000">
                                          <p:val>
                                            <p:strVal val="#ppt_h"/>
                                          </p:val>
                                        </p:tav>
                                      </p:tavLst>
                                    </p:anim>
                                  </p:childTnLst>
                                </p:cTn>
                              </p:par>
                              <p:par>
                                <p:cTn id="23" presetID="23" presetClass="entr" presetSubtype="16" fill="hold" nodeType="withEffect">
                                  <p:stCondLst>
                                    <p:cond delay="0"/>
                                  </p:stCondLst>
                                  <p:childTnLst>
                                    <p:set>
                                      <p:cBhvr>
                                        <p:cTn id="24" dur="1" fill="hold">
                                          <p:stCondLst>
                                            <p:cond delay="0"/>
                                          </p:stCondLst>
                                        </p:cTn>
                                        <p:tgtEl>
                                          <p:spTgt spid="101379">
                                            <p:txEl>
                                              <p:pRg st="3" end="3"/>
                                            </p:txEl>
                                          </p:spTgt>
                                        </p:tgtEl>
                                        <p:attrNameLst>
                                          <p:attrName>style.visibility</p:attrName>
                                        </p:attrNameLst>
                                      </p:cBhvr>
                                      <p:to>
                                        <p:strVal val="visible"/>
                                      </p:to>
                                    </p:set>
                                    <p:anim calcmode="lin" valueType="num">
                                      <p:cBhvr>
                                        <p:cTn id="25" dur="500" fill="hold"/>
                                        <p:tgtEl>
                                          <p:spTgt spid="101379">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1379">
                                            <p:txEl>
                                              <p:pRg st="3" end="3"/>
                                            </p:txEl>
                                          </p:spTgt>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101379">
                                            <p:txEl>
                                              <p:pRg st="4" end="4"/>
                                            </p:txEl>
                                          </p:spTgt>
                                        </p:tgtEl>
                                        <p:attrNameLst>
                                          <p:attrName>style.visibility</p:attrName>
                                        </p:attrNameLst>
                                      </p:cBhvr>
                                      <p:to>
                                        <p:strVal val="visible"/>
                                      </p:to>
                                    </p:set>
                                    <p:anim calcmode="lin" valueType="num">
                                      <p:cBhvr>
                                        <p:cTn id="29" dur="500" fill="hold"/>
                                        <p:tgtEl>
                                          <p:spTgt spid="101379">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101379">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type="body" idx="1"/>
          </p:nvPr>
        </p:nvSpPr>
        <p:spPr>
          <a:xfrm>
            <a:off x="263525" y="152400"/>
            <a:ext cx="7386638" cy="6705600"/>
          </a:xfrm>
        </p:spPr>
        <p:txBody>
          <a:bodyPr/>
          <a:lstStyle/>
          <a:p>
            <a:pPr algn="ctr" eaLnBrk="1" hangingPunct="1">
              <a:lnSpc>
                <a:spcPct val="80000"/>
              </a:lnSpc>
              <a:buFontTx/>
              <a:buNone/>
              <a:defRPr/>
            </a:pPr>
            <a:r>
              <a:rPr lang="en-US" sz="2800" b="1" dirty="0">
                <a:solidFill>
                  <a:srgbClr val="7E1262"/>
                </a:solidFill>
                <a:effectLst>
                  <a:outerShdw blurRad="38100" dist="38100" dir="2700000" algn="tl">
                    <a:srgbClr val="000000"/>
                  </a:outerShdw>
                </a:effectLst>
                <a:latin typeface="Arial" charset="0"/>
                <a:cs typeface="+mn-cs"/>
              </a:rPr>
              <a:t>Adulthood:</a:t>
            </a:r>
          </a:p>
          <a:p>
            <a:pPr algn="just" eaLnBrk="1" hangingPunct="1">
              <a:lnSpc>
                <a:spcPct val="80000"/>
              </a:lnSpc>
              <a:defRPr/>
            </a:pPr>
            <a:r>
              <a:rPr lang="en-US" sz="2800" b="1" dirty="0">
                <a:solidFill>
                  <a:srgbClr val="7E1262"/>
                </a:solidFill>
                <a:effectLst>
                  <a:outerShdw blurRad="38100" dist="38100" dir="2700000" algn="tl">
                    <a:srgbClr val="000000"/>
                  </a:outerShdw>
                </a:effectLst>
                <a:latin typeface="Arial" charset="0"/>
                <a:cs typeface="+mn-cs"/>
              </a:rPr>
              <a:t>Young adults,</a:t>
            </a:r>
            <a:r>
              <a:rPr lang="en-US" sz="2800" b="1" dirty="0">
                <a:solidFill>
                  <a:schemeClr val="accent2"/>
                </a:solidFill>
                <a:effectLst>
                  <a:outerShdw blurRad="38100" dist="38100" dir="2700000" algn="tl">
                    <a:srgbClr val="000000"/>
                  </a:outerShdw>
                </a:effectLst>
                <a:latin typeface="Arial" charset="0"/>
                <a:cs typeface="+mn-cs"/>
              </a:rPr>
              <a:t> recently graduating, married or new parents, may have a </a:t>
            </a:r>
            <a:r>
              <a:rPr lang="en-US" sz="2800" b="1" dirty="0">
                <a:solidFill>
                  <a:srgbClr val="7E1262"/>
                </a:solidFill>
                <a:effectLst>
                  <a:outerShdw blurRad="38100" dist="38100" dir="2700000" algn="tl">
                    <a:srgbClr val="000000"/>
                  </a:outerShdw>
                </a:effectLst>
                <a:latin typeface="Arial" charset="0"/>
                <a:cs typeface="+mn-cs"/>
              </a:rPr>
              <a:t>great deal of difficulty dealing with death and dying</a:t>
            </a:r>
            <a:r>
              <a:rPr lang="en-US" sz="2800" b="1" dirty="0">
                <a:solidFill>
                  <a:schemeClr val="accent2"/>
                </a:solidFill>
                <a:effectLst>
                  <a:outerShdw blurRad="38100" dist="38100" dir="2700000" algn="tl">
                    <a:srgbClr val="000000"/>
                  </a:outerShdw>
                </a:effectLst>
                <a:latin typeface="Arial" charset="0"/>
                <a:cs typeface="+mn-cs"/>
              </a:rPr>
              <a:t>; they may be very </a:t>
            </a:r>
            <a:r>
              <a:rPr lang="en-US" sz="2800" b="1" dirty="0">
                <a:solidFill>
                  <a:srgbClr val="7E1262"/>
                </a:solidFill>
                <a:effectLst>
                  <a:outerShdw blurRad="38100" dist="38100" dir="2700000" algn="tl">
                    <a:srgbClr val="000000"/>
                  </a:outerShdw>
                </a:effectLst>
                <a:latin typeface="Arial" charset="0"/>
                <a:cs typeface="+mn-cs"/>
              </a:rPr>
              <a:t>frustrated and </a:t>
            </a:r>
            <a:r>
              <a:rPr lang="en-US" sz="2800" b="1" dirty="0">
                <a:solidFill>
                  <a:srgbClr val="C00000"/>
                </a:solidFill>
                <a:effectLst>
                  <a:outerShdw blurRad="38100" dist="38100" dir="2700000" algn="tl">
                    <a:srgbClr val="000000"/>
                  </a:outerShdw>
                </a:effectLst>
                <a:latin typeface="Arial" charset="0"/>
                <a:cs typeface="+mn-cs"/>
              </a:rPr>
              <a:t>become quite </a:t>
            </a:r>
            <a:r>
              <a:rPr lang="en-US" sz="2800" b="1" dirty="0" err="1">
                <a:solidFill>
                  <a:srgbClr val="C00000"/>
                </a:solidFill>
                <a:effectLst>
                  <a:outerShdw blurRad="38100" dist="38100" dir="2700000" algn="tl">
                    <a:srgbClr val="000000"/>
                  </a:outerShdw>
                </a:effectLst>
                <a:latin typeface="Arial" charset="0"/>
                <a:cs typeface="+mn-cs"/>
              </a:rPr>
              <a:t>rageful</a:t>
            </a:r>
            <a:r>
              <a:rPr lang="en-US" sz="2800" b="1" dirty="0">
                <a:solidFill>
                  <a:srgbClr val="C00000"/>
                </a:solidFill>
                <a:effectLst>
                  <a:outerShdw blurRad="38100" dist="38100" dir="2700000" algn="tl">
                    <a:srgbClr val="000000"/>
                  </a:outerShdw>
                </a:effectLst>
                <a:latin typeface="Arial" charset="0"/>
                <a:cs typeface="+mn-cs"/>
              </a:rPr>
              <a:t> </a:t>
            </a:r>
            <a:r>
              <a:rPr lang="en-US" sz="2800" b="1" dirty="0">
                <a:solidFill>
                  <a:schemeClr val="accent2"/>
                </a:solidFill>
                <a:effectLst>
                  <a:outerShdw blurRad="38100" dist="38100" dir="2700000" algn="tl">
                    <a:srgbClr val="000000"/>
                  </a:outerShdw>
                </a:effectLst>
                <a:latin typeface="Arial" charset="0"/>
                <a:cs typeface="+mn-cs"/>
              </a:rPr>
              <a:t>(in hospital settings.)</a:t>
            </a:r>
          </a:p>
          <a:p>
            <a:pPr algn="just" eaLnBrk="1" hangingPunct="1">
              <a:lnSpc>
                <a:spcPct val="80000"/>
              </a:lnSpc>
              <a:defRPr/>
            </a:pPr>
            <a:r>
              <a:rPr lang="en-US" sz="2800" b="1" dirty="0">
                <a:solidFill>
                  <a:srgbClr val="7E1262"/>
                </a:solidFill>
                <a:effectLst>
                  <a:outerShdw blurRad="38100" dist="38100" dir="2700000" algn="tl">
                    <a:srgbClr val="000000"/>
                  </a:outerShdw>
                </a:effectLst>
                <a:latin typeface="Arial" charset="0"/>
                <a:cs typeface="+mn-cs"/>
              </a:rPr>
              <a:t>Middle aged people</a:t>
            </a:r>
            <a:r>
              <a:rPr lang="en-US" sz="2800" b="1" dirty="0">
                <a:solidFill>
                  <a:schemeClr val="accent2"/>
                </a:solidFill>
                <a:effectLst>
                  <a:outerShdw blurRad="38100" dist="38100" dir="2700000" algn="tl">
                    <a:srgbClr val="000000"/>
                  </a:outerShdw>
                </a:effectLst>
                <a:latin typeface="Arial" charset="0"/>
                <a:cs typeface="+mn-cs"/>
              </a:rPr>
              <a:t>, if </a:t>
            </a:r>
            <a:r>
              <a:rPr lang="en-US" sz="2800" b="1" dirty="0">
                <a:solidFill>
                  <a:srgbClr val="7E1262"/>
                </a:solidFill>
                <a:effectLst>
                  <a:outerShdw blurRad="38100" dist="38100" dir="2700000" algn="tl">
                    <a:srgbClr val="000000"/>
                  </a:outerShdw>
                </a:effectLst>
                <a:latin typeface="Arial" charset="0"/>
                <a:cs typeface="+mn-cs"/>
              </a:rPr>
              <a:t>they have been able to resolve Erikson</a:t>
            </a:r>
            <a:r>
              <a:rPr lang="ja-JP" altLang="en-US" sz="2800" b="1" dirty="0">
                <a:solidFill>
                  <a:srgbClr val="7E1262"/>
                </a:solidFill>
                <a:effectLst>
                  <a:outerShdw blurRad="38100" dist="38100" dir="2700000" algn="tl">
                    <a:srgbClr val="000000"/>
                  </a:outerShdw>
                </a:effectLst>
                <a:latin typeface="Arial" charset="0"/>
                <a:cs typeface="+mn-cs"/>
              </a:rPr>
              <a:t>’</a:t>
            </a:r>
            <a:r>
              <a:rPr lang="en-US" sz="2800" b="1" dirty="0">
                <a:solidFill>
                  <a:srgbClr val="7E1262"/>
                </a:solidFill>
                <a:effectLst>
                  <a:outerShdw blurRad="38100" dist="38100" dir="2700000" algn="tl">
                    <a:srgbClr val="000000"/>
                  </a:outerShdw>
                </a:effectLst>
                <a:latin typeface="Arial" charset="0"/>
                <a:cs typeface="+mn-cs"/>
              </a:rPr>
              <a:t>s stage successfully</a:t>
            </a:r>
            <a:r>
              <a:rPr lang="en-US" sz="2800" b="1" dirty="0">
                <a:solidFill>
                  <a:schemeClr val="accent2"/>
                </a:solidFill>
                <a:effectLst>
                  <a:outerShdw blurRad="38100" dist="38100" dir="2700000" algn="tl">
                    <a:srgbClr val="000000"/>
                  </a:outerShdw>
                </a:effectLst>
                <a:latin typeface="Arial" charset="0"/>
                <a:cs typeface="+mn-cs"/>
              </a:rPr>
              <a:t>, may be </a:t>
            </a:r>
            <a:r>
              <a:rPr lang="en-US" sz="2800" b="1" dirty="0">
                <a:solidFill>
                  <a:srgbClr val="C00000"/>
                </a:solidFill>
                <a:effectLst>
                  <a:outerShdw blurRad="38100" dist="38100" dir="2700000" algn="tl">
                    <a:srgbClr val="000000"/>
                  </a:outerShdw>
                </a:effectLst>
                <a:latin typeface="Arial" charset="0"/>
                <a:cs typeface="+mn-cs"/>
              </a:rPr>
              <a:t>in better terms to deal with the </a:t>
            </a:r>
            <a:r>
              <a:rPr lang="en-US" sz="2800" b="1" dirty="0" err="1">
                <a:solidFill>
                  <a:srgbClr val="C00000"/>
                </a:solidFill>
                <a:effectLst>
                  <a:outerShdw blurRad="38100" dist="38100" dir="2700000" algn="tl">
                    <a:srgbClr val="000000"/>
                  </a:outerShdw>
                </a:effectLst>
                <a:latin typeface="Arial" charset="0"/>
                <a:cs typeface="+mn-cs"/>
              </a:rPr>
              <a:t>undeniability</a:t>
            </a:r>
            <a:r>
              <a:rPr lang="en-US" sz="2800" b="1" dirty="0">
                <a:solidFill>
                  <a:srgbClr val="C00000"/>
                </a:solidFill>
                <a:effectLst>
                  <a:outerShdw blurRad="38100" dist="38100" dir="2700000" algn="tl">
                    <a:srgbClr val="000000"/>
                  </a:outerShdw>
                </a:effectLst>
                <a:latin typeface="Arial" charset="0"/>
                <a:cs typeface="+mn-cs"/>
              </a:rPr>
              <a:t> of death</a:t>
            </a:r>
            <a:r>
              <a:rPr lang="en-US" sz="2800" b="1" dirty="0">
                <a:solidFill>
                  <a:schemeClr val="accent2"/>
                </a:solidFill>
                <a:effectLst>
                  <a:outerShdw blurRad="38100" dist="38100" dir="2700000" algn="tl">
                    <a:srgbClr val="000000"/>
                  </a:outerShdw>
                </a:effectLst>
                <a:latin typeface="Arial" charset="0"/>
                <a:cs typeface="+mn-cs"/>
              </a:rPr>
              <a:t>. </a:t>
            </a:r>
          </a:p>
          <a:p>
            <a:pPr algn="just" eaLnBrk="1" hangingPunct="1">
              <a:lnSpc>
                <a:spcPct val="80000"/>
              </a:lnSpc>
              <a:defRPr/>
            </a:pPr>
            <a:r>
              <a:rPr lang="en-US" sz="2800" b="1" dirty="0">
                <a:solidFill>
                  <a:schemeClr val="accent2"/>
                </a:solidFill>
                <a:effectLst>
                  <a:outerShdw blurRad="38100" dist="38100" dir="2700000" algn="tl">
                    <a:srgbClr val="000000"/>
                  </a:outerShdw>
                </a:effectLst>
                <a:latin typeface="Arial" charset="0"/>
                <a:cs typeface="+mn-cs"/>
              </a:rPr>
              <a:t>They have </a:t>
            </a:r>
            <a:r>
              <a:rPr lang="en-US" sz="2800" b="1" dirty="0">
                <a:solidFill>
                  <a:srgbClr val="C00000"/>
                </a:solidFill>
                <a:effectLst>
                  <a:outerShdw blurRad="38100" dist="38100" dir="2700000" algn="tl">
                    <a:srgbClr val="000000"/>
                  </a:outerShdw>
                </a:effectLst>
                <a:latin typeface="Arial" charset="0"/>
                <a:cs typeface="+mn-cs"/>
              </a:rPr>
              <a:t>lost friends, and parents</a:t>
            </a:r>
            <a:r>
              <a:rPr lang="en-US" sz="2800" b="1" dirty="0">
                <a:solidFill>
                  <a:schemeClr val="accent2"/>
                </a:solidFill>
                <a:effectLst>
                  <a:outerShdw blurRad="38100" dist="38100" dir="2700000" algn="tl">
                    <a:srgbClr val="000000"/>
                  </a:outerShdw>
                </a:effectLst>
                <a:latin typeface="Arial" charset="0"/>
                <a:cs typeface="+mn-cs"/>
              </a:rPr>
              <a:t>, thus may be </a:t>
            </a:r>
            <a:r>
              <a:rPr lang="en-US" sz="2800" b="1" dirty="0">
                <a:solidFill>
                  <a:srgbClr val="C00000"/>
                </a:solidFill>
                <a:effectLst>
                  <a:outerShdw blurRad="38100" dist="38100" dir="2700000" algn="tl">
                    <a:srgbClr val="000000"/>
                  </a:outerShdw>
                </a:effectLst>
                <a:latin typeface="Arial" charset="0"/>
                <a:cs typeface="+mn-cs"/>
              </a:rPr>
              <a:t>better able to deal </a:t>
            </a:r>
            <a:r>
              <a:rPr lang="en-US" sz="2800" b="1" dirty="0">
                <a:solidFill>
                  <a:schemeClr val="accent2"/>
                </a:solidFill>
                <a:effectLst>
                  <a:outerShdw blurRad="38100" dist="38100" dir="2700000" algn="tl">
                    <a:srgbClr val="000000"/>
                  </a:outerShdw>
                </a:effectLst>
                <a:latin typeface="Arial" charset="0"/>
                <a:cs typeface="+mn-cs"/>
              </a:rPr>
              <a:t>with their own mortality.</a:t>
            </a:r>
          </a:p>
          <a:p>
            <a:pPr algn="just" eaLnBrk="1" hangingPunct="1">
              <a:lnSpc>
                <a:spcPct val="80000"/>
              </a:lnSpc>
              <a:defRPr/>
            </a:pPr>
            <a:r>
              <a:rPr lang="en-US" sz="2800" b="1" dirty="0">
                <a:solidFill>
                  <a:schemeClr val="accent2"/>
                </a:solidFill>
                <a:effectLst>
                  <a:outerShdw blurRad="38100" dist="38100" dir="2700000" algn="tl">
                    <a:srgbClr val="000000"/>
                  </a:outerShdw>
                </a:effectLst>
                <a:latin typeface="Arial" charset="0"/>
                <a:cs typeface="+mn-cs"/>
              </a:rPr>
              <a:t>Even in the </a:t>
            </a:r>
            <a:r>
              <a:rPr lang="en-US" sz="2800" b="1" dirty="0">
                <a:solidFill>
                  <a:srgbClr val="7E1262"/>
                </a:solidFill>
                <a:effectLst>
                  <a:outerShdw blurRad="38100" dist="38100" dir="2700000" algn="tl">
                    <a:srgbClr val="000000"/>
                  </a:outerShdw>
                </a:effectLst>
                <a:latin typeface="Arial" charset="0"/>
                <a:cs typeface="+mn-cs"/>
              </a:rPr>
              <a:t>very old,</a:t>
            </a:r>
            <a:r>
              <a:rPr lang="en-US" sz="2800" b="1" dirty="0">
                <a:solidFill>
                  <a:schemeClr val="accent2"/>
                </a:solidFill>
                <a:effectLst>
                  <a:outerShdw blurRad="38100" dist="38100" dir="2700000" algn="tl">
                    <a:srgbClr val="000000"/>
                  </a:outerShdw>
                </a:effectLst>
                <a:latin typeface="Arial" charset="0"/>
                <a:cs typeface="+mn-cs"/>
              </a:rPr>
              <a:t> acknowledgment  of imminent death </a:t>
            </a:r>
            <a:r>
              <a:rPr lang="en-US" sz="2800" b="1" dirty="0">
                <a:solidFill>
                  <a:srgbClr val="7E1262"/>
                </a:solidFill>
                <a:effectLst>
                  <a:outerShdw blurRad="38100" dist="38100" dir="2700000" algn="tl">
                    <a:srgbClr val="000000"/>
                  </a:outerShdw>
                </a:effectLst>
                <a:latin typeface="Arial" charset="0"/>
                <a:cs typeface="+mn-cs"/>
              </a:rPr>
              <a:t>may be mixed </a:t>
            </a:r>
            <a:r>
              <a:rPr lang="en-US" sz="2800" b="1" dirty="0">
                <a:solidFill>
                  <a:schemeClr val="accent2"/>
                </a:solidFill>
                <a:effectLst>
                  <a:outerShdw blurRad="38100" dist="38100" dir="2700000" algn="tl">
                    <a:srgbClr val="000000"/>
                  </a:outerShdw>
                </a:effectLst>
                <a:latin typeface="Arial" charset="0"/>
                <a:cs typeface="+mn-cs"/>
              </a:rPr>
              <a:t>with affirmation of the preciousness of the life that is slipping away.</a:t>
            </a:r>
          </a:p>
          <a:p>
            <a:pPr eaLnBrk="1" hangingPunct="1">
              <a:lnSpc>
                <a:spcPct val="80000"/>
              </a:lnSpc>
              <a:defRPr/>
            </a:pPr>
            <a:endParaRPr lang="en-US" sz="2800" dirty="0">
              <a:latin typeface="Arial" charset="0"/>
              <a:cs typeface="+mn-cs"/>
            </a:endParaRPr>
          </a:p>
        </p:txBody>
      </p:sp>
    </p:spTree>
    <p:extLst>
      <p:ext uri="{BB962C8B-B14F-4D97-AF65-F5344CB8AC3E}">
        <p14:creationId xmlns:p14="http://schemas.microsoft.com/office/powerpoint/2010/main" val="2406909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 calcmode="lin" valueType="num">
                                      <p:cBhvr>
                                        <p:cTn id="7" dur="500" fill="hold"/>
                                        <p:tgtEl>
                                          <p:spTgt spid="5837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8371">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8371">
                                            <p:txEl>
                                              <p:pRg st="1" end="1"/>
                                            </p:txEl>
                                          </p:spTgt>
                                        </p:tgtEl>
                                        <p:attrNameLst>
                                          <p:attrName>style.visibility</p:attrName>
                                        </p:attrNameLst>
                                      </p:cBhvr>
                                      <p:to>
                                        <p:strVal val="visible"/>
                                      </p:to>
                                    </p:set>
                                    <p:anim calcmode="lin" valueType="num">
                                      <p:cBhvr>
                                        <p:cTn id="11" dur="500" fill="hold"/>
                                        <p:tgtEl>
                                          <p:spTgt spid="58371">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58371">
                                            <p:txEl>
                                              <p:pRg st="1" end="1"/>
                                            </p:txEl>
                                          </p:spTgt>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58371">
                                            <p:txEl>
                                              <p:pRg st="2" end="2"/>
                                            </p:txEl>
                                          </p:spTgt>
                                        </p:tgtEl>
                                        <p:attrNameLst>
                                          <p:attrName>style.visibility</p:attrName>
                                        </p:attrNameLst>
                                      </p:cBhvr>
                                      <p:to>
                                        <p:strVal val="visible"/>
                                      </p:to>
                                    </p:set>
                                    <p:anim calcmode="lin" valueType="num">
                                      <p:cBhvr>
                                        <p:cTn id="15" dur="500" fill="hold"/>
                                        <p:tgtEl>
                                          <p:spTgt spid="58371">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58371">
                                            <p:txEl>
                                              <p:pRg st="2" end="2"/>
                                            </p:txEl>
                                          </p:spTgt>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58371">
                                            <p:txEl>
                                              <p:pRg st="3" end="3"/>
                                            </p:txEl>
                                          </p:spTgt>
                                        </p:tgtEl>
                                        <p:attrNameLst>
                                          <p:attrName>style.visibility</p:attrName>
                                        </p:attrNameLst>
                                      </p:cBhvr>
                                      <p:to>
                                        <p:strVal val="visible"/>
                                      </p:to>
                                    </p:set>
                                    <p:anim calcmode="lin" valueType="num">
                                      <p:cBhvr>
                                        <p:cTn id="19" dur="500" fill="hold"/>
                                        <p:tgtEl>
                                          <p:spTgt spid="58371">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58371">
                                            <p:txEl>
                                              <p:pRg st="3" end="3"/>
                                            </p:txEl>
                                          </p:spTgt>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58371">
                                            <p:txEl>
                                              <p:pRg st="4" end="4"/>
                                            </p:txEl>
                                          </p:spTgt>
                                        </p:tgtEl>
                                        <p:attrNameLst>
                                          <p:attrName>style.visibility</p:attrName>
                                        </p:attrNameLst>
                                      </p:cBhvr>
                                      <p:to>
                                        <p:strVal val="visible"/>
                                      </p:to>
                                    </p:set>
                                    <p:anim calcmode="lin" valueType="num">
                                      <p:cBhvr>
                                        <p:cTn id="23" dur="500" fill="hold"/>
                                        <p:tgtEl>
                                          <p:spTgt spid="58371">
                                            <p:txEl>
                                              <p:pRg st="4" end="4"/>
                                            </p:txEl>
                                          </p:spTgt>
                                        </p:tgtEl>
                                        <p:attrNameLst>
                                          <p:attrName>ppt_w</p:attrName>
                                        </p:attrNameLst>
                                      </p:cBhvr>
                                      <p:tavLst>
                                        <p:tav tm="0">
                                          <p:val>
                                            <p:fltVal val="0"/>
                                          </p:val>
                                        </p:tav>
                                        <p:tav tm="100000">
                                          <p:val>
                                            <p:strVal val="#ppt_w"/>
                                          </p:val>
                                        </p:tav>
                                      </p:tavLst>
                                    </p:anim>
                                    <p:anim calcmode="lin" valueType="num">
                                      <p:cBhvr>
                                        <p:cTn id="24" dur="500" fill="hold"/>
                                        <p:tgtEl>
                                          <p:spTgt spid="58371">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algn="ctr" eaLnBrk="1" hangingPunct="1">
              <a:defRPr/>
            </a:pPr>
            <a:r>
              <a:rPr lang="en-US" b="1">
                <a:solidFill>
                  <a:srgbClr val="7E1262"/>
                </a:solidFill>
                <a:effectLst>
                  <a:outerShdw blurRad="38100" dist="38100" dir="2700000" algn="tl">
                    <a:srgbClr val="000000"/>
                  </a:outerShdw>
                </a:effectLst>
                <a:latin typeface="Arial" charset="0"/>
                <a:cs typeface="+mj-cs"/>
              </a:rPr>
              <a:t>Why learn about death?</a:t>
            </a:r>
          </a:p>
        </p:txBody>
      </p:sp>
      <p:sp>
        <p:nvSpPr>
          <p:cNvPr id="107523" name="Rectangle 3"/>
          <p:cNvSpPr>
            <a:spLocks noGrp="1" noChangeArrowheads="1"/>
          </p:cNvSpPr>
          <p:nvPr>
            <p:ph type="body" idx="1"/>
          </p:nvPr>
        </p:nvSpPr>
        <p:spPr>
          <a:xfrm>
            <a:off x="871538" y="1676400"/>
            <a:ext cx="7434262" cy="4449763"/>
          </a:xfrm>
        </p:spPr>
        <p:txBody>
          <a:bodyPr/>
          <a:lstStyle/>
          <a:p>
            <a:pPr algn="just" eaLnBrk="1" hangingPunct="1">
              <a:lnSpc>
                <a:spcPct val="90000"/>
              </a:lnSpc>
              <a:defRPr/>
            </a:pPr>
            <a:r>
              <a:rPr lang="en-US" b="1" dirty="0">
                <a:solidFill>
                  <a:schemeClr val="accent2"/>
                </a:solidFill>
                <a:effectLst>
                  <a:outerShdw blurRad="38100" dist="38100" dir="2700000" algn="tl">
                    <a:srgbClr val="000000"/>
                  </a:outerShdw>
                </a:effectLst>
                <a:latin typeface="Arial" charset="0"/>
                <a:cs typeface="+mn-cs"/>
              </a:rPr>
              <a:t>Personal concern because of unresolved previous </a:t>
            </a:r>
            <a:r>
              <a:rPr lang="en-US" b="1" dirty="0" smtClean="0">
                <a:solidFill>
                  <a:schemeClr val="accent2"/>
                </a:solidFill>
                <a:effectLst>
                  <a:outerShdw blurRad="38100" dist="38100" dir="2700000" algn="tl">
                    <a:srgbClr val="000000"/>
                  </a:outerShdw>
                </a:effectLst>
                <a:latin typeface="Arial" charset="0"/>
                <a:cs typeface="+mn-cs"/>
              </a:rPr>
              <a:t>experience and ongoing experience</a:t>
            </a:r>
            <a:endParaRPr lang="en-US" b="1" dirty="0">
              <a:solidFill>
                <a:schemeClr val="accent2"/>
              </a:solidFill>
              <a:effectLst>
                <a:outerShdw blurRad="38100" dist="38100" dir="2700000" algn="tl">
                  <a:srgbClr val="000000"/>
                </a:outerShdw>
              </a:effectLst>
              <a:latin typeface="Arial" charset="0"/>
              <a:cs typeface="+mn-cs"/>
            </a:endParaRPr>
          </a:p>
          <a:p>
            <a:pPr algn="just" eaLnBrk="1" hangingPunct="1">
              <a:lnSpc>
                <a:spcPct val="90000"/>
              </a:lnSpc>
              <a:defRPr/>
            </a:pPr>
            <a:endParaRPr lang="en-US" b="1" dirty="0">
              <a:solidFill>
                <a:schemeClr val="accent2"/>
              </a:solidFill>
              <a:effectLst>
                <a:outerShdw blurRad="38100" dist="38100" dir="2700000" algn="tl">
                  <a:srgbClr val="000000"/>
                </a:outerShdw>
              </a:effectLst>
              <a:latin typeface="Arial" charset="0"/>
              <a:cs typeface="+mn-cs"/>
            </a:endParaRPr>
          </a:p>
          <a:p>
            <a:pPr algn="just" eaLnBrk="1" hangingPunct="1">
              <a:lnSpc>
                <a:spcPct val="90000"/>
              </a:lnSpc>
              <a:defRPr/>
            </a:pPr>
            <a:r>
              <a:rPr lang="en-US" b="1" dirty="0" smtClean="0">
                <a:solidFill>
                  <a:schemeClr val="accent2"/>
                </a:solidFill>
                <a:effectLst>
                  <a:outerShdw blurRad="38100" dist="38100" dir="2700000" algn="tl">
                    <a:srgbClr val="000000"/>
                  </a:outerShdw>
                </a:effectLst>
                <a:latin typeface="Arial" charset="0"/>
                <a:cs typeface="+mn-cs"/>
              </a:rPr>
              <a:t>Being a medic</a:t>
            </a:r>
          </a:p>
          <a:p>
            <a:pPr algn="just" eaLnBrk="1" hangingPunct="1">
              <a:lnSpc>
                <a:spcPct val="90000"/>
              </a:lnSpc>
              <a:defRPr/>
            </a:pPr>
            <a:endParaRPr lang="en-US" b="1" dirty="0">
              <a:solidFill>
                <a:schemeClr val="accent2"/>
              </a:solidFill>
              <a:effectLst>
                <a:outerShdw blurRad="38100" dist="38100" dir="2700000" algn="tl">
                  <a:srgbClr val="000000"/>
                </a:outerShdw>
              </a:effectLst>
              <a:latin typeface="Arial" charset="0"/>
              <a:cs typeface="+mn-cs"/>
            </a:endParaRPr>
          </a:p>
          <a:p>
            <a:pPr algn="just" eaLnBrk="1" hangingPunct="1">
              <a:lnSpc>
                <a:spcPct val="90000"/>
              </a:lnSpc>
              <a:defRPr/>
            </a:pPr>
            <a:r>
              <a:rPr lang="en-US" b="1" dirty="0">
                <a:solidFill>
                  <a:srgbClr val="7E1262"/>
                </a:solidFill>
                <a:effectLst>
                  <a:outerShdw blurRad="38100" dist="38100" dir="2700000" algn="tl">
                    <a:srgbClr val="000000"/>
                  </a:outerShdw>
                </a:effectLst>
                <a:latin typeface="Arial" charset="0"/>
                <a:cs typeface="+mn-cs"/>
              </a:rPr>
              <a:t>A general wish to understand death and dying </a:t>
            </a:r>
            <a:r>
              <a:rPr lang="en-US" b="1" dirty="0" smtClean="0">
                <a:solidFill>
                  <a:srgbClr val="7E1262"/>
                </a:solidFill>
                <a:effectLst>
                  <a:outerShdw blurRad="38100" dist="38100" dir="2700000" algn="tl">
                    <a:srgbClr val="000000"/>
                  </a:outerShdw>
                </a:effectLst>
                <a:latin typeface="Arial" charset="0"/>
                <a:cs typeface="+mn-cs"/>
              </a:rPr>
              <a:t>issues </a:t>
            </a:r>
            <a:r>
              <a:rPr lang="en-US" b="1" dirty="0" err="1" smtClean="0">
                <a:solidFill>
                  <a:srgbClr val="7E1262"/>
                </a:solidFill>
                <a:effectLst>
                  <a:outerShdw blurRad="38100" dist="38100" dir="2700000" algn="tl">
                    <a:srgbClr val="000000"/>
                  </a:outerShdw>
                </a:effectLst>
                <a:latin typeface="Arial" charset="0"/>
                <a:cs typeface="+mn-cs"/>
              </a:rPr>
              <a:t>ie</a:t>
            </a:r>
            <a:r>
              <a:rPr lang="en-US" b="1" dirty="0" smtClean="0">
                <a:solidFill>
                  <a:srgbClr val="7E1262"/>
                </a:solidFill>
                <a:effectLst>
                  <a:outerShdw blurRad="38100" dist="38100" dir="2700000" algn="tl">
                    <a:srgbClr val="000000"/>
                  </a:outerShdw>
                </a:effectLst>
                <a:latin typeface="Arial" charset="0"/>
                <a:cs typeface="+mn-cs"/>
              </a:rPr>
              <a:t> it is inevitable , a mystery, makes life more precious,</a:t>
            </a:r>
          </a:p>
          <a:p>
            <a:pPr algn="just" eaLnBrk="1" hangingPunct="1">
              <a:lnSpc>
                <a:spcPct val="90000"/>
              </a:lnSpc>
              <a:defRPr/>
            </a:pPr>
            <a:r>
              <a:rPr lang="en-US" b="1" dirty="0" smtClean="0">
                <a:solidFill>
                  <a:srgbClr val="7E1262"/>
                </a:solidFill>
                <a:effectLst>
                  <a:outerShdw blurRad="38100" dist="38100" dir="2700000" algn="tl">
                    <a:srgbClr val="000000"/>
                  </a:outerShdw>
                </a:effectLst>
                <a:latin typeface="Arial" charset="0"/>
              </a:rPr>
              <a:t>Dying provides an opportunity of transformation</a:t>
            </a:r>
            <a:endParaRPr lang="en-US" b="1" dirty="0">
              <a:solidFill>
                <a:srgbClr val="7E1262"/>
              </a:solidFill>
              <a:effectLst>
                <a:outerShdw blurRad="38100" dist="38100" dir="2700000" algn="tl">
                  <a:srgbClr val="000000"/>
                </a:outerShdw>
              </a:effectLst>
              <a:latin typeface="Arial" charset="0"/>
              <a:cs typeface="+mn-cs"/>
            </a:endParaRPr>
          </a:p>
        </p:txBody>
      </p:sp>
    </p:spTree>
    <p:extLst>
      <p:ext uri="{BB962C8B-B14F-4D97-AF65-F5344CB8AC3E}">
        <p14:creationId xmlns:p14="http://schemas.microsoft.com/office/powerpoint/2010/main" val="5114182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7522"/>
                                        </p:tgtEl>
                                        <p:attrNameLst>
                                          <p:attrName>style.visibility</p:attrName>
                                        </p:attrNameLst>
                                      </p:cBhvr>
                                      <p:to>
                                        <p:strVal val="visible"/>
                                      </p:to>
                                    </p:set>
                                    <p:anim calcmode="lin" valueType="num">
                                      <p:cBhvr additive="base">
                                        <p:cTn id="7" dur="500" fill="hold"/>
                                        <p:tgtEl>
                                          <p:spTgt spid="107522"/>
                                        </p:tgtEl>
                                        <p:attrNameLst>
                                          <p:attrName>ppt_x</p:attrName>
                                        </p:attrNameLst>
                                      </p:cBhvr>
                                      <p:tavLst>
                                        <p:tav tm="0">
                                          <p:val>
                                            <p:strVal val="0-#ppt_w/2"/>
                                          </p:val>
                                        </p:tav>
                                        <p:tav tm="100000">
                                          <p:val>
                                            <p:strVal val="#ppt_x"/>
                                          </p:val>
                                        </p:tav>
                                      </p:tavLst>
                                    </p:anim>
                                    <p:anim calcmode="lin" valueType="num">
                                      <p:cBhvr additive="base">
                                        <p:cTn id="8" dur="500" fill="hold"/>
                                        <p:tgtEl>
                                          <p:spTgt spid="10752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7523">
                                            <p:txEl>
                                              <p:pRg st="0" end="0"/>
                                            </p:txEl>
                                          </p:spTgt>
                                        </p:tgtEl>
                                        <p:attrNameLst>
                                          <p:attrName>style.visibility</p:attrName>
                                        </p:attrNameLst>
                                      </p:cBhvr>
                                      <p:to>
                                        <p:strVal val="visible"/>
                                      </p:to>
                                    </p:set>
                                    <p:anim calcmode="lin" valueType="num">
                                      <p:cBhvr additive="base">
                                        <p:cTn id="13" dur="500" fill="hold"/>
                                        <p:tgtEl>
                                          <p:spTgt spid="10752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75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7523">
                                            <p:txEl>
                                              <p:pRg st="2" end="2"/>
                                            </p:txEl>
                                          </p:spTgt>
                                        </p:tgtEl>
                                        <p:attrNameLst>
                                          <p:attrName>style.visibility</p:attrName>
                                        </p:attrNameLst>
                                      </p:cBhvr>
                                      <p:to>
                                        <p:strVal val="visible"/>
                                      </p:to>
                                    </p:set>
                                    <p:anim calcmode="lin" valueType="num">
                                      <p:cBhvr additive="base">
                                        <p:cTn id="19" dur="500" fill="hold"/>
                                        <p:tgtEl>
                                          <p:spTgt spid="10752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75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7523">
                                            <p:txEl>
                                              <p:pRg st="4" end="4"/>
                                            </p:txEl>
                                          </p:spTgt>
                                        </p:tgtEl>
                                        <p:attrNameLst>
                                          <p:attrName>style.visibility</p:attrName>
                                        </p:attrNameLst>
                                      </p:cBhvr>
                                      <p:to>
                                        <p:strVal val="visible"/>
                                      </p:to>
                                    </p:set>
                                    <p:anim calcmode="lin" valueType="num">
                                      <p:cBhvr additive="base">
                                        <p:cTn id="25" dur="500" fill="hold"/>
                                        <p:tgtEl>
                                          <p:spTgt spid="10752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752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7523">
                                            <p:txEl>
                                              <p:pRg st="5" end="5"/>
                                            </p:txEl>
                                          </p:spTgt>
                                        </p:tgtEl>
                                        <p:attrNameLst>
                                          <p:attrName>style.visibility</p:attrName>
                                        </p:attrNameLst>
                                      </p:cBhvr>
                                      <p:to>
                                        <p:strVal val="visible"/>
                                      </p:to>
                                    </p:set>
                                    <p:anim calcmode="lin" valueType="num">
                                      <p:cBhvr additive="base">
                                        <p:cTn id="31" dur="500" fill="hold"/>
                                        <p:tgtEl>
                                          <p:spTgt spid="10752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752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2" grpId="0" autoUpdateAnimBg="0"/>
      <p:bldP spid="107523"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3" name="Picture 5" descr="019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038"/>
            <a:ext cx="9144000" cy="681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Picture 7" descr="kubleror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713" y="1676400"/>
            <a:ext cx="4154487"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4883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48133"/>
                                        </p:tgtEl>
                                        <p:attrNameLst>
                                          <p:attrName>style.visibility</p:attrName>
                                        </p:attrNameLst>
                                      </p:cBhvr>
                                      <p:to>
                                        <p:strVal val="visible"/>
                                      </p:to>
                                    </p:set>
                                    <p:animScale>
                                      <p:cBhvr>
                                        <p:cTn id="7" dur="1000" decel="50000" fill="hold">
                                          <p:stCondLst>
                                            <p:cond delay="0"/>
                                          </p:stCondLst>
                                        </p:cTn>
                                        <p:tgtEl>
                                          <p:spTgt spid="481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8133"/>
                                        </p:tgtEl>
                                        <p:attrNameLst>
                                          <p:attrName>ppt_x</p:attrName>
                                          <p:attrName>ppt_y</p:attrName>
                                        </p:attrNameLst>
                                      </p:cBhvr>
                                    </p:animMotion>
                                    <p:animEffect transition="in" filter="fade">
                                      <p:cBhvr>
                                        <p:cTn id="9" dur="1000"/>
                                        <p:tgtEl>
                                          <p:spTgt spid="48133"/>
                                        </p:tgtEl>
                                      </p:cBhvr>
                                    </p:animEffect>
                                  </p:childTnLst>
                                </p:cTn>
                              </p:par>
                              <p:par>
                                <p:cTn id="10" presetID="52" presetClass="entr" presetSubtype="0" fill="hold" nodeType="withEffect">
                                  <p:stCondLst>
                                    <p:cond delay="0"/>
                                  </p:stCondLst>
                                  <p:childTnLst>
                                    <p:set>
                                      <p:cBhvr>
                                        <p:cTn id="11" dur="1" fill="hold">
                                          <p:stCondLst>
                                            <p:cond delay="0"/>
                                          </p:stCondLst>
                                        </p:cTn>
                                        <p:tgtEl>
                                          <p:spTgt spid="48135"/>
                                        </p:tgtEl>
                                        <p:attrNameLst>
                                          <p:attrName>style.visibility</p:attrName>
                                        </p:attrNameLst>
                                      </p:cBhvr>
                                      <p:to>
                                        <p:strVal val="visible"/>
                                      </p:to>
                                    </p:set>
                                    <p:animScale>
                                      <p:cBhvr>
                                        <p:cTn id="12" dur="1000" decel="50000" fill="hold">
                                          <p:stCondLst>
                                            <p:cond delay="0"/>
                                          </p:stCondLst>
                                        </p:cTn>
                                        <p:tgtEl>
                                          <p:spTgt spid="481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48135"/>
                                        </p:tgtEl>
                                        <p:attrNameLst>
                                          <p:attrName>ppt_x</p:attrName>
                                          <p:attrName>ppt_y</p:attrName>
                                        </p:attrNameLst>
                                      </p:cBhvr>
                                    </p:animMotion>
                                    <p:animEffect transition="in" filter="fade">
                                      <p:cBhvr>
                                        <p:cTn id="14" dur="1000"/>
                                        <p:tgtEl>
                                          <p:spTgt spid="48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228600" y="0"/>
            <a:ext cx="7477125" cy="611188"/>
          </a:xfrm>
        </p:spPr>
        <p:txBody>
          <a:bodyPr/>
          <a:lstStyle/>
          <a:p>
            <a:pPr algn="ctr" eaLnBrk="1" hangingPunct="1">
              <a:defRPr/>
            </a:pPr>
            <a:r>
              <a:rPr lang="en-US" sz="3600" b="1">
                <a:solidFill>
                  <a:srgbClr val="7E1262"/>
                </a:solidFill>
                <a:effectLst>
                  <a:outerShdw blurRad="38100" dist="38100" dir="2700000" algn="tl">
                    <a:srgbClr val="000000"/>
                  </a:outerShdw>
                </a:effectLst>
                <a:latin typeface="Arial" charset="0"/>
                <a:cs typeface="+mj-cs"/>
              </a:rPr>
              <a:t>Grief Work: Three Stages</a:t>
            </a:r>
          </a:p>
        </p:txBody>
      </p:sp>
      <p:sp>
        <p:nvSpPr>
          <p:cNvPr id="62467" name="Rectangle 3"/>
          <p:cNvSpPr>
            <a:spLocks noGrp="1" noChangeArrowheads="1"/>
          </p:cNvSpPr>
          <p:nvPr>
            <p:ph type="body" idx="1"/>
          </p:nvPr>
        </p:nvSpPr>
        <p:spPr>
          <a:xfrm>
            <a:off x="0" y="609600"/>
            <a:ext cx="7772400" cy="6096000"/>
          </a:xfrm>
        </p:spPr>
        <p:txBody>
          <a:bodyPr/>
          <a:lstStyle/>
          <a:p>
            <a:pPr marL="381000" indent="-381000" algn="just" eaLnBrk="1" hangingPunct="1">
              <a:lnSpc>
                <a:spcPct val="80000"/>
              </a:lnSpc>
              <a:defRPr/>
            </a:pPr>
            <a:r>
              <a:rPr lang="en-US" sz="2400" b="1">
                <a:solidFill>
                  <a:schemeClr val="accent2"/>
                </a:solidFill>
                <a:effectLst>
                  <a:outerShdw blurRad="38100" dist="38100" dir="2700000" algn="tl">
                    <a:srgbClr val="000000"/>
                  </a:outerShdw>
                </a:effectLst>
                <a:latin typeface="Arial" charset="0"/>
                <a:cs typeface="+mn-cs"/>
              </a:rPr>
              <a:t>Grief work generally takes the following path:</a:t>
            </a:r>
          </a:p>
          <a:p>
            <a:pPr marL="381000" indent="-381000" algn="just" eaLnBrk="1" hangingPunct="1">
              <a:lnSpc>
                <a:spcPct val="80000"/>
              </a:lnSpc>
              <a:buFontTx/>
              <a:buAutoNum type="arabicPeriod"/>
              <a:defRPr/>
            </a:pPr>
            <a:r>
              <a:rPr lang="en-US" sz="2200" b="1">
                <a:solidFill>
                  <a:srgbClr val="7E1262"/>
                </a:solidFill>
                <a:effectLst>
                  <a:outerShdw blurRad="38100" dist="38100" dir="2700000" algn="tl">
                    <a:srgbClr val="000000"/>
                  </a:outerShdw>
                </a:effectLst>
                <a:latin typeface="Arial" charset="0"/>
                <a:cs typeface="+mn-cs"/>
              </a:rPr>
              <a:t>Shock and disbelief:</a:t>
            </a:r>
            <a:r>
              <a:rPr lang="en-US" sz="2200" b="1">
                <a:solidFill>
                  <a:schemeClr val="accent2"/>
                </a:solidFill>
                <a:effectLst>
                  <a:outerShdw blurRad="38100" dist="38100" dir="2700000" algn="tl">
                    <a:srgbClr val="000000"/>
                  </a:outerShdw>
                </a:effectLst>
                <a:latin typeface="Arial" charset="0"/>
                <a:cs typeface="+mn-cs"/>
              </a:rPr>
              <a:t> </a:t>
            </a:r>
          </a:p>
          <a:p>
            <a:pPr marL="800100" lvl="1" indent="-342900" algn="just" eaLnBrk="1" hangingPunct="1">
              <a:lnSpc>
                <a:spcPct val="80000"/>
              </a:lnSpc>
              <a:defRPr/>
            </a:pPr>
            <a:r>
              <a:rPr lang="en-US" sz="2200" b="1">
                <a:solidFill>
                  <a:schemeClr val="accent2"/>
                </a:solidFill>
                <a:effectLst>
                  <a:outerShdw blurRad="38100" dist="38100" dir="2700000" algn="tl">
                    <a:srgbClr val="000000"/>
                  </a:outerShdw>
                </a:effectLst>
                <a:latin typeface="Arial" charset="0"/>
              </a:rPr>
              <a:t>This first stage may last several weeks, especially after a sudden or unexpected death. It may protect the person from more intense reactions. Hallucinations and constant crying may be very common. Usually, confusion is also present. Somatization may also be present: nausea, numbness, headaches, etc.</a:t>
            </a:r>
          </a:p>
          <a:p>
            <a:pPr marL="381000" indent="-381000" algn="just" eaLnBrk="1" hangingPunct="1">
              <a:lnSpc>
                <a:spcPct val="80000"/>
              </a:lnSpc>
              <a:buFontTx/>
              <a:buAutoNum type="arabicPeriod"/>
              <a:defRPr/>
            </a:pPr>
            <a:r>
              <a:rPr lang="en-US" sz="2200" b="1">
                <a:solidFill>
                  <a:srgbClr val="7E1262"/>
                </a:solidFill>
                <a:effectLst>
                  <a:outerShdw blurRad="38100" dist="38100" dir="2700000" algn="tl">
                    <a:srgbClr val="000000"/>
                  </a:outerShdw>
                </a:effectLst>
                <a:latin typeface="Arial" charset="0"/>
                <a:cs typeface="+mn-cs"/>
              </a:rPr>
              <a:t>Preoccupation with the memory of the death person:</a:t>
            </a:r>
            <a:r>
              <a:rPr lang="en-US" sz="2200" b="1" i="1">
                <a:solidFill>
                  <a:schemeClr val="accent2"/>
                </a:solidFill>
                <a:effectLst>
                  <a:outerShdw blurRad="38100" dist="38100" dir="2700000" algn="tl">
                    <a:srgbClr val="000000"/>
                  </a:outerShdw>
                </a:effectLst>
                <a:latin typeface="Arial" charset="0"/>
                <a:cs typeface="+mn-cs"/>
              </a:rPr>
              <a:t> </a:t>
            </a:r>
          </a:p>
          <a:p>
            <a:pPr marL="800100" lvl="1" indent="-342900" algn="just" eaLnBrk="1" hangingPunct="1">
              <a:lnSpc>
                <a:spcPct val="80000"/>
              </a:lnSpc>
              <a:defRPr/>
            </a:pPr>
            <a:r>
              <a:rPr lang="en-US" sz="2200" b="1">
                <a:solidFill>
                  <a:schemeClr val="accent2"/>
                </a:solidFill>
                <a:effectLst>
                  <a:outerShdw blurRad="38100" dist="38100" dir="2700000" algn="tl">
                    <a:srgbClr val="000000"/>
                  </a:outerShdw>
                </a:effectLst>
                <a:latin typeface="Arial" charset="0"/>
              </a:rPr>
              <a:t>May last up to 6 months; the survivor tries to come to terms with the death but cannot yet accept it. Crying still continues, may diminish and increase once again on anniversary dates.</a:t>
            </a:r>
          </a:p>
          <a:p>
            <a:pPr marL="381000" indent="-381000" algn="just" eaLnBrk="1" hangingPunct="1">
              <a:lnSpc>
                <a:spcPct val="80000"/>
              </a:lnSpc>
              <a:buFontTx/>
              <a:buAutoNum type="arabicPeriod"/>
              <a:defRPr/>
            </a:pPr>
            <a:r>
              <a:rPr lang="en-US" sz="2200" b="1">
                <a:solidFill>
                  <a:srgbClr val="7E1262"/>
                </a:solidFill>
                <a:effectLst>
                  <a:outerShdw blurRad="38100" dist="38100" dir="2700000" algn="tl">
                    <a:srgbClr val="000000"/>
                  </a:outerShdw>
                </a:effectLst>
                <a:latin typeface="Arial" charset="0"/>
                <a:cs typeface="+mn-cs"/>
              </a:rPr>
              <a:t>Resolution:</a:t>
            </a:r>
            <a:r>
              <a:rPr lang="en-US" sz="2200" b="1" i="1">
                <a:solidFill>
                  <a:schemeClr val="accent2"/>
                </a:solidFill>
                <a:effectLst>
                  <a:outerShdw blurRad="38100" dist="38100" dir="2700000" algn="tl">
                    <a:srgbClr val="000000"/>
                  </a:outerShdw>
                </a:effectLst>
                <a:latin typeface="Arial" charset="0"/>
                <a:cs typeface="+mn-cs"/>
              </a:rPr>
              <a:t> </a:t>
            </a:r>
          </a:p>
          <a:p>
            <a:pPr marL="800100" lvl="1" indent="-342900" algn="just" eaLnBrk="1" hangingPunct="1">
              <a:lnSpc>
                <a:spcPct val="80000"/>
              </a:lnSpc>
              <a:defRPr/>
            </a:pPr>
            <a:r>
              <a:rPr lang="en-US" sz="2200" b="1">
                <a:solidFill>
                  <a:schemeClr val="accent2"/>
                </a:solidFill>
                <a:effectLst>
                  <a:outerShdw blurRad="38100" dist="38100" dir="2700000" algn="tl">
                    <a:srgbClr val="000000"/>
                  </a:outerShdw>
                </a:effectLst>
                <a:latin typeface="Arial" charset="0"/>
              </a:rPr>
              <a:t>The final stage has arrived when the bereaved person renews interest in everyday activities; memories of the dead person bring fond feelings mingled with sadness, rather than sharp pain and longing.</a:t>
            </a:r>
          </a:p>
        </p:txBody>
      </p:sp>
    </p:spTree>
    <p:extLst>
      <p:ext uri="{BB962C8B-B14F-4D97-AF65-F5344CB8AC3E}">
        <p14:creationId xmlns:p14="http://schemas.microsoft.com/office/powerpoint/2010/main" val="3117608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2466"/>
                                        </p:tgtEl>
                                        <p:attrNameLst>
                                          <p:attrName>style.visibility</p:attrName>
                                        </p:attrNameLst>
                                      </p:cBhvr>
                                      <p:to>
                                        <p:strVal val="visible"/>
                                      </p:to>
                                    </p:set>
                                    <p:anim calcmode="lin" valueType="num">
                                      <p:cBhvr>
                                        <p:cTn id="7" dur="500" fill="hold"/>
                                        <p:tgtEl>
                                          <p:spTgt spid="62466"/>
                                        </p:tgtEl>
                                        <p:attrNameLst>
                                          <p:attrName>ppt_w</p:attrName>
                                        </p:attrNameLst>
                                      </p:cBhvr>
                                      <p:tavLst>
                                        <p:tav tm="0">
                                          <p:val>
                                            <p:fltVal val="0"/>
                                          </p:val>
                                        </p:tav>
                                        <p:tav tm="100000">
                                          <p:val>
                                            <p:strVal val="#ppt_w"/>
                                          </p:val>
                                        </p:tav>
                                      </p:tavLst>
                                    </p:anim>
                                    <p:anim calcmode="lin" valueType="num">
                                      <p:cBhvr>
                                        <p:cTn id="8" dur="500" fill="hold"/>
                                        <p:tgtEl>
                                          <p:spTgt spid="62466"/>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nodeType="clickEffect">
                                  <p:stCondLst>
                                    <p:cond delay="0"/>
                                  </p:stCondLst>
                                  <p:childTnLst>
                                    <p:set>
                                      <p:cBhvr>
                                        <p:cTn id="12" dur="1" fill="hold">
                                          <p:stCondLst>
                                            <p:cond delay="0"/>
                                          </p:stCondLst>
                                        </p:cTn>
                                        <p:tgtEl>
                                          <p:spTgt spid="62467">
                                            <p:txEl>
                                              <p:pRg st="0" end="0"/>
                                            </p:txEl>
                                          </p:spTgt>
                                        </p:tgtEl>
                                        <p:attrNameLst>
                                          <p:attrName>style.visibility</p:attrName>
                                        </p:attrNameLst>
                                      </p:cBhvr>
                                      <p:to>
                                        <p:strVal val="visible"/>
                                      </p:to>
                                    </p:set>
                                    <p:anim calcmode="lin" valueType="num">
                                      <p:cBhvr>
                                        <p:cTn id="13" dur="500" fill="hold"/>
                                        <p:tgtEl>
                                          <p:spTgt spid="6246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62467">
                                            <p:txEl>
                                              <p:pRg st="0" end="0"/>
                                            </p:txEl>
                                          </p:spTgt>
                                        </p:tgtEl>
                                        <p:attrNameLst>
                                          <p:attrName>ppt_h</p:attrName>
                                        </p:attrNameLst>
                                      </p:cBhvr>
                                      <p:tavLst>
                                        <p:tav tm="0">
                                          <p:val>
                                            <p:strVal val="#ppt_h"/>
                                          </p:val>
                                        </p:tav>
                                        <p:tav tm="100000">
                                          <p:val>
                                            <p:strVal val="#ppt_h"/>
                                          </p:val>
                                        </p:tav>
                                      </p:tavLst>
                                    </p:anim>
                                  </p:childTnLst>
                                </p:cTn>
                              </p:par>
                              <p:par>
                                <p:cTn id="15" presetID="17" presetClass="entr" presetSubtype="10" fill="hold" nodeType="withEffect">
                                  <p:stCondLst>
                                    <p:cond delay="0"/>
                                  </p:stCondLst>
                                  <p:childTnLst>
                                    <p:set>
                                      <p:cBhvr>
                                        <p:cTn id="16" dur="1" fill="hold">
                                          <p:stCondLst>
                                            <p:cond delay="0"/>
                                          </p:stCondLst>
                                        </p:cTn>
                                        <p:tgtEl>
                                          <p:spTgt spid="62467">
                                            <p:txEl>
                                              <p:pRg st="1" end="1"/>
                                            </p:txEl>
                                          </p:spTgt>
                                        </p:tgtEl>
                                        <p:attrNameLst>
                                          <p:attrName>style.visibility</p:attrName>
                                        </p:attrNameLst>
                                      </p:cBhvr>
                                      <p:to>
                                        <p:strVal val="visible"/>
                                      </p:to>
                                    </p:set>
                                    <p:anim calcmode="lin" valueType="num">
                                      <p:cBhvr>
                                        <p:cTn id="17" dur="500" fill="hold"/>
                                        <p:tgtEl>
                                          <p:spTgt spid="62467">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62467">
                                            <p:txEl>
                                              <p:pRg st="1" end="1"/>
                                            </p:txEl>
                                          </p:spTgt>
                                        </p:tgtEl>
                                        <p:attrNameLst>
                                          <p:attrName>ppt_h</p:attrName>
                                        </p:attrNameLst>
                                      </p:cBhvr>
                                      <p:tavLst>
                                        <p:tav tm="0">
                                          <p:val>
                                            <p:strVal val="#ppt_h"/>
                                          </p:val>
                                        </p:tav>
                                        <p:tav tm="100000">
                                          <p:val>
                                            <p:strVal val="#ppt_h"/>
                                          </p:val>
                                        </p:tav>
                                      </p:tavLst>
                                    </p:anim>
                                  </p:childTnLst>
                                </p:cTn>
                              </p:par>
                              <p:par>
                                <p:cTn id="19" presetID="17" presetClass="entr" presetSubtype="10" fill="hold" nodeType="withEffect">
                                  <p:stCondLst>
                                    <p:cond delay="0"/>
                                  </p:stCondLst>
                                  <p:childTnLst>
                                    <p:set>
                                      <p:cBhvr>
                                        <p:cTn id="20" dur="1" fill="hold">
                                          <p:stCondLst>
                                            <p:cond delay="0"/>
                                          </p:stCondLst>
                                        </p:cTn>
                                        <p:tgtEl>
                                          <p:spTgt spid="62467">
                                            <p:txEl>
                                              <p:pRg st="2" end="2"/>
                                            </p:txEl>
                                          </p:spTgt>
                                        </p:tgtEl>
                                        <p:attrNameLst>
                                          <p:attrName>style.visibility</p:attrName>
                                        </p:attrNameLst>
                                      </p:cBhvr>
                                      <p:to>
                                        <p:strVal val="visible"/>
                                      </p:to>
                                    </p:set>
                                    <p:anim calcmode="lin" valueType="num">
                                      <p:cBhvr>
                                        <p:cTn id="21" dur="500" fill="hold"/>
                                        <p:tgtEl>
                                          <p:spTgt spid="6246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6246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10" fill="hold" nodeType="clickEffect">
                                  <p:stCondLst>
                                    <p:cond delay="0"/>
                                  </p:stCondLst>
                                  <p:childTnLst>
                                    <p:set>
                                      <p:cBhvr>
                                        <p:cTn id="26" dur="1" fill="hold">
                                          <p:stCondLst>
                                            <p:cond delay="0"/>
                                          </p:stCondLst>
                                        </p:cTn>
                                        <p:tgtEl>
                                          <p:spTgt spid="62467">
                                            <p:txEl>
                                              <p:pRg st="3" end="3"/>
                                            </p:txEl>
                                          </p:spTgt>
                                        </p:tgtEl>
                                        <p:attrNameLst>
                                          <p:attrName>style.visibility</p:attrName>
                                        </p:attrNameLst>
                                      </p:cBhvr>
                                      <p:to>
                                        <p:strVal val="visible"/>
                                      </p:to>
                                    </p:set>
                                    <p:anim calcmode="lin" valueType="num">
                                      <p:cBhvr>
                                        <p:cTn id="27" dur="500" fill="hold"/>
                                        <p:tgtEl>
                                          <p:spTgt spid="62467">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62467">
                                            <p:txEl>
                                              <p:pRg st="3" end="3"/>
                                            </p:txEl>
                                          </p:spTgt>
                                        </p:tgtEl>
                                        <p:attrNameLst>
                                          <p:attrName>ppt_h</p:attrName>
                                        </p:attrNameLst>
                                      </p:cBhvr>
                                      <p:tavLst>
                                        <p:tav tm="0">
                                          <p:val>
                                            <p:strVal val="#ppt_h"/>
                                          </p:val>
                                        </p:tav>
                                        <p:tav tm="100000">
                                          <p:val>
                                            <p:strVal val="#ppt_h"/>
                                          </p:val>
                                        </p:tav>
                                      </p:tavLst>
                                    </p:anim>
                                  </p:childTnLst>
                                </p:cTn>
                              </p:par>
                              <p:par>
                                <p:cTn id="29" presetID="17" presetClass="entr" presetSubtype="10" fill="hold" nodeType="withEffect">
                                  <p:stCondLst>
                                    <p:cond delay="0"/>
                                  </p:stCondLst>
                                  <p:childTnLst>
                                    <p:set>
                                      <p:cBhvr>
                                        <p:cTn id="30" dur="1" fill="hold">
                                          <p:stCondLst>
                                            <p:cond delay="0"/>
                                          </p:stCondLst>
                                        </p:cTn>
                                        <p:tgtEl>
                                          <p:spTgt spid="62467">
                                            <p:txEl>
                                              <p:pRg st="4" end="4"/>
                                            </p:txEl>
                                          </p:spTgt>
                                        </p:tgtEl>
                                        <p:attrNameLst>
                                          <p:attrName>style.visibility</p:attrName>
                                        </p:attrNameLst>
                                      </p:cBhvr>
                                      <p:to>
                                        <p:strVal val="visible"/>
                                      </p:to>
                                    </p:set>
                                    <p:anim calcmode="lin" valueType="num">
                                      <p:cBhvr>
                                        <p:cTn id="31" dur="500" fill="hold"/>
                                        <p:tgtEl>
                                          <p:spTgt spid="6246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62467">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7" presetClass="entr" presetSubtype="10" fill="hold" nodeType="clickEffect">
                                  <p:stCondLst>
                                    <p:cond delay="0"/>
                                  </p:stCondLst>
                                  <p:childTnLst>
                                    <p:set>
                                      <p:cBhvr>
                                        <p:cTn id="36" dur="1" fill="hold">
                                          <p:stCondLst>
                                            <p:cond delay="0"/>
                                          </p:stCondLst>
                                        </p:cTn>
                                        <p:tgtEl>
                                          <p:spTgt spid="62467">
                                            <p:txEl>
                                              <p:pRg st="5" end="5"/>
                                            </p:txEl>
                                          </p:spTgt>
                                        </p:tgtEl>
                                        <p:attrNameLst>
                                          <p:attrName>style.visibility</p:attrName>
                                        </p:attrNameLst>
                                      </p:cBhvr>
                                      <p:to>
                                        <p:strVal val="visible"/>
                                      </p:to>
                                    </p:set>
                                    <p:anim calcmode="lin" valueType="num">
                                      <p:cBhvr>
                                        <p:cTn id="37" dur="500" fill="hold"/>
                                        <p:tgtEl>
                                          <p:spTgt spid="62467">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62467">
                                            <p:txEl>
                                              <p:pRg st="5" end="5"/>
                                            </p:txEl>
                                          </p:spTgt>
                                        </p:tgtEl>
                                        <p:attrNameLst>
                                          <p:attrName>ppt_h</p:attrName>
                                        </p:attrNameLst>
                                      </p:cBhvr>
                                      <p:tavLst>
                                        <p:tav tm="0">
                                          <p:val>
                                            <p:strVal val="#ppt_h"/>
                                          </p:val>
                                        </p:tav>
                                        <p:tav tm="100000">
                                          <p:val>
                                            <p:strVal val="#ppt_h"/>
                                          </p:val>
                                        </p:tav>
                                      </p:tavLst>
                                    </p:anim>
                                  </p:childTnLst>
                                </p:cTn>
                              </p:par>
                              <p:par>
                                <p:cTn id="39" presetID="17" presetClass="entr" presetSubtype="10" fill="hold" nodeType="withEffect">
                                  <p:stCondLst>
                                    <p:cond delay="0"/>
                                  </p:stCondLst>
                                  <p:childTnLst>
                                    <p:set>
                                      <p:cBhvr>
                                        <p:cTn id="40" dur="1" fill="hold">
                                          <p:stCondLst>
                                            <p:cond delay="0"/>
                                          </p:stCondLst>
                                        </p:cTn>
                                        <p:tgtEl>
                                          <p:spTgt spid="62467">
                                            <p:txEl>
                                              <p:pRg st="6" end="6"/>
                                            </p:txEl>
                                          </p:spTgt>
                                        </p:tgtEl>
                                        <p:attrNameLst>
                                          <p:attrName>style.visibility</p:attrName>
                                        </p:attrNameLst>
                                      </p:cBhvr>
                                      <p:to>
                                        <p:strVal val="visible"/>
                                      </p:to>
                                    </p:set>
                                    <p:anim calcmode="lin" valueType="num">
                                      <p:cBhvr>
                                        <p:cTn id="41" dur="500" fill="hold"/>
                                        <p:tgtEl>
                                          <p:spTgt spid="62467">
                                            <p:txEl>
                                              <p:pRg st="6" end="6"/>
                                            </p:txEl>
                                          </p:spTgt>
                                        </p:tgtEl>
                                        <p:attrNameLst>
                                          <p:attrName>ppt_w</p:attrName>
                                        </p:attrNameLst>
                                      </p:cBhvr>
                                      <p:tavLst>
                                        <p:tav tm="0">
                                          <p:val>
                                            <p:fltVal val="0"/>
                                          </p:val>
                                        </p:tav>
                                        <p:tav tm="100000">
                                          <p:val>
                                            <p:strVal val="#ppt_w"/>
                                          </p:val>
                                        </p:tav>
                                      </p:tavLst>
                                    </p:anim>
                                    <p:anim calcmode="lin" valueType="num">
                                      <p:cBhvr>
                                        <p:cTn id="42" dur="500" fill="hold"/>
                                        <p:tgtEl>
                                          <p:spTgt spid="62467">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algn="ctr" eaLnBrk="1" hangingPunct="1">
              <a:defRPr/>
            </a:pPr>
            <a:r>
              <a:rPr lang="en-US" b="1">
                <a:solidFill>
                  <a:srgbClr val="7E1262"/>
                </a:solidFill>
                <a:effectLst>
                  <a:outerShdw blurRad="38100" dist="38100" dir="2700000" algn="tl">
                    <a:srgbClr val="000000"/>
                  </a:outerShdw>
                </a:effectLst>
                <a:latin typeface="Arial" charset="0"/>
                <a:cs typeface="Times New Roman" charset="0"/>
              </a:rPr>
              <a:t>Denial and Isolation</a:t>
            </a:r>
          </a:p>
        </p:txBody>
      </p:sp>
      <p:sp>
        <p:nvSpPr>
          <p:cNvPr id="78851" name="Rectangle 3"/>
          <p:cNvSpPr>
            <a:spLocks noGrp="1" noChangeArrowheads="1"/>
          </p:cNvSpPr>
          <p:nvPr>
            <p:ph type="body" idx="1"/>
          </p:nvPr>
        </p:nvSpPr>
        <p:spPr/>
        <p:txBody>
          <a:bodyPr/>
          <a:lstStyle/>
          <a:p>
            <a:pPr algn="just" eaLnBrk="1" hangingPunct="1">
              <a:defRPr/>
            </a:pPr>
            <a:r>
              <a:rPr lang="en-US" b="1" smtClean="0">
                <a:solidFill>
                  <a:schemeClr val="accent2"/>
                </a:solidFill>
                <a:effectLst>
                  <a:outerShdw blurRad="38100" dist="38100" dir="2700000" algn="tl">
                    <a:srgbClr val="000000"/>
                  </a:outerShdw>
                </a:effectLst>
                <a:ea typeface="+mn-ea"/>
                <a:cs typeface="Times New Roman" pitchFamily="18" charset="0"/>
              </a:rPr>
              <a:t>At first, we tend to deny the loss has taken place, and may withdraw from our usual social contacts. This stage may last a few moments, or longer</a:t>
            </a:r>
            <a:r>
              <a:rPr lang="en-US" smtClean="0">
                <a:ea typeface="+mn-ea"/>
                <a:cs typeface="Times New Roman" pitchFamily="18" charset="0"/>
              </a:rPr>
              <a:t>. </a:t>
            </a:r>
          </a:p>
          <a:p>
            <a:pPr eaLnBrk="1" hangingPunct="1">
              <a:defRPr/>
            </a:pPr>
            <a:endParaRPr lang="en-US" smtClean="0">
              <a:ea typeface="+mn-ea"/>
              <a:cs typeface="+mn-cs"/>
            </a:endParaRPr>
          </a:p>
        </p:txBody>
      </p:sp>
    </p:spTree>
    <p:extLst>
      <p:ext uri="{BB962C8B-B14F-4D97-AF65-F5344CB8AC3E}">
        <p14:creationId xmlns:p14="http://schemas.microsoft.com/office/powerpoint/2010/main" val="1064870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78850"/>
                                        </p:tgtEl>
                                        <p:attrNameLst>
                                          <p:attrName>style.visibility</p:attrName>
                                        </p:attrNameLst>
                                      </p:cBhvr>
                                      <p:to>
                                        <p:strVal val="visible"/>
                                      </p:to>
                                    </p:set>
                                    <p:anim calcmode="lin" valueType="num">
                                      <p:cBhvr>
                                        <p:cTn id="7" dur="500" decel="50000" fill="hold">
                                          <p:stCondLst>
                                            <p:cond delay="0"/>
                                          </p:stCondLst>
                                        </p:cTn>
                                        <p:tgtEl>
                                          <p:spTgt spid="7885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885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8850"/>
                                        </p:tgtEl>
                                        <p:attrNameLst>
                                          <p:attrName>ppt_w</p:attrName>
                                        </p:attrNameLst>
                                      </p:cBhvr>
                                      <p:tavLst>
                                        <p:tav tm="0">
                                          <p:val>
                                            <p:strVal val="#ppt_w*.05"/>
                                          </p:val>
                                        </p:tav>
                                        <p:tav tm="100000">
                                          <p:val>
                                            <p:strVal val="#ppt_w"/>
                                          </p:val>
                                        </p:tav>
                                      </p:tavLst>
                                    </p:anim>
                                    <p:anim calcmode="lin" valueType="num">
                                      <p:cBhvr>
                                        <p:cTn id="10" dur="1000" fill="hold"/>
                                        <p:tgtEl>
                                          <p:spTgt spid="7885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885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885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885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8850"/>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78851">
                                            <p:txEl>
                                              <p:pRg st="0" end="0"/>
                                            </p:txEl>
                                          </p:spTgt>
                                        </p:tgtEl>
                                        <p:attrNameLst>
                                          <p:attrName>style.visibility</p:attrName>
                                        </p:attrNameLst>
                                      </p:cBhvr>
                                      <p:to>
                                        <p:strVal val="visible"/>
                                      </p:to>
                                    </p:set>
                                    <p:anim calcmode="lin" valueType="num">
                                      <p:cBhvr>
                                        <p:cTn id="17" dur="500" decel="50000" fill="hold">
                                          <p:stCondLst>
                                            <p:cond delay="0"/>
                                          </p:stCondLst>
                                        </p:cTn>
                                        <p:tgtEl>
                                          <p:spTgt spid="78851">
                                            <p:txEl>
                                              <p:pRg st="0" end="0"/>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78851">
                                            <p:txEl>
                                              <p:pRg st="0" end="0"/>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78851">
                                            <p:txEl>
                                              <p:pRg st="0" end="0"/>
                                            </p:txEl>
                                          </p:spTgt>
                                        </p:tgtEl>
                                        <p:attrNameLst>
                                          <p:attrName>ppt_w</p:attrName>
                                        </p:attrNameLst>
                                      </p:cBhvr>
                                      <p:tavLst>
                                        <p:tav tm="0">
                                          <p:val>
                                            <p:strVal val="#ppt_w*.05"/>
                                          </p:val>
                                        </p:tav>
                                        <p:tav tm="100000">
                                          <p:val>
                                            <p:strVal val="#ppt_w"/>
                                          </p:val>
                                        </p:tav>
                                      </p:tavLst>
                                    </p:anim>
                                    <p:anim calcmode="lin" valueType="num">
                                      <p:cBhvr>
                                        <p:cTn id="20" dur="1000" fill="hold"/>
                                        <p:tgtEl>
                                          <p:spTgt spid="78851">
                                            <p:txEl>
                                              <p:pRg st="0" end="0"/>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78851">
                                            <p:txEl>
                                              <p:pRg st="0" end="0"/>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78851">
                                            <p:txEl>
                                              <p:pRg st="0" end="0"/>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78851">
                                            <p:txEl>
                                              <p:pRg st="0" end="0"/>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788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p:bldP spid="7885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algn="ctr" eaLnBrk="1" hangingPunct="1">
              <a:defRPr/>
            </a:pPr>
            <a:r>
              <a:rPr lang="en-US" b="1">
                <a:solidFill>
                  <a:srgbClr val="7E1262"/>
                </a:solidFill>
                <a:effectLst>
                  <a:outerShdw blurRad="38100" dist="38100" dir="2700000" algn="tl">
                    <a:srgbClr val="000000"/>
                  </a:outerShdw>
                </a:effectLst>
                <a:latin typeface="Arial" charset="0"/>
                <a:cs typeface="Times New Roman" charset="0"/>
              </a:rPr>
              <a:t>Anger</a:t>
            </a:r>
          </a:p>
        </p:txBody>
      </p:sp>
      <p:sp>
        <p:nvSpPr>
          <p:cNvPr id="80899" name="Rectangle 3"/>
          <p:cNvSpPr>
            <a:spLocks noGrp="1" noChangeArrowheads="1"/>
          </p:cNvSpPr>
          <p:nvPr>
            <p:ph type="body" idx="1"/>
          </p:nvPr>
        </p:nvSpPr>
        <p:spPr/>
        <p:txBody>
          <a:bodyPr/>
          <a:lstStyle/>
          <a:p>
            <a:pPr algn="just" eaLnBrk="1" hangingPunct="1">
              <a:defRPr/>
            </a:pPr>
            <a:r>
              <a:rPr lang="en-US" b="1" smtClean="0">
                <a:solidFill>
                  <a:schemeClr val="accent2"/>
                </a:solidFill>
                <a:effectLst>
                  <a:outerShdw blurRad="38100" dist="38100" dir="2700000" algn="tl">
                    <a:srgbClr val="000000"/>
                  </a:outerShdw>
                </a:effectLst>
                <a:ea typeface="+mn-ea"/>
                <a:cs typeface="Times New Roman" pitchFamily="18" charset="0"/>
              </a:rPr>
              <a:t>The grieving person may then be furious at the person who inflicted the hurt (even if she's dead), or at the world, for letting it happen. </a:t>
            </a:r>
          </a:p>
          <a:p>
            <a:pPr algn="just" eaLnBrk="1" hangingPunct="1">
              <a:defRPr/>
            </a:pPr>
            <a:r>
              <a:rPr lang="en-US" b="1" smtClean="0">
                <a:solidFill>
                  <a:schemeClr val="accent2"/>
                </a:solidFill>
                <a:effectLst>
                  <a:outerShdw blurRad="38100" dist="38100" dir="2700000" algn="tl">
                    <a:srgbClr val="000000"/>
                  </a:outerShdw>
                </a:effectLst>
                <a:ea typeface="+mn-ea"/>
                <a:cs typeface="Times New Roman" pitchFamily="18" charset="0"/>
              </a:rPr>
              <a:t>He may be angry with himself for letting the event take place, even if, realistically, nothing could have stopped it. </a:t>
            </a:r>
          </a:p>
          <a:p>
            <a:pPr algn="just" eaLnBrk="1" hangingPunct="1">
              <a:defRPr/>
            </a:pPr>
            <a:endParaRPr lang="en-US" b="1" smtClean="0">
              <a:solidFill>
                <a:schemeClr val="accent2"/>
              </a:solidFill>
              <a:effectLst>
                <a:outerShdw blurRad="38100" dist="38100" dir="2700000" algn="tl">
                  <a:srgbClr val="000000"/>
                </a:outerShdw>
              </a:effectLst>
              <a:ea typeface="+mn-ea"/>
              <a:cs typeface="+mn-cs"/>
            </a:endParaRPr>
          </a:p>
        </p:txBody>
      </p:sp>
    </p:spTree>
    <p:extLst>
      <p:ext uri="{BB962C8B-B14F-4D97-AF65-F5344CB8AC3E}">
        <p14:creationId xmlns:p14="http://schemas.microsoft.com/office/powerpoint/2010/main" val="4030955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0898"/>
                                        </p:tgtEl>
                                        <p:attrNameLst>
                                          <p:attrName>style.visibility</p:attrName>
                                        </p:attrNameLst>
                                      </p:cBhvr>
                                      <p:to>
                                        <p:strVal val="visible"/>
                                      </p:to>
                                    </p:set>
                                    <p:anim calcmode="lin" valueType="num">
                                      <p:cBhvr>
                                        <p:cTn id="7" dur="500" decel="50000" fill="hold">
                                          <p:stCondLst>
                                            <p:cond delay="0"/>
                                          </p:stCondLst>
                                        </p:cTn>
                                        <p:tgtEl>
                                          <p:spTgt spid="8089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089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0898"/>
                                        </p:tgtEl>
                                        <p:attrNameLst>
                                          <p:attrName>ppt_w</p:attrName>
                                        </p:attrNameLst>
                                      </p:cBhvr>
                                      <p:tavLst>
                                        <p:tav tm="0">
                                          <p:val>
                                            <p:strVal val="#ppt_w*.05"/>
                                          </p:val>
                                        </p:tav>
                                        <p:tav tm="100000">
                                          <p:val>
                                            <p:strVal val="#ppt_w"/>
                                          </p:val>
                                        </p:tav>
                                      </p:tavLst>
                                    </p:anim>
                                    <p:anim calcmode="lin" valueType="num">
                                      <p:cBhvr>
                                        <p:cTn id="10" dur="1000" fill="hold"/>
                                        <p:tgtEl>
                                          <p:spTgt spid="8089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089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089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089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0898"/>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80899">
                                            <p:txEl>
                                              <p:pRg st="0" end="0"/>
                                            </p:txEl>
                                          </p:spTgt>
                                        </p:tgtEl>
                                        <p:attrNameLst>
                                          <p:attrName>style.visibility</p:attrName>
                                        </p:attrNameLst>
                                      </p:cBhvr>
                                      <p:to>
                                        <p:strVal val="visible"/>
                                      </p:to>
                                    </p:set>
                                    <p:anim calcmode="lin" valueType="num">
                                      <p:cBhvr>
                                        <p:cTn id="17" dur="500" decel="50000" fill="hold">
                                          <p:stCondLst>
                                            <p:cond delay="0"/>
                                          </p:stCondLst>
                                        </p:cTn>
                                        <p:tgtEl>
                                          <p:spTgt spid="80899">
                                            <p:txEl>
                                              <p:pRg st="0" end="0"/>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80899">
                                            <p:txEl>
                                              <p:pRg st="0" end="0"/>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80899">
                                            <p:txEl>
                                              <p:pRg st="0" end="0"/>
                                            </p:txEl>
                                          </p:spTgt>
                                        </p:tgtEl>
                                        <p:attrNameLst>
                                          <p:attrName>ppt_w</p:attrName>
                                        </p:attrNameLst>
                                      </p:cBhvr>
                                      <p:tavLst>
                                        <p:tav tm="0">
                                          <p:val>
                                            <p:strVal val="#ppt_w*.05"/>
                                          </p:val>
                                        </p:tav>
                                        <p:tav tm="100000">
                                          <p:val>
                                            <p:strVal val="#ppt_w"/>
                                          </p:val>
                                        </p:tav>
                                      </p:tavLst>
                                    </p:anim>
                                    <p:anim calcmode="lin" valueType="num">
                                      <p:cBhvr>
                                        <p:cTn id="20" dur="1000" fill="hold"/>
                                        <p:tgtEl>
                                          <p:spTgt spid="80899">
                                            <p:txEl>
                                              <p:pRg st="0" end="0"/>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80899">
                                            <p:txEl>
                                              <p:pRg st="0" end="0"/>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80899">
                                            <p:txEl>
                                              <p:pRg st="0" end="0"/>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80899">
                                            <p:txEl>
                                              <p:pRg st="0" end="0"/>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80899">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80899">
                                            <p:txEl>
                                              <p:pRg st="1" end="1"/>
                                            </p:txEl>
                                          </p:spTgt>
                                        </p:tgtEl>
                                        <p:attrNameLst>
                                          <p:attrName>style.visibility</p:attrName>
                                        </p:attrNameLst>
                                      </p:cBhvr>
                                      <p:to>
                                        <p:strVal val="visible"/>
                                      </p:to>
                                    </p:set>
                                    <p:anim calcmode="lin" valueType="num">
                                      <p:cBhvr>
                                        <p:cTn id="29" dur="500" decel="50000" fill="hold">
                                          <p:stCondLst>
                                            <p:cond delay="0"/>
                                          </p:stCondLst>
                                        </p:cTn>
                                        <p:tgtEl>
                                          <p:spTgt spid="80899">
                                            <p:txEl>
                                              <p:pRg st="1" end="1"/>
                                            </p:txEl>
                                          </p:spTgt>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80899">
                                            <p:txEl>
                                              <p:pRg st="1" end="1"/>
                                            </p:txEl>
                                          </p:spTgt>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80899">
                                            <p:txEl>
                                              <p:pRg st="1" end="1"/>
                                            </p:txEl>
                                          </p:spTgt>
                                        </p:tgtEl>
                                        <p:attrNameLst>
                                          <p:attrName>ppt_w</p:attrName>
                                        </p:attrNameLst>
                                      </p:cBhvr>
                                      <p:tavLst>
                                        <p:tav tm="0">
                                          <p:val>
                                            <p:strVal val="#ppt_w*.05"/>
                                          </p:val>
                                        </p:tav>
                                        <p:tav tm="100000">
                                          <p:val>
                                            <p:strVal val="#ppt_w"/>
                                          </p:val>
                                        </p:tav>
                                      </p:tavLst>
                                    </p:anim>
                                    <p:anim calcmode="lin" valueType="num">
                                      <p:cBhvr>
                                        <p:cTn id="32" dur="1000" fill="hold"/>
                                        <p:tgtEl>
                                          <p:spTgt spid="80899">
                                            <p:txEl>
                                              <p:pRg st="1" end="1"/>
                                            </p:txEl>
                                          </p:spTgt>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80899">
                                            <p:txEl>
                                              <p:pRg st="1" end="1"/>
                                            </p:txEl>
                                          </p:spTgt>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80899">
                                            <p:txEl>
                                              <p:pRg st="1" end="1"/>
                                            </p:txEl>
                                          </p:spTgt>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80899">
                                            <p:txEl>
                                              <p:pRg st="1" end="1"/>
                                            </p:txEl>
                                          </p:spTgt>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808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p:bldP spid="8089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algn="ctr" eaLnBrk="1" hangingPunct="1">
              <a:defRPr/>
            </a:pPr>
            <a:r>
              <a:rPr lang="en-US" b="1">
                <a:solidFill>
                  <a:srgbClr val="7E1262"/>
                </a:solidFill>
                <a:effectLst>
                  <a:outerShdw blurRad="38100" dist="38100" dir="2700000" algn="tl">
                    <a:srgbClr val="000000"/>
                  </a:outerShdw>
                </a:effectLst>
                <a:latin typeface="Arial" charset="0"/>
                <a:cs typeface="Times New Roman" charset="0"/>
              </a:rPr>
              <a:t>Bargaining</a:t>
            </a:r>
          </a:p>
        </p:txBody>
      </p:sp>
      <p:sp>
        <p:nvSpPr>
          <p:cNvPr id="82947" name="Rectangle 3"/>
          <p:cNvSpPr>
            <a:spLocks noGrp="1" noChangeArrowheads="1"/>
          </p:cNvSpPr>
          <p:nvPr>
            <p:ph type="body" idx="1"/>
          </p:nvPr>
        </p:nvSpPr>
        <p:spPr/>
        <p:txBody>
          <a:bodyPr/>
          <a:lstStyle/>
          <a:p>
            <a:pPr eaLnBrk="1" hangingPunct="1">
              <a:defRPr/>
            </a:pPr>
            <a:r>
              <a:rPr lang="en-US" b="1" smtClean="0">
                <a:solidFill>
                  <a:schemeClr val="accent2"/>
                </a:solidFill>
                <a:effectLst>
                  <a:outerShdw blurRad="38100" dist="38100" dir="2700000" algn="tl">
                    <a:srgbClr val="000000"/>
                  </a:outerShdw>
                </a:effectLst>
                <a:ea typeface="+mn-ea"/>
                <a:cs typeface="Times New Roman" pitchFamily="18" charset="0"/>
              </a:rPr>
              <a:t>Now the grieving person may make bargains with God, asking, "If I do this, will you take away the loss?" </a:t>
            </a:r>
          </a:p>
          <a:p>
            <a:pPr eaLnBrk="1" hangingPunct="1">
              <a:buFontTx/>
              <a:buNone/>
              <a:defRPr/>
            </a:pPr>
            <a:endParaRPr lang="en-US" b="1" smtClean="0">
              <a:solidFill>
                <a:schemeClr val="accent2"/>
              </a:solidFill>
              <a:effectLst>
                <a:outerShdw blurRad="38100" dist="38100" dir="2700000" algn="tl">
                  <a:srgbClr val="000000"/>
                </a:outerShdw>
              </a:effectLst>
              <a:ea typeface="+mn-ea"/>
              <a:cs typeface="+mn-cs"/>
            </a:endParaRPr>
          </a:p>
        </p:txBody>
      </p:sp>
    </p:spTree>
    <p:extLst>
      <p:ext uri="{BB962C8B-B14F-4D97-AF65-F5344CB8AC3E}">
        <p14:creationId xmlns:p14="http://schemas.microsoft.com/office/powerpoint/2010/main" val="3566474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2946"/>
                                        </p:tgtEl>
                                        <p:attrNameLst>
                                          <p:attrName>style.visibility</p:attrName>
                                        </p:attrNameLst>
                                      </p:cBhvr>
                                      <p:to>
                                        <p:strVal val="visible"/>
                                      </p:to>
                                    </p:set>
                                    <p:anim calcmode="lin" valueType="num">
                                      <p:cBhvr>
                                        <p:cTn id="7" dur="500" decel="50000" fill="hold">
                                          <p:stCondLst>
                                            <p:cond delay="0"/>
                                          </p:stCondLst>
                                        </p:cTn>
                                        <p:tgtEl>
                                          <p:spTgt spid="8294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294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2946"/>
                                        </p:tgtEl>
                                        <p:attrNameLst>
                                          <p:attrName>ppt_w</p:attrName>
                                        </p:attrNameLst>
                                      </p:cBhvr>
                                      <p:tavLst>
                                        <p:tav tm="0">
                                          <p:val>
                                            <p:strVal val="#ppt_w*.05"/>
                                          </p:val>
                                        </p:tav>
                                        <p:tav tm="100000">
                                          <p:val>
                                            <p:strVal val="#ppt_w"/>
                                          </p:val>
                                        </p:tav>
                                      </p:tavLst>
                                    </p:anim>
                                    <p:anim calcmode="lin" valueType="num">
                                      <p:cBhvr>
                                        <p:cTn id="10" dur="1000" fill="hold"/>
                                        <p:tgtEl>
                                          <p:spTgt spid="8294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294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294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294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2946"/>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82947">
                                            <p:txEl>
                                              <p:pRg st="0" end="0"/>
                                            </p:txEl>
                                          </p:spTgt>
                                        </p:tgtEl>
                                        <p:attrNameLst>
                                          <p:attrName>style.visibility</p:attrName>
                                        </p:attrNameLst>
                                      </p:cBhvr>
                                      <p:to>
                                        <p:strVal val="visible"/>
                                      </p:to>
                                    </p:set>
                                    <p:anim calcmode="lin" valueType="num">
                                      <p:cBhvr>
                                        <p:cTn id="17" dur="500" decel="50000" fill="hold">
                                          <p:stCondLst>
                                            <p:cond delay="0"/>
                                          </p:stCondLst>
                                        </p:cTn>
                                        <p:tgtEl>
                                          <p:spTgt spid="82947">
                                            <p:txEl>
                                              <p:pRg st="0" end="0"/>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82947">
                                            <p:txEl>
                                              <p:pRg st="0" end="0"/>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82947">
                                            <p:txEl>
                                              <p:pRg st="0" end="0"/>
                                            </p:txEl>
                                          </p:spTgt>
                                        </p:tgtEl>
                                        <p:attrNameLst>
                                          <p:attrName>ppt_w</p:attrName>
                                        </p:attrNameLst>
                                      </p:cBhvr>
                                      <p:tavLst>
                                        <p:tav tm="0">
                                          <p:val>
                                            <p:strVal val="#ppt_w*.05"/>
                                          </p:val>
                                        </p:tav>
                                        <p:tav tm="100000">
                                          <p:val>
                                            <p:strVal val="#ppt_w"/>
                                          </p:val>
                                        </p:tav>
                                      </p:tavLst>
                                    </p:anim>
                                    <p:anim calcmode="lin" valueType="num">
                                      <p:cBhvr>
                                        <p:cTn id="20" dur="1000" fill="hold"/>
                                        <p:tgtEl>
                                          <p:spTgt spid="82947">
                                            <p:txEl>
                                              <p:pRg st="0" end="0"/>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82947">
                                            <p:txEl>
                                              <p:pRg st="0" end="0"/>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82947">
                                            <p:txEl>
                                              <p:pRg st="0" end="0"/>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82947">
                                            <p:txEl>
                                              <p:pRg st="0" end="0"/>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829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p:bldP spid="82947"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algn="ctr" eaLnBrk="1" hangingPunct="1">
              <a:defRPr/>
            </a:pPr>
            <a:r>
              <a:rPr lang="en-US" b="1">
                <a:solidFill>
                  <a:srgbClr val="7E1262"/>
                </a:solidFill>
                <a:effectLst>
                  <a:outerShdw blurRad="38100" dist="38100" dir="2700000" algn="tl">
                    <a:srgbClr val="000000"/>
                  </a:outerShdw>
                </a:effectLst>
                <a:latin typeface="Arial" charset="0"/>
                <a:cs typeface="Times New Roman" charset="0"/>
              </a:rPr>
              <a:t>Depression</a:t>
            </a:r>
          </a:p>
        </p:txBody>
      </p:sp>
      <p:sp>
        <p:nvSpPr>
          <p:cNvPr id="84995" name="Rectangle 3"/>
          <p:cNvSpPr>
            <a:spLocks noGrp="1" noChangeArrowheads="1"/>
          </p:cNvSpPr>
          <p:nvPr>
            <p:ph type="body" idx="1"/>
          </p:nvPr>
        </p:nvSpPr>
        <p:spPr/>
        <p:txBody>
          <a:bodyPr/>
          <a:lstStyle/>
          <a:p>
            <a:pPr algn="just" eaLnBrk="1" hangingPunct="1">
              <a:defRPr/>
            </a:pPr>
            <a:r>
              <a:rPr lang="en-US" b="1" smtClean="0">
                <a:solidFill>
                  <a:schemeClr val="accent2"/>
                </a:solidFill>
                <a:effectLst>
                  <a:outerShdw blurRad="38100" dist="38100" dir="2700000" algn="tl">
                    <a:srgbClr val="000000"/>
                  </a:outerShdw>
                </a:effectLst>
                <a:ea typeface="+mn-ea"/>
                <a:cs typeface="Times New Roman" pitchFamily="18" charset="0"/>
              </a:rPr>
              <a:t>The person feels numb, although anger and sadness may remain underneath. </a:t>
            </a:r>
          </a:p>
          <a:p>
            <a:pPr eaLnBrk="1" hangingPunct="1">
              <a:defRPr/>
            </a:pPr>
            <a:endParaRPr lang="en-US" b="1" smtClean="0">
              <a:solidFill>
                <a:schemeClr val="accent2"/>
              </a:solidFill>
              <a:effectLst>
                <a:outerShdw blurRad="38100" dist="38100" dir="2700000" algn="tl">
                  <a:srgbClr val="000000"/>
                </a:outerShdw>
              </a:effectLst>
              <a:ea typeface="+mn-ea"/>
              <a:cs typeface="+mn-cs"/>
            </a:endParaRPr>
          </a:p>
        </p:txBody>
      </p:sp>
    </p:spTree>
    <p:extLst>
      <p:ext uri="{BB962C8B-B14F-4D97-AF65-F5344CB8AC3E}">
        <p14:creationId xmlns:p14="http://schemas.microsoft.com/office/powerpoint/2010/main" val="2534359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4994"/>
                                        </p:tgtEl>
                                        <p:attrNameLst>
                                          <p:attrName>style.visibility</p:attrName>
                                        </p:attrNameLst>
                                      </p:cBhvr>
                                      <p:to>
                                        <p:strVal val="visible"/>
                                      </p:to>
                                    </p:set>
                                    <p:anim calcmode="lin" valueType="num">
                                      <p:cBhvr>
                                        <p:cTn id="7" dur="500" decel="50000" fill="hold">
                                          <p:stCondLst>
                                            <p:cond delay="0"/>
                                          </p:stCondLst>
                                        </p:cTn>
                                        <p:tgtEl>
                                          <p:spTgt spid="8499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499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4994"/>
                                        </p:tgtEl>
                                        <p:attrNameLst>
                                          <p:attrName>ppt_w</p:attrName>
                                        </p:attrNameLst>
                                      </p:cBhvr>
                                      <p:tavLst>
                                        <p:tav tm="0">
                                          <p:val>
                                            <p:strVal val="#ppt_w*.05"/>
                                          </p:val>
                                        </p:tav>
                                        <p:tav tm="100000">
                                          <p:val>
                                            <p:strVal val="#ppt_w"/>
                                          </p:val>
                                        </p:tav>
                                      </p:tavLst>
                                    </p:anim>
                                    <p:anim calcmode="lin" valueType="num">
                                      <p:cBhvr>
                                        <p:cTn id="10" dur="1000" fill="hold"/>
                                        <p:tgtEl>
                                          <p:spTgt spid="8499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499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499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499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4994"/>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84995">
                                            <p:txEl>
                                              <p:pRg st="0" end="0"/>
                                            </p:txEl>
                                          </p:spTgt>
                                        </p:tgtEl>
                                        <p:attrNameLst>
                                          <p:attrName>style.visibility</p:attrName>
                                        </p:attrNameLst>
                                      </p:cBhvr>
                                      <p:to>
                                        <p:strVal val="visible"/>
                                      </p:to>
                                    </p:set>
                                    <p:anim calcmode="lin" valueType="num">
                                      <p:cBhvr>
                                        <p:cTn id="17" dur="500" decel="50000" fill="hold">
                                          <p:stCondLst>
                                            <p:cond delay="0"/>
                                          </p:stCondLst>
                                        </p:cTn>
                                        <p:tgtEl>
                                          <p:spTgt spid="84995">
                                            <p:txEl>
                                              <p:pRg st="0" end="0"/>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84995">
                                            <p:txEl>
                                              <p:pRg st="0" end="0"/>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84995">
                                            <p:txEl>
                                              <p:pRg st="0" end="0"/>
                                            </p:txEl>
                                          </p:spTgt>
                                        </p:tgtEl>
                                        <p:attrNameLst>
                                          <p:attrName>ppt_w</p:attrName>
                                        </p:attrNameLst>
                                      </p:cBhvr>
                                      <p:tavLst>
                                        <p:tav tm="0">
                                          <p:val>
                                            <p:strVal val="#ppt_w*.05"/>
                                          </p:val>
                                        </p:tav>
                                        <p:tav tm="100000">
                                          <p:val>
                                            <p:strVal val="#ppt_w"/>
                                          </p:val>
                                        </p:tav>
                                      </p:tavLst>
                                    </p:anim>
                                    <p:anim calcmode="lin" valueType="num">
                                      <p:cBhvr>
                                        <p:cTn id="20" dur="1000" fill="hold"/>
                                        <p:tgtEl>
                                          <p:spTgt spid="84995">
                                            <p:txEl>
                                              <p:pRg st="0" end="0"/>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84995">
                                            <p:txEl>
                                              <p:pRg st="0" end="0"/>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84995">
                                            <p:txEl>
                                              <p:pRg st="0" end="0"/>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84995">
                                            <p:txEl>
                                              <p:pRg st="0" end="0"/>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849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p:bldP spid="8499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algn="ctr" eaLnBrk="1" hangingPunct="1">
              <a:defRPr/>
            </a:pPr>
            <a:r>
              <a:rPr lang="en-US" b="1">
                <a:solidFill>
                  <a:srgbClr val="7E1262"/>
                </a:solidFill>
                <a:effectLst>
                  <a:outerShdw blurRad="38100" dist="38100" dir="2700000" algn="tl">
                    <a:srgbClr val="000000"/>
                  </a:outerShdw>
                </a:effectLst>
                <a:latin typeface="Arial" charset="0"/>
                <a:cs typeface="Times New Roman" charset="0"/>
              </a:rPr>
              <a:t>Acceptance</a:t>
            </a:r>
          </a:p>
        </p:txBody>
      </p:sp>
      <p:sp>
        <p:nvSpPr>
          <p:cNvPr id="87043" name="Rectangle 3"/>
          <p:cNvSpPr>
            <a:spLocks noGrp="1" noChangeArrowheads="1"/>
          </p:cNvSpPr>
          <p:nvPr>
            <p:ph type="body" idx="1"/>
          </p:nvPr>
        </p:nvSpPr>
        <p:spPr/>
        <p:txBody>
          <a:bodyPr/>
          <a:lstStyle/>
          <a:p>
            <a:pPr algn="just" eaLnBrk="1" hangingPunct="1">
              <a:defRPr/>
            </a:pPr>
            <a:r>
              <a:rPr lang="en-US" b="1" smtClean="0">
                <a:solidFill>
                  <a:schemeClr val="accent2"/>
                </a:solidFill>
                <a:effectLst>
                  <a:outerShdw blurRad="38100" dist="38100" dir="2700000" algn="tl">
                    <a:srgbClr val="000000"/>
                  </a:outerShdw>
                </a:effectLst>
                <a:ea typeface="+mn-ea"/>
                <a:cs typeface="Times New Roman" pitchFamily="18" charset="0"/>
              </a:rPr>
              <a:t>This is when the anger, sadness and mourning have tapered off. The person simply accepts the reality of the loss. </a:t>
            </a:r>
          </a:p>
          <a:p>
            <a:pPr eaLnBrk="1" hangingPunct="1">
              <a:defRPr/>
            </a:pPr>
            <a:endParaRPr lang="en-US" b="1" smtClean="0">
              <a:solidFill>
                <a:schemeClr val="accent2"/>
              </a:solidFill>
              <a:effectLst>
                <a:outerShdw blurRad="38100" dist="38100" dir="2700000" algn="tl">
                  <a:srgbClr val="000000"/>
                </a:outerShdw>
              </a:effectLst>
              <a:ea typeface="+mn-ea"/>
              <a:cs typeface="+mn-cs"/>
            </a:endParaRPr>
          </a:p>
        </p:txBody>
      </p:sp>
    </p:spTree>
    <p:extLst>
      <p:ext uri="{BB962C8B-B14F-4D97-AF65-F5344CB8AC3E}">
        <p14:creationId xmlns:p14="http://schemas.microsoft.com/office/powerpoint/2010/main" val="2876358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7042"/>
                                        </p:tgtEl>
                                        <p:attrNameLst>
                                          <p:attrName>style.visibility</p:attrName>
                                        </p:attrNameLst>
                                      </p:cBhvr>
                                      <p:to>
                                        <p:strVal val="visible"/>
                                      </p:to>
                                    </p:set>
                                    <p:anim calcmode="lin" valueType="num">
                                      <p:cBhvr>
                                        <p:cTn id="7" dur="500" decel="50000" fill="hold">
                                          <p:stCondLst>
                                            <p:cond delay="0"/>
                                          </p:stCondLst>
                                        </p:cTn>
                                        <p:tgtEl>
                                          <p:spTgt spid="8704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704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7042"/>
                                        </p:tgtEl>
                                        <p:attrNameLst>
                                          <p:attrName>ppt_w</p:attrName>
                                        </p:attrNameLst>
                                      </p:cBhvr>
                                      <p:tavLst>
                                        <p:tav tm="0">
                                          <p:val>
                                            <p:strVal val="#ppt_w*.05"/>
                                          </p:val>
                                        </p:tav>
                                        <p:tav tm="100000">
                                          <p:val>
                                            <p:strVal val="#ppt_w"/>
                                          </p:val>
                                        </p:tav>
                                      </p:tavLst>
                                    </p:anim>
                                    <p:anim calcmode="lin" valueType="num">
                                      <p:cBhvr>
                                        <p:cTn id="10" dur="1000" fill="hold"/>
                                        <p:tgtEl>
                                          <p:spTgt spid="8704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704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704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704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7042"/>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87043">
                                            <p:txEl>
                                              <p:pRg st="0" end="0"/>
                                            </p:txEl>
                                          </p:spTgt>
                                        </p:tgtEl>
                                        <p:attrNameLst>
                                          <p:attrName>style.visibility</p:attrName>
                                        </p:attrNameLst>
                                      </p:cBhvr>
                                      <p:to>
                                        <p:strVal val="visible"/>
                                      </p:to>
                                    </p:set>
                                    <p:anim calcmode="lin" valueType="num">
                                      <p:cBhvr>
                                        <p:cTn id="17" dur="500" decel="50000" fill="hold">
                                          <p:stCondLst>
                                            <p:cond delay="0"/>
                                          </p:stCondLst>
                                        </p:cTn>
                                        <p:tgtEl>
                                          <p:spTgt spid="87043">
                                            <p:txEl>
                                              <p:pRg st="0" end="0"/>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87043">
                                            <p:txEl>
                                              <p:pRg st="0" end="0"/>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87043">
                                            <p:txEl>
                                              <p:pRg st="0" end="0"/>
                                            </p:txEl>
                                          </p:spTgt>
                                        </p:tgtEl>
                                        <p:attrNameLst>
                                          <p:attrName>ppt_w</p:attrName>
                                        </p:attrNameLst>
                                      </p:cBhvr>
                                      <p:tavLst>
                                        <p:tav tm="0">
                                          <p:val>
                                            <p:strVal val="#ppt_w*.05"/>
                                          </p:val>
                                        </p:tav>
                                        <p:tav tm="100000">
                                          <p:val>
                                            <p:strVal val="#ppt_w"/>
                                          </p:val>
                                        </p:tav>
                                      </p:tavLst>
                                    </p:anim>
                                    <p:anim calcmode="lin" valueType="num">
                                      <p:cBhvr>
                                        <p:cTn id="20" dur="1000" fill="hold"/>
                                        <p:tgtEl>
                                          <p:spTgt spid="87043">
                                            <p:txEl>
                                              <p:pRg st="0" end="0"/>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87043">
                                            <p:txEl>
                                              <p:pRg st="0" end="0"/>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87043">
                                            <p:txEl>
                                              <p:pRg st="0" end="0"/>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87043">
                                            <p:txEl>
                                              <p:pRg st="0" end="0"/>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870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p:bldP spid="87043"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ctr" eaLnBrk="1" hangingPunct="1">
              <a:defRPr/>
            </a:pPr>
            <a:r>
              <a:rPr lang="en-US" b="1">
                <a:solidFill>
                  <a:srgbClr val="7E1262"/>
                </a:solidFill>
                <a:effectLst>
                  <a:outerShdw blurRad="38100" dist="38100" dir="2700000" algn="tl">
                    <a:srgbClr val="000000"/>
                  </a:outerShdw>
                </a:effectLst>
                <a:latin typeface="Arial" charset="0"/>
                <a:cs typeface="+mj-cs"/>
              </a:rPr>
              <a:t>Special Losses</a:t>
            </a:r>
          </a:p>
        </p:txBody>
      </p:sp>
      <p:sp>
        <p:nvSpPr>
          <p:cNvPr id="21507" name="Rectangle 3"/>
          <p:cNvSpPr>
            <a:spLocks noGrp="1" noChangeArrowheads="1"/>
          </p:cNvSpPr>
          <p:nvPr>
            <p:ph type="body" idx="1"/>
          </p:nvPr>
        </p:nvSpPr>
        <p:spPr/>
        <p:txBody>
          <a:bodyPr/>
          <a:lstStyle/>
          <a:p>
            <a:pPr eaLnBrk="1" hangingPunct="1">
              <a:buFont typeface="Wingdings" charset="0"/>
              <a:buChar char="§"/>
              <a:defRPr/>
            </a:pPr>
            <a:r>
              <a:rPr lang="en-US" sz="3600" b="1">
                <a:solidFill>
                  <a:schemeClr val="accent2"/>
                </a:solidFill>
                <a:effectLst>
                  <a:outerShdw blurRad="38100" dist="38100" dir="2700000" algn="tl">
                    <a:srgbClr val="000000"/>
                  </a:outerShdw>
                </a:effectLst>
                <a:latin typeface="Arial" charset="0"/>
                <a:cs typeface="+mn-cs"/>
              </a:rPr>
              <a:t>Surviving a Spouse</a:t>
            </a:r>
          </a:p>
          <a:p>
            <a:pPr eaLnBrk="1" hangingPunct="1">
              <a:buFont typeface="Wingdings" charset="0"/>
              <a:buChar char="§"/>
              <a:defRPr/>
            </a:pPr>
            <a:r>
              <a:rPr lang="en-US" sz="3600" b="1">
                <a:solidFill>
                  <a:srgbClr val="7E1262"/>
                </a:solidFill>
                <a:effectLst>
                  <a:outerShdw blurRad="38100" dist="38100" dir="2700000" algn="tl">
                    <a:srgbClr val="000000"/>
                  </a:outerShdw>
                </a:effectLst>
                <a:latin typeface="Arial" charset="0"/>
                <a:cs typeface="+mn-cs"/>
              </a:rPr>
              <a:t>Losing a Parent in Adulthood</a:t>
            </a:r>
          </a:p>
          <a:p>
            <a:pPr eaLnBrk="1" hangingPunct="1">
              <a:buFont typeface="Wingdings" charset="0"/>
              <a:buChar char="§"/>
              <a:defRPr/>
            </a:pPr>
            <a:r>
              <a:rPr lang="en-US" sz="3600" b="1">
                <a:solidFill>
                  <a:schemeClr val="accent2"/>
                </a:solidFill>
                <a:effectLst>
                  <a:outerShdw blurRad="38100" dist="38100" dir="2700000" algn="tl">
                    <a:srgbClr val="000000"/>
                  </a:outerShdw>
                </a:effectLst>
                <a:latin typeface="Arial" charset="0"/>
                <a:cs typeface="+mn-cs"/>
              </a:rPr>
              <a:t>Losing a Child</a:t>
            </a:r>
          </a:p>
          <a:p>
            <a:pPr eaLnBrk="1" hangingPunct="1">
              <a:buFont typeface="Wingdings" charset="0"/>
              <a:buChar char="§"/>
              <a:defRPr/>
            </a:pPr>
            <a:r>
              <a:rPr lang="en-US" sz="3600" b="1">
                <a:solidFill>
                  <a:srgbClr val="7E1262"/>
                </a:solidFill>
                <a:effectLst>
                  <a:outerShdw blurRad="38100" dist="38100" dir="2700000" algn="tl">
                    <a:srgbClr val="000000"/>
                  </a:outerShdw>
                </a:effectLst>
                <a:latin typeface="Arial" charset="0"/>
                <a:cs typeface="+mn-cs"/>
              </a:rPr>
              <a:t>Mourning a Miscarriage</a:t>
            </a:r>
          </a:p>
        </p:txBody>
      </p:sp>
      <p:sp>
        <p:nvSpPr>
          <p:cNvPr id="61443" name="Rectangle 4"/>
          <p:cNvSpPr>
            <a:spLocks noChangeArrowheads="1"/>
          </p:cNvSpPr>
          <p:nvPr/>
        </p:nvSpPr>
        <p:spPr bwMode="auto">
          <a:xfrm>
            <a:off x="2667000" y="6172200"/>
            <a:ext cx="44037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sz="1000">
                <a:solidFill>
                  <a:schemeClr val="bg2"/>
                </a:solidFill>
              </a:rPr>
              <a:t>Copyright (c) 2004 by The McGraw-Hill Companies, Inc. All rights reserved.</a:t>
            </a:r>
          </a:p>
        </p:txBody>
      </p:sp>
    </p:spTree>
    <p:extLst>
      <p:ext uri="{BB962C8B-B14F-4D97-AF65-F5344CB8AC3E}">
        <p14:creationId xmlns:p14="http://schemas.microsoft.com/office/powerpoint/2010/main" val="3225612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p:cTn id="7" dur="500" fill="hold"/>
                                        <p:tgtEl>
                                          <p:spTgt spid="21506"/>
                                        </p:tgtEl>
                                        <p:attrNameLst>
                                          <p:attrName>ppt_w</p:attrName>
                                        </p:attrNameLst>
                                      </p:cBhvr>
                                      <p:tavLst>
                                        <p:tav tm="0">
                                          <p:val>
                                            <p:fltVal val="0"/>
                                          </p:val>
                                        </p:tav>
                                        <p:tav tm="100000">
                                          <p:val>
                                            <p:strVal val="#ppt_w"/>
                                          </p:val>
                                        </p:tav>
                                      </p:tavLst>
                                    </p:anim>
                                    <p:anim calcmode="lin" valueType="num">
                                      <p:cBhvr>
                                        <p:cTn id="8" dur="500" fill="hold"/>
                                        <p:tgtEl>
                                          <p:spTgt spid="2150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21507">
                                            <p:txEl>
                                              <p:pRg st="0" end="0"/>
                                            </p:txEl>
                                          </p:spTgt>
                                        </p:tgtEl>
                                        <p:attrNameLst>
                                          <p:attrName>style.visibility</p:attrName>
                                        </p:attrNameLst>
                                      </p:cBhvr>
                                      <p:to>
                                        <p:strVal val="visible"/>
                                      </p:to>
                                    </p:set>
                                    <p:animEffect transition="in" filter="randombar(horizontal)">
                                      <p:cBhvr>
                                        <p:cTn id="13" dur="500"/>
                                        <p:tgtEl>
                                          <p:spTgt spid="21507">
                                            <p:txEl>
                                              <p:pRg st="0" end="0"/>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21507">
                                            <p:txEl>
                                              <p:pRg st="1" end="1"/>
                                            </p:txEl>
                                          </p:spTgt>
                                        </p:tgtEl>
                                        <p:attrNameLst>
                                          <p:attrName>style.visibility</p:attrName>
                                        </p:attrNameLst>
                                      </p:cBhvr>
                                      <p:to>
                                        <p:strVal val="visible"/>
                                      </p:to>
                                    </p:set>
                                    <p:animEffect transition="in" filter="randombar(horizontal)">
                                      <p:cBhvr>
                                        <p:cTn id="18" dur="500"/>
                                        <p:tgtEl>
                                          <p:spTgt spid="21507">
                                            <p:txEl>
                                              <p:pRg st="1" end="1"/>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3" name="camera.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1507">
                                            <p:txEl>
                                              <p:pRg st="2" end="2"/>
                                            </p:txEl>
                                          </p:spTgt>
                                        </p:tgtEl>
                                        <p:attrNameLst>
                                          <p:attrName>style.visibility</p:attrName>
                                        </p:attrNameLst>
                                      </p:cBhvr>
                                      <p:to>
                                        <p:strVal val="visible"/>
                                      </p:to>
                                    </p:set>
                                    <p:animEffect transition="in" filter="randombar(horizontal)">
                                      <p:cBhvr>
                                        <p:cTn id="23" dur="500"/>
                                        <p:tgtEl>
                                          <p:spTgt spid="21507">
                                            <p:txEl>
                                              <p:pRg st="2" end="2"/>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3" name="camera.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21507">
                                            <p:txEl>
                                              <p:pRg st="3" end="3"/>
                                            </p:txEl>
                                          </p:spTgt>
                                        </p:tgtEl>
                                        <p:attrNameLst>
                                          <p:attrName>style.visibility</p:attrName>
                                        </p:attrNameLst>
                                      </p:cBhvr>
                                      <p:to>
                                        <p:strVal val="visible"/>
                                      </p:to>
                                    </p:set>
                                    <p:animEffect transition="in" filter="randombar(horizontal)">
                                      <p:cBhvr>
                                        <p:cTn id="28" dur="500"/>
                                        <p:tgtEl>
                                          <p:spTgt spid="21507">
                                            <p:txEl>
                                              <p:pRg st="3" end="3"/>
                                            </p:txEl>
                                          </p:spTgt>
                                        </p:tgtEl>
                                      </p:cBhvr>
                                    </p:animEffect>
                                  </p:childTnLst>
                                  <p:subTnLst>
                                    <p:audio>
                                      <p:cMediaNode>
                                        <p:cTn display="0" masterRel="sameClick">
                                          <p:stCondLst>
                                            <p:cond evt="begin" delay="0">
                                              <p:tn val="26"/>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utoUpdateAnimBg="0"/>
      <p:bldP spid="21507" grpId="0" build="p" bldLvl="2"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28600" y="381000"/>
            <a:ext cx="8686800" cy="1981200"/>
          </a:xfrm>
        </p:spPr>
        <p:txBody>
          <a:bodyPr/>
          <a:lstStyle/>
          <a:p>
            <a:pPr algn="ctr" eaLnBrk="1" hangingPunct="1">
              <a:defRPr/>
            </a:pPr>
            <a:r>
              <a:rPr lang="en-US" b="1">
                <a:solidFill>
                  <a:srgbClr val="7E1262"/>
                </a:solidFill>
                <a:effectLst>
                  <a:outerShdw blurRad="38100" dist="38100" dir="2700000" algn="tl">
                    <a:srgbClr val="000000"/>
                  </a:outerShdw>
                </a:effectLst>
                <a:latin typeface="Arial" charset="0"/>
                <a:cs typeface="+mj-cs"/>
              </a:rPr>
              <a:t>Medical, Legal, and Ethical Issues: The </a:t>
            </a:r>
            <a:r>
              <a:rPr lang="ja-JP" altLang="en-US" b="1">
                <a:solidFill>
                  <a:srgbClr val="7E1262"/>
                </a:solidFill>
                <a:effectLst>
                  <a:outerShdw blurRad="38100" dist="38100" dir="2700000" algn="tl">
                    <a:srgbClr val="000000"/>
                  </a:outerShdw>
                </a:effectLst>
                <a:latin typeface="Arial" charset="0"/>
                <a:cs typeface="+mj-cs"/>
              </a:rPr>
              <a:t>“</a:t>
            </a:r>
            <a:r>
              <a:rPr lang="en-US" b="1">
                <a:solidFill>
                  <a:srgbClr val="7E1262"/>
                </a:solidFill>
                <a:effectLst>
                  <a:outerShdw blurRad="38100" dist="38100" dir="2700000" algn="tl">
                    <a:srgbClr val="000000"/>
                  </a:outerShdw>
                </a:effectLst>
                <a:latin typeface="Arial" charset="0"/>
                <a:cs typeface="+mj-cs"/>
              </a:rPr>
              <a:t>Right to Die</a:t>
            </a:r>
            <a:r>
              <a:rPr lang="ja-JP" altLang="en-US" b="1">
                <a:solidFill>
                  <a:srgbClr val="7E1262"/>
                </a:solidFill>
                <a:effectLst>
                  <a:outerShdw blurRad="38100" dist="38100" dir="2700000" algn="tl">
                    <a:srgbClr val="000000"/>
                  </a:outerShdw>
                </a:effectLst>
                <a:latin typeface="Arial" charset="0"/>
                <a:cs typeface="+mj-cs"/>
              </a:rPr>
              <a:t>”</a:t>
            </a:r>
            <a:endParaRPr lang="en-US" b="1">
              <a:solidFill>
                <a:srgbClr val="7E1262"/>
              </a:solidFill>
              <a:effectLst>
                <a:outerShdw blurRad="38100" dist="38100" dir="2700000" algn="tl">
                  <a:srgbClr val="000000"/>
                </a:outerShdw>
              </a:effectLst>
              <a:latin typeface="Arial" charset="0"/>
              <a:cs typeface="+mj-cs"/>
            </a:endParaRPr>
          </a:p>
        </p:txBody>
      </p:sp>
      <p:sp>
        <p:nvSpPr>
          <p:cNvPr id="25603" name="Rectangle 3"/>
          <p:cNvSpPr>
            <a:spLocks noGrp="1" noChangeArrowheads="1"/>
          </p:cNvSpPr>
          <p:nvPr>
            <p:ph type="body" idx="1"/>
          </p:nvPr>
        </p:nvSpPr>
        <p:spPr/>
        <p:txBody>
          <a:bodyPr/>
          <a:lstStyle/>
          <a:p>
            <a:pPr eaLnBrk="1" hangingPunct="1">
              <a:lnSpc>
                <a:spcPct val="90000"/>
              </a:lnSpc>
              <a:buFontTx/>
              <a:buNone/>
              <a:defRPr/>
            </a:pPr>
            <a:endParaRPr lang="en-US">
              <a:latin typeface="Arial" charset="0"/>
              <a:cs typeface="+mn-cs"/>
            </a:endParaRPr>
          </a:p>
          <a:p>
            <a:pPr eaLnBrk="1" hangingPunct="1">
              <a:lnSpc>
                <a:spcPct val="90000"/>
              </a:lnSpc>
              <a:defRPr/>
            </a:pPr>
            <a:r>
              <a:rPr lang="en-US" b="1">
                <a:solidFill>
                  <a:schemeClr val="accent2"/>
                </a:solidFill>
                <a:effectLst>
                  <a:outerShdw blurRad="38100" dist="38100" dir="2700000" algn="tl">
                    <a:srgbClr val="000000"/>
                  </a:outerShdw>
                </a:effectLst>
                <a:latin typeface="Arial" charset="0"/>
                <a:cs typeface="+mn-cs"/>
              </a:rPr>
              <a:t>Suicide</a:t>
            </a:r>
          </a:p>
          <a:p>
            <a:pPr eaLnBrk="1" hangingPunct="1">
              <a:lnSpc>
                <a:spcPct val="90000"/>
              </a:lnSpc>
              <a:defRPr/>
            </a:pPr>
            <a:r>
              <a:rPr lang="en-US" b="1">
                <a:solidFill>
                  <a:srgbClr val="7E1262"/>
                </a:solidFill>
                <a:effectLst>
                  <a:outerShdw blurRad="38100" dist="38100" dir="2700000" algn="tl">
                    <a:srgbClr val="000000"/>
                  </a:outerShdw>
                </a:effectLst>
                <a:latin typeface="Arial" charset="0"/>
                <a:cs typeface="+mn-cs"/>
              </a:rPr>
              <a:t>Aid in Dying</a:t>
            </a:r>
          </a:p>
          <a:p>
            <a:pPr lvl="1" eaLnBrk="1" hangingPunct="1">
              <a:lnSpc>
                <a:spcPct val="90000"/>
              </a:lnSpc>
              <a:defRPr/>
            </a:pPr>
            <a:r>
              <a:rPr lang="en-US" b="1">
                <a:solidFill>
                  <a:schemeClr val="accent2"/>
                </a:solidFill>
                <a:effectLst>
                  <a:outerShdw blurRad="38100" dist="38100" dir="2700000" algn="tl">
                    <a:srgbClr val="000000"/>
                  </a:outerShdw>
                </a:effectLst>
                <a:latin typeface="Arial" charset="0"/>
              </a:rPr>
              <a:t>Advance Directives</a:t>
            </a:r>
          </a:p>
          <a:p>
            <a:pPr lvl="1" eaLnBrk="1" hangingPunct="1">
              <a:lnSpc>
                <a:spcPct val="90000"/>
              </a:lnSpc>
              <a:defRPr/>
            </a:pPr>
            <a:r>
              <a:rPr lang="en-US" b="1">
                <a:solidFill>
                  <a:schemeClr val="accent2"/>
                </a:solidFill>
                <a:effectLst>
                  <a:outerShdw blurRad="38100" dist="38100" dir="2700000" algn="tl">
                    <a:srgbClr val="000000"/>
                  </a:outerShdw>
                </a:effectLst>
                <a:latin typeface="Arial" charset="0"/>
              </a:rPr>
              <a:t>Attitudes Toward Euthanasia and Assisted Suicide</a:t>
            </a:r>
          </a:p>
          <a:p>
            <a:pPr lvl="1" eaLnBrk="1" hangingPunct="1">
              <a:lnSpc>
                <a:spcPct val="90000"/>
              </a:lnSpc>
              <a:defRPr/>
            </a:pPr>
            <a:r>
              <a:rPr lang="en-US" b="1">
                <a:solidFill>
                  <a:schemeClr val="accent2"/>
                </a:solidFill>
                <a:effectLst>
                  <a:outerShdw blurRad="38100" dist="38100" dir="2700000" algn="tl">
                    <a:srgbClr val="000000"/>
                  </a:outerShdw>
                </a:effectLst>
                <a:latin typeface="Arial" charset="0"/>
              </a:rPr>
              <a:t>Efforts to Legalize Physician Aid in Dying</a:t>
            </a:r>
          </a:p>
          <a:p>
            <a:pPr lvl="1" eaLnBrk="1" hangingPunct="1">
              <a:lnSpc>
                <a:spcPct val="90000"/>
              </a:lnSpc>
              <a:defRPr/>
            </a:pPr>
            <a:r>
              <a:rPr lang="en-US" b="1">
                <a:solidFill>
                  <a:schemeClr val="accent2"/>
                </a:solidFill>
                <a:effectLst>
                  <a:outerShdw blurRad="38100" dist="38100" dir="2700000" algn="tl">
                    <a:srgbClr val="000000"/>
                  </a:outerShdw>
                </a:effectLst>
                <a:latin typeface="Arial" charset="0"/>
              </a:rPr>
              <a:t>End-of-Life Options</a:t>
            </a:r>
          </a:p>
        </p:txBody>
      </p:sp>
      <p:sp>
        <p:nvSpPr>
          <p:cNvPr id="63491" name="Rectangle 5"/>
          <p:cNvSpPr>
            <a:spLocks noChangeArrowheads="1"/>
          </p:cNvSpPr>
          <p:nvPr/>
        </p:nvSpPr>
        <p:spPr bwMode="auto">
          <a:xfrm>
            <a:off x="2667000" y="6172200"/>
            <a:ext cx="44037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sz="1000">
                <a:solidFill>
                  <a:schemeClr val="bg2"/>
                </a:solidFill>
              </a:rPr>
              <a:t>Copyright (c) 2004 by The McGraw-Hill Companies, Inc. All rights reserved.</a:t>
            </a:r>
          </a:p>
        </p:txBody>
      </p:sp>
    </p:spTree>
    <p:extLst>
      <p:ext uri="{BB962C8B-B14F-4D97-AF65-F5344CB8AC3E}">
        <p14:creationId xmlns:p14="http://schemas.microsoft.com/office/powerpoint/2010/main" val="459831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wipe(up)">
                                      <p:cBhvr>
                                        <p:cTn id="7" dur="500"/>
                                        <p:tgtEl>
                                          <p:spTgt spid="256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box(out)">
                                      <p:cBhvr>
                                        <p:cTn id="12" dur="500"/>
                                        <p:tgtEl>
                                          <p:spTgt spid="256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Effect transition="in" filter="box(out)">
                                      <p:cBhvr>
                                        <p:cTn id="17" dur="500"/>
                                        <p:tgtEl>
                                          <p:spTgt spid="2560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5603">
                                            <p:txEl>
                                              <p:pRg st="3" end="3"/>
                                            </p:txEl>
                                          </p:spTgt>
                                        </p:tgtEl>
                                        <p:attrNameLst>
                                          <p:attrName>style.visibility</p:attrName>
                                        </p:attrNameLst>
                                      </p:cBhvr>
                                      <p:to>
                                        <p:strVal val="visible"/>
                                      </p:to>
                                    </p:set>
                                    <p:animEffect transition="in" filter="box(out)">
                                      <p:cBhvr>
                                        <p:cTn id="22" dur="500"/>
                                        <p:tgtEl>
                                          <p:spTgt spid="2560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25603">
                                            <p:txEl>
                                              <p:pRg st="4" end="4"/>
                                            </p:txEl>
                                          </p:spTgt>
                                        </p:tgtEl>
                                        <p:attrNameLst>
                                          <p:attrName>style.visibility</p:attrName>
                                        </p:attrNameLst>
                                      </p:cBhvr>
                                      <p:to>
                                        <p:strVal val="visible"/>
                                      </p:to>
                                    </p:set>
                                    <p:animEffect transition="in" filter="box(out)">
                                      <p:cBhvr>
                                        <p:cTn id="27" dur="500"/>
                                        <p:tgtEl>
                                          <p:spTgt spid="2560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25603">
                                            <p:txEl>
                                              <p:pRg st="5" end="5"/>
                                            </p:txEl>
                                          </p:spTgt>
                                        </p:tgtEl>
                                        <p:attrNameLst>
                                          <p:attrName>style.visibility</p:attrName>
                                        </p:attrNameLst>
                                      </p:cBhvr>
                                      <p:to>
                                        <p:strVal val="visible"/>
                                      </p:to>
                                    </p:set>
                                    <p:animEffect transition="in" filter="box(out)">
                                      <p:cBhvr>
                                        <p:cTn id="32" dur="500"/>
                                        <p:tgtEl>
                                          <p:spTgt spid="2560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25603">
                                            <p:txEl>
                                              <p:pRg st="6" end="6"/>
                                            </p:txEl>
                                          </p:spTgt>
                                        </p:tgtEl>
                                        <p:attrNameLst>
                                          <p:attrName>style.visibility</p:attrName>
                                        </p:attrNameLst>
                                      </p:cBhvr>
                                      <p:to>
                                        <p:strVal val="visible"/>
                                      </p:to>
                                    </p:set>
                                    <p:animEffect transition="in" filter="box(out)">
                                      <p:cBhvr>
                                        <p:cTn id="37" dur="500"/>
                                        <p:tgtEl>
                                          <p:spTgt spid="256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utoUpdateAnimBg="0"/>
      <p:bldP spid="25603" grpId="0" build="p" bldLvl="2"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277813"/>
            <a:ext cx="8229600" cy="636587"/>
          </a:xfrm>
        </p:spPr>
        <p:txBody>
          <a:bodyPr/>
          <a:lstStyle/>
          <a:p>
            <a:pPr eaLnBrk="1" hangingPunct="1">
              <a:defRPr/>
            </a:pPr>
            <a:r>
              <a:rPr lang="en-US" sz="3400">
                <a:latin typeface="Tahoma" charset="0"/>
                <a:cs typeface="+mj-cs"/>
              </a:rPr>
              <a:t>Care for Dying Individuals</a:t>
            </a:r>
            <a:r>
              <a:rPr lang="en-US">
                <a:latin typeface="Tahoma" charset="0"/>
                <a:cs typeface="+mj-cs"/>
              </a:rPr>
              <a:t> ?</a:t>
            </a:r>
          </a:p>
        </p:txBody>
      </p:sp>
      <p:sp>
        <p:nvSpPr>
          <p:cNvPr id="45059" name="Rectangle 3"/>
          <p:cNvSpPr>
            <a:spLocks noGrp="1" noChangeArrowheads="1"/>
          </p:cNvSpPr>
          <p:nvPr>
            <p:ph type="body" idx="1"/>
          </p:nvPr>
        </p:nvSpPr>
        <p:spPr>
          <a:xfrm>
            <a:off x="228600" y="1447800"/>
            <a:ext cx="8458200" cy="4648200"/>
          </a:xfrm>
        </p:spPr>
        <p:txBody>
          <a:bodyPr/>
          <a:lstStyle/>
          <a:p>
            <a:pPr eaLnBrk="1" hangingPunct="1">
              <a:buFont typeface="Wingdings" pitchFamily="2" charset="2"/>
              <a:buChar char="l"/>
              <a:defRPr/>
            </a:pPr>
            <a:r>
              <a:rPr lang="en-US" sz="2800" smtClean="0">
                <a:ea typeface="+mn-ea"/>
                <a:cs typeface="+mn-cs"/>
              </a:rPr>
              <a:t>Death in U.S.:  often lonely, prolonged, painful</a:t>
            </a:r>
          </a:p>
          <a:p>
            <a:pPr eaLnBrk="1" hangingPunct="1">
              <a:buFont typeface="Wingdings" pitchFamily="2" charset="2"/>
              <a:buChar char="l"/>
              <a:defRPr/>
            </a:pPr>
            <a:endParaRPr lang="en-US" sz="900" smtClean="0">
              <a:ea typeface="+mn-ea"/>
              <a:cs typeface="+mn-cs"/>
            </a:endParaRPr>
          </a:p>
          <a:p>
            <a:pPr eaLnBrk="1" hangingPunct="1">
              <a:lnSpc>
                <a:spcPct val="125000"/>
              </a:lnSpc>
              <a:buFont typeface="Wingdings" pitchFamily="2" charset="2"/>
              <a:buChar char="l"/>
              <a:defRPr/>
            </a:pPr>
            <a:r>
              <a:rPr lang="en-US" sz="2800" smtClean="0">
                <a:ea typeface="+mn-ea"/>
                <a:cs typeface="+mn-cs"/>
              </a:rPr>
              <a:t>Plan for your death</a:t>
            </a:r>
          </a:p>
          <a:p>
            <a:pPr lvl="1" eaLnBrk="1" hangingPunct="1">
              <a:lnSpc>
                <a:spcPct val="125000"/>
              </a:lnSpc>
              <a:buFont typeface="Wingdings" pitchFamily="2" charset="2"/>
              <a:buChar char="l"/>
              <a:defRPr/>
            </a:pPr>
            <a:r>
              <a:rPr lang="en-US" sz="2400" smtClean="0"/>
              <a:t> Make a living will</a:t>
            </a:r>
          </a:p>
          <a:p>
            <a:pPr lvl="1" eaLnBrk="1" hangingPunct="1">
              <a:lnSpc>
                <a:spcPct val="125000"/>
              </a:lnSpc>
              <a:buFont typeface="Wingdings" pitchFamily="2" charset="2"/>
              <a:buChar char="l"/>
              <a:defRPr/>
            </a:pPr>
            <a:r>
              <a:rPr lang="en-US" sz="2400" smtClean="0"/>
              <a:t> Give someone power of attorney</a:t>
            </a:r>
          </a:p>
          <a:p>
            <a:pPr lvl="1" eaLnBrk="1" hangingPunct="1">
              <a:lnSpc>
                <a:spcPct val="125000"/>
              </a:lnSpc>
              <a:buFont typeface="Wingdings" pitchFamily="2" charset="2"/>
              <a:buChar char="l"/>
              <a:defRPr/>
            </a:pPr>
            <a:r>
              <a:rPr lang="en-US" sz="2400" smtClean="0"/>
              <a:t> Give your doctor specific instructions </a:t>
            </a:r>
          </a:p>
          <a:p>
            <a:pPr lvl="1" eaLnBrk="1" hangingPunct="1">
              <a:lnSpc>
                <a:spcPct val="125000"/>
              </a:lnSpc>
              <a:buFont typeface="Wingdings" pitchFamily="2" charset="2"/>
              <a:buChar char="l"/>
              <a:defRPr/>
            </a:pPr>
            <a:r>
              <a:rPr lang="en-US" sz="2400" smtClean="0"/>
              <a:t> Discuss desires with family and doctor</a:t>
            </a:r>
          </a:p>
          <a:p>
            <a:pPr lvl="1" eaLnBrk="1" hangingPunct="1">
              <a:lnSpc>
                <a:spcPct val="125000"/>
              </a:lnSpc>
              <a:buFont typeface="Wingdings" pitchFamily="2" charset="2"/>
              <a:buChar char="l"/>
              <a:defRPr/>
            </a:pPr>
            <a:r>
              <a:rPr lang="en-US" sz="2400" smtClean="0"/>
              <a:t> Check insurance plan coverage</a:t>
            </a:r>
          </a:p>
          <a:p>
            <a:pPr eaLnBrk="1" hangingPunct="1">
              <a:buFont typeface="Wingdings" pitchFamily="2" charset="2"/>
              <a:buChar char="l"/>
              <a:defRPr/>
            </a:pPr>
            <a:endParaRPr lang="en-US" sz="900" b="1" smtClean="0">
              <a:ea typeface="+mn-ea"/>
              <a:cs typeface="+mn-cs"/>
            </a:endParaRPr>
          </a:p>
        </p:txBody>
      </p:sp>
    </p:spTree>
    <p:extLst>
      <p:ext uri="{BB962C8B-B14F-4D97-AF65-F5344CB8AC3E}">
        <p14:creationId xmlns:p14="http://schemas.microsoft.com/office/powerpoint/2010/main" val="38135617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28600" y="457200"/>
            <a:ext cx="7477125" cy="534987"/>
          </a:xfrm>
        </p:spPr>
        <p:txBody>
          <a:bodyPr/>
          <a:lstStyle/>
          <a:p>
            <a:pPr algn="ctr" eaLnBrk="1" hangingPunct="1">
              <a:defRPr/>
            </a:pPr>
            <a:r>
              <a:rPr lang="en-US" sz="3600" b="1">
                <a:solidFill>
                  <a:srgbClr val="7E1262"/>
                </a:solidFill>
                <a:effectLst>
                  <a:outerShdw blurRad="38100" dist="38100" dir="2700000" algn="tl">
                    <a:srgbClr val="000000"/>
                  </a:outerShdw>
                </a:effectLst>
                <a:latin typeface="Arial" charset="0"/>
                <a:cs typeface="+mj-cs"/>
              </a:rPr>
              <a:t>Death and Dying – </a:t>
            </a:r>
            <a:br>
              <a:rPr lang="en-US" sz="3600" b="1">
                <a:solidFill>
                  <a:srgbClr val="7E1262"/>
                </a:solidFill>
                <a:effectLst>
                  <a:outerShdw blurRad="38100" dist="38100" dir="2700000" algn="tl">
                    <a:srgbClr val="000000"/>
                  </a:outerShdw>
                </a:effectLst>
                <a:latin typeface="Arial" charset="0"/>
                <a:cs typeface="+mj-cs"/>
              </a:rPr>
            </a:br>
            <a:r>
              <a:rPr lang="en-US" sz="3600" b="1">
                <a:solidFill>
                  <a:srgbClr val="7E1262"/>
                </a:solidFill>
                <a:effectLst>
                  <a:outerShdw blurRad="38100" dist="38100" dir="2700000" algn="tl">
                    <a:srgbClr val="000000"/>
                  </a:outerShdw>
                </a:effectLst>
                <a:latin typeface="Arial" charset="0"/>
                <a:cs typeface="+mj-cs"/>
              </a:rPr>
              <a:t>Important Definitions</a:t>
            </a:r>
          </a:p>
        </p:txBody>
      </p:sp>
      <p:sp>
        <p:nvSpPr>
          <p:cNvPr id="11272" name="Rectangle 8"/>
          <p:cNvSpPr>
            <a:spLocks noGrp="1" noChangeArrowheads="1"/>
          </p:cNvSpPr>
          <p:nvPr>
            <p:ph type="body" idx="1"/>
          </p:nvPr>
        </p:nvSpPr>
        <p:spPr>
          <a:xfrm>
            <a:off x="228600" y="1676400"/>
            <a:ext cx="7391400" cy="5410200"/>
          </a:xfrm>
        </p:spPr>
        <p:txBody>
          <a:bodyPr/>
          <a:lstStyle/>
          <a:p>
            <a:pPr algn="just" eaLnBrk="1" hangingPunct="1">
              <a:lnSpc>
                <a:spcPct val="80000"/>
              </a:lnSpc>
              <a:defRPr/>
            </a:pPr>
            <a:r>
              <a:rPr lang="en-US" sz="2100" b="1" dirty="0">
                <a:solidFill>
                  <a:srgbClr val="7E1262"/>
                </a:solidFill>
                <a:effectLst>
                  <a:outerShdw blurRad="38100" dist="38100" dir="2700000" algn="tl">
                    <a:srgbClr val="000000"/>
                  </a:outerShdw>
                </a:effectLst>
                <a:latin typeface="Arial" charset="0"/>
                <a:cs typeface="+mn-cs"/>
              </a:rPr>
              <a:t>Thanatology:</a:t>
            </a:r>
            <a:r>
              <a:rPr lang="en-US" sz="2100" b="1" dirty="0">
                <a:solidFill>
                  <a:schemeClr val="accent2"/>
                </a:solidFill>
                <a:effectLst>
                  <a:outerShdw blurRad="38100" dist="38100" dir="2700000" algn="tl">
                    <a:srgbClr val="000000"/>
                  </a:outerShdw>
                </a:effectLst>
                <a:latin typeface="Arial" charset="0"/>
                <a:cs typeface="+mn-cs"/>
              </a:rPr>
              <a:t> the study of the death and dying.</a:t>
            </a:r>
          </a:p>
          <a:p>
            <a:pPr algn="just" eaLnBrk="1" hangingPunct="1">
              <a:lnSpc>
                <a:spcPct val="80000"/>
              </a:lnSpc>
              <a:defRPr/>
            </a:pPr>
            <a:r>
              <a:rPr lang="en-US" sz="2100" b="1" dirty="0">
                <a:solidFill>
                  <a:srgbClr val="7E1262"/>
                </a:solidFill>
                <a:effectLst>
                  <a:outerShdw blurRad="38100" dist="38100" dir="2700000" algn="tl">
                    <a:srgbClr val="000000"/>
                  </a:outerShdw>
                </a:effectLst>
                <a:latin typeface="Arial" charset="0"/>
                <a:cs typeface="+mn-cs"/>
              </a:rPr>
              <a:t>Hospice care:</a:t>
            </a:r>
            <a:r>
              <a:rPr lang="en-US" sz="2100" b="1" dirty="0">
                <a:solidFill>
                  <a:schemeClr val="accent2"/>
                </a:solidFill>
                <a:effectLst>
                  <a:outerShdw blurRad="38100" dist="38100" dir="2700000" algn="tl">
                    <a:srgbClr val="000000"/>
                  </a:outerShdw>
                </a:effectLst>
                <a:latin typeface="Arial" charset="0"/>
                <a:cs typeface="+mn-cs"/>
              </a:rPr>
              <a:t> warm, personal, patient and family centered care for the terminally ill, focused on the relief of pain, control of symptoms, and quality of life.</a:t>
            </a:r>
          </a:p>
          <a:p>
            <a:pPr algn="just" eaLnBrk="1" hangingPunct="1">
              <a:lnSpc>
                <a:spcPct val="80000"/>
              </a:lnSpc>
              <a:defRPr/>
            </a:pPr>
            <a:r>
              <a:rPr lang="en-US" sz="2100" b="1" dirty="0">
                <a:solidFill>
                  <a:srgbClr val="7E1262"/>
                </a:solidFill>
                <a:effectLst>
                  <a:outerShdw blurRad="38100" dist="38100" dir="2700000" algn="tl">
                    <a:srgbClr val="000000"/>
                  </a:outerShdw>
                </a:effectLst>
                <a:latin typeface="Arial" charset="0"/>
                <a:cs typeface="+mn-cs"/>
              </a:rPr>
              <a:t>Palliative care:</a:t>
            </a:r>
            <a:r>
              <a:rPr lang="en-US" sz="2100" b="1" dirty="0">
                <a:solidFill>
                  <a:schemeClr val="accent2"/>
                </a:solidFill>
                <a:effectLst>
                  <a:outerShdw blurRad="38100" dist="38100" dir="2700000" algn="tl">
                    <a:srgbClr val="000000"/>
                  </a:outerShdw>
                </a:effectLst>
                <a:latin typeface="Arial" charset="0"/>
                <a:cs typeface="+mn-cs"/>
              </a:rPr>
              <a:t> relieving the pain and suffering and allowing people to die in peace and dignity.</a:t>
            </a:r>
          </a:p>
          <a:p>
            <a:pPr algn="just" eaLnBrk="1" hangingPunct="1">
              <a:lnSpc>
                <a:spcPct val="80000"/>
              </a:lnSpc>
              <a:defRPr/>
            </a:pPr>
            <a:endParaRPr lang="en-US" sz="2100" b="1" dirty="0">
              <a:solidFill>
                <a:schemeClr val="accent2"/>
              </a:solidFill>
              <a:effectLst>
                <a:outerShdw blurRad="38100" dist="38100" dir="2700000" algn="tl">
                  <a:srgbClr val="000000"/>
                </a:outerShdw>
              </a:effectLst>
              <a:latin typeface="Arial" charset="0"/>
              <a:cs typeface="+mn-cs"/>
            </a:endParaRPr>
          </a:p>
          <a:p>
            <a:pPr algn="just" eaLnBrk="1" hangingPunct="1">
              <a:lnSpc>
                <a:spcPct val="80000"/>
              </a:lnSpc>
              <a:defRPr/>
            </a:pPr>
            <a:r>
              <a:rPr lang="en-US" sz="2100" b="1" dirty="0">
                <a:solidFill>
                  <a:srgbClr val="7E1262"/>
                </a:solidFill>
                <a:effectLst>
                  <a:outerShdw blurRad="38100" dist="38100" dir="2700000" algn="tl">
                    <a:srgbClr val="000000"/>
                  </a:outerShdw>
                </a:effectLst>
                <a:latin typeface="Arial" charset="0"/>
                <a:cs typeface="+mn-cs"/>
              </a:rPr>
              <a:t>Terminal drop:</a:t>
            </a:r>
            <a:r>
              <a:rPr lang="en-US" sz="2100" b="1" dirty="0">
                <a:solidFill>
                  <a:schemeClr val="accent2"/>
                </a:solidFill>
                <a:effectLst>
                  <a:outerShdw blurRad="38100" dist="38100" dir="2700000" algn="tl">
                    <a:srgbClr val="000000"/>
                  </a:outerShdw>
                </a:effectLst>
                <a:latin typeface="Arial" charset="0"/>
                <a:cs typeface="+mn-cs"/>
              </a:rPr>
              <a:t> a sudden decrease in cognitive functioning shortly before death, typically present on intelligence tests.</a:t>
            </a:r>
          </a:p>
          <a:p>
            <a:pPr algn="just" eaLnBrk="1" hangingPunct="1">
              <a:lnSpc>
                <a:spcPct val="80000"/>
              </a:lnSpc>
              <a:defRPr/>
            </a:pPr>
            <a:r>
              <a:rPr lang="en-US" sz="2100" b="1" dirty="0">
                <a:solidFill>
                  <a:srgbClr val="7E1262"/>
                </a:solidFill>
                <a:effectLst>
                  <a:outerShdw blurRad="38100" dist="38100" dir="2700000" algn="tl">
                    <a:srgbClr val="000000"/>
                  </a:outerShdw>
                </a:effectLst>
                <a:latin typeface="Arial" charset="0"/>
                <a:cs typeface="+mn-cs"/>
              </a:rPr>
              <a:t>Bereavement:</a:t>
            </a:r>
            <a:r>
              <a:rPr lang="en-US" sz="2100" b="1" i="1" dirty="0">
                <a:solidFill>
                  <a:schemeClr val="accent2"/>
                </a:solidFill>
                <a:effectLst>
                  <a:outerShdw blurRad="38100" dist="38100" dir="2700000" algn="tl">
                    <a:srgbClr val="000000"/>
                  </a:outerShdw>
                </a:effectLst>
                <a:latin typeface="Arial" charset="0"/>
                <a:cs typeface="+mn-cs"/>
              </a:rPr>
              <a:t> </a:t>
            </a:r>
            <a:r>
              <a:rPr lang="en-US" sz="2100" b="1" dirty="0">
                <a:solidFill>
                  <a:schemeClr val="accent2"/>
                </a:solidFill>
                <a:effectLst>
                  <a:outerShdw blurRad="38100" dist="38100" dir="2700000" algn="tl">
                    <a:srgbClr val="000000"/>
                  </a:outerShdw>
                </a:effectLst>
                <a:latin typeface="Arial" charset="0"/>
                <a:cs typeface="+mn-cs"/>
              </a:rPr>
              <a:t>is the loss of someone to whom a person feels close and the process of adjustment to it. </a:t>
            </a:r>
          </a:p>
          <a:p>
            <a:pPr algn="just" eaLnBrk="1" hangingPunct="1">
              <a:lnSpc>
                <a:spcPct val="80000"/>
              </a:lnSpc>
              <a:defRPr/>
            </a:pPr>
            <a:r>
              <a:rPr lang="en-US" sz="2100" b="1" dirty="0">
                <a:solidFill>
                  <a:srgbClr val="7E1262"/>
                </a:solidFill>
                <a:effectLst>
                  <a:outerShdw blurRad="38100" dist="38100" dir="2700000" algn="tl">
                    <a:srgbClr val="000000"/>
                  </a:outerShdw>
                </a:effectLst>
                <a:latin typeface="Arial" charset="0"/>
                <a:cs typeface="+mn-cs"/>
              </a:rPr>
              <a:t>Grief:</a:t>
            </a:r>
            <a:r>
              <a:rPr lang="en-US" sz="2100" b="1" dirty="0">
                <a:solidFill>
                  <a:schemeClr val="accent2"/>
                </a:solidFill>
                <a:effectLst>
                  <a:outerShdw blurRad="38100" dist="38100" dir="2700000" algn="tl">
                    <a:srgbClr val="000000"/>
                  </a:outerShdw>
                </a:effectLst>
                <a:latin typeface="Arial" charset="0"/>
                <a:cs typeface="+mn-cs"/>
              </a:rPr>
              <a:t> is the emotional response experienced in the early phases of bereavement, ranging from numbness to </a:t>
            </a:r>
            <a:r>
              <a:rPr lang="en-US" sz="2100" b="1" dirty="0" smtClean="0">
                <a:solidFill>
                  <a:schemeClr val="accent2"/>
                </a:solidFill>
                <a:effectLst>
                  <a:outerShdw blurRad="38100" dist="38100" dir="2700000" algn="tl">
                    <a:srgbClr val="000000"/>
                  </a:outerShdw>
                </a:effectLst>
                <a:latin typeface="Arial" charset="0"/>
              </a:rPr>
              <a:t>anger</a:t>
            </a:r>
            <a:endParaRPr lang="en-US" sz="2100" b="1" dirty="0">
              <a:solidFill>
                <a:schemeClr val="accent2"/>
              </a:solidFill>
              <a:effectLst>
                <a:outerShdw blurRad="38100" dist="38100" dir="2700000" algn="tl">
                  <a:srgbClr val="000000"/>
                </a:outerShdw>
              </a:effectLst>
              <a:latin typeface="Arial" charset="0"/>
              <a:cs typeface="+mn-cs"/>
            </a:endParaRPr>
          </a:p>
        </p:txBody>
      </p:sp>
    </p:spTree>
    <p:extLst>
      <p:ext uri="{BB962C8B-B14F-4D97-AF65-F5344CB8AC3E}">
        <p14:creationId xmlns:p14="http://schemas.microsoft.com/office/powerpoint/2010/main" val="3892516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1000"/>
                                        <p:tgtEl>
                                          <p:spTgt spid="11266"/>
                                        </p:tgtEl>
                                      </p:cBhvr>
                                    </p:animEffect>
                                    <p:anim calcmode="lin" valueType="num">
                                      <p:cBhvr>
                                        <p:cTn id="8" dur="1000" fill="hold"/>
                                        <p:tgtEl>
                                          <p:spTgt spid="11266"/>
                                        </p:tgtEl>
                                        <p:attrNameLst>
                                          <p:attrName>ppt_x</p:attrName>
                                        </p:attrNameLst>
                                      </p:cBhvr>
                                      <p:tavLst>
                                        <p:tav tm="0">
                                          <p:val>
                                            <p:strVal val="#ppt_x"/>
                                          </p:val>
                                        </p:tav>
                                        <p:tav tm="100000">
                                          <p:val>
                                            <p:strVal val="#ppt_x"/>
                                          </p:val>
                                        </p:tav>
                                      </p:tavLst>
                                    </p:anim>
                                    <p:anim calcmode="lin" valueType="num">
                                      <p:cBhvr>
                                        <p:cTn id="9" dur="1000" fill="hold"/>
                                        <p:tgtEl>
                                          <p:spTgt spid="1126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11272">
                                            <p:txEl>
                                              <p:pRg st="0" end="0"/>
                                            </p:txEl>
                                          </p:spTgt>
                                        </p:tgtEl>
                                        <p:attrNameLst>
                                          <p:attrName>style.visibility</p:attrName>
                                        </p:attrNameLst>
                                      </p:cBhvr>
                                      <p:to>
                                        <p:strVal val="visible"/>
                                      </p:to>
                                    </p:set>
                                    <p:animEffect transition="in" filter="fade">
                                      <p:cBhvr>
                                        <p:cTn id="14" dur="1000"/>
                                        <p:tgtEl>
                                          <p:spTgt spid="11272">
                                            <p:txEl>
                                              <p:pRg st="0" end="0"/>
                                            </p:txEl>
                                          </p:spTgt>
                                        </p:tgtEl>
                                      </p:cBhvr>
                                    </p:animEffect>
                                    <p:anim calcmode="lin" valueType="num">
                                      <p:cBhvr>
                                        <p:cTn id="15" dur="1000" fill="hold"/>
                                        <p:tgtEl>
                                          <p:spTgt spid="1127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1272">
                                            <p:txEl>
                                              <p:pRg st="0" end="0"/>
                                            </p:txEl>
                                          </p:spTgt>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11272">
                                            <p:txEl>
                                              <p:pRg st="1" end="1"/>
                                            </p:txEl>
                                          </p:spTgt>
                                        </p:tgtEl>
                                        <p:attrNameLst>
                                          <p:attrName>style.visibility</p:attrName>
                                        </p:attrNameLst>
                                      </p:cBhvr>
                                      <p:to>
                                        <p:strVal val="visible"/>
                                      </p:to>
                                    </p:set>
                                    <p:animEffect transition="in" filter="fade">
                                      <p:cBhvr>
                                        <p:cTn id="19" dur="1000"/>
                                        <p:tgtEl>
                                          <p:spTgt spid="11272">
                                            <p:txEl>
                                              <p:pRg st="1" end="1"/>
                                            </p:txEl>
                                          </p:spTgt>
                                        </p:tgtEl>
                                      </p:cBhvr>
                                    </p:animEffect>
                                    <p:anim calcmode="lin" valueType="num">
                                      <p:cBhvr>
                                        <p:cTn id="20" dur="1000" fill="hold"/>
                                        <p:tgtEl>
                                          <p:spTgt spid="1127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1272">
                                            <p:txEl>
                                              <p:pRg st="1" end="1"/>
                                            </p:txEl>
                                          </p:spTgt>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11272">
                                            <p:txEl>
                                              <p:pRg st="2" end="2"/>
                                            </p:txEl>
                                          </p:spTgt>
                                        </p:tgtEl>
                                        <p:attrNameLst>
                                          <p:attrName>style.visibility</p:attrName>
                                        </p:attrNameLst>
                                      </p:cBhvr>
                                      <p:to>
                                        <p:strVal val="visible"/>
                                      </p:to>
                                    </p:set>
                                    <p:animEffect transition="in" filter="fade">
                                      <p:cBhvr>
                                        <p:cTn id="24" dur="1000"/>
                                        <p:tgtEl>
                                          <p:spTgt spid="11272">
                                            <p:txEl>
                                              <p:pRg st="2" end="2"/>
                                            </p:txEl>
                                          </p:spTgt>
                                        </p:tgtEl>
                                      </p:cBhvr>
                                    </p:animEffect>
                                    <p:anim calcmode="lin" valueType="num">
                                      <p:cBhvr>
                                        <p:cTn id="25" dur="1000" fill="hold"/>
                                        <p:tgtEl>
                                          <p:spTgt spid="11272">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11272">
                                            <p:txEl>
                                              <p:pRg st="2" end="2"/>
                                            </p:txEl>
                                          </p:spTgt>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11272">
                                            <p:txEl>
                                              <p:pRg st="4" end="4"/>
                                            </p:txEl>
                                          </p:spTgt>
                                        </p:tgtEl>
                                        <p:attrNameLst>
                                          <p:attrName>style.visibility</p:attrName>
                                        </p:attrNameLst>
                                      </p:cBhvr>
                                      <p:to>
                                        <p:strVal val="visible"/>
                                      </p:to>
                                    </p:set>
                                    <p:animEffect transition="in" filter="fade">
                                      <p:cBhvr>
                                        <p:cTn id="29" dur="1000"/>
                                        <p:tgtEl>
                                          <p:spTgt spid="11272">
                                            <p:txEl>
                                              <p:pRg st="4" end="4"/>
                                            </p:txEl>
                                          </p:spTgt>
                                        </p:tgtEl>
                                      </p:cBhvr>
                                    </p:animEffect>
                                    <p:anim calcmode="lin" valueType="num">
                                      <p:cBhvr>
                                        <p:cTn id="30" dur="1000" fill="hold"/>
                                        <p:tgtEl>
                                          <p:spTgt spid="11272">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11272">
                                            <p:txEl>
                                              <p:pRg st="4" end="4"/>
                                            </p:txEl>
                                          </p:spTgt>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11272">
                                            <p:txEl>
                                              <p:pRg st="5" end="5"/>
                                            </p:txEl>
                                          </p:spTgt>
                                        </p:tgtEl>
                                        <p:attrNameLst>
                                          <p:attrName>style.visibility</p:attrName>
                                        </p:attrNameLst>
                                      </p:cBhvr>
                                      <p:to>
                                        <p:strVal val="visible"/>
                                      </p:to>
                                    </p:set>
                                    <p:animEffect transition="in" filter="fade">
                                      <p:cBhvr>
                                        <p:cTn id="34" dur="1000"/>
                                        <p:tgtEl>
                                          <p:spTgt spid="11272">
                                            <p:txEl>
                                              <p:pRg st="5" end="5"/>
                                            </p:txEl>
                                          </p:spTgt>
                                        </p:tgtEl>
                                      </p:cBhvr>
                                    </p:animEffect>
                                    <p:anim calcmode="lin" valueType="num">
                                      <p:cBhvr>
                                        <p:cTn id="35" dur="1000" fill="hold"/>
                                        <p:tgtEl>
                                          <p:spTgt spid="1127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11272">
                                            <p:txEl>
                                              <p:pRg st="5" end="5"/>
                                            </p:txEl>
                                          </p:spTgt>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11272">
                                            <p:txEl>
                                              <p:pRg st="6" end="6"/>
                                            </p:txEl>
                                          </p:spTgt>
                                        </p:tgtEl>
                                        <p:attrNameLst>
                                          <p:attrName>style.visibility</p:attrName>
                                        </p:attrNameLst>
                                      </p:cBhvr>
                                      <p:to>
                                        <p:strVal val="visible"/>
                                      </p:to>
                                    </p:set>
                                    <p:animEffect transition="in" filter="fade">
                                      <p:cBhvr>
                                        <p:cTn id="39" dur="1000"/>
                                        <p:tgtEl>
                                          <p:spTgt spid="11272">
                                            <p:txEl>
                                              <p:pRg st="6" end="6"/>
                                            </p:txEl>
                                          </p:spTgt>
                                        </p:tgtEl>
                                      </p:cBhvr>
                                    </p:animEffect>
                                    <p:anim calcmode="lin" valueType="num">
                                      <p:cBhvr>
                                        <p:cTn id="40" dur="1000" fill="hold"/>
                                        <p:tgtEl>
                                          <p:spTgt spid="11272">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1127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560388"/>
          </a:xfrm>
        </p:spPr>
        <p:txBody>
          <a:bodyPr/>
          <a:lstStyle/>
          <a:p>
            <a:pPr eaLnBrk="1" hangingPunct="1">
              <a:defRPr/>
            </a:pPr>
            <a:r>
              <a:rPr lang="en-US" sz="3600" dirty="0">
                <a:latin typeface="Tahoma" charset="0"/>
                <a:cs typeface="+mj-cs"/>
              </a:rPr>
              <a:t>Communicating with the Dying Person</a:t>
            </a:r>
          </a:p>
        </p:txBody>
      </p:sp>
      <p:sp>
        <p:nvSpPr>
          <p:cNvPr id="3" name="Content Placeholder 2"/>
          <p:cNvSpPr>
            <a:spLocks noGrp="1"/>
          </p:cNvSpPr>
          <p:nvPr>
            <p:ph sz="half" idx="4294967295"/>
          </p:nvPr>
        </p:nvSpPr>
        <p:spPr>
          <a:xfrm>
            <a:off x="0" y="990600"/>
            <a:ext cx="4495800" cy="5867400"/>
          </a:xfrm>
          <a:prstGeom prst="rect">
            <a:avLst/>
          </a:prstGeom>
        </p:spPr>
        <p:txBody>
          <a:bodyPr/>
          <a:lstStyle/>
          <a:p>
            <a:pPr eaLnBrk="1" hangingPunct="1">
              <a:defRPr/>
            </a:pPr>
            <a:r>
              <a:rPr lang="en-US" sz="2400" dirty="0">
                <a:latin typeface="Tahoma" charset="0"/>
                <a:cs typeface="+mn-cs"/>
              </a:rPr>
              <a:t>Establish your presence</a:t>
            </a:r>
          </a:p>
          <a:p>
            <a:pPr eaLnBrk="1" hangingPunct="1">
              <a:defRPr/>
            </a:pPr>
            <a:endParaRPr lang="en-US" sz="2400" dirty="0">
              <a:latin typeface="Tahoma" charset="0"/>
              <a:cs typeface="+mn-cs"/>
            </a:endParaRPr>
          </a:p>
          <a:p>
            <a:pPr eaLnBrk="1" hangingPunct="1">
              <a:defRPr/>
            </a:pPr>
            <a:r>
              <a:rPr lang="en-US" sz="2400" dirty="0">
                <a:latin typeface="Tahoma" charset="0"/>
                <a:cs typeface="+mn-cs"/>
              </a:rPr>
              <a:t>Eliminate distraction</a:t>
            </a:r>
          </a:p>
          <a:p>
            <a:pPr eaLnBrk="1" hangingPunct="1">
              <a:defRPr/>
            </a:pPr>
            <a:endParaRPr lang="en-US" sz="2400" dirty="0">
              <a:latin typeface="Tahoma" charset="0"/>
              <a:cs typeface="+mn-cs"/>
            </a:endParaRPr>
          </a:p>
          <a:p>
            <a:pPr eaLnBrk="1" hangingPunct="1">
              <a:defRPr/>
            </a:pPr>
            <a:r>
              <a:rPr lang="en-US" sz="2400" dirty="0">
                <a:latin typeface="Tahoma" charset="0"/>
                <a:cs typeface="+mn-cs"/>
              </a:rPr>
              <a:t>Limit visit time</a:t>
            </a:r>
          </a:p>
          <a:p>
            <a:pPr eaLnBrk="1" hangingPunct="1">
              <a:defRPr/>
            </a:pPr>
            <a:endParaRPr lang="en-US" sz="2400" dirty="0">
              <a:latin typeface="Tahoma" charset="0"/>
              <a:cs typeface="+mn-cs"/>
            </a:endParaRPr>
          </a:p>
          <a:p>
            <a:pPr eaLnBrk="1" hangingPunct="1">
              <a:defRPr/>
            </a:pPr>
            <a:r>
              <a:rPr lang="en-US" sz="2400" dirty="0">
                <a:latin typeface="Tahoma" charset="0"/>
                <a:cs typeface="Times New Roman" charset="0"/>
              </a:rPr>
              <a:t>Don</a:t>
            </a:r>
            <a:r>
              <a:rPr lang="ja-JP" altLang="en-US" sz="2400" dirty="0">
                <a:latin typeface="Arial" charset="0"/>
                <a:cs typeface="Times New Roman" charset="0"/>
              </a:rPr>
              <a:t>’</a:t>
            </a:r>
            <a:r>
              <a:rPr lang="en-US" sz="2400" dirty="0">
                <a:latin typeface="Tahoma" charset="0"/>
                <a:cs typeface="Times New Roman" charset="0"/>
              </a:rPr>
              <a:t>t insist on acceptance</a:t>
            </a:r>
          </a:p>
          <a:p>
            <a:pPr eaLnBrk="1" hangingPunct="1">
              <a:defRPr/>
            </a:pPr>
            <a:endParaRPr lang="en-US" sz="2400" dirty="0">
              <a:latin typeface="Helvetica" charset="0"/>
              <a:cs typeface="Times New Roman" charset="0"/>
            </a:endParaRPr>
          </a:p>
          <a:p>
            <a:pPr eaLnBrk="1" hangingPunct="1">
              <a:defRPr/>
            </a:pPr>
            <a:r>
              <a:rPr lang="en-US" sz="2400" dirty="0">
                <a:latin typeface="Tahoma" charset="0"/>
                <a:cs typeface="Times New Roman" charset="0"/>
              </a:rPr>
              <a:t>Allow expressions of guilt or anger</a:t>
            </a:r>
          </a:p>
          <a:p>
            <a:pPr eaLnBrk="1" hangingPunct="1">
              <a:defRPr/>
            </a:pPr>
            <a:endParaRPr lang="en-US" sz="2400" dirty="0">
              <a:latin typeface="Tahoma" charset="0"/>
              <a:cs typeface="Times New Roman" charset="0"/>
            </a:endParaRPr>
          </a:p>
          <a:p>
            <a:pPr eaLnBrk="1" hangingPunct="1">
              <a:defRPr/>
            </a:pPr>
            <a:r>
              <a:rPr lang="en-US" sz="2400" dirty="0">
                <a:latin typeface="Tahoma" charset="0"/>
                <a:cs typeface="Times New Roman" charset="0"/>
              </a:rPr>
              <a:t>Discuss alternatives, unfinished business</a:t>
            </a:r>
          </a:p>
          <a:p>
            <a:pPr eaLnBrk="1" hangingPunct="1">
              <a:defRPr/>
            </a:pPr>
            <a:endParaRPr lang="en-US" sz="2400" dirty="0">
              <a:latin typeface="Tahoma" charset="0"/>
              <a:cs typeface="+mn-cs"/>
            </a:endParaRPr>
          </a:p>
        </p:txBody>
      </p:sp>
      <p:sp>
        <p:nvSpPr>
          <p:cNvPr id="4" name="Content Placeholder 3"/>
          <p:cNvSpPr>
            <a:spLocks noGrp="1"/>
          </p:cNvSpPr>
          <p:nvPr>
            <p:ph sz="half" idx="4294967295"/>
          </p:nvPr>
        </p:nvSpPr>
        <p:spPr>
          <a:xfrm>
            <a:off x="4419600" y="990600"/>
            <a:ext cx="4724400" cy="5140325"/>
          </a:xfrm>
          <a:prstGeom prst="rect">
            <a:avLst/>
          </a:prstGeom>
        </p:spPr>
        <p:txBody>
          <a:bodyPr/>
          <a:lstStyle/>
          <a:p>
            <a:pPr eaLnBrk="1" hangingPunct="1">
              <a:buFont typeface="Wingdings" pitchFamily="2" charset="2"/>
              <a:buChar char="l"/>
              <a:defRPr/>
            </a:pPr>
            <a:r>
              <a:rPr lang="en-US" sz="2400" dirty="0" smtClean="0">
                <a:ea typeface="+mn-ea"/>
                <a:cs typeface="Times New Roman" pitchFamily="18" charset="0"/>
              </a:rPr>
              <a:t>Ask if there is anyone s/he would like to see</a:t>
            </a:r>
          </a:p>
          <a:p>
            <a:pPr eaLnBrk="1" hangingPunct="1">
              <a:buFont typeface="Wingdings" pitchFamily="2" charset="2"/>
              <a:buChar char="l"/>
              <a:defRPr/>
            </a:pPr>
            <a:endParaRPr lang="en-US" sz="2400" dirty="0" smtClean="0">
              <a:ea typeface="+mn-ea"/>
              <a:cs typeface="Times New Roman" pitchFamily="18" charset="0"/>
            </a:endParaRPr>
          </a:p>
          <a:p>
            <a:pPr eaLnBrk="1" hangingPunct="1">
              <a:buFont typeface="Wingdings" pitchFamily="2" charset="2"/>
              <a:buChar char="l"/>
              <a:defRPr/>
            </a:pPr>
            <a:r>
              <a:rPr lang="en-US" sz="2400" dirty="0" smtClean="0">
                <a:ea typeface="+mn-ea"/>
                <a:cs typeface="Times New Roman" pitchFamily="18" charset="0"/>
              </a:rPr>
              <a:t>Encourage the dying individual to reminisce</a:t>
            </a:r>
          </a:p>
          <a:p>
            <a:pPr eaLnBrk="1" hangingPunct="1">
              <a:buFont typeface="Wingdings" pitchFamily="2" charset="2"/>
              <a:buChar char="l"/>
              <a:defRPr/>
            </a:pPr>
            <a:endParaRPr lang="en-US" sz="2400" dirty="0" smtClean="0">
              <a:ea typeface="+mn-ea"/>
              <a:cs typeface="Times New Roman" pitchFamily="18" charset="0"/>
            </a:endParaRPr>
          </a:p>
          <a:p>
            <a:pPr eaLnBrk="1" hangingPunct="1">
              <a:buFont typeface="Wingdings" pitchFamily="2" charset="2"/>
              <a:buChar char="l"/>
              <a:defRPr/>
            </a:pPr>
            <a:r>
              <a:rPr lang="en-US" sz="2400" dirty="0" smtClean="0">
                <a:ea typeface="+mn-ea"/>
                <a:cs typeface="Times New Roman" pitchFamily="18" charset="0"/>
              </a:rPr>
              <a:t>Talk with the individual when s/he wishes to talk</a:t>
            </a:r>
          </a:p>
          <a:p>
            <a:pPr eaLnBrk="1" hangingPunct="1">
              <a:buFont typeface="Wingdings" pitchFamily="2" charset="2"/>
              <a:buChar char="l"/>
              <a:defRPr/>
            </a:pPr>
            <a:endParaRPr lang="en-US" sz="2400" dirty="0" smtClean="0">
              <a:ea typeface="+mn-ea"/>
              <a:cs typeface="Times New Roman" pitchFamily="18" charset="0"/>
            </a:endParaRPr>
          </a:p>
          <a:p>
            <a:pPr eaLnBrk="1" hangingPunct="1">
              <a:buFont typeface="Wingdings" pitchFamily="2" charset="2"/>
              <a:buChar char="l"/>
              <a:defRPr/>
            </a:pPr>
            <a:r>
              <a:rPr lang="en-US" sz="2400" dirty="0" smtClean="0">
                <a:ea typeface="+mn-ea"/>
                <a:cs typeface="Times New Roman" pitchFamily="18" charset="0"/>
              </a:rPr>
              <a:t>Express your regard </a:t>
            </a:r>
          </a:p>
          <a:p>
            <a:pPr eaLnBrk="1" hangingPunct="1">
              <a:buFont typeface="Wingdings" pitchFamily="2" charset="2"/>
              <a:buChar char="l"/>
              <a:defRPr/>
            </a:pPr>
            <a:endParaRPr lang="en-US" sz="2400" dirty="0" smtClean="0">
              <a:ea typeface="+mn-ea"/>
              <a:cs typeface="+mn-cs"/>
            </a:endParaRPr>
          </a:p>
        </p:txBody>
      </p:sp>
    </p:spTree>
    <p:extLst>
      <p:ext uri="{BB962C8B-B14F-4D97-AF65-F5344CB8AC3E}">
        <p14:creationId xmlns:p14="http://schemas.microsoft.com/office/powerpoint/2010/main" val="249491993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277813"/>
            <a:ext cx="8229600" cy="636587"/>
          </a:xfrm>
        </p:spPr>
        <p:txBody>
          <a:bodyPr/>
          <a:lstStyle/>
          <a:p>
            <a:pPr eaLnBrk="1" hangingPunct="1">
              <a:defRPr/>
            </a:pPr>
            <a:r>
              <a:rPr lang="en-US" sz="3800">
                <a:latin typeface="Tahoma" charset="0"/>
                <a:cs typeface="+mj-cs"/>
              </a:rPr>
              <a:t>Euthanasia</a:t>
            </a:r>
          </a:p>
        </p:txBody>
      </p:sp>
      <p:sp>
        <p:nvSpPr>
          <p:cNvPr id="44035" name="Rectangle 3"/>
          <p:cNvSpPr>
            <a:spLocks noGrp="1" noChangeArrowheads="1"/>
          </p:cNvSpPr>
          <p:nvPr>
            <p:ph type="body" idx="1"/>
          </p:nvPr>
        </p:nvSpPr>
        <p:spPr>
          <a:xfrm>
            <a:off x="152400" y="1447800"/>
            <a:ext cx="8610600" cy="5105400"/>
          </a:xfrm>
        </p:spPr>
        <p:txBody>
          <a:bodyPr/>
          <a:lstStyle/>
          <a:p>
            <a:pPr eaLnBrk="1" hangingPunct="1">
              <a:defRPr/>
            </a:pPr>
            <a:r>
              <a:rPr lang="en-US" sz="2400" dirty="0">
                <a:latin typeface="Tahoma" charset="0"/>
                <a:cs typeface="+mn-cs"/>
              </a:rPr>
              <a:t>Painlessly ending lives of persons suffering from incurable diseases or severe disabilities</a:t>
            </a:r>
          </a:p>
          <a:p>
            <a:pPr eaLnBrk="1" hangingPunct="1">
              <a:defRPr/>
            </a:pPr>
            <a:endParaRPr lang="en-US" sz="2400" dirty="0">
              <a:latin typeface="Tahoma" charset="0"/>
              <a:cs typeface="+mn-cs"/>
            </a:endParaRPr>
          </a:p>
          <a:p>
            <a:pPr eaLnBrk="1" hangingPunct="1">
              <a:defRPr/>
            </a:pPr>
            <a:r>
              <a:rPr lang="en-US" b="1" dirty="0">
                <a:latin typeface="Tahoma" charset="0"/>
                <a:cs typeface="+mn-cs"/>
              </a:rPr>
              <a:t>Passive euthanasia</a:t>
            </a:r>
            <a:r>
              <a:rPr lang="en-US" dirty="0">
                <a:latin typeface="Tahoma" charset="0"/>
                <a:cs typeface="+mn-cs"/>
              </a:rPr>
              <a:t> </a:t>
            </a:r>
            <a:r>
              <a:rPr lang="en-US" dirty="0">
                <a:latin typeface="Tahoma" charset="0"/>
                <a:cs typeface="Arial" charset="0"/>
              </a:rPr>
              <a:t>—</a:t>
            </a:r>
            <a:r>
              <a:rPr lang="en-US" dirty="0">
                <a:latin typeface="Tahoma" charset="0"/>
                <a:cs typeface="+mn-cs"/>
              </a:rPr>
              <a:t> withholding of available treatments, allowing the person to die</a:t>
            </a:r>
          </a:p>
          <a:p>
            <a:pPr eaLnBrk="1" hangingPunct="1">
              <a:defRPr/>
            </a:pPr>
            <a:r>
              <a:rPr lang="en-US" b="1" dirty="0">
                <a:latin typeface="Tahoma" charset="0"/>
                <a:cs typeface="+mn-cs"/>
              </a:rPr>
              <a:t>Active euthanasia</a:t>
            </a:r>
            <a:r>
              <a:rPr lang="en-US" dirty="0">
                <a:latin typeface="Tahoma" charset="0"/>
                <a:cs typeface="+mn-cs"/>
              </a:rPr>
              <a:t> </a:t>
            </a:r>
            <a:r>
              <a:rPr lang="en-US" dirty="0">
                <a:latin typeface="Tahoma" charset="0"/>
                <a:cs typeface="Arial" charset="0"/>
              </a:rPr>
              <a:t>—</a:t>
            </a:r>
            <a:r>
              <a:rPr lang="en-US" dirty="0">
                <a:latin typeface="Tahoma" charset="0"/>
                <a:cs typeface="+mn-cs"/>
              </a:rPr>
              <a:t> death induced deliberately, as by injecting a lethal dose of drug</a:t>
            </a:r>
          </a:p>
          <a:p>
            <a:pPr eaLnBrk="1" hangingPunct="1">
              <a:defRPr/>
            </a:pPr>
            <a:endParaRPr lang="en-US" dirty="0">
              <a:latin typeface="Tahoma" charset="0"/>
              <a:cs typeface="+mn-cs"/>
            </a:endParaRPr>
          </a:p>
          <a:p>
            <a:pPr eaLnBrk="1" hangingPunct="1">
              <a:defRPr/>
            </a:pPr>
            <a:r>
              <a:rPr lang="en-US" sz="2800" dirty="0">
                <a:latin typeface="Tahoma" charset="0"/>
                <a:cs typeface="+mn-cs"/>
              </a:rPr>
              <a:t>Publicized controversy:  assisted suicide</a:t>
            </a:r>
          </a:p>
        </p:txBody>
      </p:sp>
    </p:spTree>
    <p:extLst>
      <p:ext uri="{BB962C8B-B14F-4D97-AF65-F5344CB8AC3E}">
        <p14:creationId xmlns:p14="http://schemas.microsoft.com/office/powerpoint/2010/main" val="16134029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277813"/>
            <a:ext cx="8229600" cy="704850"/>
          </a:xfrm>
        </p:spPr>
        <p:txBody>
          <a:bodyPr/>
          <a:lstStyle/>
          <a:p>
            <a:pPr eaLnBrk="1" hangingPunct="1">
              <a:defRPr/>
            </a:pPr>
            <a:r>
              <a:rPr lang="en-US" sz="3800">
                <a:latin typeface="Tahoma" charset="0"/>
                <a:cs typeface="+mj-cs"/>
              </a:rPr>
              <a:t>Care for Dying Individuals</a:t>
            </a:r>
          </a:p>
        </p:txBody>
      </p:sp>
      <p:sp>
        <p:nvSpPr>
          <p:cNvPr id="46083" name="Rectangle 3"/>
          <p:cNvSpPr>
            <a:spLocks noGrp="1" noChangeArrowheads="1"/>
          </p:cNvSpPr>
          <p:nvPr>
            <p:ph type="body" idx="1"/>
          </p:nvPr>
        </p:nvSpPr>
        <p:spPr>
          <a:xfrm>
            <a:off x="609600" y="1524000"/>
            <a:ext cx="7772400" cy="4648200"/>
          </a:xfrm>
        </p:spPr>
        <p:txBody>
          <a:bodyPr/>
          <a:lstStyle/>
          <a:p>
            <a:pPr eaLnBrk="1" hangingPunct="1">
              <a:defRPr/>
            </a:pPr>
            <a:endParaRPr lang="en-US" sz="1000" b="1">
              <a:latin typeface="Tahoma" charset="0"/>
              <a:cs typeface="+mn-cs"/>
            </a:endParaRPr>
          </a:p>
          <a:p>
            <a:pPr eaLnBrk="1" hangingPunct="1">
              <a:defRPr/>
            </a:pPr>
            <a:r>
              <a:rPr lang="en-US" b="1">
                <a:latin typeface="Tahoma" charset="0"/>
                <a:cs typeface="+mn-cs"/>
              </a:rPr>
              <a:t>Hospice </a:t>
            </a:r>
            <a:r>
              <a:rPr lang="en-US">
                <a:latin typeface="Tahoma" charset="0"/>
                <a:cs typeface="+mn-cs"/>
              </a:rPr>
              <a:t>— humanized program committed to making the end of life as free from pain, anxiety, and depression as possible</a:t>
            </a:r>
          </a:p>
          <a:p>
            <a:pPr eaLnBrk="1" hangingPunct="1">
              <a:defRPr/>
            </a:pPr>
            <a:endParaRPr lang="en-US" sz="1000">
              <a:latin typeface="Tahoma" charset="0"/>
              <a:cs typeface="+mn-cs"/>
            </a:endParaRPr>
          </a:p>
          <a:p>
            <a:pPr eaLnBrk="1" hangingPunct="1">
              <a:defRPr/>
            </a:pPr>
            <a:r>
              <a:rPr lang="en-US" b="1">
                <a:latin typeface="Tahoma" charset="0"/>
                <a:cs typeface="+mn-cs"/>
              </a:rPr>
              <a:t>Palliative care </a:t>
            </a:r>
            <a:r>
              <a:rPr lang="en-US">
                <a:latin typeface="Tahoma" charset="0"/>
                <a:cs typeface="+mn-cs"/>
              </a:rPr>
              <a:t>— reducing pain and suffering and helping individuals die with dignity</a:t>
            </a:r>
          </a:p>
          <a:p>
            <a:pPr eaLnBrk="1" hangingPunct="1">
              <a:buFont typeface="Wingdings" charset="0"/>
              <a:buNone/>
              <a:defRPr/>
            </a:pPr>
            <a:endParaRPr lang="en-US">
              <a:latin typeface="Tahoma" charset="0"/>
              <a:cs typeface="+mn-cs"/>
            </a:endParaRPr>
          </a:p>
        </p:txBody>
      </p:sp>
    </p:spTree>
    <p:extLst>
      <p:ext uri="{BB962C8B-B14F-4D97-AF65-F5344CB8AC3E}">
        <p14:creationId xmlns:p14="http://schemas.microsoft.com/office/powerpoint/2010/main" val="8328623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4000">
                <a:latin typeface="Tahoma" charset="0"/>
                <a:cs typeface="+mj-cs"/>
              </a:rPr>
              <a:t>When Others Decide</a:t>
            </a:r>
          </a:p>
        </p:txBody>
      </p:sp>
      <p:sp>
        <p:nvSpPr>
          <p:cNvPr id="3" name="Content Placeholder 2"/>
          <p:cNvSpPr>
            <a:spLocks noGrp="1"/>
          </p:cNvSpPr>
          <p:nvPr>
            <p:ph idx="1"/>
          </p:nvPr>
        </p:nvSpPr>
        <p:spPr/>
        <p:txBody>
          <a:bodyPr/>
          <a:lstStyle/>
          <a:p>
            <a:pPr eaLnBrk="1" hangingPunct="1">
              <a:defRPr/>
            </a:pPr>
            <a:r>
              <a:rPr lang="en-US" dirty="0" smtClean="0">
                <a:latin typeface="Tahoma" charset="0"/>
                <a:cs typeface="+mn-cs"/>
              </a:rPr>
              <a:t> </a:t>
            </a:r>
            <a:r>
              <a:rPr lang="en-US" dirty="0">
                <a:latin typeface="Tahoma" charset="0"/>
                <a:cs typeface="+mn-cs"/>
              </a:rPr>
              <a:t>Terry </a:t>
            </a:r>
            <a:r>
              <a:rPr lang="en-US" dirty="0" err="1" smtClean="0">
                <a:latin typeface="Tahoma" charset="0"/>
                <a:cs typeface="+mn-cs"/>
              </a:rPr>
              <a:t>Schaivo</a:t>
            </a:r>
            <a:r>
              <a:rPr lang="en-US" dirty="0" smtClean="0">
                <a:latin typeface="Tahoma" charset="0"/>
                <a:cs typeface="+mn-cs"/>
              </a:rPr>
              <a:t> read!!!!!</a:t>
            </a:r>
            <a:endParaRPr lang="en-US" dirty="0">
              <a:latin typeface="Tahoma" charset="0"/>
              <a:cs typeface="+mn-cs"/>
            </a:endParaRPr>
          </a:p>
          <a:p>
            <a:pPr eaLnBrk="1" hangingPunct="1">
              <a:defRPr/>
            </a:pPr>
            <a:endParaRPr lang="en-US" dirty="0">
              <a:latin typeface="Tahoma" charset="0"/>
              <a:cs typeface="+mn-cs"/>
            </a:endParaRPr>
          </a:p>
          <a:p>
            <a:pPr eaLnBrk="1" hangingPunct="1">
              <a:defRPr/>
            </a:pPr>
            <a:r>
              <a:rPr lang="en-US" dirty="0">
                <a:latin typeface="Tahoma" charset="0"/>
                <a:cs typeface="+mn-cs"/>
              </a:rPr>
              <a:t>What is a persistent vegetative state?</a:t>
            </a:r>
          </a:p>
          <a:p>
            <a:pPr eaLnBrk="1" hangingPunct="1">
              <a:defRPr/>
            </a:pPr>
            <a:endParaRPr lang="en-US" dirty="0">
              <a:latin typeface="Tahoma" charset="0"/>
              <a:cs typeface="+mn-cs"/>
            </a:endParaRPr>
          </a:p>
          <a:p>
            <a:pPr eaLnBrk="1" hangingPunct="1">
              <a:defRPr/>
            </a:pPr>
            <a:r>
              <a:rPr lang="en-US" dirty="0">
                <a:latin typeface="Tahoma" charset="0"/>
                <a:cs typeface="+mn-cs"/>
              </a:rPr>
              <a:t>Who decides?</a:t>
            </a:r>
          </a:p>
          <a:p>
            <a:pPr eaLnBrk="1" hangingPunct="1">
              <a:defRPr/>
            </a:pPr>
            <a:endParaRPr lang="en-US" dirty="0">
              <a:latin typeface="Tahoma" charset="0"/>
              <a:cs typeface="+mn-cs"/>
            </a:endParaRPr>
          </a:p>
          <a:p>
            <a:pPr eaLnBrk="1" hangingPunct="1">
              <a:defRPr/>
            </a:pPr>
            <a:r>
              <a:rPr lang="en-US" dirty="0">
                <a:latin typeface="Tahoma" charset="0"/>
                <a:cs typeface="+mn-cs"/>
              </a:rPr>
              <a:t>What are their motives?</a:t>
            </a:r>
          </a:p>
        </p:txBody>
      </p:sp>
    </p:spTree>
    <p:extLst>
      <p:ext uri="{BB962C8B-B14F-4D97-AF65-F5344CB8AC3E}">
        <p14:creationId xmlns:p14="http://schemas.microsoft.com/office/powerpoint/2010/main" val="351290694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defRPr/>
            </a:pPr>
            <a:r>
              <a:rPr lang="en-US">
                <a:latin typeface="Tahoma" charset="0"/>
                <a:cs typeface="+mj-cs"/>
              </a:rPr>
              <a:t>Grieving</a:t>
            </a:r>
          </a:p>
        </p:txBody>
      </p:sp>
      <p:sp>
        <p:nvSpPr>
          <p:cNvPr id="60419" name="Rectangle 3"/>
          <p:cNvSpPr>
            <a:spLocks noGrp="1" noChangeArrowheads="1"/>
          </p:cNvSpPr>
          <p:nvPr>
            <p:ph type="body" idx="1"/>
          </p:nvPr>
        </p:nvSpPr>
        <p:spPr>
          <a:xfrm>
            <a:off x="685800" y="1447800"/>
            <a:ext cx="7772400" cy="4876800"/>
          </a:xfrm>
        </p:spPr>
        <p:txBody>
          <a:bodyPr/>
          <a:lstStyle/>
          <a:p>
            <a:pPr eaLnBrk="1" hangingPunct="1">
              <a:defRPr/>
            </a:pPr>
            <a:r>
              <a:rPr lang="en-US" b="1">
                <a:latin typeface="Tahoma" charset="0"/>
                <a:cs typeface="+mn-cs"/>
              </a:rPr>
              <a:t>Grief</a:t>
            </a:r>
            <a:r>
              <a:rPr lang="en-US">
                <a:latin typeface="Tahoma" charset="0"/>
                <a:cs typeface="+mn-cs"/>
              </a:rPr>
              <a:t>:  emotional numbness; a complex emotional state of…</a:t>
            </a:r>
          </a:p>
          <a:p>
            <a:pPr lvl="2" eaLnBrk="1" hangingPunct="1">
              <a:defRPr/>
            </a:pPr>
            <a:r>
              <a:rPr lang="en-US">
                <a:latin typeface="Tahoma" charset="0"/>
              </a:rPr>
              <a:t> Disbelief</a:t>
            </a:r>
          </a:p>
          <a:p>
            <a:pPr lvl="2" eaLnBrk="1" hangingPunct="1">
              <a:defRPr/>
            </a:pPr>
            <a:r>
              <a:rPr lang="en-US">
                <a:latin typeface="Tahoma" charset="0"/>
              </a:rPr>
              <a:t> Separation anxiety</a:t>
            </a:r>
          </a:p>
          <a:p>
            <a:pPr lvl="2" eaLnBrk="1" hangingPunct="1">
              <a:defRPr/>
            </a:pPr>
            <a:r>
              <a:rPr lang="en-US">
                <a:latin typeface="Tahoma" charset="0"/>
              </a:rPr>
              <a:t> Despair</a:t>
            </a:r>
          </a:p>
          <a:p>
            <a:pPr lvl="2" eaLnBrk="1" hangingPunct="1">
              <a:defRPr/>
            </a:pPr>
            <a:r>
              <a:rPr lang="en-US">
                <a:latin typeface="Tahoma" charset="0"/>
              </a:rPr>
              <a:t> Sadness</a:t>
            </a:r>
          </a:p>
          <a:p>
            <a:pPr lvl="2" eaLnBrk="1" hangingPunct="1">
              <a:defRPr/>
            </a:pPr>
            <a:r>
              <a:rPr lang="en-US">
                <a:latin typeface="Tahoma" charset="0"/>
              </a:rPr>
              <a:t> Loneliness </a:t>
            </a:r>
          </a:p>
          <a:p>
            <a:pPr eaLnBrk="1" hangingPunct="1">
              <a:buFont typeface="Wingdings" charset="0"/>
              <a:buNone/>
              <a:defRPr/>
            </a:pPr>
            <a:endParaRPr lang="en-US" sz="900">
              <a:latin typeface="Tahoma" charset="0"/>
              <a:cs typeface="+mn-cs"/>
            </a:endParaRPr>
          </a:p>
          <a:p>
            <a:pPr eaLnBrk="1" hangingPunct="1">
              <a:buFont typeface="Wingdings" charset="0"/>
              <a:buNone/>
              <a:defRPr/>
            </a:pPr>
            <a:r>
              <a:rPr lang="en-US">
                <a:latin typeface="Tahoma" charset="0"/>
                <a:cs typeface="+mn-cs"/>
              </a:rPr>
              <a:t>	…that accompanies loss of someone we love</a:t>
            </a:r>
          </a:p>
        </p:txBody>
      </p:sp>
      <p:sp>
        <p:nvSpPr>
          <p:cNvPr id="32771" name="Text Box 4"/>
          <p:cNvSpPr txBox="1">
            <a:spLocks noChangeArrowheads="1"/>
          </p:cNvSpPr>
          <p:nvPr/>
        </p:nvSpPr>
        <p:spPr bwMode="auto">
          <a:xfrm>
            <a:off x="65088" y="61913"/>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endParaRPr lang="en-US" sz="1400" b="1">
              <a:solidFill>
                <a:srgbClr val="F0B612"/>
              </a:solidFill>
              <a:latin typeface="Arial" charset="0"/>
            </a:endParaRPr>
          </a:p>
        </p:txBody>
      </p:sp>
    </p:spTree>
    <p:extLst>
      <p:ext uri="{BB962C8B-B14F-4D97-AF65-F5344CB8AC3E}">
        <p14:creationId xmlns:p14="http://schemas.microsoft.com/office/powerpoint/2010/main" val="11225285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228600" y="609600"/>
            <a:ext cx="8763000" cy="1905000"/>
          </a:xfrm>
        </p:spPr>
        <p:txBody>
          <a:bodyPr/>
          <a:lstStyle/>
          <a:p>
            <a:pPr algn="l" eaLnBrk="1" hangingPunct="1">
              <a:defRPr/>
            </a:pPr>
            <a:r>
              <a:rPr lang="en-US" sz="3400" dirty="0">
                <a:latin typeface="Tahoma" charset="0"/>
                <a:cs typeface="+mj-cs"/>
              </a:rPr>
              <a:t>Cultural Diversity in Healthy Grieving</a:t>
            </a:r>
          </a:p>
        </p:txBody>
      </p:sp>
      <p:sp>
        <p:nvSpPr>
          <p:cNvPr id="61443" name="Rectangle 3"/>
          <p:cNvSpPr>
            <a:spLocks noGrp="1" noChangeArrowheads="1"/>
          </p:cNvSpPr>
          <p:nvPr>
            <p:ph type="body" idx="1"/>
          </p:nvPr>
        </p:nvSpPr>
        <p:spPr>
          <a:xfrm>
            <a:off x="304800" y="2286000"/>
            <a:ext cx="8534400" cy="5181600"/>
          </a:xfrm>
        </p:spPr>
        <p:txBody>
          <a:bodyPr/>
          <a:lstStyle/>
          <a:p>
            <a:pPr eaLnBrk="1" hangingPunct="1">
              <a:lnSpc>
                <a:spcPct val="135000"/>
              </a:lnSpc>
              <a:defRPr/>
            </a:pPr>
            <a:r>
              <a:rPr lang="en-US" dirty="0">
                <a:latin typeface="Tahoma" charset="0"/>
                <a:cs typeface="+mn-cs"/>
              </a:rPr>
              <a:t>Contemporary western orientation</a:t>
            </a:r>
          </a:p>
          <a:p>
            <a:pPr lvl="1" eaLnBrk="1" hangingPunct="1">
              <a:lnSpc>
                <a:spcPct val="135000"/>
              </a:lnSpc>
              <a:defRPr/>
            </a:pPr>
            <a:r>
              <a:rPr lang="en-US" dirty="0">
                <a:latin typeface="Tahoma" charset="0"/>
              </a:rPr>
              <a:t> Breaking bonds with the dead</a:t>
            </a:r>
          </a:p>
          <a:p>
            <a:pPr lvl="1" eaLnBrk="1" hangingPunct="1">
              <a:lnSpc>
                <a:spcPct val="135000"/>
              </a:lnSpc>
              <a:defRPr/>
            </a:pPr>
            <a:r>
              <a:rPr lang="en-US" dirty="0">
                <a:latin typeface="Tahoma" charset="0"/>
              </a:rPr>
              <a:t> Returning survivors to autonomous lifestyle</a:t>
            </a:r>
            <a:endParaRPr lang="en-US" sz="1800" dirty="0">
              <a:latin typeface="Tahoma" charset="0"/>
            </a:endParaRPr>
          </a:p>
          <a:p>
            <a:pPr eaLnBrk="1" hangingPunct="1">
              <a:lnSpc>
                <a:spcPct val="135000"/>
              </a:lnSpc>
              <a:defRPr/>
            </a:pPr>
            <a:r>
              <a:rPr lang="en-US" dirty="0">
                <a:latin typeface="Tahoma" charset="0"/>
                <a:cs typeface="+mn-cs"/>
              </a:rPr>
              <a:t>Non-Western cultures</a:t>
            </a:r>
          </a:p>
          <a:p>
            <a:pPr lvl="1" eaLnBrk="1" hangingPunct="1">
              <a:lnSpc>
                <a:spcPct val="135000"/>
              </a:lnSpc>
              <a:defRPr/>
            </a:pPr>
            <a:r>
              <a:rPr lang="en-US" dirty="0">
                <a:latin typeface="Tahoma" charset="0"/>
              </a:rPr>
              <a:t> Maintaining ties with deceased </a:t>
            </a:r>
          </a:p>
          <a:p>
            <a:pPr eaLnBrk="1" hangingPunct="1">
              <a:lnSpc>
                <a:spcPct val="135000"/>
              </a:lnSpc>
              <a:defRPr/>
            </a:pPr>
            <a:r>
              <a:rPr lang="en-US" dirty="0">
                <a:latin typeface="Tahoma" charset="0"/>
                <a:cs typeface="+mn-cs"/>
              </a:rPr>
              <a:t>Influenced by religious beliefs and lifestyle</a:t>
            </a:r>
          </a:p>
        </p:txBody>
      </p:sp>
    </p:spTree>
    <p:extLst>
      <p:ext uri="{BB962C8B-B14F-4D97-AF65-F5344CB8AC3E}">
        <p14:creationId xmlns:p14="http://schemas.microsoft.com/office/powerpoint/2010/main" val="18643950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277813"/>
            <a:ext cx="8229600" cy="571500"/>
          </a:xfrm>
        </p:spPr>
        <p:txBody>
          <a:bodyPr/>
          <a:lstStyle/>
          <a:p>
            <a:pPr eaLnBrk="1" hangingPunct="1">
              <a:defRPr/>
            </a:pPr>
            <a:r>
              <a:rPr lang="en-US" sz="3800">
                <a:latin typeface="Tahoma" charset="0"/>
                <a:cs typeface="+mj-cs"/>
              </a:rPr>
              <a:t>Making Sense of Grief</a:t>
            </a:r>
          </a:p>
        </p:txBody>
      </p:sp>
      <p:sp>
        <p:nvSpPr>
          <p:cNvPr id="63491" name="Rectangle 3"/>
          <p:cNvSpPr>
            <a:spLocks noGrp="1" noChangeArrowheads="1"/>
          </p:cNvSpPr>
          <p:nvPr>
            <p:ph type="body" idx="1"/>
          </p:nvPr>
        </p:nvSpPr>
        <p:spPr/>
        <p:txBody>
          <a:bodyPr/>
          <a:lstStyle/>
          <a:p>
            <a:pPr eaLnBrk="1" hangingPunct="1">
              <a:defRPr/>
            </a:pPr>
            <a:r>
              <a:rPr lang="en-US">
                <a:latin typeface="Tahoma" charset="0"/>
                <a:cs typeface="+mn-cs"/>
              </a:rPr>
              <a:t>Grieving stimulates many to try to make sense of their world </a:t>
            </a:r>
            <a:r>
              <a:rPr lang="en-US">
                <a:latin typeface="Tahoma" charset="0"/>
                <a:cs typeface="Arial" charset="0"/>
              </a:rPr>
              <a:t>—</a:t>
            </a:r>
            <a:r>
              <a:rPr lang="en-US">
                <a:latin typeface="Tahoma" charset="0"/>
                <a:cs typeface="+mn-cs"/>
              </a:rPr>
              <a:t> positive themes linked to hopeful future and better adjustment</a:t>
            </a:r>
          </a:p>
          <a:p>
            <a:pPr eaLnBrk="1" hangingPunct="1">
              <a:defRPr/>
            </a:pPr>
            <a:endParaRPr lang="en-US">
              <a:latin typeface="Tahoma" charset="0"/>
              <a:cs typeface="+mn-cs"/>
            </a:endParaRPr>
          </a:p>
          <a:p>
            <a:pPr eaLnBrk="1" hangingPunct="1">
              <a:defRPr/>
            </a:pPr>
            <a:r>
              <a:rPr lang="en-US">
                <a:latin typeface="Tahoma" charset="0"/>
                <a:cs typeface="+mn-cs"/>
              </a:rPr>
              <a:t>Effort to make sense of it pursued more vigorously when caused by an accident or disaster</a:t>
            </a:r>
          </a:p>
        </p:txBody>
      </p:sp>
    </p:spTree>
    <p:extLst>
      <p:ext uri="{BB962C8B-B14F-4D97-AF65-F5344CB8AC3E}">
        <p14:creationId xmlns:p14="http://schemas.microsoft.com/office/powerpoint/2010/main" val="7808072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71488" y="454025"/>
            <a:ext cx="8215312" cy="528638"/>
          </a:xfrm>
        </p:spPr>
        <p:txBody>
          <a:bodyPr/>
          <a:lstStyle/>
          <a:p>
            <a:pPr eaLnBrk="1" hangingPunct="1">
              <a:defRPr/>
            </a:pPr>
            <a:r>
              <a:rPr lang="en-US" sz="3800">
                <a:latin typeface="Tahoma" charset="0"/>
                <a:cs typeface="+mj-cs"/>
              </a:rPr>
              <a:t>Losing a Life Partner</a:t>
            </a:r>
          </a:p>
        </p:txBody>
      </p:sp>
      <p:sp>
        <p:nvSpPr>
          <p:cNvPr id="64515" name="Rectangle 3"/>
          <p:cNvSpPr>
            <a:spLocks noGrp="1" noChangeArrowheads="1"/>
          </p:cNvSpPr>
          <p:nvPr>
            <p:ph type="body" idx="1"/>
          </p:nvPr>
        </p:nvSpPr>
        <p:spPr>
          <a:xfrm>
            <a:off x="457200" y="2133600"/>
            <a:ext cx="8305800" cy="3922713"/>
          </a:xfrm>
        </p:spPr>
        <p:txBody>
          <a:bodyPr/>
          <a:lstStyle/>
          <a:p>
            <a:pPr eaLnBrk="1" hangingPunct="1">
              <a:defRPr/>
            </a:pPr>
            <a:r>
              <a:rPr lang="en-US" dirty="0">
                <a:latin typeface="Tahoma" charset="0"/>
                <a:cs typeface="+mn-cs"/>
              </a:rPr>
              <a:t>Those left behind after the death of an intimate partner suffer profound grief and often endure</a:t>
            </a:r>
          </a:p>
          <a:p>
            <a:pPr eaLnBrk="1" hangingPunct="1">
              <a:defRPr/>
            </a:pPr>
            <a:endParaRPr lang="en-US" sz="1000" dirty="0">
              <a:latin typeface="Tahoma" charset="0"/>
              <a:cs typeface="+mn-cs"/>
            </a:endParaRPr>
          </a:p>
          <a:p>
            <a:pPr lvl="1" eaLnBrk="1" hangingPunct="1">
              <a:lnSpc>
                <a:spcPct val="120000"/>
              </a:lnSpc>
              <a:defRPr/>
            </a:pPr>
            <a:r>
              <a:rPr lang="en-US" dirty="0">
                <a:latin typeface="Tahoma" charset="0"/>
              </a:rPr>
              <a:t> Financial loss</a:t>
            </a:r>
          </a:p>
          <a:p>
            <a:pPr lvl="1" eaLnBrk="1" hangingPunct="1">
              <a:lnSpc>
                <a:spcPct val="120000"/>
              </a:lnSpc>
              <a:defRPr/>
            </a:pPr>
            <a:r>
              <a:rPr lang="en-US" dirty="0">
                <a:latin typeface="Tahoma" charset="0"/>
              </a:rPr>
              <a:t> Loneliness linked to poverty and education</a:t>
            </a:r>
          </a:p>
          <a:p>
            <a:pPr lvl="1" eaLnBrk="1" hangingPunct="1">
              <a:lnSpc>
                <a:spcPct val="120000"/>
              </a:lnSpc>
              <a:defRPr/>
            </a:pPr>
            <a:r>
              <a:rPr lang="en-US" dirty="0">
                <a:latin typeface="Tahoma" charset="0"/>
              </a:rPr>
              <a:t> Increased physical illness</a:t>
            </a:r>
          </a:p>
          <a:p>
            <a:pPr lvl="1" eaLnBrk="1" hangingPunct="1">
              <a:lnSpc>
                <a:spcPct val="120000"/>
              </a:lnSpc>
              <a:defRPr/>
            </a:pPr>
            <a:r>
              <a:rPr lang="en-US" dirty="0">
                <a:latin typeface="Tahoma" charset="0"/>
              </a:rPr>
              <a:t> Psychological disorders, including depression</a:t>
            </a:r>
          </a:p>
        </p:txBody>
      </p:sp>
    </p:spTree>
    <p:extLst>
      <p:ext uri="{BB962C8B-B14F-4D97-AF65-F5344CB8AC3E}">
        <p14:creationId xmlns:p14="http://schemas.microsoft.com/office/powerpoint/2010/main" val="30063317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76200" y="762000"/>
            <a:ext cx="8839200" cy="1143000"/>
          </a:xfrm>
        </p:spPr>
        <p:txBody>
          <a:bodyPr/>
          <a:lstStyle/>
          <a:p>
            <a:pPr eaLnBrk="1" hangingPunct="1">
              <a:defRPr/>
            </a:pPr>
            <a:r>
              <a:rPr lang="en-US" sz="3800">
                <a:latin typeface="Tahoma" charset="0"/>
                <a:cs typeface="+mj-cs"/>
              </a:rPr>
              <a:t>Marital Quality and </a:t>
            </a:r>
            <a:br>
              <a:rPr lang="en-US" sz="3800">
                <a:latin typeface="Tahoma" charset="0"/>
                <a:cs typeface="+mj-cs"/>
              </a:rPr>
            </a:br>
            <a:r>
              <a:rPr lang="en-US" sz="3800">
                <a:latin typeface="Tahoma" charset="0"/>
                <a:cs typeface="+mj-cs"/>
              </a:rPr>
              <a:t>Adjustment to Widowhood</a:t>
            </a:r>
          </a:p>
        </p:txBody>
      </p:sp>
      <p:sp>
        <p:nvSpPr>
          <p:cNvPr id="65539" name="Rectangle 3"/>
          <p:cNvSpPr>
            <a:spLocks noGrp="1" noChangeArrowheads="1"/>
          </p:cNvSpPr>
          <p:nvPr>
            <p:ph type="body" idx="1"/>
          </p:nvPr>
        </p:nvSpPr>
        <p:spPr>
          <a:xfrm>
            <a:off x="685800" y="2209800"/>
            <a:ext cx="7772400" cy="4114800"/>
          </a:xfrm>
        </p:spPr>
        <p:txBody>
          <a:bodyPr/>
          <a:lstStyle/>
          <a:p>
            <a:pPr eaLnBrk="1" hangingPunct="1">
              <a:defRPr/>
            </a:pPr>
            <a:r>
              <a:rPr lang="en-US">
                <a:latin typeface="Tahoma" charset="0"/>
                <a:cs typeface="+mn-cs"/>
              </a:rPr>
              <a:t>Widowhood associated with increased anxiety among those highly dependent on their spouses</a:t>
            </a:r>
          </a:p>
          <a:p>
            <a:pPr eaLnBrk="1" hangingPunct="1">
              <a:defRPr/>
            </a:pPr>
            <a:endParaRPr lang="en-US">
              <a:latin typeface="Tahoma" charset="0"/>
              <a:cs typeface="+mn-cs"/>
            </a:endParaRPr>
          </a:p>
          <a:p>
            <a:pPr eaLnBrk="1" hangingPunct="1">
              <a:defRPr/>
            </a:pPr>
            <a:r>
              <a:rPr lang="en-US">
                <a:latin typeface="Tahoma" charset="0"/>
                <a:cs typeface="+mn-cs"/>
              </a:rPr>
              <a:t>Lower anxiety for those who did not depend on their spouse very much</a:t>
            </a:r>
          </a:p>
        </p:txBody>
      </p:sp>
      <p:sp>
        <p:nvSpPr>
          <p:cNvPr id="36867" name="Text Box 4"/>
          <p:cNvSpPr txBox="1">
            <a:spLocks noChangeArrowheads="1"/>
          </p:cNvSpPr>
          <p:nvPr/>
        </p:nvSpPr>
        <p:spPr bwMode="auto">
          <a:xfrm>
            <a:off x="65088" y="61913"/>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endParaRPr lang="en-US" sz="1400" b="1">
              <a:solidFill>
                <a:srgbClr val="F0B612"/>
              </a:solidFill>
              <a:latin typeface="Arial" charset="0"/>
            </a:endParaRPr>
          </a:p>
        </p:txBody>
      </p:sp>
    </p:spTree>
    <p:extLst>
      <p:ext uri="{BB962C8B-B14F-4D97-AF65-F5344CB8AC3E}">
        <p14:creationId xmlns:p14="http://schemas.microsoft.com/office/powerpoint/2010/main" val="11893101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277813"/>
            <a:ext cx="8229600" cy="504825"/>
          </a:xfrm>
        </p:spPr>
        <p:txBody>
          <a:bodyPr/>
          <a:lstStyle/>
          <a:p>
            <a:pPr eaLnBrk="1" hangingPunct="1">
              <a:defRPr/>
            </a:pPr>
            <a:r>
              <a:rPr lang="en-US" sz="3800">
                <a:latin typeface="Tahoma" charset="0"/>
                <a:cs typeface="+mj-cs"/>
              </a:rPr>
              <a:t>Forms of Mourning</a:t>
            </a:r>
          </a:p>
        </p:txBody>
      </p:sp>
      <p:sp>
        <p:nvSpPr>
          <p:cNvPr id="66563" name="Rectangle 3"/>
          <p:cNvSpPr>
            <a:spLocks noGrp="1" noChangeArrowheads="1"/>
          </p:cNvSpPr>
          <p:nvPr>
            <p:ph type="body" idx="1"/>
          </p:nvPr>
        </p:nvSpPr>
        <p:spPr>
          <a:xfrm>
            <a:off x="228600" y="1600200"/>
            <a:ext cx="8377238" cy="4913313"/>
          </a:xfrm>
        </p:spPr>
        <p:txBody>
          <a:bodyPr/>
          <a:lstStyle/>
          <a:p>
            <a:pPr eaLnBrk="1" hangingPunct="1">
              <a:defRPr/>
            </a:pPr>
            <a:r>
              <a:rPr lang="en-US" sz="2400" dirty="0">
                <a:latin typeface="Tahoma" charset="0"/>
                <a:cs typeface="+mn-cs"/>
              </a:rPr>
              <a:t>Approximately 80 percent of corpses are disposed of by burial, the remaining 20 percent by cremation </a:t>
            </a:r>
          </a:p>
          <a:p>
            <a:pPr eaLnBrk="1" hangingPunct="1">
              <a:defRPr/>
            </a:pPr>
            <a:endParaRPr lang="en-US" sz="2400" dirty="0">
              <a:latin typeface="Tahoma" charset="0"/>
              <a:cs typeface="+mn-cs"/>
            </a:endParaRPr>
          </a:p>
          <a:p>
            <a:pPr eaLnBrk="1" hangingPunct="1">
              <a:defRPr/>
            </a:pPr>
            <a:r>
              <a:rPr lang="en-US" sz="2400" dirty="0">
                <a:latin typeface="Tahoma" charset="0"/>
                <a:cs typeface="+mn-cs"/>
              </a:rPr>
              <a:t>Funeral industry is source of controversy</a:t>
            </a:r>
          </a:p>
          <a:p>
            <a:pPr eaLnBrk="1" hangingPunct="1">
              <a:defRPr/>
            </a:pPr>
            <a:endParaRPr lang="en-US" sz="2400" dirty="0">
              <a:latin typeface="Tahoma" charset="0"/>
              <a:cs typeface="+mn-cs"/>
            </a:endParaRPr>
          </a:p>
          <a:p>
            <a:pPr eaLnBrk="1" hangingPunct="1">
              <a:defRPr/>
            </a:pPr>
            <a:r>
              <a:rPr lang="en-US" sz="2400" dirty="0">
                <a:latin typeface="Tahoma" charset="0"/>
                <a:cs typeface="+mn-cs"/>
              </a:rPr>
              <a:t>Funeral is important aspect of mourning in many cultures</a:t>
            </a:r>
          </a:p>
          <a:p>
            <a:pPr eaLnBrk="1" hangingPunct="1">
              <a:defRPr/>
            </a:pPr>
            <a:endParaRPr lang="en-US" sz="2400" dirty="0">
              <a:latin typeface="Tahoma" charset="0"/>
              <a:cs typeface="+mn-cs"/>
            </a:endParaRPr>
          </a:p>
          <a:p>
            <a:pPr eaLnBrk="1" hangingPunct="1">
              <a:defRPr/>
            </a:pPr>
            <a:r>
              <a:rPr lang="en-US" sz="2400" dirty="0">
                <a:latin typeface="Tahoma" charset="0"/>
                <a:cs typeface="+mn-cs"/>
              </a:rPr>
              <a:t>Cultures </a:t>
            </a:r>
            <a:r>
              <a:rPr lang="en-US" sz="2400" dirty="0" smtClean="0">
                <a:latin typeface="Tahoma" charset="0"/>
                <a:cs typeface="+mn-cs"/>
              </a:rPr>
              <a:t>vary world over </a:t>
            </a:r>
            <a:r>
              <a:rPr lang="en-US" sz="2400" dirty="0">
                <a:latin typeface="Tahoma" charset="0"/>
                <a:cs typeface="+mn-cs"/>
              </a:rPr>
              <a:t>in how they practice mourning</a:t>
            </a:r>
          </a:p>
        </p:txBody>
      </p:sp>
    </p:spTree>
    <p:extLst>
      <p:ext uri="{BB962C8B-B14F-4D97-AF65-F5344CB8AC3E}">
        <p14:creationId xmlns:p14="http://schemas.microsoft.com/office/powerpoint/2010/main" val="35576734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idx="4294967295"/>
          </p:nvPr>
        </p:nvSpPr>
        <p:spPr>
          <a:xfrm>
            <a:off x="228600" y="838200"/>
            <a:ext cx="7696200" cy="5867400"/>
          </a:xfrm>
        </p:spPr>
        <p:txBody>
          <a:bodyPr/>
          <a:lstStyle/>
          <a:p>
            <a:pPr algn="just" eaLnBrk="1" hangingPunct="1">
              <a:lnSpc>
                <a:spcPct val="80000"/>
              </a:lnSpc>
              <a:defRPr/>
            </a:pPr>
            <a:r>
              <a:rPr lang="en-US" sz="2100" b="1" dirty="0">
                <a:solidFill>
                  <a:srgbClr val="7E1262"/>
                </a:solidFill>
                <a:effectLst>
                  <a:outerShdw blurRad="38100" dist="38100" dir="2700000" algn="tl">
                    <a:srgbClr val="000000"/>
                  </a:outerShdw>
                </a:effectLst>
                <a:latin typeface="Arial" charset="0"/>
                <a:cs typeface="+mn-cs"/>
              </a:rPr>
              <a:t>Anticipatory grief:</a:t>
            </a:r>
            <a:r>
              <a:rPr lang="en-US" sz="2100" b="1" dirty="0">
                <a:solidFill>
                  <a:schemeClr val="accent2"/>
                </a:solidFill>
                <a:effectLst>
                  <a:outerShdw blurRad="38100" dist="38100" dir="2700000" algn="tl">
                    <a:srgbClr val="000000"/>
                  </a:outerShdw>
                </a:effectLst>
                <a:latin typeface="Arial" charset="0"/>
                <a:cs typeface="+mn-cs"/>
              </a:rPr>
              <a:t> symptoms of grief experienced while the person is still alive; may help survivors handle the actual death more easily.</a:t>
            </a:r>
          </a:p>
          <a:p>
            <a:pPr algn="just" eaLnBrk="1" hangingPunct="1">
              <a:lnSpc>
                <a:spcPct val="80000"/>
              </a:lnSpc>
              <a:defRPr/>
            </a:pPr>
            <a:r>
              <a:rPr lang="en-US" sz="2100" b="1" dirty="0">
                <a:solidFill>
                  <a:srgbClr val="7E1262"/>
                </a:solidFill>
                <a:effectLst>
                  <a:outerShdw blurRad="38100" dist="38100" dir="2700000" algn="tl">
                    <a:srgbClr val="000000"/>
                  </a:outerShdw>
                </a:effectLst>
                <a:latin typeface="Arial" charset="0"/>
                <a:cs typeface="+mn-cs"/>
              </a:rPr>
              <a:t>Grief work (</a:t>
            </a:r>
            <a:r>
              <a:rPr lang="en-US" sz="2100" b="1" dirty="0" err="1">
                <a:solidFill>
                  <a:srgbClr val="7E1262"/>
                </a:solidFill>
                <a:effectLst>
                  <a:outerShdw blurRad="38100" dist="38100" dir="2700000" algn="tl">
                    <a:srgbClr val="000000"/>
                  </a:outerShdw>
                </a:effectLst>
                <a:latin typeface="Arial" charset="0"/>
                <a:cs typeface="+mn-cs"/>
              </a:rPr>
              <a:t>Kubler</a:t>
            </a:r>
            <a:r>
              <a:rPr lang="en-US" sz="2100" b="1" dirty="0">
                <a:solidFill>
                  <a:srgbClr val="7E1262"/>
                </a:solidFill>
                <a:effectLst>
                  <a:outerShdw blurRad="38100" dist="38100" dir="2700000" algn="tl">
                    <a:srgbClr val="000000"/>
                  </a:outerShdw>
                </a:effectLst>
                <a:latin typeface="Arial" charset="0"/>
                <a:cs typeface="+mn-cs"/>
              </a:rPr>
              <a:t>-Ross)</a:t>
            </a:r>
            <a:r>
              <a:rPr lang="en-US" sz="2100" b="1" dirty="0">
                <a:solidFill>
                  <a:schemeClr val="accent2"/>
                </a:solidFill>
                <a:effectLst>
                  <a:outerShdw blurRad="38100" dist="38100" dir="2700000" algn="tl">
                    <a:srgbClr val="000000"/>
                  </a:outerShdw>
                </a:effectLst>
                <a:latin typeface="Arial" charset="0"/>
                <a:cs typeface="+mn-cs"/>
              </a:rPr>
              <a:t> the working out of  psychological issues connected with grief.</a:t>
            </a:r>
          </a:p>
          <a:p>
            <a:pPr algn="just" eaLnBrk="1" hangingPunct="1">
              <a:lnSpc>
                <a:spcPct val="80000"/>
              </a:lnSpc>
              <a:defRPr/>
            </a:pPr>
            <a:r>
              <a:rPr lang="en-US" sz="2100" b="1" dirty="0">
                <a:solidFill>
                  <a:srgbClr val="7E1262"/>
                </a:solidFill>
                <a:effectLst>
                  <a:outerShdw blurRad="38100" dist="38100" dir="2700000" algn="tl">
                    <a:srgbClr val="000000"/>
                  </a:outerShdw>
                </a:effectLst>
                <a:latin typeface="Arial" charset="0"/>
                <a:cs typeface="+mn-cs"/>
              </a:rPr>
              <a:t>Mourning:</a:t>
            </a:r>
            <a:r>
              <a:rPr lang="en-US" sz="2100" b="1" dirty="0">
                <a:solidFill>
                  <a:schemeClr val="accent2"/>
                </a:solidFill>
                <a:effectLst>
                  <a:outerShdw blurRad="38100" dist="38100" dir="2700000" algn="tl">
                    <a:srgbClr val="000000"/>
                  </a:outerShdw>
                </a:effectLst>
                <a:latin typeface="Arial" charset="0"/>
                <a:cs typeface="+mn-cs"/>
              </a:rPr>
              <a:t> refers to the ways, usually culturally accepted, in which the bereaved and the community act while adjusting to a death.</a:t>
            </a:r>
          </a:p>
          <a:p>
            <a:pPr algn="just" eaLnBrk="1" hangingPunct="1">
              <a:lnSpc>
                <a:spcPct val="80000"/>
              </a:lnSpc>
              <a:defRPr/>
            </a:pPr>
            <a:r>
              <a:rPr lang="en-US" sz="2100" b="1" dirty="0">
                <a:solidFill>
                  <a:srgbClr val="7E1262"/>
                </a:solidFill>
                <a:effectLst>
                  <a:outerShdw blurRad="38100" dist="38100" dir="2700000" algn="tl">
                    <a:srgbClr val="000000"/>
                  </a:outerShdw>
                </a:effectLst>
                <a:latin typeface="Arial" charset="0"/>
                <a:cs typeface="+mn-cs"/>
              </a:rPr>
              <a:t>Active euthanasia /  mercy killing:</a:t>
            </a:r>
            <a:r>
              <a:rPr lang="en-US" sz="2100" b="1" dirty="0">
                <a:solidFill>
                  <a:schemeClr val="accent2"/>
                </a:solidFill>
                <a:effectLst>
                  <a:outerShdw blurRad="38100" dist="38100" dir="2700000" algn="tl">
                    <a:srgbClr val="000000"/>
                  </a:outerShdw>
                </a:effectLst>
                <a:latin typeface="Arial" charset="0"/>
                <a:cs typeface="+mn-cs"/>
              </a:rPr>
              <a:t> direct action taken deliberately to shorten a life in order to end suffering or allow a terminally ill person to die with dignity. (generally illegal.)</a:t>
            </a:r>
          </a:p>
          <a:p>
            <a:pPr algn="just" eaLnBrk="1" hangingPunct="1">
              <a:lnSpc>
                <a:spcPct val="80000"/>
              </a:lnSpc>
              <a:defRPr/>
            </a:pPr>
            <a:r>
              <a:rPr lang="en-US" sz="2100" b="1" dirty="0">
                <a:solidFill>
                  <a:srgbClr val="7E1262"/>
                </a:solidFill>
                <a:effectLst>
                  <a:outerShdw blurRad="38100" dist="38100" dir="2700000" algn="tl">
                    <a:srgbClr val="000000"/>
                  </a:outerShdw>
                </a:effectLst>
                <a:latin typeface="Arial" charset="0"/>
                <a:cs typeface="+mn-cs"/>
              </a:rPr>
              <a:t>Passive euthanasia:</a:t>
            </a:r>
            <a:r>
              <a:rPr lang="en-US" sz="2100" b="1" dirty="0">
                <a:solidFill>
                  <a:schemeClr val="accent2"/>
                </a:solidFill>
                <a:effectLst>
                  <a:outerShdw blurRad="38100" dist="38100" dir="2700000" algn="tl">
                    <a:srgbClr val="000000"/>
                  </a:outerShdw>
                </a:effectLst>
                <a:latin typeface="Arial" charset="0"/>
                <a:cs typeface="+mn-cs"/>
              </a:rPr>
              <a:t> is </a:t>
            </a:r>
            <a:r>
              <a:rPr lang="en-US" sz="2100" b="1" dirty="0">
                <a:solidFill>
                  <a:srgbClr val="7E1262"/>
                </a:solidFill>
                <a:effectLst>
                  <a:outerShdw blurRad="38100" dist="38100" dir="2700000" algn="tl">
                    <a:srgbClr val="000000"/>
                  </a:outerShdw>
                </a:effectLst>
                <a:latin typeface="Arial" charset="0"/>
                <a:cs typeface="+mn-cs"/>
              </a:rPr>
              <a:t>deliberately withholding or discontinuing treatment</a:t>
            </a:r>
            <a:r>
              <a:rPr lang="en-US" sz="2100" b="1" dirty="0">
                <a:solidFill>
                  <a:schemeClr val="accent2"/>
                </a:solidFill>
                <a:effectLst>
                  <a:outerShdw blurRad="38100" dist="38100" dir="2700000" algn="tl">
                    <a:srgbClr val="000000"/>
                  </a:outerShdw>
                </a:effectLst>
                <a:latin typeface="Arial" charset="0"/>
                <a:cs typeface="+mn-cs"/>
              </a:rPr>
              <a:t>, such as medication, life-support systems, or feeding tubes, that might extend the life, or postpone the natural death, of a terminally ill patient. </a:t>
            </a:r>
          </a:p>
          <a:p>
            <a:pPr algn="just" eaLnBrk="1" hangingPunct="1">
              <a:lnSpc>
                <a:spcPct val="80000"/>
              </a:lnSpc>
              <a:defRPr/>
            </a:pPr>
            <a:r>
              <a:rPr lang="en-US" sz="2100" b="1" dirty="0">
                <a:solidFill>
                  <a:srgbClr val="7E1262"/>
                </a:solidFill>
                <a:effectLst>
                  <a:outerShdw blurRad="38100" dist="38100" dir="2700000" algn="tl">
                    <a:srgbClr val="000000"/>
                  </a:outerShdw>
                </a:effectLst>
                <a:latin typeface="Arial" charset="0"/>
                <a:cs typeface="+mn-cs"/>
              </a:rPr>
              <a:t>Assisted suicide:</a:t>
            </a:r>
            <a:r>
              <a:rPr lang="en-US" sz="2100" b="1" dirty="0">
                <a:solidFill>
                  <a:schemeClr val="accent2"/>
                </a:solidFill>
                <a:effectLst>
                  <a:outerShdw blurRad="38100" dist="38100" dir="2700000" algn="tl">
                    <a:srgbClr val="000000"/>
                  </a:outerShdw>
                </a:effectLst>
                <a:latin typeface="Arial" charset="0"/>
                <a:cs typeface="+mn-cs"/>
              </a:rPr>
              <a:t> in which a </a:t>
            </a:r>
            <a:r>
              <a:rPr lang="en-US" sz="2100" b="1" dirty="0">
                <a:solidFill>
                  <a:srgbClr val="7E1262"/>
                </a:solidFill>
                <a:effectLst>
                  <a:outerShdw blurRad="38100" dist="38100" dir="2700000" algn="tl">
                    <a:srgbClr val="000000"/>
                  </a:outerShdw>
                </a:effectLst>
                <a:latin typeface="Arial" charset="0"/>
                <a:cs typeface="+mn-cs"/>
              </a:rPr>
              <a:t>physician or someone else helps a person bring about a self-inflicted death </a:t>
            </a:r>
            <a:r>
              <a:rPr lang="en-US" sz="2100" b="1" dirty="0">
                <a:solidFill>
                  <a:schemeClr val="accent2"/>
                </a:solidFill>
                <a:effectLst>
                  <a:outerShdw blurRad="38100" dist="38100" dir="2700000" algn="tl">
                    <a:srgbClr val="000000"/>
                  </a:outerShdw>
                </a:effectLst>
                <a:latin typeface="Arial" charset="0"/>
                <a:cs typeface="+mn-cs"/>
              </a:rPr>
              <a:t>by, for example, prescribing or obtaining drugs or enabling a patient to inhale deadly gas. </a:t>
            </a:r>
          </a:p>
        </p:txBody>
      </p:sp>
    </p:spTree>
    <p:extLst>
      <p:ext uri="{BB962C8B-B14F-4D97-AF65-F5344CB8AC3E}">
        <p14:creationId xmlns:p14="http://schemas.microsoft.com/office/powerpoint/2010/main" val="1588510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fade">
                                      <p:cBhvr>
                                        <p:cTn id="7" dur="1000"/>
                                        <p:tgtEl>
                                          <p:spTgt spid="44035">
                                            <p:txEl>
                                              <p:pRg st="0" end="0"/>
                                            </p:txEl>
                                          </p:spTgt>
                                        </p:tgtEl>
                                      </p:cBhvr>
                                    </p:animEffect>
                                    <p:anim calcmode="lin" valueType="num">
                                      <p:cBhvr>
                                        <p:cTn id="8" dur="1000" fill="hold"/>
                                        <p:tgtEl>
                                          <p:spTgt spid="4403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4035">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4035">
                                            <p:txEl>
                                              <p:pRg st="1" end="1"/>
                                            </p:txEl>
                                          </p:spTgt>
                                        </p:tgtEl>
                                        <p:attrNameLst>
                                          <p:attrName>style.visibility</p:attrName>
                                        </p:attrNameLst>
                                      </p:cBhvr>
                                      <p:to>
                                        <p:strVal val="visible"/>
                                      </p:to>
                                    </p:set>
                                    <p:animEffect transition="in" filter="fade">
                                      <p:cBhvr>
                                        <p:cTn id="12" dur="1000"/>
                                        <p:tgtEl>
                                          <p:spTgt spid="44035">
                                            <p:txEl>
                                              <p:pRg st="1" end="1"/>
                                            </p:txEl>
                                          </p:spTgt>
                                        </p:tgtEl>
                                      </p:cBhvr>
                                    </p:animEffect>
                                    <p:anim calcmode="lin" valueType="num">
                                      <p:cBhvr>
                                        <p:cTn id="13" dur="1000" fill="hold"/>
                                        <p:tgtEl>
                                          <p:spTgt spid="4403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4035">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44035">
                                            <p:txEl>
                                              <p:pRg st="2" end="2"/>
                                            </p:txEl>
                                          </p:spTgt>
                                        </p:tgtEl>
                                        <p:attrNameLst>
                                          <p:attrName>style.visibility</p:attrName>
                                        </p:attrNameLst>
                                      </p:cBhvr>
                                      <p:to>
                                        <p:strVal val="visible"/>
                                      </p:to>
                                    </p:set>
                                    <p:animEffect transition="in" filter="fade">
                                      <p:cBhvr>
                                        <p:cTn id="17" dur="1000"/>
                                        <p:tgtEl>
                                          <p:spTgt spid="44035">
                                            <p:txEl>
                                              <p:pRg st="2" end="2"/>
                                            </p:txEl>
                                          </p:spTgt>
                                        </p:tgtEl>
                                      </p:cBhvr>
                                    </p:animEffect>
                                    <p:anim calcmode="lin" valueType="num">
                                      <p:cBhvr>
                                        <p:cTn id="18" dur="1000" fill="hold"/>
                                        <p:tgtEl>
                                          <p:spTgt spid="4403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4035">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44035">
                                            <p:txEl>
                                              <p:pRg st="3" end="3"/>
                                            </p:txEl>
                                          </p:spTgt>
                                        </p:tgtEl>
                                        <p:attrNameLst>
                                          <p:attrName>style.visibility</p:attrName>
                                        </p:attrNameLst>
                                      </p:cBhvr>
                                      <p:to>
                                        <p:strVal val="visible"/>
                                      </p:to>
                                    </p:set>
                                    <p:animEffect transition="in" filter="fade">
                                      <p:cBhvr>
                                        <p:cTn id="22" dur="1000"/>
                                        <p:tgtEl>
                                          <p:spTgt spid="44035">
                                            <p:txEl>
                                              <p:pRg st="3" end="3"/>
                                            </p:txEl>
                                          </p:spTgt>
                                        </p:tgtEl>
                                      </p:cBhvr>
                                    </p:animEffect>
                                    <p:anim calcmode="lin" valueType="num">
                                      <p:cBhvr>
                                        <p:cTn id="23" dur="1000" fill="hold"/>
                                        <p:tgtEl>
                                          <p:spTgt spid="4403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4035">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44035">
                                            <p:txEl>
                                              <p:pRg st="4" end="4"/>
                                            </p:txEl>
                                          </p:spTgt>
                                        </p:tgtEl>
                                        <p:attrNameLst>
                                          <p:attrName>style.visibility</p:attrName>
                                        </p:attrNameLst>
                                      </p:cBhvr>
                                      <p:to>
                                        <p:strVal val="visible"/>
                                      </p:to>
                                    </p:set>
                                    <p:animEffect transition="in" filter="fade">
                                      <p:cBhvr>
                                        <p:cTn id="27" dur="1000"/>
                                        <p:tgtEl>
                                          <p:spTgt spid="44035">
                                            <p:txEl>
                                              <p:pRg st="4" end="4"/>
                                            </p:txEl>
                                          </p:spTgt>
                                        </p:tgtEl>
                                      </p:cBhvr>
                                    </p:animEffect>
                                    <p:anim calcmode="lin" valueType="num">
                                      <p:cBhvr>
                                        <p:cTn id="28" dur="1000" fill="hold"/>
                                        <p:tgtEl>
                                          <p:spTgt spid="44035">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4035">
                                            <p:txEl>
                                              <p:pRg st="4" end="4"/>
                                            </p:txEl>
                                          </p:spTgt>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44035">
                                            <p:txEl>
                                              <p:pRg st="5" end="5"/>
                                            </p:txEl>
                                          </p:spTgt>
                                        </p:tgtEl>
                                        <p:attrNameLst>
                                          <p:attrName>style.visibility</p:attrName>
                                        </p:attrNameLst>
                                      </p:cBhvr>
                                      <p:to>
                                        <p:strVal val="visible"/>
                                      </p:to>
                                    </p:set>
                                    <p:animEffect transition="in" filter="fade">
                                      <p:cBhvr>
                                        <p:cTn id="32" dur="1000"/>
                                        <p:tgtEl>
                                          <p:spTgt spid="44035">
                                            <p:txEl>
                                              <p:pRg st="5" end="5"/>
                                            </p:txEl>
                                          </p:spTgt>
                                        </p:tgtEl>
                                      </p:cBhvr>
                                    </p:animEffect>
                                    <p:anim calcmode="lin" valueType="num">
                                      <p:cBhvr>
                                        <p:cTn id="33" dur="1000" fill="hold"/>
                                        <p:tgtEl>
                                          <p:spTgt spid="44035">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4403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628650" y="2829579"/>
            <a:ext cx="7580780" cy="1213410"/>
          </a:xfrm>
        </p:spPr>
        <p:txBody>
          <a:bodyPr/>
          <a:lstStyle/>
          <a:p>
            <a:pPr marL="0" indent="0" algn="ctr">
              <a:buNone/>
            </a:pPr>
            <a:r>
              <a:rPr lang="en-US" sz="4000" b="1" dirty="0" smtClean="0">
                <a:solidFill>
                  <a:srgbClr val="00B0F0"/>
                </a:solidFill>
              </a:rPr>
              <a:t>Questions or Comments Please</a:t>
            </a:r>
            <a:endParaRPr lang="en-US" sz="4000" b="1" dirty="0">
              <a:solidFill>
                <a:srgbClr val="00B0F0"/>
              </a:solidFill>
            </a:endParaRPr>
          </a:p>
          <a:p>
            <a:pPr marL="0" indent="0" algn="ctr">
              <a:buNone/>
            </a:pPr>
            <a:r>
              <a:rPr lang="en-US" sz="4000" b="1" dirty="0" smtClean="0">
                <a:solidFill>
                  <a:srgbClr val="00B0F0"/>
                </a:solidFill>
              </a:rPr>
              <a:t>Did thanatology make sense????</a:t>
            </a:r>
          </a:p>
          <a:p>
            <a:pPr marL="0" indent="0" algn="ctr">
              <a:buNone/>
            </a:pPr>
            <a:endParaRPr lang="en-US" sz="4000" dirty="0" smtClean="0"/>
          </a:p>
        </p:txBody>
      </p:sp>
      <p:sp>
        <p:nvSpPr>
          <p:cNvPr id="11267" name="Title 2"/>
          <p:cNvSpPr>
            <a:spLocks noGrp="1"/>
          </p:cNvSpPr>
          <p:nvPr>
            <p:ph type="title"/>
          </p:nvPr>
        </p:nvSpPr>
        <p:spPr>
          <a:xfrm>
            <a:off x="2228850" y="304800"/>
            <a:ext cx="4743450" cy="1252538"/>
          </a:xfrm>
        </p:spPr>
        <p:txBody>
          <a:bodyPr/>
          <a:lstStyle/>
          <a:p>
            <a:r>
              <a:rPr lang="en-US" b="1" dirty="0" smtClean="0">
                <a:solidFill>
                  <a:schemeClr val="bg1"/>
                </a:solidFill>
                <a:latin typeface="Agency FB" panose="020B0503020202020204" pitchFamily="34" charset="0"/>
              </a:rPr>
              <a:t>The University of Nairobi</a:t>
            </a:r>
          </a:p>
        </p:txBody>
      </p:sp>
      <p:sp>
        <p:nvSpPr>
          <p:cNvPr id="4" name="Footer Placeholder 3"/>
          <p:cNvSpPr>
            <a:spLocks noGrp="1"/>
          </p:cNvSpPr>
          <p:nvPr>
            <p:ph type="ftr" sz="quarter" idx="10"/>
          </p:nvPr>
        </p:nvSpPr>
        <p:spPr>
          <a:xfrm>
            <a:off x="628650" y="6356351"/>
            <a:ext cx="7177368" cy="365125"/>
          </a:xfrm>
        </p:spPr>
        <p:txBody>
          <a:bodyPr/>
          <a:lstStyle/>
          <a:p>
            <a:pPr>
              <a:defRPr/>
            </a:pPr>
            <a:r>
              <a:rPr lang="en-US" b="1" dirty="0">
                <a:solidFill>
                  <a:srgbClr val="FF0000"/>
                </a:solidFill>
              </a:rPr>
              <a:t>University of Nairobi                                 ISO 9001:2008       </a:t>
            </a:r>
            <a:fld id="{8BEBB953-FEF3-49EC-A5D9-658B09C9CEA9}" type="slidenum">
              <a:rPr lang="en-US" b="1">
                <a:solidFill>
                  <a:srgbClr val="FF0000"/>
                </a:solidFill>
              </a:rPr>
              <a:pPr>
                <a:defRPr/>
              </a:pPr>
              <a:t>50</a:t>
            </a:fld>
            <a:r>
              <a:rPr lang="en-US" b="1" dirty="0">
                <a:solidFill>
                  <a:srgbClr val="FF0000"/>
                </a:solidFill>
              </a:rPr>
              <a:t>	 Certified 		http://www.uonbi.ac.ke</a:t>
            </a:r>
          </a:p>
        </p:txBody>
      </p:sp>
      <p:cxnSp>
        <p:nvCxnSpPr>
          <p:cNvPr id="5" name="Straight Connector 4"/>
          <p:cNvCxnSpPr/>
          <p:nvPr/>
        </p:nvCxnSpPr>
        <p:spPr>
          <a:xfrm>
            <a:off x="0" y="1676400"/>
            <a:ext cx="820943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815573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body" idx="1"/>
          </p:nvPr>
        </p:nvSpPr>
        <p:spPr>
          <a:xfrm>
            <a:off x="457200" y="1600200"/>
            <a:ext cx="7386638" cy="4497388"/>
          </a:xfrm>
        </p:spPr>
        <p:txBody>
          <a:bodyPr/>
          <a:lstStyle/>
          <a:p>
            <a:pPr algn="just" eaLnBrk="1" hangingPunct="1">
              <a:lnSpc>
                <a:spcPct val="80000"/>
              </a:lnSpc>
              <a:defRPr/>
            </a:pPr>
            <a:r>
              <a:rPr lang="en-US" sz="2100" b="1" dirty="0" smtClean="0">
                <a:solidFill>
                  <a:srgbClr val="7E1262"/>
                </a:solidFill>
                <a:effectLst>
                  <a:outerShdw blurRad="38100" dist="38100" dir="2700000" algn="tl">
                    <a:srgbClr val="000000"/>
                  </a:outerShdw>
                </a:effectLst>
                <a:ea typeface="+mn-ea"/>
                <a:cs typeface="+mn-cs"/>
              </a:rPr>
              <a:t>Living will:</a:t>
            </a:r>
            <a:r>
              <a:rPr lang="en-US" sz="2100" b="1" dirty="0" smtClean="0">
                <a:solidFill>
                  <a:schemeClr val="accent2"/>
                </a:solidFill>
                <a:effectLst>
                  <a:outerShdw blurRad="38100" dist="38100" dir="2700000" algn="tl">
                    <a:srgbClr val="000000"/>
                  </a:outerShdw>
                </a:effectLst>
                <a:ea typeface="+mn-ea"/>
                <a:cs typeface="+mn-cs"/>
              </a:rPr>
              <a:t> a person who signs a </a:t>
            </a:r>
            <a:r>
              <a:rPr lang="en-US" sz="2100" b="1" dirty="0" smtClean="0">
                <a:solidFill>
                  <a:srgbClr val="7E1262"/>
                </a:solidFill>
                <a:effectLst>
                  <a:outerShdw blurRad="38100" dist="38100" dir="2700000" algn="tl">
                    <a:srgbClr val="000000"/>
                  </a:outerShdw>
                </a:effectLst>
                <a:ea typeface="+mn-ea"/>
                <a:cs typeface="+mn-cs"/>
              </a:rPr>
              <a:t>living will must be legally competent at the time, and the document generally cannot be witnessed by anyone who stands to gain.</a:t>
            </a:r>
            <a:r>
              <a:rPr lang="en-US" sz="2100" b="1" dirty="0" smtClean="0">
                <a:solidFill>
                  <a:schemeClr val="accent2"/>
                </a:solidFill>
                <a:effectLst>
                  <a:outerShdw blurRad="38100" dist="38100" dir="2700000" algn="tl">
                    <a:srgbClr val="000000"/>
                  </a:outerShdw>
                </a:effectLst>
                <a:ea typeface="+mn-ea"/>
                <a:cs typeface="+mn-cs"/>
              </a:rPr>
              <a:t> May explain specific provisions with regard to: relief of pain, cardiac resuscitation, mechanical respiration, antibiotics, and artificial nutrition and hydration. </a:t>
            </a:r>
            <a:r>
              <a:rPr lang="en-US" sz="2100" b="1" dirty="0" smtClean="0">
                <a:solidFill>
                  <a:schemeClr val="accent2"/>
                </a:solidFill>
                <a:effectLst>
                  <a:outerShdw blurRad="38100" dist="38100" dir="2700000" algn="tl">
                    <a:srgbClr val="000000"/>
                  </a:outerShdw>
                </a:effectLst>
              </a:rPr>
              <a:t>(currently not </a:t>
            </a:r>
            <a:r>
              <a:rPr lang="en-US" sz="2100" b="1" dirty="0" err="1" smtClean="0">
                <a:solidFill>
                  <a:schemeClr val="accent2"/>
                </a:solidFill>
                <a:effectLst>
                  <a:outerShdw blurRad="38100" dist="38100" dir="2700000" algn="tl">
                    <a:srgbClr val="000000"/>
                  </a:outerShdw>
                </a:effectLst>
              </a:rPr>
              <a:t>practised</a:t>
            </a:r>
            <a:r>
              <a:rPr lang="en-US" sz="2100" b="1" dirty="0" smtClean="0">
                <a:solidFill>
                  <a:schemeClr val="accent2"/>
                </a:solidFill>
                <a:effectLst>
                  <a:outerShdw blurRad="38100" dist="38100" dir="2700000" algn="tl">
                    <a:srgbClr val="000000"/>
                  </a:outerShdw>
                </a:effectLst>
              </a:rPr>
              <a:t> in Kenya)</a:t>
            </a:r>
            <a:endParaRPr lang="en-US" sz="2100" b="1" dirty="0" smtClean="0">
              <a:solidFill>
                <a:schemeClr val="accent2"/>
              </a:solidFill>
              <a:effectLst>
                <a:outerShdw blurRad="38100" dist="38100" dir="2700000" algn="tl">
                  <a:srgbClr val="000000"/>
                </a:outerShdw>
              </a:effectLst>
              <a:ea typeface="+mn-ea"/>
              <a:cs typeface="+mn-cs"/>
            </a:endParaRPr>
          </a:p>
          <a:p>
            <a:pPr algn="just" eaLnBrk="1" hangingPunct="1">
              <a:lnSpc>
                <a:spcPct val="80000"/>
              </a:lnSpc>
              <a:defRPr/>
            </a:pPr>
            <a:r>
              <a:rPr lang="en-US" sz="2100" b="1" dirty="0" smtClean="0">
                <a:solidFill>
                  <a:srgbClr val="7E1262"/>
                </a:solidFill>
                <a:effectLst>
                  <a:outerShdw blurRad="38100" dist="38100" dir="2700000" algn="tl">
                    <a:srgbClr val="000000"/>
                  </a:outerShdw>
                </a:effectLst>
                <a:ea typeface="+mn-ea"/>
                <a:cs typeface="+mn-cs"/>
              </a:rPr>
              <a:t>Persistent vegetative state:</a:t>
            </a:r>
            <a:r>
              <a:rPr lang="en-US" sz="2100" b="1" dirty="0" smtClean="0">
                <a:solidFill>
                  <a:schemeClr val="accent2"/>
                </a:solidFill>
                <a:effectLst>
                  <a:outerShdw blurRad="38100" dist="38100" dir="2700000" algn="tl">
                    <a:srgbClr val="000000"/>
                  </a:outerShdw>
                </a:effectLst>
                <a:ea typeface="+mn-ea"/>
                <a:cs typeface="+mn-cs"/>
              </a:rPr>
              <a:t> a state while </a:t>
            </a:r>
            <a:r>
              <a:rPr lang="en-US" sz="2100" b="1" dirty="0" smtClean="0">
                <a:solidFill>
                  <a:srgbClr val="7E1262"/>
                </a:solidFill>
                <a:effectLst>
                  <a:outerShdw blurRad="38100" dist="38100" dir="2700000" algn="tl">
                    <a:srgbClr val="000000"/>
                  </a:outerShdw>
                </a:effectLst>
                <a:ea typeface="+mn-ea"/>
                <a:cs typeface="+mn-cs"/>
              </a:rPr>
              <a:t>technically alive, </a:t>
            </a:r>
            <a:r>
              <a:rPr lang="en-US" sz="2100" b="1" dirty="0" smtClean="0">
                <a:solidFill>
                  <a:schemeClr val="accent2"/>
                </a:solidFill>
                <a:effectLst>
                  <a:outerShdw blurRad="38100" dist="38100" dir="2700000" algn="tl">
                    <a:srgbClr val="000000"/>
                  </a:outerShdw>
                </a:effectLst>
                <a:ea typeface="+mn-ea"/>
                <a:cs typeface="+mn-cs"/>
              </a:rPr>
              <a:t>they have no awareness and </a:t>
            </a:r>
            <a:r>
              <a:rPr lang="en-US" sz="2100" b="1" dirty="0" smtClean="0">
                <a:solidFill>
                  <a:srgbClr val="7E1262"/>
                </a:solidFill>
                <a:effectLst>
                  <a:outerShdw blurRad="38100" dist="38100" dir="2700000" algn="tl">
                    <a:srgbClr val="000000"/>
                  </a:outerShdw>
                </a:effectLst>
                <a:ea typeface="+mn-ea"/>
                <a:cs typeface="+mn-cs"/>
              </a:rPr>
              <a:t>only rudimentary brain functioning.</a:t>
            </a:r>
          </a:p>
          <a:p>
            <a:pPr algn="just" eaLnBrk="1" hangingPunct="1">
              <a:lnSpc>
                <a:spcPct val="80000"/>
              </a:lnSpc>
              <a:defRPr/>
            </a:pPr>
            <a:r>
              <a:rPr lang="en-US" sz="2100" b="1" dirty="0" smtClean="0">
                <a:solidFill>
                  <a:srgbClr val="7E1262"/>
                </a:solidFill>
                <a:effectLst>
                  <a:outerShdw blurRad="38100" dist="38100" dir="2700000" algn="tl">
                    <a:srgbClr val="000000"/>
                  </a:outerShdw>
                </a:effectLst>
                <a:ea typeface="+mn-ea"/>
                <a:cs typeface="+mn-cs"/>
              </a:rPr>
              <a:t>Durable power of attorney</a:t>
            </a:r>
            <a:r>
              <a:rPr lang="en-US" sz="2100" b="1" dirty="0" smtClean="0">
                <a:solidFill>
                  <a:schemeClr val="accent2"/>
                </a:solidFill>
                <a:effectLst>
                  <a:outerShdw blurRad="38100" dist="38100" dir="2700000" algn="tl">
                    <a:srgbClr val="000000"/>
                  </a:outerShdw>
                </a:effectLst>
                <a:ea typeface="+mn-ea"/>
                <a:cs typeface="+mn-cs"/>
              </a:rPr>
              <a:t>: the appointing of a person to make such decisions, if the person him/herself is unable to do so.</a:t>
            </a:r>
          </a:p>
          <a:p>
            <a:pPr eaLnBrk="1" hangingPunct="1">
              <a:lnSpc>
                <a:spcPct val="80000"/>
              </a:lnSpc>
              <a:defRPr/>
            </a:pPr>
            <a:endParaRPr lang="en-US" sz="2100" dirty="0" smtClean="0">
              <a:ea typeface="+mn-ea"/>
              <a:cs typeface="+mn-cs"/>
            </a:endParaRPr>
          </a:p>
          <a:p>
            <a:pPr eaLnBrk="1" hangingPunct="1">
              <a:lnSpc>
                <a:spcPct val="80000"/>
              </a:lnSpc>
              <a:defRPr/>
            </a:pPr>
            <a:endParaRPr lang="en-US" sz="800" dirty="0" smtClean="0">
              <a:ea typeface="+mn-ea"/>
              <a:cs typeface="+mn-cs"/>
            </a:endParaRPr>
          </a:p>
        </p:txBody>
      </p:sp>
    </p:spTree>
    <p:extLst>
      <p:ext uri="{BB962C8B-B14F-4D97-AF65-F5344CB8AC3E}">
        <p14:creationId xmlns:p14="http://schemas.microsoft.com/office/powerpoint/2010/main" val="820369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fade">
                                      <p:cBhvr>
                                        <p:cTn id="7" dur="1000"/>
                                        <p:tgtEl>
                                          <p:spTgt spid="46083">
                                            <p:txEl>
                                              <p:pRg st="0" end="0"/>
                                            </p:txEl>
                                          </p:spTgt>
                                        </p:tgtEl>
                                      </p:cBhvr>
                                    </p:animEffect>
                                    <p:anim calcmode="lin" valueType="num">
                                      <p:cBhvr>
                                        <p:cTn id="8" dur="1000" fill="hold"/>
                                        <p:tgtEl>
                                          <p:spTgt spid="4608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608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6083">
                                            <p:txEl>
                                              <p:pRg st="1" end="1"/>
                                            </p:txEl>
                                          </p:spTgt>
                                        </p:tgtEl>
                                        <p:attrNameLst>
                                          <p:attrName>style.visibility</p:attrName>
                                        </p:attrNameLst>
                                      </p:cBhvr>
                                      <p:to>
                                        <p:strVal val="visible"/>
                                      </p:to>
                                    </p:set>
                                    <p:animEffect transition="in" filter="fade">
                                      <p:cBhvr>
                                        <p:cTn id="12" dur="1000"/>
                                        <p:tgtEl>
                                          <p:spTgt spid="46083">
                                            <p:txEl>
                                              <p:pRg st="1" end="1"/>
                                            </p:txEl>
                                          </p:spTgt>
                                        </p:tgtEl>
                                      </p:cBhvr>
                                    </p:animEffect>
                                    <p:anim calcmode="lin" valueType="num">
                                      <p:cBhvr>
                                        <p:cTn id="13" dur="1000" fill="hold"/>
                                        <p:tgtEl>
                                          <p:spTgt spid="4608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6083">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46083">
                                            <p:txEl>
                                              <p:pRg st="2" end="2"/>
                                            </p:txEl>
                                          </p:spTgt>
                                        </p:tgtEl>
                                        <p:attrNameLst>
                                          <p:attrName>style.visibility</p:attrName>
                                        </p:attrNameLst>
                                      </p:cBhvr>
                                      <p:to>
                                        <p:strVal val="visible"/>
                                      </p:to>
                                    </p:set>
                                    <p:animEffect transition="in" filter="fade">
                                      <p:cBhvr>
                                        <p:cTn id="17" dur="1000"/>
                                        <p:tgtEl>
                                          <p:spTgt spid="46083">
                                            <p:txEl>
                                              <p:pRg st="2" end="2"/>
                                            </p:txEl>
                                          </p:spTgt>
                                        </p:tgtEl>
                                      </p:cBhvr>
                                    </p:animEffect>
                                    <p:anim calcmode="lin" valueType="num">
                                      <p:cBhvr>
                                        <p:cTn id="18" dur="1000" fill="hold"/>
                                        <p:tgtEl>
                                          <p:spTgt spid="4608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08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228600" y="152400"/>
            <a:ext cx="7620000" cy="1295400"/>
          </a:xfrm>
        </p:spPr>
        <p:txBody>
          <a:bodyPr/>
          <a:lstStyle/>
          <a:p>
            <a:pPr algn="ctr" eaLnBrk="1" hangingPunct="1">
              <a:defRPr/>
            </a:pPr>
            <a:r>
              <a:rPr lang="en-US" sz="3600" b="1" dirty="0">
                <a:solidFill>
                  <a:srgbClr val="7E1262"/>
                </a:solidFill>
                <a:effectLst>
                  <a:outerShdw blurRad="38100" dist="38100" dir="2700000" algn="tl">
                    <a:srgbClr val="000000"/>
                  </a:outerShdw>
                </a:effectLst>
                <a:latin typeface="Arial" charset="0"/>
                <a:cs typeface="+mj-cs"/>
              </a:rPr>
              <a:t>Historical Perspective</a:t>
            </a:r>
          </a:p>
        </p:txBody>
      </p:sp>
      <p:sp>
        <p:nvSpPr>
          <p:cNvPr id="52227" name="Rectangle 3"/>
          <p:cNvSpPr>
            <a:spLocks noGrp="1" noChangeArrowheads="1"/>
          </p:cNvSpPr>
          <p:nvPr>
            <p:ph type="body" idx="1"/>
          </p:nvPr>
        </p:nvSpPr>
        <p:spPr>
          <a:xfrm>
            <a:off x="0" y="1676400"/>
            <a:ext cx="8001000" cy="5334000"/>
          </a:xfrm>
        </p:spPr>
        <p:txBody>
          <a:bodyPr/>
          <a:lstStyle/>
          <a:p>
            <a:pPr algn="just" eaLnBrk="1" hangingPunct="1">
              <a:lnSpc>
                <a:spcPct val="80000"/>
              </a:lnSpc>
              <a:defRPr/>
            </a:pPr>
            <a:r>
              <a:rPr lang="en-US" sz="2100" b="1" dirty="0">
                <a:solidFill>
                  <a:schemeClr val="accent2"/>
                </a:solidFill>
                <a:effectLst>
                  <a:outerShdw blurRad="38100" dist="38100" dir="2700000" algn="tl">
                    <a:srgbClr val="000000"/>
                  </a:outerShdw>
                </a:effectLst>
                <a:latin typeface="Arial" charset="0"/>
                <a:cs typeface="+mn-cs"/>
              </a:rPr>
              <a:t>Death was a </a:t>
            </a:r>
            <a:r>
              <a:rPr lang="en-US" sz="2100" b="1" dirty="0">
                <a:solidFill>
                  <a:srgbClr val="7E1262"/>
                </a:solidFill>
                <a:effectLst>
                  <a:outerShdw blurRad="38100" dist="38100" dir="2700000" algn="tl">
                    <a:srgbClr val="000000"/>
                  </a:outerShdw>
                </a:effectLst>
                <a:latin typeface="Arial" charset="0"/>
                <a:cs typeface="+mn-cs"/>
              </a:rPr>
              <a:t>normal, expected event</a:t>
            </a:r>
            <a:r>
              <a:rPr lang="en-US" sz="2100" b="1" dirty="0">
                <a:solidFill>
                  <a:schemeClr val="accent2"/>
                </a:solidFill>
                <a:effectLst>
                  <a:outerShdw blurRad="38100" dist="38100" dir="2700000" algn="tl">
                    <a:srgbClr val="000000"/>
                  </a:outerShdw>
                </a:effectLst>
                <a:latin typeface="Arial" charset="0"/>
                <a:cs typeface="+mn-cs"/>
              </a:rPr>
              <a:t>, sometimes even </a:t>
            </a:r>
            <a:r>
              <a:rPr lang="en-US" sz="2100" b="1" dirty="0">
                <a:solidFill>
                  <a:srgbClr val="7E1262"/>
                </a:solidFill>
                <a:effectLst>
                  <a:outerShdw blurRad="38100" dist="38100" dir="2700000" algn="tl">
                    <a:srgbClr val="000000"/>
                  </a:outerShdw>
                </a:effectLst>
                <a:latin typeface="Arial" charset="0"/>
                <a:cs typeface="+mn-cs"/>
              </a:rPr>
              <a:t>welcomed as a peaceful end to suffering</a:t>
            </a:r>
            <a:r>
              <a:rPr lang="en-US" sz="2100" b="1" dirty="0" smtClean="0">
                <a:solidFill>
                  <a:srgbClr val="7E1262"/>
                </a:solidFill>
                <a:effectLst>
                  <a:outerShdw blurRad="38100" dist="38100" dir="2700000" algn="tl">
                    <a:srgbClr val="000000"/>
                  </a:outerShdw>
                </a:effectLst>
                <a:latin typeface="Arial" charset="0"/>
                <a:cs typeface="+mn-cs"/>
              </a:rPr>
              <a:t>. </a:t>
            </a:r>
          </a:p>
          <a:p>
            <a:pPr algn="just" eaLnBrk="1" hangingPunct="1">
              <a:lnSpc>
                <a:spcPct val="80000"/>
              </a:lnSpc>
              <a:defRPr/>
            </a:pPr>
            <a:endParaRPr lang="en-US" sz="2100" b="1" dirty="0">
              <a:solidFill>
                <a:srgbClr val="7E1262"/>
              </a:solidFill>
              <a:effectLst>
                <a:outerShdw blurRad="38100" dist="38100" dir="2700000" algn="tl">
                  <a:srgbClr val="000000"/>
                </a:outerShdw>
              </a:effectLst>
              <a:latin typeface="Arial" charset="0"/>
              <a:cs typeface="+mn-cs"/>
            </a:endParaRPr>
          </a:p>
          <a:p>
            <a:pPr algn="just" eaLnBrk="1" hangingPunct="1">
              <a:lnSpc>
                <a:spcPct val="80000"/>
              </a:lnSpc>
              <a:defRPr/>
            </a:pPr>
            <a:r>
              <a:rPr lang="en-US" sz="2100" b="1" dirty="0">
                <a:solidFill>
                  <a:srgbClr val="7E1262"/>
                </a:solidFill>
                <a:effectLst>
                  <a:outerShdw blurRad="38100" dist="38100" dir="2700000" algn="tl">
                    <a:srgbClr val="000000"/>
                  </a:outerShdw>
                </a:effectLst>
                <a:latin typeface="Arial" charset="0"/>
                <a:cs typeface="+mn-cs"/>
              </a:rPr>
              <a:t>Caring for a dying family member at home</a:t>
            </a:r>
            <a:r>
              <a:rPr lang="en-US" sz="2100" b="1" dirty="0">
                <a:solidFill>
                  <a:schemeClr val="accent2"/>
                </a:solidFill>
                <a:effectLst>
                  <a:outerShdw blurRad="38100" dist="38100" dir="2700000" algn="tl">
                    <a:srgbClr val="000000"/>
                  </a:outerShdw>
                </a:effectLst>
                <a:latin typeface="Arial" charset="0"/>
                <a:cs typeface="+mn-cs"/>
              </a:rPr>
              <a:t>, was a </a:t>
            </a:r>
            <a:r>
              <a:rPr lang="en-US" sz="2100" b="1" dirty="0">
                <a:solidFill>
                  <a:srgbClr val="7E1262"/>
                </a:solidFill>
                <a:effectLst>
                  <a:outerShdw blurRad="38100" dist="38100" dir="2700000" algn="tl">
                    <a:srgbClr val="000000"/>
                  </a:outerShdw>
                </a:effectLst>
                <a:latin typeface="Arial" charset="0"/>
                <a:cs typeface="+mn-cs"/>
              </a:rPr>
              <a:t>common experience</a:t>
            </a:r>
            <a:r>
              <a:rPr lang="en-US" sz="2100" b="1" dirty="0">
                <a:solidFill>
                  <a:schemeClr val="accent2"/>
                </a:solidFill>
                <a:effectLst>
                  <a:outerShdw blurRad="38100" dist="38100" dir="2700000" algn="tl">
                    <a:srgbClr val="000000"/>
                  </a:outerShdw>
                </a:effectLst>
                <a:latin typeface="Arial" charset="0"/>
                <a:cs typeface="+mn-cs"/>
              </a:rPr>
              <a:t> for adult and children in the 19th century.</a:t>
            </a:r>
          </a:p>
          <a:p>
            <a:pPr algn="just" eaLnBrk="1" hangingPunct="1">
              <a:lnSpc>
                <a:spcPct val="80000"/>
              </a:lnSpc>
              <a:defRPr/>
            </a:pPr>
            <a:r>
              <a:rPr lang="en-US" sz="2100" b="1" dirty="0">
                <a:solidFill>
                  <a:srgbClr val="7E1262"/>
                </a:solidFill>
                <a:effectLst>
                  <a:outerShdw blurRad="38100" dist="38100" dir="2700000" algn="tl">
                    <a:srgbClr val="000000"/>
                  </a:outerShdw>
                </a:effectLst>
                <a:latin typeface="Arial" charset="0"/>
                <a:cs typeface="+mn-cs"/>
              </a:rPr>
              <a:t>Advances in medicine and sanitation</a:t>
            </a:r>
            <a:r>
              <a:rPr lang="en-US" sz="2100" b="1" dirty="0">
                <a:solidFill>
                  <a:schemeClr val="accent2"/>
                </a:solidFill>
                <a:effectLst>
                  <a:outerShdw blurRad="38100" dist="38100" dir="2700000" algn="tl">
                    <a:srgbClr val="000000"/>
                  </a:outerShdw>
                </a:effectLst>
                <a:latin typeface="Arial" charset="0"/>
                <a:cs typeface="+mn-cs"/>
              </a:rPr>
              <a:t> during the 20th century brought about a </a:t>
            </a:r>
            <a:r>
              <a:rPr lang="ja-JP" altLang="en-US" sz="2100" b="1" dirty="0">
                <a:solidFill>
                  <a:srgbClr val="7E1262"/>
                </a:solidFill>
                <a:effectLst>
                  <a:outerShdw blurRad="38100" dist="38100" dir="2700000" algn="tl">
                    <a:srgbClr val="000000"/>
                  </a:outerShdw>
                </a:effectLst>
                <a:latin typeface="Arial" charset="0"/>
                <a:cs typeface="+mn-cs"/>
              </a:rPr>
              <a:t>“</a:t>
            </a:r>
            <a:r>
              <a:rPr lang="en-US" sz="2100" b="1" dirty="0">
                <a:solidFill>
                  <a:srgbClr val="7E1262"/>
                </a:solidFill>
                <a:effectLst>
                  <a:outerShdw blurRad="38100" dist="38100" dir="2700000" algn="tl">
                    <a:srgbClr val="000000"/>
                  </a:outerShdw>
                </a:effectLst>
                <a:latin typeface="Arial" charset="0"/>
                <a:cs typeface="+mn-cs"/>
              </a:rPr>
              <a:t>mortality revolution</a:t>
            </a:r>
            <a:r>
              <a:rPr lang="ja-JP" altLang="en-US" sz="2100" b="1" dirty="0">
                <a:solidFill>
                  <a:srgbClr val="7E1262"/>
                </a:solidFill>
                <a:effectLst>
                  <a:outerShdw blurRad="38100" dist="38100" dir="2700000" algn="tl">
                    <a:srgbClr val="000000"/>
                  </a:outerShdw>
                </a:effectLst>
                <a:latin typeface="Arial" charset="0"/>
                <a:cs typeface="+mn-cs"/>
              </a:rPr>
              <a:t>”</a:t>
            </a:r>
            <a:r>
              <a:rPr lang="en-US" sz="2100" b="1" dirty="0">
                <a:solidFill>
                  <a:schemeClr val="accent2"/>
                </a:solidFill>
                <a:effectLst>
                  <a:outerShdw blurRad="38100" dist="38100" dir="2700000" algn="tl">
                    <a:srgbClr val="000000"/>
                  </a:outerShdw>
                </a:effectLst>
                <a:latin typeface="Arial" charset="0"/>
                <a:cs typeface="+mn-cs"/>
              </a:rPr>
              <a:t> in developed countries.</a:t>
            </a:r>
          </a:p>
          <a:p>
            <a:pPr algn="just" eaLnBrk="1" hangingPunct="1">
              <a:lnSpc>
                <a:spcPct val="80000"/>
              </a:lnSpc>
              <a:defRPr/>
            </a:pPr>
            <a:r>
              <a:rPr lang="en-US" sz="2100" b="1" dirty="0">
                <a:solidFill>
                  <a:srgbClr val="7E1262"/>
                </a:solidFill>
                <a:effectLst>
                  <a:outerShdw blurRad="38100" dist="38100" dir="2700000" algn="tl">
                    <a:srgbClr val="000000"/>
                  </a:outerShdw>
                </a:effectLst>
                <a:latin typeface="Arial" charset="0"/>
                <a:cs typeface="+mn-cs"/>
              </a:rPr>
              <a:t>Care of the dying and the dead</a:t>
            </a:r>
            <a:r>
              <a:rPr lang="en-US" sz="2100" b="1" dirty="0">
                <a:solidFill>
                  <a:schemeClr val="accent2"/>
                </a:solidFill>
                <a:effectLst>
                  <a:outerShdw blurRad="38100" dist="38100" dir="2700000" algn="tl">
                    <a:srgbClr val="000000"/>
                  </a:outerShdw>
                </a:effectLst>
                <a:latin typeface="Arial" charset="0"/>
                <a:cs typeface="+mn-cs"/>
              </a:rPr>
              <a:t>, including preparation of the bodies for burial, became largely a </a:t>
            </a:r>
            <a:r>
              <a:rPr lang="en-US" sz="2100" b="1" dirty="0">
                <a:solidFill>
                  <a:srgbClr val="7E1262"/>
                </a:solidFill>
                <a:effectLst>
                  <a:outerShdw blurRad="38100" dist="38100" dir="2700000" algn="tl">
                    <a:srgbClr val="000000"/>
                  </a:outerShdw>
                </a:effectLst>
                <a:latin typeface="Arial" charset="0"/>
                <a:cs typeface="+mn-cs"/>
              </a:rPr>
              <a:t>task for </a:t>
            </a:r>
            <a:r>
              <a:rPr lang="en-US" sz="2100" b="1" dirty="0" smtClean="0">
                <a:solidFill>
                  <a:srgbClr val="7E1262"/>
                </a:solidFill>
                <a:effectLst>
                  <a:outerShdw blurRad="38100" dist="38100" dir="2700000" algn="tl">
                    <a:srgbClr val="000000"/>
                  </a:outerShdw>
                </a:effectLst>
                <a:latin typeface="Arial" charset="0"/>
                <a:cs typeface="+mn-cs"/>
              </a:rPr>
              <a:t>professionals</a:t>
            </a:r>
            <a:endParaRPr lang="en-US" sz="2100" b="1" dirty="0">
              <a:solidFill>
                <a:srgbClr val="7E1262"/>
              </a:solidFill>
              <a:effectLst>
                <a:outerShdw blurRad="38100" dist="38100" dir="2700000" algn="tl">
                  <a:srgbClr val="000000"/>
                </a:outerShdw>
              </a:effectLst>
              <a:latin typeface="Arial" charset="0"/>
              <a:cs typeface="+mn-cs"/>
            </a:endParaRPr>
          </a:p>
        </p:txBody>
      </p:sp>
    </p:spTree>
    <p:extLst>
      <p:ext uri="{BB962C8B-B14F-4D97-AF65-F5344CB8AC3E}">
        <p14:creationId xmlns:p14="http://schemas.microsoft.com/office/powerpoint/2010/main" val="2663647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fade">
                                      <p:cBhvr>
                                        <p:cTn id="7" dur="1000"/>
                                        <p:tgtEl>
                                          <p:spTgt spid="52226"/>
                                        </p:tgtEl>
                                      </p:cBhvr>
                                    </p:animEffect>
                                    <p:anim calcmode="lin" valueType="num">
                                      <p:cBhvr>
                                        <p:cTn id="8" dur="1000" fill="hold"/>
                                        <p:tgtEl>
                                          <p:spTgt spid="52226"/>
                                        </p:tgtEl>
                                        <p:attrNameLst>
                                          <p:attrName>ppt_x</p:attrName>
                                        </p:attrNameLst>
                                      </p:cBhvr>
                                      <p:tavLst>
                                        <p:tav tm="0">
                                          <p:val>
                                            <p:strVal val="#ppt_x"/>
                                          </p:val>
                                        </p:tav>
                                        <p:tav tm="100000">
                                          <p:val>
                                            <p:strVal val="#ppt_x"/>
                                          </p:val>
                                        </p:tav>
                                      </p:tavLst>
                                    </p:anim>
                                    <p:anim calcmode="lin" valueType="num">
                                      <p:cBhvr>
                                        <p:cTn id="9" dur="1000" fill="hold"/>
                                        <p:tgtEl>
                                          <p:spTgt spid="5222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52227">
                                            <p:txEl>
                                              <p:pRg st="0" end="0"/>
                                            </p:txEl>
                                          </p:spTgt>
                                        </p:tgtEl>
                                        <p:attrNameLst>
                                          <p:attrName>style.visibility</p:attrName>
                                        </p:attrNameLst>
                                      </p:cBhvr>
                                      <p:to>
                                        <p:strVal val="visible"/>
                                      </p:to>
                                    </p:set>
                                    <p:animEffect transition="in" filter="fade">
                                      <p:cBhvr>
                                        <p:cTn id="14" dur="1000"/>
                                        <p:tgtEl>
                                          <p:spTgt spid="52227">
                                            <p:txEl>
                                              <p:pRg st="0" end="0"/>
                                            </p:txEl>
                                          </p:spTgt>
                                        </p:tgtEl>
                                      </p:cBhvr>
                                    </p:animEffect>
                                    <p:anim calcmode="lin" valueType="num">
                                      <p:cBhvr>
                                        <p:cTn id="15" dur="1000" fill="hold"/>
                                        <p:tgtEl>
                                          <p:spTgt spid="5222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2227">
                                            <p:txEl>
                                              <p:pRg st="0" end="0"/>
                                            </p:txEl>
                                          </p:spTgt>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52227">
                                            <p:txEl>
                                              <p:pRg st="2" end="2"/>
                                            </p:txEl>
                                          </p:spTgt>
                                        </p:tgtEl>
                                        <p:attrNameLst>
                                          <p:attrName>style.visibility</p:attrName>
                                        </p:attrNameLst>
                                      </p:cBhvr>
                                      <p:to>
                                        <p:strVal val="visible"/>
                                      </p:to>
                                    </p:set>
                                    <p:animEffect transition="in" filter="fade">
                                      <p:cBhvr>
                                        <p:cTn id="19" dur="1000"/>
                                        <p:tgtEl>
                                          <p:spTgt spid="52227">
                                            <p:txEl>
                                              <p:pRg st="2" end="2"/>
                                            </p:txEl>
                                          </p:spTgt>
                                        </p:tgtEl>
                                      </p:cBhvr>
                                    </p:animEffect>
                                    <p:anim calcmode="lin" valueType="num">
                                      <p:cBhvr>
                                        <p:cTn id="20" dur="1000" fill="hold"/>
                                        <p:tgtEl>
                                          <p:spTgt spid="52227">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2227">
                                            <p:txEl>
                                              <p:pRg st="2" end="2"/>
                                            </p:txEl>
                                          </p:spTgt>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52227">
                                            <p:txEl>
                                              <p:pRg st="3" end="3"/>
                                            </p:txEl>
                                          </p:spTgt>
                                        </p:tgtEl>
                                        <p:attrNameLst>
                                          <p:attrName>style.visibility</p:attrName>
                                        </p:attrNameLst>
                                      </p:cBhvr>
                                      <p:to>
                                        <p:strVal val="visible"/>
                                      </p:to>
                                    </p:set>
                                    <p:animEffect transition="in" filter="fade">
                                      <p:cBhvr>
                                        <p:cTn id="24" dur="1000"/>
                                        <p:tgtEl>
                                          <p:spTgt spid="52227">
                                            <p:txEl>
                                              <p:pRg st="3" end="3"/>
                                            </p:txEl>
                                          </p:spTgt>
                                        </p:tgtEl>
                                      </p:cBhvr>
                                    </p:animEffect>
                                    <p:anim calcmode="lin" valueType="num">
                                      <p:cBhvr>
                                        <p:cTn id="25" dur="1000" fill="hold"/>
                                        <p:tgtEl>
                                          <p:spTgt spid="52227">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52227">
                                            <p:txEl>
                                              <p:pRg st="3" end="3"/>
                                            </p:txEl>
                                          </p:spTgt>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52227">
                                            <p:txEl>
                                              <p:pRg st="4" end="4"/>
                                            </p:txEl>
                                          </p:spTgt>
                                        </p:tgtEl>
                                        <p:attrNameLst>
                                          <p:attrName>style.visibility</p:attrName>
                                        </p:attrNameLst>
                                      </p:cBhvr>
                                      <p:to>
                                        <p:strVal val="visible"/>
                                      </p:to>
                                    </p:set>
                                    <p:animEffect transition="in" filter="fade">
                                      <p:cBhvr>
                                        <p:cTn id="29" dur="1000"/>
                                        <p:tgtEl>
                                          <p:spTgt spid="52227">
                                            <p:txEl>
                                              <p:pRg st="4" end="4"/>
                                            </p:txEl>
                                          </p:spTgt>
                                        </p:tgtEl>
                                      </p:cBhvr>
                                    </p:animEffect>
                                    <p:anim calcmode="lin" valueType="num">
                                      <p:cBhvr>
                                        <p:cTn id="30" dur="1000" fill="hold"/>
                                        <p:tgtEl>
                                          <p:spTgt spid="52227">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5222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body" idx="1"/>
          </p:nvPr>
        </p:nvSpPr>
        <p:spPr>
          <a:xfrm>
            <a:off x="457200" y="1676400"/>
            <a:ext cx="7889875" cy="5715000"/>
          </a:xfrm>
        </p:spPr>
        <p:txBody>
          <a:bodyPr/>
          <a:lstStyle/>
          <a:p>
            <a:pPr algn="just" eaLnBrk="1" hangingPunct="1">
              <a:lnSpc>
                <a:spcPct val="90000"/>
              </a:lnSpc>
              <a:defRPr/>
            </a:pPr>
            <a:r>
              <a:rPr lang="en-US" sz="2200" b="1" dirty="0">
                <a:solidFill>
                  <a:srgbClr val="7E1262"/>
                </a:solidFill>
                <a:effectLst>
                  <a:outerShdw blurRad="38100" dist="38100" dir="2700000" algn="tl">
                    <a:srgbClr val="000000"/>
                  </a:outerShdw>
                </a:effectLst>
                <a:latin typeface="Arial" charset="0"/>
                <a:cs typeface="+mn-cs"/>
              </a:rPr>
              <a:t>If there is something certain in life, it is death.</a:t>
            </a:r>
          </a:p>
          <a:p>
            <a:pPr algn="just" eaLnBrk="1" hangingPunct="1">
              <a:lnSpc>
                <a:spcPct val="90000"/>
              </a:lnSpc>
              <a:defRPr/>
            </a:pPr>
            <a:r>
              <a:rPr lang="en-US" sz="2200" b="1" dirty="0">
                <a:solidFill>
                  <a:schemeClr val="accent2"/>
                </a:solidFill>
                <a:effectLst>
                  <a:outerShdw blurRad="38100" dist="38100" dir="2700000" algn="tl">
                    <a:srgbClr val="000000"/>
                  </a:outerShdw>
                </a:effectLst>
                <a:latin typeface="Arial" charset="0"/>
                <a:cs typeface="+mn-cs"/>
              </a:rPr>
              <a:t>For the most part the more wisely we approach it, the more fully we can live until it comes.</a:t>
            </a:r>
          </a:p>
          <a:p>
            <a:pPr algn="just" eaLnBrk="1" hangingPunct="1">
              <a:lnSpc>
                <a:spcPct val="90000"/>
              </a:lnSpc>
              <a:defRPr/>
            </a:pPr>
            <a:r>
              <a:rPr lang="en-US" sz="2200" b="1" dirty="0">
                <a:solidFill>
                  <a:srgbClr val="7E1262"/>
                </a:solidFill>
                <a:effectLst>
                  <a:outerShdw blurRad="38100" dist="38100" dir="2700000" algn="tl">
                    <a:srgbClr val="000000"/>
                  </a:outerShdw>
                </a:effectLst>
                <a:latin typeface="Arial" charset="0"/>
                <a:cs typeface="+mn-cs"/>
              </a:rPr>
              <a:t>Death is of course a biological fact, but it also has legal, social, medical, and psychological aspects.</a:t>
            </a:r>
          </a:p>
          <a:p>
            <a:pPr algn="just" eaLnBrk="1" hangingPunct="1">
              <a:lnSpc>
                <a:spcPct val="90000"/>
              </a:lnSpc>
              <a:defRPr/>
            </a:pPr>
            <a:r>
              <a:rPr lang="en-US" sz="2200" b="1" dirty="0">
                <a:solidFill>
                  <a:schemeClr val="accent2"/>
                </a:solidFill>
                <a:effectLst>
                  <a:outerShdw blurRad="38100" dist="38100" dir="2700000" algn="tl">
                    <a:srgbClr val="000000"/>
                  </a:outerShdw>
                </a:effectLst>
                <a:latin typeface="Arial" charset="0"/>
                <a:cs typeface="+mn-cs"/>
              </a:rPr>
              <a:t>Although the legal definition varies from </a:t>
            </a:r>
            <a:r>
              <a:rPr lang="en-US" sz="2200" b="1" dirty="0" smtClean="0">
                <a:solidFill>
                  <a:schemeClr val="accent2"/>
                </a:solidFill>
                <a:effectLst>
                  <a:outerShdw blurRad="38100" dist="38100" dir="2700000" algn="tl">
                    <a:srgbClr val="000000"/>
                  </a:outerShdw>
                </a:effectLst>
                <a:latin typeface="Arial" charset="0"/>
              </a:rPr>
              <a:t>place</a:t>
            </a:r>
            <a:r>
              <a:rPr lang="en-US" sz="2200" b="1" dirty="0" smtClean="0">
                <a:solidFill>
                  <a:schemeClr val="accent2"/>
                </a:solidFill>
                <a:effectLst>
                  <a:outerShdw blurRad="38100" dist="38100" dir="2700000" algn="tl">
                    <a:srgbClr val="000000"/>
                  </a:outerShdw>
                </a:effectLst>
                <a:latin typeface="Arial" charset="0"/>
                <a:cs typeface="+mn-cs"/>
              </a:rPr>
              <a:t> </a:t>
            </a:r>
            <a:r>
              <a:rPr lang="en-US" sz="2200" b="1" dirty="0">
                <a:solidFill>
                  <a:schemeClr val="accent2"/>
                </a:solidFill>
                <a:effectLst>
                  <a:outerShdw blurRad="38100" dist="38100" dir="2700000" algn="tl">
                    <a:srgbClr val="000000"/>
                  </a:outerShdw>
                </a:effectLst>
                <a:latin typeface="Arial" charset="0"/>
                <a:cs typeface="+mn-cs"/>
              </a:rPr>
              <a:t>to </a:t>
            </a:r>
            <a:r>
              <a:rPr lang="en-US" sz="2200" b="1" dirty="0" smtClean="0">
                <a:solidFill>
                  <a:schemeClr val="accent2"/>
                </a:solidFill>
                <a:effectLst>
                  <a:outerShdw blurRad="38100" dist="38100" dir="2700000" algn="tl">
                    <a:srgbClr val="000000"/>
                  </a:outerShdw>
                </a:effectLst>
                <a:latin typeface="Arial" charset="0"/>
              </a:rPr>
              <a:t>place</a:t>
            </a:r>
            <a:r>
              <a:rPr lang="en-US" sz="2200" b="1" dirty="0" smtClean="0">
                <a:solidFill>
                  <a:schemeClr val="accent2"/>
                </a:solidFill>
                <a:effectLst>
                  <a:outerShdw blurRad="38100" dist="38100" dir="2700000" algn="tl">
                    <a:srgbClr val="000000"/>
                  </a:outerShdw>
                </a:effectLst>
                <a:latin typeface="Arial" charset="0"/>
                <a:cs typeface="+mn-cs"/>
              </a:rPr>
              <a:t>, </a:t>
            </a:r>
            <a:r>
              <a:rPr lang="en-US" sz="2200" b="1" dirty="0">
                <a:solidFill>
                  <a:schemeClr val="accent2"/>
                </a:solidFill>
                <a:effectLst>
                  <a:outerShdw blurRad="38100" dist="38100" dir="2700000" algn="tl">
                    <a:srgbClr val="000000"/>
                  </a:outerShdw>
                </a:effectLst>
                <a:latin typeface="Arial" charset="0"/>
                <a:cs typeface="+mn-cs"/>
              </a:rPr>
              <a:t>death is generally considered to the </a:t>
            </a:r>
            <a:r>
              <a:rPr lang="en-US" sz="2200" b="1" dirty="0">
                <a:solidFill>
                  <a:srgbClr val="7E1262"/>
                </a:solidFill>
                <a:effectLst>
                  <a:outerShdw blurRad="38100" dist="38100" dir="2700000" algn="tl">
                    <a:srgbClr val="000000"/>
                  </a:outerShdw>
                </a:effectLst>
                <a:latin typeface="Arial" charset="0"/>
                <a:cs typeface="+mn-cs"/>
              </a:rPr>
              <a:t>cessation of bodily process.</a:t>
            </a:r>
            <a:r>
              <a:rPr lang="en-US" sz="2200" b="1" dirty="0">
                <a:solidFill>
                  <a:schemeClr val="accent2"/>
                </a:solidFill>
                <a:effectLst>
                  <a:outerShdw blurRad="38100" dist="38100" dir="2700000" algn="tl">
                    <a:srgbClr val="000000"/>
                  </a:outerShdw>
                </a:effectLst>
                <a:latin typeface="Arial" charset="0"/>
                <a:cs typeface="+mn-cs"/>
              </a:rPr>
              <a:t> </a:t>
            </a:r>
          </a:p>
          <a:p>
            <a:pPr algn="just" eaLnBrk="1" hangingPunct="1">
              <a:lnSpc>
                <a:spcPct val="90000"/>
              </a:lnSpc>
              <a:defRPr/>
            </a:pPr>
            <a:r>
              <a:rPr lang="en-US" sz="2200" b="1" dirty="0">
                <a:solidFill>
                  <a:schemeClr val="accent2"/>
                </a:solidFill>
                <a:effectLst>
                  <a:outerShdw blurRad="38100" dist="38100" dir="2700000" algn="tl">
                    <a:srgbClr val="000000"/>
                  </a:outerShdw>
                </a:effectLst>
                <a:latin typeface="Arial" charset="0"/>
                <a:cs typeface="+mn-cs"/>
              </a:rPr>
              <a:t>Because of the new </a:t>
            </a:r>
            <a:r>
              <a:rPr lang="en-US" sz="2200" b="1" dirty="0">
                <a:solidFill>
                  <a:srgbClr val="7E1262"/>
                </a:solidFill>
                <a:effectLst>
                  <a:outerShdw blurRad="38100" dist="38100" dir="2700000" algn="tl">
                    <a:srgbClr val="000000"/>
                  </a:outerShdw>
                </a:effectLst>
                <a:latin typeface="Arial" charset="0"/>
                <a:cs typeface="+mn-cs"/>
              </a:rPr>
              <a:t>medical technology</a:t>
            </a:r>
            <a:r>
              <a:rPr lang="en-US" sz="2200" b="1" dirty="0">
                <a:solidFill>
                  <a:schemeClr val="accent2"/>
                </a:solidFill>
                <a:effectLst>
                  <a:outerShdw blurRad="38100" dist="38100" dir="2700000" algn="tl">
                    <a:srgbClr val="000000"/>
                  </a:outerShdw>
                </a:effectLst>
                <a:latin typeface="Arial" charset="0"/>
                <a:cs typeface="+mn-cs"/>
              </a:rPr>
              <a:t>, it is becoming </a:t>
            </a:r>
            <a:r>
              <a:rPr lang="en-US" sz="2200" b="1" dirty="0">
                <a:solidFill>
                  <a:srgbClr val="7E1262"/>
                </a:solidFill>
                <a:effectLst>
                  <a:outerShdw blurRad="38100" dist="38100" dir="2700000" algn="tl">
                    <a:srgbClr val="000000"/>
                  </a:outerShdw>
                </a:effectLst>
                <a:latin typeface="Arial" charset="0"/>
                <a:cs typeface="+mn-cs"/>
              </a:rPr>
              <a:t>more and more difficult</a:t>
            </a:r>
            <a:r>
              <a:rPr lang="en-US" sz="2200" b="1" dirty="0">
                <a:solidFill>
                  <a:schemeClr val="accent2"/>
                </a:solidFill>
                <a:effectLst>
                  <a:outerShdw blurRad="38100" dist="38100" dir="2700000" algn="tl">
                    <a:srgbClr val="000000"/>
                  </a:outerShdw>
                </a:effectLst>
                <a:latin typeface="Arial" charset="0"/>
                <a:cs typeface="+mn-cs"/>
              </a:rPr>
              <a:t> to have a </a:t>
            </a:r>
            <a:r>
              <a:rPr lang="en-US" sz="2200" b="1" dirty="0">
                <a:solidFill>
                  <a:srgbClr val="7E1262"/>
                </a:solidFill>
                <a:effectLst>
                  <a:outerShdw blurRad="38100" dist="38100" dir="2700000" algn="tl">
                    <a:srgbClr val="000000"/>
                  </a:outerShdw>
                </a:effectLst>
                <a:latin typeface="Arial" charset="0"/>
                <a:cs typeface="+mn-cs"/>
              </a:rPr>
              <a:t>definite definition of death</a:t>
            </a:r>
            <a:r>
              <a:rPr lang="en-US" sz="2200" b="1" dirty="0">
                <a:solidFill>
                  <a:schemeClr val="accent2"/>
                </a:solidFill>
                <a:effectLst>
                  <a:outerShdw blurRad="38100" dist="38100" dir="2700000" algn="tl">
                    <a:srgbClr val="000000"/>
                  </a:outerShdw>
                </a:effectLst>
                <a:latin typeface="Arial" charset="0"/>
                <a:cs typeface="+mn-cs"/>
              </a:rPr>
              <a:t> that encompasses all of these multiple issues.</a:t>
            </a:r>
          </a:p>
          <a:p>
            <a:pPr algn="just" eaLnBrk="1" hangingPunct="1">
              <a:lnSpc>
                <a:spcPct val="90000"/>
              </a:lnSpc>
              <a:defRPr/>
            </a:pPr>
            <a:r>
              <a:rPr lang="en-US" sz="2200" b="1" dirty="0">
                <a:solidFill>
                  <a:srgbClr val="7E1262"/>
                </a:solidFill>
                <a:effectLst>
                  <a:outerShdw blurRad="38100" dist="38100" dir="2700000" algn="tl">
                    <a:srgbClr val="000000"/>
                  </a:outerShdw>
                </a:effectLst>
                <a:latin typeface="Arial" charset="0"/>
                <a:cs typeface="+mn-cs"/>
              </a:rPr>
              <a:t>All deaths are different, just as all lives are different.</a:t>
            </a:r>
            <a:r>
              <a:rPr lang="en-US" sz="2200" b="1" dirty="0">
                <a:solidFill>
                  <a:schemeClr val="accent2"/>
                </a:solidFill>
                <a:effectLst>
                  <a:outerShdw blurRad="38100" dist="38100" dir="2700000" algn="tl">
                    <a:srgbClr val="000000"/>
                  </a:outerShdw>
                </a:effectLst>
                <a:latin typeface="Arial" charset="0"/>
                <a:cs typeface="+mn-cs"/>
              </a:rPr>
              <a:t> </a:t>
            </a:r>
          </a:p>
          <a:p>
            <a:pPr lvl="1" algn="just" eaLnBrk="1" hangingPunct="1">
              <a:lnSpc>
                <a:spcPct val="90000"/>
              </a:lnSpc>
              <a:defRPr/>
            </a:pPr>
            <a:r>
              <a:rPr lang="en-US" sz="2200" b="1" dirty="0">
                <a:solidFill>
                  <a:schemeClr val="accent2"/>
                </a:solidFill>
                <a:effectLst>
                  <a:outerShdw blurRad="38100" dist="38100" dir="2700000" algn="tl">
                    <a:srgbClr val="000000"/>
                  </a:outerShdw>
                </a:effectLst>
                <a:latin typeface="Arial" charset="0"/>
              </a:rPr>
              <a:t>Dying from AIDS, versus dying from a car accident or from suicide</a:t>
            </a:r>
          </a:p>
        </p:txBody>
      </p:sp>
      <p:sp>
        <p:nvSpPr>
          <p:cNvPr id="50180" name="Rectangle 4"/>
          <p:cNvSpPr>
            <a:spLocks noGrp="1" noChangeArrowheads="1"/>
          </p:cNvSpPr>
          <p:nvPr>
            <p:ph type="title"/>
          </p:nvPr>
        </p:nvSpPr>
        <p:spPr>
          <a:xfrm>
            <a:off x="990600" y="684213"/>
            <a:ext cx="7477125" cy="687387"/>
          </a:xfrm>
        </p:spPr>
        <p:txBody>
          <a:bodyPr/>
          <a:lstStyle/>
          <a:p>
            <a:pPr algn="ctr" eaLnBrk="1" hangingPunct="1">
              <a:defRPr/>
            </a:pPr>
            <a:r>
              <a:rPr lang="en-US" sz="3600" b="1" dirty="0">
                <a:solidFill>
                  <a:srgbClr val="7E1262"/>
                </a:solidFill>
                <a:effectLst>
                  <a:outerShdw blurRad="38100" dist="38100" dir="2700000" algn="tl">
                    <a:srgbClr val="000000"/>
                  </a:outerShdw>
                </a:effectLst>
                <a:latin typeface="Arial" charset="0"/>
                <a:cs typeface="+mj-cs"/>
              </a:rPr>
              <a:t>Something to think about…</a:t>
            </a:r>
          </a:p>
        </p:txBody>
      </p:sp>
    </p:spTree>
    <p:extLst>
      <p:ext uri="{BB962C8B-B14F-4D97-AF65-F5344CB8AC3E}">
        <p14:creationId xmlns:p14="http://schemas.microsoft.com/office/powerpoint/2010/main" val="3661094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0180"/>
                                        </p:tgtEl>
                                        <p:attrNameLst>
                                          <p:attrName>style.visibility</p:attrName>
                                        </p:attrNameLst>
                                      </p:cBhvr>
                                      <p:to>
                                        <p:strVal val="visible"/>
                                      </p:to>
                                    </p:set>
                                    <p:anim calcmode="lin" valueType="num">
                                      <p:cBhvr>
                                        <p:cTn id="7" dur="500" fill="hold"/>
                                        <p:tgtEl>
                                          <p:spTgt spid="50180"/>
                                        </p:tgtEl>
                                        <p:attrNameLst>
                                          <p:attrName>ppt_w</p:attrName>
                                        </p:attrNameLst>
                                      </p:cBhvr>
                                      <p:tavLst>
                                        <p:tav tm="0">
                                          <p:val>
                                            <p:fltVal val="0"/>
                                          </p:val>
                                        </p:tav>
                                        <p:tav tm="100000">
                                          <p:val>
                                            <p:strVal val="#ppt_w"/>
                                          </p:val>
                                        </p:tav>
                                      </p:tavLst>
                                    </p:anim>
                                    <p:anim calcmode="lin" valueType="num">
                                      <p:cBhvr>
                                        <p:cTn id="8" dur="500" fill="hold"/>
                                        <p:tgtEl>
                                          <p:spTgt spid="5018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50179">
                                            <p:txEl>
                                              <p:pRg st="0" end="0"/>
                                            </p:txEl>
                                          </p:spTgt>
                                        </p:tgtEl>
                                        <p:attrNameLst>
                                          <p:attrName>style.visibility</p:attrName>
                                        </p:attrNameLst>
                                      </p:cBhvr>
                                      <p:to>
                                        <p:strVal val="visible"/>
                                      </p:to>
                                    </p:set>
                                    <p:anim calcmode="lin" valueType="num">
                                      <p:cBhvr>
                                        <p:cTn id="13" dur="500" fill="hold"/>
                                        <p:tgtEl>
                                          <p:spTgt spid="5017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0179">
                                            <p:txEl>
                                              <p:pRg st="0" end="0"/>
                                            </p:txEl>
                                          </p:spTgt>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50179">
                                            <p:txEl>
                                              <p:pRg st="1" end="1"/>
                                            </p:txEl>
                                          </p:spTgt>
                                        </p:tgtEl>
                                        <p:attrNameLst>
                                          <p:attrName>style.visibility</p:attrName>
                                        </p:attrNameLst>
                                      </p:cBhvr>
                                      <p:to>
                                        <p:strVal val="visible"/>
                                      </p:to>
                                    </p:set>
                                    <p:anim calcmode="lin" valueType="num">
                                      <p:cBhvr>
                                        <p:cTn id="17" dur="500" fill="hold"/>
                                        <p:tgtEl>
                                          <p:spTgt spid="50179">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50179">
                                            <p:txEl>
                                              <p:pRg st="1" end="1"/>
                                            </p:txEl>
                                          </p:spTgt>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50179">
                                            <p:txEl>
                                              <p:pRg st="2" end="2"/>
                                            </p:txEl>
                                          </p:spTgt>
                                        </p:tgtEl>
                                        <p:attrNameLst>
                                          <p:attrName>style.visibility</p:attrName>
                                        </p:attrNameLst>
                                      </p:cBhvr>
                                      <p:to>
                                        <p:strVal val="visible"/>
                                      </p:to>
                                    </p:set>
                                    <p:anim calcmode="lin" valueType="num">
                                      <p:cBhvr>
                                        <p:cTn id="21" dur="500" fill="hold"/>
                                        <p:tgtEl>
                                          <p:spTgt spid="50179">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0179">
                                            <p:txEl>
                                              <p:pRg st="2" end="2"/>
                                            </p:txEl>
                                          </p:spTgt>
                                        </p:tgtEl>
                                        <p:attrNameLst>
                                          <p:attrName>ppt_h</p:attrName>
                                        </p:attrNameLst>
                                      </p:cBhvr>
                                      <p:tavLst>
                                        <p:tav tm="0">
                                          <p:val>
                                            <p:fltVal val="0"/>
                                          </p:val>
                                        </p:tav>
                                        <p:tav tm="100000">
                                          <p:val>
                                            <p:strVal val="#ppt_h"/>
                                          </p:val>
                                        </p:tav>
                                      </p:tavLst>
                                    </p:anim>
                                  </p:childTnLst>
                                </p:cTn>
                              </p:par>
                              <p:par>
                                <p:cTn id="23" presetID="23" presetClass="entr" presetSubtype="16" fill="hold" nodeType="withEffect">
                                  <p:stCondLst>
                                    <p:cond delay="0"/>
                                  </p:stCondLst>
                                  <p:childTnLst>
                                    <p:set>
                                      <p:cBhvr>
                                        <p:cTn id="24" dur="1" fill="hold">
                                          <p:stCondLst>
                                            <p:cond delay="0"/>
                                          </p:stCondLst>
                                        </p:cTn>
                                        <p:tgtEl>
                                          <p:spTgt spid="50179">
                                            <p:txEl>
                                              <p:pRg st="3" end="3"/>
                                            </p:txEl>
                                          </p:spTgt>
                                        </p:tgtEl>
                                        <p:attrNameLst>
                                          <p:attrName>style.visibility</p:attrName>
                                        </p:attrNameLst>
                                      </p:cBhvr>
                                      <p:to>
                                        <p:strVal val="visible"/>
                                      </p:to>
                                    </p:set>
                                    <p:anim calcmode="lin" valueType="num">
                                      <p:cBhvr>
                                        <p:cTn id="25" dur="500" fill="hold"/>
                                        <p:tgtEl>
                                          <p:spTgt spid="50179">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50179">
                                            <p:txEl>
                                              <p:pRg st="3" end="3"/>
                                            </p:txEl>
                                          </p:spTgt>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50179">
                                            <p:txEl>
                                              <p:pRg st="4" end="4"/>
                                            </p:txEl>
                                          </p:spTgt>
                                        </p:tgtEl>
                                        <p:attrNameLst>
                                          <p:attrName>style.visibility</p:attrName>
                                        </p:attrNameLst>
                                      </p:cBhvr>
                                      <p:to>
                                        <p:strVal val="visible"/>
                                      </p:to>
                                    </p:set>
                                    <p:anim calcmode="lin" valueType="num">
                                      <p:cBhvr>
                                        <p:cTn id="29" dur="500" fill="hold"/>
                                        <p:tgtEl>
                                          <p:spTgt spid="50179">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50179">
                                            <p:txEl>
                                              <p:pRg st="4" end="4"/>
                                            </p:txEl>
                                          </p:spTgt>
                                        </p:tgtEl>
                                        <p:attrNameLst>
                                          <p:attrName>ppt_h</p:attrName>
                                        </p:attrNameLst>
                                      </p:cBhvr>
                                      <p:tavLst>
                                        <p:tav tm="0">
                                          <p:val>
                                            <p:fltVal val="0"/>
                                          </p:val>
                                        </p:tav>
                                        <p:tav tm="100000">
                                          <p:val>
                                            <p:strVal val="#ppt_h"/>
                                          </p:val>
                                        </p:tav>
                                      </p:tavLst>
                                    </p:anim>
                                  </p:childTnLst>
                                </p:cTn>
                              </p:par>
                              <p:par>
                                <p:cTn id="31" presetID="23" presetClass="entr" presetSubtype="16" fill="hold" nodeType="withEffect">
                                  <p:stCondLst>
                                    <p:cond delay="0"/>
                                  </p:stCondLst>
                                  <p:childTnLst>
                                    <p:set>
                                      <p:cBhvr>
                                        <p:cTn id="32" dur="1" fill="hold">
                                          <p:stCondLst>
                                            <p:cond delay="0"/>
                                          </p:stCondLst>
                                        </p:cTn>
                                        <p:tgtEl>
                                          <p:spTgt spid="50179">
                                            <p:txEl>
                                              <p:pRg st="5" end="5"/>
                                            </p:txEl>
                                          </p:spTgt>
                                        </p:tgtEl>
                                        <p:attrNameLst>
                                          <p:attrName>style.visibility</p:attrName>
                                        </p:attrNameLst>
                                      </p:cBhvr>
                                      <p:to>
                                        <p:strVal val="visible"/>
                                      </p:to>
                                    </p:set>
                                    <p:anim calcmode="lin" valueType="num">
                                      <p:cBhvr>
                                        <p:cTn id="33" dur="500" fill="hold"/>
                                        <p:tgtEl>
                                          <p:spTgt spid="50179">
                                            <p:txEl>
                                              <p:pRg st="5" end="5"/>
                                            </p:txEl>
                                          </p:spTgt>
                                        </p:tgtEl>
                                        <p:attrNameLst>
                                          <p:attrName>ppt_w</p:attrName>
                                        </p:attrNameLst>
                                      </p:cBhvr>
                                      <p:tavLst>
                                        <p:tav tm="0">
                                          <p:val>
                                            <p:fltVal val="0"/>
                                          </p:val>
                                        </p:tav>
                                        <p:tav tm="100000">
                                          <p:val>
                                            <p:strVal val="#ppt_w"/>
                                          </p:val>
                                        </p:tav>
                                      </p:tavLst>
                                    </p:anim>
                                    <p:anim calcmode="lin" valueType="num">
                                      <p:cBhvr>
                                        <p:cTn id="34" dur="500" fill="hold"/>
                                        <p:tgtEl>
                                          <p:spTgt spid="50179">
                                            <p:txEl>
                                              <p:pRg st="5" end="5"/>
                                            </p:txEl>
                                          </p:spTgt>
                                        </p:tgtEl>
                                        <p:attrNameLst>
                                          <p:attrName>ppt_h</p:attrName>
                                        </p:attrNameLst>
                                      </p:cBhvr>
                                      <p:tavLst>
                                        <p:tav tm="0">
                                          <p:val>
                                            <p:fltVal val="0"/>
                                          </p:val>
                                        </p:tav>
                                        <p:tav tm="100000">
                                          <p:val>
                                            <p:strVal val="#ppt_h"/>
                                          </p:val>
                                        </p:tav>
                                      </p:tavLst>
                                    </p:anim>
                                  </p:childTnLst>
                                </p:cTn>
                              </p:par>
                              <p:par>
                                <p:cTn id="35" presetID="23" presetClass="entr" presetSubtype="16" fill="hold" nodeType="withEffect">
                                  <p:stCondLst>
                                    <p:cond delay="0"/>
                                  </p:stCondLst>
                                  <p:childTnLst>
                                    <p:set>
                                      <p:cBhvr>
                                        <p:cTn id="36" dur="1" fill="hold">
                                          <p:stCondLst>
                                            <p:cond delay="0"/>
                                          </p:stCondLst>
                                        </p:cTn>
                                        <p:tgtEl>
                                          <p:spTgt spid="50179">
                                            <p:txEl>
                                              <p:pRg st="6" end="6"/>
                                            </p:txEl>
                                          </p:spTgt>
                                        </p:tgtEl>
                                        <p:attrNameLst>
                                          <p:attrName>style.visibility</p:attrName>
                                        </p:attrNameLst>
                                      </p:cBhvr>
                                      <p:to>
                                        <p:strVal val="visible"/>
                                      </p:to>
                                    </p:set>
                                    <p:anim calcmode="lin" valueType="num">
                                      <p:cBhvr>
                                        <p:cTn id="37" dur="500" fill="hold"/>
                                        <p:tgtEl>
                                          <p:spTgt spid="50179">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50179">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04800" y="381000"/>
            <a:ext cx="8458200" cy="838200"/>
          </a:xfrm>
        </p:spPr>
        <p:txBody>
          <a:bodyPr/>
          <a:lstStyle/>
          <a:p>
            <a:pPr algn="ctr"/>
            <a:r>
              <a:rPr lang="en-US" sz="3600" b="1"/>
              <a:t>	PHYSIOLOGY OF DYING</a:t>
            </a:r>
          </a:p>
        </p:txBody>
      </p:sp>
      <p:sp>
        <p:nvSpPr>
          <p:cNvPr id="10243" name="Rectangle 3"/>
          <p:cNvSpPr>
            <a:spLocks noGrp="1" noChangeArrowheads="1"/>
          </p:cNvSpPr>
          <p:nvPr>
            <p:ph type="body" idx="1"/>
          </p:nvPr>
        </p:nvSpPr>
        <p:spPr/>
        <p:txBody>
          <a:bodyPr/>
          <a:lstStyle/>
          <a:p>
            <a:r>
              <a:rPr lang="en-US" b="1"/>
              <a:t>Somatic death or death of the body</a:t>
            </a:r>
          </a:p>
          <a:p>
            <a:endParaRPr lang="en-US" b="1"/>
          </a:p>
          <a:p>
            <a:r>
              <a:rPr lang="en-US" b="1"/>
              <a:t>Series of irreversible events leading to cell death</a:t>
            </a:r>
          </a:p>
          <a:p>
            <a:endParaRPr lang="en-US" b="1"/>
          </a:p>
          <a:p>
            <a:r>
              <a:rPr lang="en-US" b="1"/>
              <a:t>Causes of death varies</a:t>
            </a:r>
          </a:p>
          <a:p>
            <a:endParaRPr lang="en-US" b="1"/>
          </a:p>
          <a:p>
            <a:r>
              <a:rPr lang="en-US" b="1"/>
              <a:t>However, there are basic body changes leading to all deaths</a:t>
            </a:r>
          </a:p>
        </p:txBody>
      </p:sp>
    </p:spTree>
    <p:extLst>
      <p:ext uri="{BB962C8B-B14F-4D97-AF65-F5344CB8AC3E}">
        <p14:creationId xmlns:p14="http://schemas.microsoft.com/office/powerpoint/2010/main" val="3868898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43">
                                            <p:txEl>
                                              <p:pRg st="2" end="2"/>
                                            </p:txEl>
                                          </p:spTgt>
                                        </p:tgtEl>
                                        <p:attrNameLst>
                                          <p:attrName>style.visibility</p:attrName>
                                        </p:attrNameLst>
                                      </p:cBhvr>
                                      <p:to>
                                        <p:strVal val="visible"/>
                                      </p:to>
                                    </p:set>
                                    <p:anim calcmode="lin" valueType="num">
                                      <p:cBhvr additive="base">
                                        <p:cTn id="13" dur="500" fill="hold"/>
                                        <p:tgtEl>
                                          <p:spTgt spid="1024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243">
                                            <p:txEl>
                                              <p:pRg st="4" end="4"/>
                                            </p:txEl>
                                          </p:spTgt>
                                        </p:tgtEl>
                                        <p:attrNameLst>
                                          <p:attrName>style.visibility</p:attrName>
                                        </p:attrNameLst>
                                      </p:cBhvr>
                                      <p:to>
                                        <p:strVal val="visible"/>
                                      </p:to>
                                    </p:set>
                                    <p:anim calcmode="lin" valueType="num">
                                      <p:cBhvr additive="base">
                                        <p:cTn id="19" dur="500" fill="hold"/>
                                        <p:tgtEl>
                                          <p:spTgt spid="1024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24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243">
                                            <p:txEl>
                                              <p:pRg st="6" end="6"/>
                                            </p:txEl>
                                          </p:spTgt>
                                        </p:tgtEl>
                                        <p:attrNameLst>
                                          <p:attrName>style.visibility</p:attrName>
                                        </p:attrNameLst>
                                      </p:cBhvr>
                                      <p:to>
                                        <p:strVal val="visible"/>
                                      </p:to>
                                    </p:set>
                                    <p:anim calcmode="lin" valueType="num">
                                      <p:cBhvr additive="base">
                                        <p:cTn id="25" dur="500" fill="hold"/>
                                        <p:tgtEl>
                                          <p:spTgt spid="10243">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24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9061</TotalTime>
  <Words>2943</Words>
  <Application>Microsoft Macintosh PowerPoint</Application>
  <PresentationFormat>On-screen Show (4:3)</PresentationFormat>
  <Paragraphs>316</Paragraphs>
  <Slides>50</Slides>
  <Notes>22</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Waveform</vt:lpstr>
      <vt:lpstr>DEATH AND DYING PRESENTATION FOR 4TH YEAR MBChB</vt:lpstr>
      <vt:lpstr>PowerPoint Presentation</vt:lpstr>
      <vt:lpstr>Why learn about death?</vt:lpstr>
      <vt:lpstr>Death and Dying –  Important Definitions</vt:lpstr>
      <vt:lpstr>PowerPoint Presentation</vt:lpstr>
      <vt:lpstr>PowerPoint Presentation</vt:lpstr>
      <vt:lpstr>Historical Perspective</vt:lpstr>
      <vt:lpstr>Something to think about…</vt:lpstr>
      <vt:lpstr> PHYSIOLOGY OF DYING</vt:lpstr>
      <vt:lpstr>THESE BASIC BODY CHANGES RESULT IN THE DEATH OF ALL VITAL BODY SYSTEMS</vt:lpstr>
      <vt:lpstr>CARDIOVASCULAR</vt:lpstr>
      <vt:lpstr>BLOOD CIRCULATION</vt:lpstr>
      <vt:lpstr>COMBINATION OF THESE EVENTS LEADS TO CELL DEATH, AND DEATH OF THE ORGANISM (HUMAN)</vt:lpstr>
      <vt:lpstr>FAILING METABOLISM</vt:lpstr>
      <vt:lpstr>FAILING URINARY SYSTEM</vt:lpstr>
      <vt:lpstr>FAILING NERVOUS SYSTEM</vt:lpstr>
      <vt:lpstr>SPECIFIC SENSORY DECLINE</vt:lpstr>
      <vt:lpstr>Issues in Determining Death</vt:lpstr>
      <vt:lpstr>FURTHER NEUROLOGIC DECLINE AT DEATH</vt:lpstr>
      <vt:lpstr>NEVER LOSE SIGHT. . .</vt:lpstr>
      <vt:lpstr>DEATH CAN INVOLVE FEARS THAT ARE PHYSICAL, SOCIAL, AND EMOTIONAL</vt:lpstr>
      <vt:lpstr>INTERVENTIONS FOR FEARS</vt:lpstr>
      <vt:lpstr>Attitudes towards death and dying across the life-span</vt:lpstr>
      <vt:lpstr>Infants and Toddlers </vt:lpstr>
      <vt:lpstr>Preschool Age </vt:lpstr>
      <vt:lpstr>School Age </vt:lpstr>
      <vt:lpstr>PowerPoint Presentation</vt:lpstr>
      <vt:lpstr>Adolescents </vt:lpstr>
      <vt:lpstr>PowerPoint Presentation</vt:lpstr>
      <vt:lpstr>PowerPoint Presentation</vt:lpstr>
      <vt:lpstr>Grief Work: Three Stages</vt:lpstr>
      <vt:lpstr>Denial and Isolation</vt:lpstr>
      <vt:lpstr>Anger</vt:lpstr>
      <vt:lpstr>Bargaining</vt:lpstr>
      <vt:lpstr>Depression</vt:lpstr>
      <vt:lpstr>Acceptance</vt:lpstr>
      <vt:lpstr>Special Losses</vt:lpstr>
      <vt:lpstr>Medical, Legal, and Ethical Issues: The “Right to Die”</vt:lpstr>
      <vt:lpstr>Care for Dying Individuals ?</vt:lpstr>
      <vt:lpstr>Communicating with the Dying Person</vt:lpstr>
      <vt:lpstr>Euthanasia</vt:lpstr>
      <vt:lpstr>Care for Dying Individuals</vt:lpstr>
      <vt:lpstr>When Others Decide</vt:lpstr>
      <vt:lpstr>Grieving</vt:lpstr>
      <vt:lpstr>Cultural Diversity in Healthy Grieving</vt:lpstr>
      <vt:lpstr>Making Sense of Grief</vt:lpstr>
      <vt:lpstr>Losing a Life Partner</vt:lpstr>
      <vt:lpstr>Marital Quality and  Adjustment to Widowhood</vt:lpstr>
      <vt:lpstr>Forms of Mourning</vt:lpstr>
      <vt:lpstr>The University of Nairobi</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Web Communications</dc:creator>
  <cp:lastModifiedBy>Roselyne Ogolla</cp:lastModifiedBy>
  <cp:revision>147</cp:revision>
  <dcterms:created xsi:type="dcterms:W3CDTF">2012-07-02T07:54:23Z</dcterms:created>
  <dcterms:modified xsi:type="dcterms:W3CDTF">2016-10-18T19:22:56Z</dcterms:modified>
</cp:coreProperties>
</file>