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9" r:id="rId16"/>
    <p:sldId id="273" r:id="rId17"/>
    <p:sldId id="272" r:id="rId18"/>
    <p:sldId id="270" r:id="rId19"/>
    <p:sldId id="274" r:id="rId20"/>
    <p:sldId id="277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66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AF200C-9CB1-4C64-B11B-453BF212898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126DA-5CD5-4009-B317-DA72917E7F02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502F-5758-46F2-8EB5-5A44587613D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17712"/>
            <a:ext cx="9144000" cy="4840287"/>
          </a:xfrm>
        </p:spPr>
        <p:txBody>
          <a:bodyPr/>
          <a:lstStyle>
            <a:lvl1pPr>
              <a:defRPr sz="2400"/>
            </a:lvl1pPr>
            <a:lvl2pPr>
              <a:defRPr sz="2400" b="1">
                <a:solidFill>
                  <a:srgbClr val="FF0000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rgbClr val="FFC000"/>
                </a:solidFill>
              </a:defRPr>
            </a:lvl4pPr>
            <a:lvl5pPr>
              <a:defRPr sz="24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23C05-75B4-4692-8081-4E2262D52B2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D3B9F-975B-402D-B1A2-76D99F1513B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A8220-20F6-4E4E-A117-B277E1A12D4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D5717-B1A0-4B30-8B40-1E72BEE9D8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DEEA2-1A30-417C-BD65-9E84CA32942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E2B5D-7816-4FC1-91AB-82A666E6D09D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F1701-3525-4946-B006-873C16D4E6FF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E0CFD-A77C-43F3-8DA3-0835D6D8F35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940EAD-C8AF-435A-A4E5-71CAE607914D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4000" b="1" dirty="0" smtClean="0"/>
              <a:t>PSYCHOLOGICAL ASPECTS OF HIV/AIDS</a:t>
            </a:r>
            <a:endParaRPr lang="de-DE" sz="40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/>
              <a:t>BY: DR. M. MATHATI</a:t>
            </a:r>
          </a:p>
          <a:p>
            <a:endParaRPr lang="de-DE" b="1" dirty="0"/>
          </a:p>
          <a:p>
            <a:r>
              <a:rPr lang="de-DE" b="1" dirty="0" smtClean="0"/>
              <a:t>DATE: 14</a:t>
            </a:r>
            <a:r>
              <a:rPr lang="de-DE" b="1" baseline="30000" dirty="0" smtClean="0"/>
              <a:t>th</a:t>
            </a:r>
            <a:r>
              <a:rPr lang="de-DE" b="1" dirty="0" smtClean="0"/>
              <a:t>/10/2016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OPPORTUNISTIC INFECTIONS IN THE BRAIN</a:t>
            </a:r>
            <a:endParaRPr lang="de-DE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>
              <a:lnSpc>
                <a:spcPct val="90000"/>
              </a:lnSpc>
            </a:pPr>
            <a:r>
              <a:rPr lang="de-DE" sz="1800" dirty="0"/>
              <a:t>May be related to focal changes or diffuse infections of the </a:t>
            </a:r>
            <a:r>
              <a:rPr lang="de-DE" sz="1800" dirty="0" smtClean="0"/>
              <a:t>CNS</a:t>
            </a:r>
          </a:p>
          <a:p>
            <a:pPr>
              <a:lnSpc>
                <a:spcPct val="90000"/>
              </a:lnSpc>
            </a:pPr>
            <a:endParaRPr lang="de-DE" sz="1800" dirty="0"/>
          </a:p>
          <a:p>
            <a:pPr>
              <a:lnSpc>
                <a:spcPct val="90000"/>
              </a:lnSpc>
            </a:pPr>
            <a:r>
              <a:rPr lang="en-GB" sz="1800" dirty="0"/>
              <a:t>Focal infections include</a:t>
            </a:r>
            <a:r>
              <a:rPr lang="en-GB" sz="1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Toxoplasmosis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Progressive </a:t>
            </a:r>
            <a:r>
              <a:rPr lang="en-GB" sz="1800" dirty="0"/>
              <a:t>multifocal </a:t>
            </a:r>
            <a:r>
              <a:rPr lang="en-GB" sz="1800" dirty="0" smtClean="0"/>
              <a:t>encephalopathy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Bacteria </a:t>
            </a:r>
            <a:r>
              <a:rPr lang="en-GB" sz="1800" dirty="0"/>
              <a:t>or fungal </a:t>
            </a:r>
            <a:r>
              <a:rPr lang="en-GB" sz="1800" dirty="0" smtClean="0"/>
              <a:t>abscesses </a:t>
            </a:r>
          </a:p>
          <a:p>
            <a:pPr lvl="1">
              <a:lnSpc>
                <a:spcPct val="90000"/>
              </a:lnSpc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1800" dirty="0" smtClean="0"/>
              <a:t>These </a:t>
            </a:r>
            <a:r>
              <a:rPr lang="en-GB" sz="1800" dirty="0" smtClean="0"/>
              <a:t>may </a:t>
            </a:r>
            <a:r>
              <a:rPr lang="en-GB" sz="1800" dirty="0"/>
              <a:t>present with behavioural changes and focal neurological </a:t>
            </a:r>
            <a:r>
              <a:rPr lang="en-GB" sz="1800" dirty="0" smtClean="0"/>
              <a:t>signs.</a:t>
            </a:r>
          </a:p>
          <a:p>
            <a:pPr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endParaRPr lang="en-GB" sz="1800" dirty="0" smtClean="0"/>
          </a:p>
          <a:p>
            <a:pPr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endParaRPr lang="en-GB" sz="1800" dirty="0" smtClean="0"/>
          </a:p>
          <a:p>
            <a:pPr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1800" dirty="0" smtClean="0"/>
              <a:t>Diffuse </a:t>
            </a:r>
            <a:r>
              <a:rPr lang="en-GB" sz="1800" dirty="0"/>
              <a:t>infections include</a:t>
            </a:r>
            <a:r>
              <a:rPr lang="en-GB" sz="1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1800" dirty="0" err="1" smtClean="0"/>
              <a:t>Cryptoccocal</a:t>
            </a:r>
            <a:r>
              <a:rPr lang="en-GB" sz="1800" dirty="0" smtClean="0"/>
              <a:t> meningitis 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T</a:t>
            </a:r>
            <a:r>
              <a:rPr lang="en-GB" sz="1800" dirty="0" smtClean="0"/>
              <a:t>uberculosis meningitis/encephalitis</a:t>
            </a:r>
          </a:p>
          <a:p>
            <a:pPr lvl="1">
              <a:lnSpc>
                <a:spcPct val="90000"/>
              </a:lnSpc>
            </a:pPr>
            <a:r>
              <a:rPr lang="en-GB" sz="1800" dirty="0" err="1" smtClean="0"/>
              <a:t>Neuro</a:t>
            </a:r>
            <a:r>
              <a:rPr lang="en-GB" sz="1800" dirty="0" smtClean="0"/>
              <a:t>-syphilis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B</a:t>
            </a:r>
            <a:r>
              <a:rPr lang="en-GB" sz="1800" dirty="0" smtClean="0"/>
              <a:t>acteria </a:t>
            </a:r>
            <a:r>
              <a:rPr lang="en-GB" sz="1800" dirty="0"/>
              <a:t>and viral </a:t>
            </a:r>
            <a:r>
              <a:rPr lang="en-GB" sz="1800" dirty="0" smtClean="0"/>
              <a:t>meningitis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1800" dirty="0"/>
              <a:t>Can present as delirium with or without psychotic features or even as depression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SYSTEMIC OPPORTUNISTIC INFECTIONS</a:t>
            </a:r>
            <a:endParaRPr lang="de-DE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Systemic opportunistic infections </a:t>
            </a:r>
            <a:r>
              <a:rPr lang="en-GB" dirty="0" smtClean="0"/>
              <a:t>including:</a:t>
            </a:r>
          </a:p>
          <a:p>
            <a:pPr lvl="1"/>
            <a:r>
              <a:rPr lang="en-GB" dirty="0" smtClean="0"/>
              <a:t>Pneumocystis Pneumonia</a:t>
            </a:r>
          </a:p>
          <a:p>
            <a:pPr lvl="1"/>
            <a:r>
              <a:rPr lang="en-GB" dirty="0" smtClean="0"/>
              <a:t>Tuberculosis</a:t>
            </a:r>
          </a:p>
          <a:p>
            <a:pPr lvl="1"/>
            <a:r>
              <a:rPr lang="en-GB" dirty="0" smtClean="0"/>
              <a:t>Cytomegalovirus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</a:t>
            </a:r>
            <a:r>
              <a:rPr lang="en-GB" dirty="0" smtClean="0"/>
              <a:t>an </a:t>
            </a:r>
            <a:r>
              <a:rPr lang="en-GB" dirty="0"/>
              <a:t>all cause delirium on the basis of septicaemia and pyrexia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TUMORS AND MALIGNACIES</a:t>
            </a:r>
            <a:endParaRPr lang="de-DE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Primary central nervous system lymphoma (</a:t>
            </a:r>
            <a:r>
              <a:rPr lang="en-GB" dirty="0" smtClean="0"/>
              <a:t>EBV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Epstein-Barr Virus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/>
              <a:t>Secondary spread of </a:t>
            </a:r>
            <a:r>
              <a:rPr lang="en-GB" dirty="0" smtClean="0"/>
              <a:t>cancers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 err="1"/>
              <a:t>lipomas</a:t>
            </a:r>
            <a:r>
              <a:rPr lang="en-GB" dirty="0"/>
              <a:t> and </a:t>
            </a:r>
            <a:r>
              <a:rPr lang="en-GB" dirty="0" smtClean="0"/>
              <a:t>Kaposi’s </a:t>
            </a:r>
            <a:r>
              <a:rPr lang="en-GB" dirty="0" smtClean="0"/>
              <a:t>sarcoma</a:t>
            </a:r>
            <a:endParaRPr lang="en-GB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OTHER ORGANIC RELATED FACTORS</a:t>
            </a:r>
            <a:endParaRPr lang="de-D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Other systemic symptoms </a:t>
            </a:r>
            <a:r>
              <a:rPr lang="en-GB" dirty="0" smtClean="0"/>
              <a:t>like anaemia </a:t>
            </a:r>
            <a:r>
              <a:rPr lang="en-GB" dirty="0"/>
              <a:t>and </a:t>
            </a:r>
            <a:r>
              <a:rPr lang="en-GB" dirty="0" smtClean="0"/>
              <a:t>vitamin </a:t>
            </a:r>
            <a:r>
              <a:rPr lang="en-GB" dirty="0"/>
              <a:t>B12 deficiencies and metabolic derangements may present with symptoms that mimic psychiatric disorders suggestive of depression anxiety, fatigue and cognitive </a:t>
            </a:r>
            <a:r>
              <a:rPr lang="en-GB" dirty="0" smtClean="0"/>
              <a:t>changes.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PSYCHOLOGICAL ASPECTS</a:t>
            </a:r>
            <a:endParaRPr lang="de-DE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</a:t>
            </a:r>
            <a:r>
              <a:rPr lang="en-GB" dirty="0" smtClean="0"/>
              <a:t>HIV.</a:t>
            </a:r>
          </a:p>
          <a:p>
            <a:endParaRPr lang="en-GB" dirty="0"/>
          </a:p>
          <a:p>
            <a:r>
              <a:rPr lang="en-GB" dirty="0"/>
              <a:t>Testing </a:t>
            </a:r>
            <a:r>
              <a:rPr lang="en-GB" dirty="0" smtClean="0"/>
              <a:t>positive.</a:t>
            </a:r>
          </a:p>
          <a:p>
            <a:endParaRPr lang="de-DE" dirty="0"/>
          </a:p>
          <a:p>
            <a:r>
              <a:rPr lang="en-GB" dirty="0"/>
              <a:t>Conversion from non clinical to </a:t>
            </a:r>
            <a:r>
              <a:rPr lang="en-GB" dirty="0" smtClean="0"/>
              <a:t>clinical.</a:t>
            </a:r>
            <a:endParaRPr lang="en-GB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PSYCHOLOGICAL ASPECTS</a:t>
            </a:r>
            <a:endParaRPr lang="de-DE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Suspicion that one may be </a:t>
            </a:r>
            <a:r>
              <a:rPr lang="en-GB" dirty="0" smtClean="0"/>
              <a:t>HIV positive.</a:t>
            </a:r>
          </a:p>
          <a:p>
            <a:endParaRPr lang="de-DE" dirty="0"/>
          </a:p>
          <a:p>
            <a:r>
              <a:rPr lang="de-DE" dirty="0"/>
              <a:t>Knowledge of sexual </a:t>
            </a:r>
            <a:r>
              <a:rPr lang="de-DE" dirty="0" smtClean="0"/>
              <a:t>indiscretion.</a:t>
            </a:r>
          </a:p>
          <a:p>
            <a:endParaRPr lang="de-DE" dirty="0"/>
          </a:p>
          <a:p>
            <a:r>
              <a:rPr lang="de-DE" dirty="0"/>
              <a:t>Knowledge that a sexual partner has died or is </a:t>
            </a:r>
            <a:r>
              <a:rPr lang="de-DE" dirty="0" smtClean="0"/>
              <a:t>HIV positive.</a:t>
            </a:r>
          </a:p>
          <a:p>
            <a:endParaRPr lang="de-DE" dirty="0"/>
          </a:p>
          <a:p>
            <a:r>
              <a:rPr lang="de-DE" dirty="0"/>
              <a:t>Worried </a:t>
            </a:r>
            <a:r>
              <a:rPr lang="de-DE" dirty="0" smtClean="0"/>
              <a:t>well</a:t>
            </a:r>
            <a:r>
              <a:rPr lang="de-DE" dirty="0"/>
              <a:t> </a:t>
            </a:r>
            <a:r>
              <a:rPr lang="de-DE" dirty="0" smtClean="0">
                <a:sym typeface="Wingdings" panose="05000000000000000000" pitchFamily="2" charset="2"/>
              </a:rPr>
              <a:t> category of people who despite being well are always worried about the possibility of being positive.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TESTING POSITIVE </a:t>
            </a:r>
            <a:endParaRPr lang="de-DE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Acute stress </a:t>
            </a:r>
            <a:r>
              <a:rPr lang="de-DE" dirty="0" smtClean="0"/>
              <a:t>reactions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shock, fear, guilt, despair depression (short term</a:t>
            </a:r>
            <a:r>
              <a:rPr lang="de-DE" dirty="0" smtClean="0"/>
              <a:t>).</a:t>
            </a: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dirty="0"/>
              <a:t>Adjustment </a:t>
            </a:r>
            <a:r>
              <a:rPr lang="de-DE" dirty="0" smtClean="0"/>
              <a:t>disorders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related </a:t>
            </a:r>
            <a:r>
              <a:rPr lang="de-DE" dirty="0"/>
              <a:t>to poor counselling and information</a:t>
            </a:r>
            <a:r>
              <a:rPr lang="de-DE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de-DE" dirty="0" smtClean="0"/>
              <a:t>Characterised </a:t>
            </a:r>
            <a:r>
              <a:rPr lang="de-DE" dirty="0"/>
              <a:t>by morbid responses to HIV status and </a:t>
            </a:r>
            <a:r>
              <a:rPr lang="de-DE" dirty="0" smtClean="0"/>
              <a:t>include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</a:p>
          <a:p>
            <a:pPr lvl="1">
              <a:lnSpc>
                <a:spcPct val="90000"/>
              </a:lnSpc>
            </a:pPr>
            <a:r>
              <a:rPr lang="de-DE" dirty="0" smtClean="0">
                <a:sym typeface="Wingdings" panose="05000000000000000000" pitchFamily="2" charset="2"/>
              </a:rPr>
              <a:t>D</a:t>
            </a:r>
            <a:r>
              <a:rPr lang="de-DE" dirty="0" smtClean="0"/>
              <a:t>epression, Anxiety</a:t>
            </a:r>
            <a:r>
              <a:rPr lang="de-DE" dirty="0"/>
              <a:t>, </a:t>
            </a:r>
            <a:r>
              <a:rPr lang="de-DE" dirty="0" smtClean="0"/>
              <a:t>Somatization</a:t>
            </a:r>
            <a:r>
              <a:rPr lang="de-DE" dirty="0"/>
              <a:t>, disturbances of </a:t>
            </a:r>
            <a:r>
              <a:rPr lang="de-DE" dirty="0" smtClean="0"/>
              <a:t>conduct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related to high levels of suicide and </a:t>
            </a:r>
            <a:r>
              <a:rPr lang="de-DE" dirty="0" smtClean="0"/>
              <a:t>anger </a:t>
            </a:r>
            <a:r>
              <a:rPr lang="de-DE" dirty="0" smtClean="0"/>
              <a:t>associated with </a:t>
            </a:r>
            <a:r>
              <a:rPr lang="de-DE" dirty="0" smtClean="0"/>
              <a:t>revenge </a:t>
            </a:r>
            <a:r>
              <a:rPr lang="de-DE" dirty="0" smtClean="0"/>
              <a:t>spread</a:t>
            </a:r>
            <a:r>
              <a:rPr lang="de-DE" sz="2000" dirty="0"/>
              <a:t>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REACTION TO AIDS</a:t>
            </a:r>
            <a:endParaRPr lang="de-DE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Conversion from </a:t>
            </a:r>
            <a:r>
              <a:rPr lang="en-GB" dirty="0" smtClean="0"/>
              <a:t>non-clinical </a:t>
            </a:r>
            <a:r>
              <a:rPr lang="en-GB" dirty="0"/>
              <a:t>to clinical </a:t>
            </a:r>
            <a:r>
              <a:rPr lang="en-GB" dirty="0" smtClean="0"/>
              <a:t>status.</a:t>
            </a:r>
          </a:p>
          <a:p>
            <a:endParaRPr lang="en-GB" dirty="0"/>
          </a:p>
          <a:p>
            <a:r>
              <a:rPr lang="en-GB" dirty="0"/>
              <a:t>Reaction to changes associated with disease </a:t>
            </a:r>
            <a:r>
              <a:rPr lang="en-GB" dirty="0" smtClean="0"/>
              <a:t>progression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body </a:t>
            </a:r>
            <a:r>
              <a:rPr lang="en-GB" dirty="0" smtClean="0"/>
              <a:t>image.</a:t>
            </a:r>
          </a:p>
          <a:p>
            <a:endParaRPr lang="en-GB" dirty="0"/>
          </a:p>
          <a:p>
            <a:r>
              <a:rPr lang="en-GB" dirty="0"/>
              <a:t>Worrying about loss of health, chronic debilitating illness and </a:t>
            </a:r>
            <a:r>
              <a:rPr lang="en-GB" dirty="0" smtClean="0"/>
              <a:t>mortality.</a:t>
            </a:r>
          </a:p>
          <a:p>
            <a:endParaRPr lang="en-GB" dirty="0"/>
          </a:p>
          <a:p>
            <a:r>
              <a:rPr lang="en-GB" dirty="0"/>
              <a:t>Worrying about the fate of </a:t>
            </a:r>
            <a:r>
              <a:rPr lang="en-GB" dirty="0" smtClean="0"/>
              <a:t>dependants.</a:t>
            </a:r>
            <a:endParaRPr lang="en-GB" dirty="0"/>
          </a:p>
          <a:p>
            <a:endParaRPr lang="en-GB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ASPECTS</a:t>
            </a:r>
            <a:endParaRPr lang="de-DE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Stigma </a:t>
            </a:r>
            <a:r>
              <a:rPr lang="en-GB" dirty="0"/>
              <a:t>and </a:t>
            </a:r>
            <a:r>
              <a:rPr lang="en-GB" dirty="0" smtClean="0"/>
              <a:t>moral judgement.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Loss of dignity, job/income, friends and </a:t>
            </a:r>
            <a:r>
              <a:rPr lang="en-GB" dirty="0" smtClean="0"/>
              <a:t>family.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Isolation and loneliness and low social support are related to high levels of </a:t>
            </a:r>
            <a:r>
              <a:rPr lang="en-GB" dirty="0" smtClean="0"/>
              <a:t>suicide.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de-DE" dirty="0"/>
              <a:t>Poverty and limited access to health facilities and </a:t>
            </a:r>
            <a:r>
              <a:rPr lang="de-DE" dirty="0" smtClean="0"/>
              <a:t>ARV.</a:t>
            </a: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PSYCHIATRIC DISORDERS RELATED TO HIV/AIDS</a:t>
            </a:r>
            <a:endParaRPr lang="de-DE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HIV status may provoke psychiatric disorders or exacerbate existing disorders these include: </a:t>
            </a:r>
            <a:endParaRPr lang="de-DE" dirty="0" smtClean="0"/>
          </a:p>
          <a:p>
            <a:pPr>
              <a:lnSpc>
                <a:spcPct val="90000"/>
              </a:lnSpc>
            </a:pP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Major depressive </a:t>
            </a:r>
            <a:r>
              <a:rPr lang="de-DE" dirty="0" smtClean="0"/>
              <a:t>disorder </a:t>
            </a:r>
            <a:r>
              <a:rPr lang="de-DE" dirty="0" smtClean="0">
                <a:sym typeface="Wingdings" panose="05000000000000000000" pitchFamily="2" charset="2"/>
              </a:rPr>
              <a:t> prevalence varies from 4 to 22% and women are at a higher risk.</a:t>
            </a:r>
          </a:p>
          <a:p>
            <a:pPr lvl="1">
              <a:lnSpc>
                <a:spcPct val="90000"/>
              </a:lnSpc>
            </a:pP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Bipolar affective </a:t>
            </a:r>
            <a:r>
              <a:rPr lang="de-DE" dirty="0" smtClean="0"/>
              <a:t>disorder </a:t>
            </a:r>
            <a:r>
              <a:rPr lang="de-DE" dirty="0" smtClean="0">
                <a:sym typeface="Wingdings" panose="05000000000000000000" pitchFamily="2" charset="2"/>
              </a:rPr>
              <a:t> manic episodes can occur in early infection phase as well as later.</a:t>
            </a:r>
          </a:p>
          <a:p>
            <a:pPr lvl="1">
              <a:lnSpc>
                <a:spcPct val="90000"/>
              </a:lnSpc>
            </a:pPr>
            <a:r>
              <a:rPr lang="de-DE" dirty="0" smtClean="0">
                <a:sym typeface="Wingdings" panose="05000000000000000000" pitchFamily="2" charset="2"/>
              </a:rPr>
              <a:t> 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Anxiety </a:t>
            </a:r>
            <a:r>
              <a:rPr lang="de-DE" dirty="0" smtClean="0"/>
              <a:t>disorders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include </a:t>
            </a:r>
            <a:r>
              <a:rPr lang="de-DE" dirty="0"/>
              <a:t>GAD, Panic </a:t>
            </a:r>
            <a:r>
              <a:rPr lang="de-DE" dirty="0" smtClean="0"/>
              <a:t>attacks.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INTRODUCTION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HIV is neurotropic it targets cells of the nervous system. </a:t>
            </a:r>
            <a:endParaRPr lang="en-GB" dirty="0" smtClean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Being HIV </a:t>
            </a:r>
            <a:r>
              <a:rPr lang="en-GB" dirty="0" smtClean="0"/>
              <a:t>positive </a:t>
            </a:r>
            <a:r>
              <a:rPr lang="en-GB" dirty="0"/>
              <a:t>or having AIDS is often related to certain psychological and social </a:t>
            </a:r>
            <a:r>
              <a:rPr lang="en-GB" dirty="0" smtClean="0"/>
              <a:t>implications.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Individuals suffering from HIV infection have been found to present with a variety of psychiatric syndromes at a rate greater than would be expected in the general </a:t>
            </a:r>
            <a:r>
              <a:rPr lang="en-GB" dirty="0" smtClean="0"/>
              <a:t>population.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Infection with HIV may predispose a person to becoming mentally ill and being </a:t>
            </a:r>
            <a:r>
              <a:rPr lang="en-GB" dirty="0" smtClean="0"/>
              <a:t>mentally </a:t>
            </a:r>
            <a:r>
              <a:rPr lang="en-GB" dirty="0"/>
              <a:t>ill may also predispose to HIV infection.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SEVERE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Adjustment disorders.</a:t>
            </a:r>
          </a:p>
          <a:p>
            <a:endParaRPr lang="en-US" dirty="0" smtClean="0"/>
          </a:p>
          <a:p>
            <a:r>
              <a:rPr lang="en-US" dirty="0" smtClean="0"/>
              <a:t>Worried well and HIV-</a:t>
            </a:r>
            <a:r>
              <a:rPr lang="en-US" dirty="0" err="1" smtClean="0"/>
              <a:t>phobics</a:t>
            </a:r>
            <a:r>
              <a:rPr lang="en-US" dirty="0" smtClean="0"/>
              <a:t> are a special category.</a:t>
            </a:r>
          </a:p>
          <a:p>
            <a:endParaRPr lang="en-US" dirty="0" smtClean="0"/>
          </a:p>
          <a:p>
            <a:r>
              <a:rPr lang="en-US" dirty="0" smtClean="0"/>
              <a:t>Substance use and abuse.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9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u="sng" dirty="0" smtClean="0"/>
              <a:t>CAUSE AND EFFECT</a:t>
            </a:r>
            <a:endParaRPr lang="de-DE" u="sng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2"/>
            <a:ext cx="8955088" cy="4840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Persons with HIV or AIDS may </a:t>
            </a:r>
            <a:r>
              <a:rPr lang="en-GB" sz="2400" dirty="0" smtClean="0"/>
              <a:t>present with: 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Organic </a:t>
            </a:r>
            <a:r>
              <a:rPr lang="en-GB" sz="2400" dirty="0"/>
              <a:t>psychosis from mild cognitive impairment to severe dementia and delirium (acute </a:t>
            </a:r>
            <a:r>
              <a:rPr lang="en-GB" sz="2400" dirty="0" err="1"/>
              <a:t>confusional</a:t>
            </a:r>
            <a:r>
              <a:rPr lang="en-GB" sz="2400" dirty="0"/>
              <a:t> state</a:t>
            </a:r>
            <a:r>
              <a:rPr lang="en-GB" sz="2400" dirty="0" smtClean="0"/>
              <a:t>)</a:t>
            </a:r>
            <a:endParaRPr lang="en-GB" sz="2400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Mild </a:t>
            </a:r>
            <a:r>
              <a:rPr lang="en-GB" sz="2400" dirty="0"/>
              <a:t>to severe behavioural </a:t>
            </a:r>
            <a:r>
              <a:rPr lang="en-GB" sz="2400" dirty="0" smtClean="0"/>
              <a:t>change </a:t>
            </a:r>
            <a:r>
              <a:rPr lang="en-GB" sz="2400" dirty="0" smtClean="0">
                <a:sym typeface="Wingdings" panose="05000000000000000000" pitchFamily="2" charset="2"/>
              </a:rPr>
              <a:t></a:t>
            </a:r>
            <a:r>
              <a:rPr lang="en-GB" sz="2400" dirty="0" smtClean="0"/>
              <a:t> </a:t>
            </a:r>
            <a:r>
              <a:rPr lang="en-GB" sz="2400" dirty="0"/>
              <a:t>psychosis, mania, depression. These behavioural changes may mimic functional </a:t>
            </a:r>
            <a:r>
              <a:rPr lang="en-GB" sz="2400" dirty="0" smtClean="0"/>
              <a:t>psychosis</a:t>
            </a:r>
          </a:p>
          <a:p>
            <a:pPr lvl="1"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de-DE" sz="2400" dirty="0" smtClean="0"/>
              <a:t>Pre-morbid psychiatric problems including alcohol and drug abuse and manic states can predispose to HIV infections </a:t>
            </a:r>
            <a:r>
              <a:rPr lang="de-DE" sz="2400" dirty="0" smtClean="0">
                <a:sym typeface="Wingdings" panose="05000000000000000000" pitchFamily="2" charset="2"/>
              </a:rPr>
              <a:t></a:t>
            </a:r>
          </a:p>
          <a:p>
            <a:pPr lvl="1">
              <a:lnSpc>
                <a:spcPct val="90000"/>
              </a:lnSpc>
            </a:pPr>
            <a:r>
              <a:rPr lang="de-DE" sz="2400" dirty="0" smtClean="0">
                <a:sym typeface="Wingdings" panose="05000000000000000000" pitchFamily="2" charset="2"/>
              </a:rPr>
              <a:t>Intoxicated disinhibited individuals are more likely to impulsively participate in risky sexual behavious.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"/>
            <a:ext cx="7900367" cy="1676400"/>
          </a:xfrm>
        </p:spPr>
        <p:txBody>
          <a:bodyPr/>
          <a:lstStyle/>
          <a:p>
            <a:r>
              <a:rPr lang="de-DE" sz="3200" dirty="0" smtClean="0"/>
              <a:t>UNDERSTANDING THE PSYCHOLOGICAL ASPECTS OF HIV/AIDS</a:t>
            </a:r>
            <a:endParaRPr lang="de-DE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 Mental Health aspects of HIV/AIDS can be understood using a </a:t>
            </a:r>
            <a:r>
              <a:rPr lang="en-GB" dirty="0" smtClean="0"/>
              <a:t>bi</a:t>
            </a:r>
            <a:r>
              <a:rPr lang="en-GB" dirty="0" smtClean="0"/>
              <a:t>o-psychosocial </a:t>
            </a:r>
            <a:r>
              <a:rPr lang="en-GB" dirty="0" smtClean="0"/>
              <a:t>m</a:t>
            </a:r>
            <a:r>
              <a:rPr lang="en-GB" dirty="0" smtClean="0"/>
              <a:t>odel:</a:t>
            </a:r>
            <a:endParaRPr lang="en-GB" dirty="0"/>
          </a:p>
          <a:p>
            <a:pPr marL="1009650" lvl="1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Biological </a:t>
            </a:r>
            <a:r>
              <a:rPr lang="en-GB" dirty="0" smtClean="0"/>
              <a:t>Aspects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organic changes</a:t>
            </a:r>
          </a:p>
          <a:p>
            <a:pPr marL="1009650" lvl="1" indent="-609600">
              <a:lnSpc>
                <a:spcPct val="90000"/>
              </a:lnSpc>
              <a:buFontTx/>
              <a:buAutoNum type="arabicPeriod"/>
            </a:pPr>
            <a:r>
              <a:rPr lang="en-GB" dirty="0"/>
              <a:t>Psychological </a:t>
            </a:r>
            <a:r>
              <a:rPr lang="en-GB" dirty="0" smtClean="0"/>
              <a:t>aspects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suspicion that one may be HIV</a:t>
            </a:r>
            <a:r>
              <a:rPr lang="de-DE" dirty="0"/>
              <a:t> or the implications of being HIV positive</a:t>
            </a:r>
          </a:p>
          <a:p>
            <a:pPr marL="1009650" lvl="1" indent="-609600">
              <a:lnSpc>
                <a:spcPct val="90000"/>
              </a:lnSpc>
              <a:buFontTx/>
              <a:buAutoNum type="arabicPeriod"/>
            </a:pPr>
            <a:r>
              <a:rPr lang="de-DE" dirty="0"/>
              <a:t>Social </a:t>
            </a:r>
            <a:r>
              <a:rPr lang="de-DE" dirty="0" smtClean="0"/>
              <a:t>Aspects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related to the environmental reactions to HIV/AIDS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BIOLOGICAL ASPECTS- ORGANICITY</a:t>
            </a:r>
            <a:endParaRPr lang="de-DE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direct invasion of the brain by the </a:t>
            </a:r>
            <a:r>
              <a:rPr lang="en-GB" dirty="0" smtClean="0"/>
              <a:t>virus.</a:t>
            </a:r>
            <a:endParaRPr lang="en-GB" dirty="0"/>
          </a:p>
          <a:p>
            <a:r>
              <a:rPr lang="en-GB" dirty="0"/>
              <a:t>Opportunistic infections in the </a:t>
            </a:r>
            <a:r>
              <a:rPr lang="en-GB" dirty="0" smtClean="0"/>
              <a:t>brain.</a:t>
            </a:r>
            <a:endParaRPr lang="en-GB" dirty="0"/>
          </a:p>
          <a:p>
            <a:r>
              <a:rPr lang="en-GB" dirty="0"/>
              <a:t>Secondary spread of </a:t>
            </a:r>
            <a:r>
              <a:rPr lang="en-GB" dirty="0" smtClean="0"/>
              <a:t>cancers.</a:t>
            </a:r>
            <a:endParaRPr lang="en-GB" dirty="0"/>
          </a:p>
          <a:p>
            <a:r>
              <a:rPr lang="en-GB" dirty="0"/>
              <a:t>Systemic opportunistic </a:t>
            </a:r>
            <a:r>
              <a:rPr lang="en-GB" dirty="0" smtClean="0"/>
              <a:t>infections.</a:t>
            </a:r>
            <a:endParaRPr lang="en-GB" dirty="0"/>
          </a:p>
          <a:p>
            <a:r>
              <a:rPr lang="en-GB" dirty="0"/>
              <a:t>Other systemic symptoms and metabolic </a:t>
            </a:r>
            <a:r>
              <a:rPr lang="en-GB" dirty="0" smtClean="0"/>
              <a:t>derangements.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HIV INFECTION OF THE CNS</a:t>
            </a:r>
            <a:endParaRPr lang="de-DE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Virus has been found diffusely throughout the brain</a:t>
            </a:r>
          </a:p>
          <a:p>
            <a:r>
              <a:rPr lang="de-DE"/>
              <a:t>Cortical white matter and subcortical grey structures</a:t>
            </a:r>
          </a:p>
          <a:p>
            <a:r>
              <a:rPr lang="de-DE"/>
              <a:t>Microscopic exam- infection microglia, macrophages and multinucleated giant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HIV ASSOCIATED DEMENTIA (HAD) AND MCMD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HAD is defined as acquired cognitive abnormalities in 2 or more domains and is associated with functional impairment and acquired motor or behavioral abnormalities</a:t>
            </a:r>
          </a:p>
          <a:p>
            <a:r>
              <a:rPr lang="en-US" dirty="0" smtClean="0"/>
              <a:t>Lower end of continuum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HIV associated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4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„****AIDS </a:t>
            </a:r>
            <a:r>
              <a:rPr lang="de-DE" dirty="0"/>
              <a:t>dementia complex“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AIDS dementia complex-Metabolic encephalopathy related to both host and viral neurotoxicity.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There is a global intellectual decline with deficits in memory, concentration, calculation, abstraction and judgement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 Mental slowing and personality changes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 Neurological symptoms include—incoordination, ataxia, motor slowing, tremor, </a:t>
            </a:r>
            <a:r>
              <a:rPr lang="en-GB" sz="2400" dirty="0" err="1"/>
              <a:t>hyperreflexia</a:t>
            </a:r>
            <a:r>
              <a:rPr lang="en-GB" sz="2400" dirty="0"/>
              <a:t>, lower extremities weakness, autonomic dysfunction and agitated behaviour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global intellectual decline with deficits in memory, concentration, calculation, abstraction and judgment.</a:t>
            </a:r>
          </a:p>
          <a:p>
            <a:endParaRPr lang="en-US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Mental </a:t>
            </a:r>
            <a:r>
              <a:rPr lang="en-GB" dirty="0"/>
              <a:t>slowing and personality </a:t>
            </a:r>
            <a:r>
              <a:rPr lang="en-GB" dirty="0" smtClean="0"/>
              <a:t>changes.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 smtClean="0"/>
              <a:t>Neurological </a:t>
            </a:r>
            <a:r>
              <a:rPr lang="en-GB" dirty="0"/>
              <a:t>symptoms </a:t>
            </a:r>
            <a:r>
              <a:rPr lang="en-GB" dirty="0" smtClean="0"/>
              <a:t>include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incoordination</a:t>
            </a:r>
            <a:r>
              <a:rPr lang="en-GB" dirty="0"/>
              <a:t>, ataxia, motor slowing, tremor, </a:t>
            </a:r>
            <a:r>
              <a:rPr lang="en-GB" dirty="0" smtClean="0"/>
              <a:t>hyper-</a:t>
            </a:r>
            <a:r>
              <a:rPr lang="en-GB" dirty="0" err="1" smtClean="0"/>
              <a:t>reflexia</a:t>
            </a:r>
            <a:r>
              <a:rPr lang="en-GB" dirty="0"/>
              <a:t>, lower extremities weakness, autonomic dysfunction and agitated </a:t>
            </a:r>
            <a:r>
              <a:rPr lang="en-GB" dirty="0" smtClean="0"/>
              <a:t>behaviour.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71088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1222</TotalTime>
  <Words>884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Übergänge</vt:lpstr>
      <vt:lpstr>PSYCHOLOGICAL ASPECTS OF HIV/AIDS</vt:lpstr>
      <vt:lpstr>INTRODUCTION</vt:lpstr>
      <vt:lpstr>CAUSE AND EFFECT</vt:lpstr>
      <vt:lpstr>UNDERSTANDING THE PSYCHOLOGICAL ASPECTS OF HIV/AIDS</vt:lpstr>
      <vt:lpstr>1. BIOLOGICAL ASPECTS- ORGANICITY</vt:lpstr>
      <vt:lpstr>HIV INFECTION OF THE CNS</vt:lpstr>
      <vt:lpstr>HIV ASSOCIATED DEMENTIA (HAD) AND MCMD</vt:lpstr>
      <vt:lpstr>„****AIDS dementia complex“</vt:lpstr>
      <vt:lpstr>HAD SYMPTOMS</vt:lpstr>
      <vt:lpstr>OPPORTUNISTIC INFECTIONS IN THE BRAIN</vt:lpstr>
      <vt:lpstr>SYSTEMIC OPPORTUNISTIC INFECTIONS</vt:lpstr>
      <vt:lpstr>TUMORS AND MALIGNACIES</vt:lpstr>
      <vt:lpstr>OTHER ORGANIC RELATED FACTORS</vt:lpstr>
      <vt:lpstr>PSYCHOLOGICAL ASPECTS</vt:lpstr>
      <vt:lpstr>PSYCHOLOGICAL ASPECTS</vt:lpstr>
      <vt:lpstr>TESTING POSITIVE </vt:lpstr>
      <vt:lpstr>REACTION TO AIDS</vt:lpstr>
      <vt:lpstr>SOCIAL ASPECTS</vt:lpstr>
      <vt:lpstr>PSYCHIATRIC DISORDERS RELATED TO HIV/AIDS</vt:lpstr>
      <vt:lpstr>LESS SEVERE DISORDERS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Aspects of HIV/AIDS</dc:title>
  <dc:creator>Thoni</dc:creator>
  <cp:lastModifiedBy>Effie Nailah</cp:lastModifiedBy>
  <cp:revision>13</cp:revision>
  <dcterms:created xsi:type="dcterms:W3CDTF">2008-03-11T16:45:15Z</dcterms:created>
  <dcterms:modified xsi:type="dcterms:W3CDTF">2016-10-14T05:48:52Z</dcterms:modified>
</cp:coreProperties>
</file>