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114"/>
    </p:cViewPr>
  </p:sorter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tableStyles" Target="tableStyles.xml"/><Relationship Id="rId49" Type="http://schemas.openxmlformats.org/officeDocument/2006/relationships/presProps" Target="presProps.xml"/><Relationship Id="rId5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115" name=""/>
        <p:cNvGrpSpPr/>
        <p:nvPr/>
      </p:nvGrpSpPr>
      <p:grpSpPr>
        <a:xfrm>
          <a:off x="0" y="0"/>
          <a:ext cx="0" cy="0"/>
          <a:chOff x="0" y="0"/>
          <a:chExt cx="0" cy="0"/>
        </a:xfrm>
      </p:grpSpPr>
      <p:sp>
        <p:nvSpPr>
          <p:cNvPr id="1048729"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30"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31"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32"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33"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34"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p>
            <a:fld id="{D5464361-9739-423F-A9AE-7549B8343B22}" type="datetimeFigureOut">
              <a:rPr lang="en-US" smtClean="0"/>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12" name=""/>
        <p:cNvGrpSpPr/>
        <p:nvPr/>
      </p:nvGrpSpPr>
      <p:grpSpPr>
        <a:xfrm>
          <a:off x="0" y="0"/>
          <a:ext cx="0" cy="0"/>
          <a:chOff x="0" y="0"/>
          <a:chExt cx="0" cy="0"/>
        </a:xfrm>
      </p:grpSpPr>
      <p:sp>
        <p:nvSpPr>
          <p:cNvPr id="1048718" name="Title 1"/>
          <p:cNvSpPr>
            <a:spLocks noGrp="1"/>
          </p:cNvSpPr>
          <p:nvPr>
            <p:ph type="title"/>
          </p:nvPr>
        </p:nvSpPr>
        <p:spPr/>
        <p:txBody>
          <a:bodyPr/>
          <a:p>
            <a:r>
              <a:rPr lang="en-US" smtClean="0"/>
              <a:t>Click to edit Master title style</a:t>
            </a:r>
            <a:endParaRPr lang="en-US"/>
          </a:p>
        </p:txBody>
      </p:sp>
      <p:sp>
        <p:nvSpPr>
          <p:cNvPr id="1048719"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0" name="Date Placeholder 3"/>
          <p:cNvSpPr>
            <a:spLocks noGrp="1"/>
          </p:cNvSpPr>
          <p:nvPr>
            <p:ph type="dt" sz="half" idx="10"/>
          </p:nvPr>
        </p:nvSpPr>
        <p:spPr/>
        <p:txBody>
          <a:bodyPr/>
          <a:p>
            <a:fld id="{D5464361-9739-423F-A9AE-7549B8343B22}" type="datetimeFigureOut">
              <a:rPr lang="en-US" smtClean="0"/>
            </a:fld>
            <a:endParaRPr lang="en-US"/>
          </a:p>
        </p:txBody>
      </p:sp>
      <p:sp>
        <p:nvSpPr>
          <p:cNvPr id="1048721" name="Footer Placeholder 4"/>
          <p:cNvSpPr>
            <a:spLocks noGrp="1"/>
          </p:cNvSpPr>
          <p:nvPr>
            <p:ph type="ftr" sz="quarter" idx="11"/>
          </p:nvPr>
        </p:nvSpPr>
        <p:spPr/>
        <p:txBody>
          <a:bodyPr/>
          <a:p>
            <a:endParaRPr lang="en-US"/>
          </a:p>
        </p:txBody>
      </p:sp>
      <p:sp>
        <p:nvSpPr>
          <p:cNvPr id="1048722" name="Slide Number Placeholder 5"/>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08" name=""/>
        <p:cNvGrpSpPr/>
        <p:nvPr/>
      </p:nvGrpSpPr>
      <p:grpSpPr>
        <a:xfrm>
          <a:off x="0" y="0"/>
          <a:ext cx="0" cy="0"/>
          <a:chOff x="0" y="0"/>
          <a:chExt cx="0" cy="0"/>
        </a:xfrm>
      </p:grpSpPr>
      <p:sp>
        <p:nvSpPr>
          <p:cNvPr id="1048699"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700"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1" name="Date Placeholder 3"/>
          <p:cNvSpPr>
            <a:spLocks noGrp="1"/>
          </p:cNvSpPr>
          <p:nvPr>
            <p:ph type="dt" sz="half" idx="10"/>
          </p:nvPr>
        </p:nvSpPr>
        <p:spPr/>
        <p:txBody>
          <a:bodyPr/>
          <a:p>
            <a:fld id="{D5464361-9739-423F-A9AE-7549B8343B22}" type="datetimeFigureOut">
              <a:rPr lang="en-US" smtClean="0"/>
            </a:fld>
            <a:endParaRPr lang="en-US"/>
          </a:p>
        </p:txBody>
      </p:sp>
      <p:sp>
        <p:nvSpPr>
          <p:cNvPr id="1048702" name="Footer Placeholder 4"/>
          <p:cNvSpPr>
            <a:spLocks noGrp="1"/>
          </p:cNvSpPr>
          <p:nvPr>
            <p:ph type="ftr" sz="quarter" idx="11"/>
          </p:nvPr>
        </p:nvSpPr>
        <p:spPr/>
        <p:txBody>
          <a:bodyPr/>
          <a:p>
            <a:endParaRPr lang="en-US"/>
          </a:p>
        </p:txBody>
      </p:sp>
      <p:sp>
        <p:nvSpPr>
          <p:cNvPr id="1048703" name="Slide Number Placeholder 5"/>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0" name=""/>
        <p:cNvGrpSpPr/>
        <p:nvPr/>
      </p:nvGrpSpPr>
      <p:grpSpPr>
        <a:xfrm>
          <a:off x="0" y="0"/>
          <a:ext cx="0" cy="0"/>
          <a:chOff x="0" y="0"/>
          <a:chExt cx="0" cy="0"/>
        </a:xfrm>
      </p:grpSpPr>
      <p:sp>
        <p:nvSpPr>
          <p:cNvPr id="1048588" name="Title 1"/>
          <p:cNvSpPr>
            <a:spLocks noGrp="1"/>
          </p:cNvSpPr>
          <p:nvPr>
            <p:ph type="title"/>
          </p:nvPr>
        </p:nvSpPr>
        <p:spPr/>
        <p:txBody>
          <a:bodyPr/>
          <a:p>
            <a:r>
              <a:rPr lang="en-US" smtClean="0"/>
              <a:t>Click to edit Master title style</a:t>
            </a:r>
            <a:endParaRPr lang="en-US"/>
          </a:p>
        </p:txBody>
      </p:sp>
      <p:sp>
        <p:nvSpPr>
          <p:cNvPr id="104858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0" name="Date Placeholder 3"/>
          <p:cNvSpPr>
            <a:spLocks noGrp="1"/>
          </p:cNvSpPr>
          <p:nvPr>
            <p:ph type="dt" sz="half" idx="10"/>
          </p:nvPr>
        </p:nvSpPr>
        <p:spPr/>
        <p:txBody>
          <a:bodyPr/>
          <a:p>
            <a:fld id="{D5464361-9739-423F-A9AE-7549B8343B22}" type="datetimeFigureOut">
              <a:rPr lang="en-US" smtClean="0"/>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11" name=""/>
        <p:cNvGrpSpPr/>
        <p:nvPr/>
      </p:nvGrpSpPr>
      <p:grpSpPr>
        <a:xfrm>
          <a:off x="0" y="0"/>
          <a:ext cx="0" cy="0"/>
          <a:chOff x="0" y="0"/>
          <a:chExt cx="0" cy="0"/>
        </a:xfrm>
      </p:grpSpPr>
      <p:sp>
        <p:nvSpPr>
          <p:cNvPr id="1048713"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714"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15" name="Date Placeholder 3"/>
          <p:cNvSpPr>
            <a:spLocks noGrp="1"/>
          </p:cNvSpPr>
          <p:nvPr>
            <p:ph type="dt" sz="half" idx="10"/>
          </p:nvPr>
        </p:nvSpPr>
        <p:spPr/>
        <p:txBody>
          <a:bodyPr/>
          <a:p>
            <a:fld id="{D5464361-9739-423F-A9AE-7549B8343B22}" type="datetimeFigureOut">
              <a:rPr lang="en-US" smtClean="0"/>
            </a:fld>
            <a:endParaRPr lang="en-US"/>
          </a:p>
        </p:txBody>
      </p:sp>
      <p:sp>
        <p:nvSpPr>
          <p:cNvPr id="1048716" name="Footer Placeholder 4"/>
          <p:cNvSpPr>
            <a:spLocks noGrp="1"/>
          </p:cNvSpPr>
          <p:nvPr>
            <p:ph type="ftr" sz="quarter" idx="11"/>
          </p:nvPr>
        </p:nvSpPr>
        <p:spPr/>
        <p:txBody>
          <a:bodyPr/>
          <a:p>
            <a:endParaRPr lang="en-US"/>
          </a:p>
        </p:txBody>
      </p:sp>
      <p:sp>
        <p:nvSpPr>
          <p:cNvPr id="1048717" name="Slide Number Placeholder 5"/>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05" name=""/>
        <p:cNvGrpSpPr/>
        <p:nvPr/>
      </p:nvGrpSpPr>
      <p:grpSpPr>
        <a:xfrm>
          <a:off x="0" y="0"/>
          <a:ext cx="0" cy="0"/>
          <a:chOff x="0" y="0"/>
          <a:chExt cx="0" cy="0"/>
        </a:xfrm>
      </p:grpSpPr>
      <p:sp>
        <p:nvSpPr>
          <p:cNvPr id="1048681" name="Title 1"/>
          <p:cNvSpPr>
            <a:spLocks noGrp="1"/>
          </p:cNvSpPr>
          <p:nvPr>
            <p:ph type="title"/>
          </p:nvPr>
        </p:nvSpPr>
        <p:spPr/>
        <p:txBody>
          <a:bodyPr/>
          <a:p>
            <a:r>
              <a:rPr lang="en-US" smtClean="0"/>
              <a:t>Click to edit Master title style</a:t>
            </a:r>
            <a:endParaRPr lang="en-US"/>
          </a:p>
        </p:txBody>
      </p:sp>
      <p:sp>
        <p:nvSpPr>
          <p:cNvPr id="1048682"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83"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84" name="Date Placeholder 4"/>
          <p:cNvSpPr>
            <a:spLocks noGrp="1"/>
          </p:cNvSpPr>
          <p:nvPr>
            <p:ph type="dt" sz="half" idx="10"/>
          </p:nvPr>
        </p:nvSpPr>
        <p:spPr/>
        <p:txBody>
          <a:bodyPr/>
          <a:p>
            <a:fld id="{D5464361-9739-423F-A9AE-7549B8343B22}" type="datetimeFigureOut">
              <a:rPr lang="en-US" smtClean="0"/>
            </a:fld>
            <a:endParaRPr lang="en-US"/>
          </a:p>
        </p:txBody>
      </p:sp>
      <p:sp>
        <p:nvSpPr>
          <p:cNvPr id="1048685" name="Footer Placeholder 5"/>
          <p:cNvSpPr>
            <a:spLocks noGrp="1"/>
          </p:cNvSpPr>
          <p:nvPr>
            <p:ph type="ftr" sz="quarter" idx="11"/>
          </p:nvPr>
        </p:nvSpPr>
        <p:spPr/>
        <p:txBody>
          <a:bodyPr/>
          <a:p>
            <a:endParaRPr lang="en-US"/>
          </a:p>
        </p:txBody>
      </p:sp>
      <p:sp>
        <p:nvSpPr>
          <p:cNvPr id="1048686" name="Slide Number Placeholder 6"/>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06" name=""/>
        <p:cNvGrpSpPr/>
        <p:nvPr/>
      </p:nvGrpSpPr>
      <p:grpSpPr>
        <a:xfrm>
          <a:off x="0" y="0"/>
          <a:ext cx="0" cy="0"/>
          <a:chOff x="0" y="0"/>
          <a:chExt cx="0" cy="0"/>
        </a:xfrm>
      </p:grpSpPr>
      <p:sp>
        <p:nvSpPr>
          <p:cNvPr id="1048687" name="Title 1"/>
          <p:cNvSpPr>
            <a:spLocks noGrp="1"/>
          </p:cNvSpPr>
          <p:nvPr>
            <p:ph type="title"/>
          </p:nvPr>
        </p:nvSpPr>
        <p:spPr/>
        <p:txBody>
          <a:bodyPr/>
          <a:p>
            <a:r>
              <a:rPr lang="en-US" smtClean="0"/>
              <a:t>Click to edit Master title style</a:t>
            </a:r>
            <a:endParaRPr lang="en-US"/>
          </a:p>
        </p:txBody>
      </p:sp>
      <p:sp>
        <p:nvSpPr>
          <p:cNvPr id="1048688"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8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90"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9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92" name="Date Placeholder 6"/>
          <p:cNvSpPr>
            <a:spLocks noGrp="1"/>
          </p:cNvSpPr>
          <p:nvPr>
            <p:ph type="dt" sz="half" idx="10"/>
          </p:nvPr>
        </p:nvSpPr>
        <p:spPr/>
        <p:txBody>
          <a:bodyPr/>
          <a:p>
            <a:fld id="{D5464361-9739-423F-A9AE-7549B8343B22}" type="datetimeFigureOut">
              <a:rPr lang="en-US" smtClean="0"/>
            </a:fld>
            <a:endParaRPr lang="en-US"/>
          </a:p>
        </p:txBody>
      </p:sp>
      <p:sp>
        <p:nvSpPr>
          <p:cNvPr id="1048693" name="Footer Placeholder 7"/>
          <p:cNvSpPr>
            <a:spLocks noGrp="1"/>
          </p:cNvSpPr>
          <p:nvPr>
            <p:ph type="ftr" sz="quarter" idx="11"/>
          </p:nvPr>
        </p:nvSpPr>
        <p:spPr/>
        <p:txBody>
          <a:bodyPr/>
          <a:p>
            <a:endParaRPr lang="en-US"/>
          </a:p>
        </p:txBody>
      </p:sp>
      <p:sp>
        <p:nvSpPr>
          <p:cNvPr id="1048694" name="Slide Number Placeholder 8"/>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07" name=""/>
        <p:cNvGrpSpPr/>
        <p:nvPr/>
      </p:nvGrpSpPr>
      <p:grpSpPr>
        <a:xfrm>
          <a:off x="0" y="0"/>
          <a:ext cx="0" cy="0"/>
          <a:chOff x="0" y="0"/>
          <a:chExt cx="0" cy="0"/>
        </a:xfrm>
      </p:grpSpPr>
      <p:sp>
        <p:nvSpPr>
          <p:cNvPr id="1048695" name="Title 1"/>
          <p:cNvSpPr>
            <a:spLocks noGrp="1"/>
          </p:cNvSpPr>
          <p:nvPr>
            <p:ph type="title"/>
          </p:nvPr>
        </p:nvSpPr>
        <p:spPr/>
        <p:txBody>
          <a:bodyPr/>
          <a:p>
            <a:r>
              <a:rPr lang="en-US" smtClean="0"/>
              <a:t>Click to edit Master title style</a:t>
            </a:r>
            <a:endParaRPr lang="en-US"/>
          </a:p>
        </p:txBody>
      </p:sp>
      <p:sp>
        <p:nvSpPr>
          <p:cNvPr id="1048696" name="Date Placeholder 2"/>
          <p:cNvSpPr>
            <a:spLocks noGrp="1"/>
          </p:cNvSpPr>
          <p:nvPr>
            <p:ph type="dt" sz="half" idx="10"/>
          </p:nvPr>
        </p:nvSpPr>
        <p:spPr/>
        <p:txBody>
          <a:bodyPr/>
          <a:p>
            <a:fld id="{D5464361-9739-423F-A9AE-7549B8343B22}" type="datetimeFigureOut">
              <a:rPr lang="en-US" smtClean="0"/>
            </a:fld>
            <a:endParaRPr lang="en-US"/>
          </a:p>
        </p:txBody>
      </p:sp>
      <p:sp>
        <p:nvSpPr>
          <p:cNvPr id="1048697" name="Footer Placeholder 3"/>
          <p:cNvSpPr>
            <a:spLocks noGrp="1"/>
          </p:cNvSpPr>
          <p:nvPr>
            <p:ph type="ftr" sz="quarter" idx="11"/>
          </p:nvPr>
        </p:nvSpPr>
        <p:spPr/>
        <p:txBody>
          <a:bodyPr/>
          <a:p>
            <a:endParaRPr lang="en-US"/>
          </a:p>
        </p:txBody>
      </p:sp>
      <p:sp>
        <p:nvSpPr>
          <p:cNvPr id="1048698" name="Slide Number Placeholder 4"/>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09" name=""/>
        <p:cNvGrpSpPr/>
        <p:nvPr/>
      </p:nvGrpSpPr>
      <p:grpSpPr>
        <a:xfrm>
          <a:off x="0" y="0"/>
          <a:ext cx="0" cy="0"/>
          <a:chOff x="0" y="0"/>
          <a:chExt cx="0" cy="0"/>
        </a:xfrm>
      </p:grpSpPr>
      <p:sp>
        <p:nvSpPr>
          <p:cNvPr id="1048704" name="Date Placeholder 1"/>
          <p:cNvSpPr>
            <a:spLocks noGrp="1"/>
          </p:cNvSpPr>
          <p:nvPr>
            <p:ph type="dt" sz="half" idx="10"/>
          </p:nvPr>
        </p:nvSpPr>
        <p:spPr/>
        <p:txBody>
          <a:bodyPr/>
          <a:p>
            <a:fld id="{D5464361-9739-423F-A9AE-7549B8343B22}" type="datetimeFigureOut">
              <a:rPr lang="en-US" smtClean="0"/>
            </a:fld>
            <a:endParaRPr lang="en-US"/>
          </a:p>
        </p:txBody>
      </p:sp>
      <p:sp>
        <p:nvSpPr>
          <p:cNvPr id="1048705" name="Footer Placeholder 2"/>
          <p:cNvSpPr>
            <a:spLocks noGrp="1"/>
          </p:cNvSpPr>
          <p:nvPr>
            <p:ph type="ftr" sz="quarter" idx="11"/>
          </p:nvPr>
        </p:nvSpPr>
        <p:spPr/>
        <p:txBody>
          <a:bodyPr/>
          <a:p>
            <a:endParaRPr lang="en-US"/>
          </a:p>
        </p:txBody>
      </p:sp>
      <p:sp>
        <p:nvSpPr>
          <p:cNvPr id="1048706" name="Slide Number Placeholder 3"/>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13" name=""/>
        <p:cNvGrpSpPr/>
        <p:nvPr/>
      </p:nvGrpSpPr>
      <p:grpSpPr>
        <a:xfrm>
          <a:off x="0" y="0"/>
          <a:ext cx="0" cy="0"/>
          <a:chOff x="0" y="0"/>
          <a:chExt cx="0" cy="0"/>
        </a:xfrm>
      </p:grpSpPr>
      <p:sp>
        <p:nvSpPr>
          <p:cNvPr id="1048723"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724"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5"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26" name="Date Placeholder 4"/>
          <p:cNvSpPr>
            <a:spLocks noGrp="1"/>
          </p:cNvSpPr>
          <p:nvPr>
            <p:ph type="dt" sz="half" idx="10"/>
          </p:nvPr>
        </p:nvSpPr>
        <p:spPr/>
        <p:txBody>
          <a:bodyPr/>
          <a:p>
            <a:fld id="{D5464361-9739-423F-A9AE-7549B8343B22}" type="datetimeFigureOut">
              <a:rPr lang="en-US" smtClean="0"/>
            </a:fld>
            <a:endParaRPr lang="en-US"/>
          </a:p>
        </p:txBody>
      </p:sp>
      <p:sp>
        <p:nvSpPr>
          <p:cNvPr id="1048727" name="Footer Placeholder 5"/>
          <p:cNvSpPr>
            <a:spLocks noGrp="1"/>
          </p:cNvSpPr>
          <p:nvPr>
            <p:ph type="ftr" sz="quarter" idx="11"/>
          </p:nvPr>
        </p:nvSpPr>
        <p:spPr/>
        <p:txBody>
          <a:bodyPr/>
          <a:p>
            <a:endParaRPr lang="en-US"/>
          </a:p>
        </p:txBody>
      </p:sp>
      <p:sp>
        <p:nvSpPr>
          <p:cNvPr id="1048728" name="Slide Number Placeholder 6"/>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10" name=""/>
        <p:cNvGrpSpPr/>
        <p:nvPr/>
      </p:nvGrpSpPr>
      <p:grpSpPr>
        <a:xfrm>
          <a:off x="0" y="0"/>
          <a:ext cx="0" cy="0"/>
          <a:chOff x="0" y="0"/>
          <a:chExt cx="0" cy="0"/>
        </a:xfrm>
      </p:grpSpPr>
      <p:sp>
        <p:nvSpPr>
          <p:cNvPr id="1048707"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708"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709"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10" name="Date Placeholder 4"/>
          <p:cNvSpPr>
            <a:spLocks noGrp="1"/>
          </p:cNvSpPr>
          <p:nvPr>
            <p:ph type="dt" sz="half" idx="10"/>
          </p:nvPr>
        </p:nvSpPr>
        <p:spPr/>
        <p:txBody>
          <a:bodyPr/>
          <a:p>
            <a:fld id="{D5464361-9739-423F-A9AE-7549B8343B22}" type="datetimeFigureOut">
              <a:rPr lang="en-US" smtClean="0"/>
            </a:fld>
            <a:endParaRPr lang="en-US"/>
          </a:p>
        </p:txBody>
      </p:sp>
      <p:sp>
        <p:nvSpPr>
          <p:cNvPr id="1048711" name="Footer Placeholder 5"/>
          <p:cNvSpPr>
            <a:spLocks noGrp="1"/>
          </p:cNvSpPr>
          <p:nvPr>
            <p:ph type="ftr" sz="quarter" idx="11"/>
          </p:nvPr>
        </p:nvSpPr>
        <p:spPr/>
        <p:txBody>
          <a:bodyPr/>
          <a:p>
            <a:endParaRPr lang="en-US"/>
          </a:p>
        </p:txBody>
      </p:sp>
      <p:sp>
        <p:nvSpPr>
          <p:cNvPr id="1048712" name="Slide Number Placeholder 6"/>
          <p:cNvSpPr>
            <a:spLocks noGrp="1"/>
          </p:cNvSpPr>
          <p:nvPr>
            <p:ph type="sldNum" sz="quarter" idx="12"/>
          </p:nvPr>
        </p:nvSpPr>
        <p:spPr/>
        <p:txBody>
          <a:bodyPr/>
          <a:p>
            <a:fld id="{E3777029-756A-44C7-91DC-876B5237841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D5464361-9739-423F-A9AE-7549B8343B22}" type="datetimeFigureOut">
              <a:rPr lang="en-US" smtClean="0"/>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E3777029-756A-44C7-91DC-876B5237841C}"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ctrTitle"/>
          </p:nvPr>
        </p:nvSpPr>
        <p:spPr/>
        <p:txBody>
          <a:bodyPr/>
          <a:p>
            <a:r>
              <a:rPr dirty="0" lang="en-US" smtClean="0"/>
              <a:t>Older adult psychiatry</a:t>
            </a:r>
            <a:endParaRPr dirty="0" lang="en-US"/>
          </a:p>
        </p:txBody>
      </p:sp>
      <p:sp>
        <p:nvSpPr>
          <p:cNvPr id="1048587"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09" name="Title 1"/>
          <p:cNvSpPr>
            <a:spLocks noGrp="1"/>
          </p:cNvSpPr>
          <p:nvPr>
            <p:ph type="title"/>
          </p:nvPr>
        </p:nvSpPr>
        <p:spPr/>
        <p:txBody>
          <a:bodyPr/>
          <a:p>
            <a:r>
              <a:rPr b="1" dirty="0" lang="en-US"/>
              <a:t>Ageing and drug </a:t>
            </a:r>
            <a:r>
              <a:rPr b="1" dirty="0" lang="en-US" smtClean="0"/>
              <a:t>prescribing</a:t>
            </a:r>
            <a:endParaRPr dirty="0" lang="en-US"/>
          </a:p>
        </p:txBody>
      </p:sp>
      <p:sp>
        <p:nvSpPr>
          <p:cNvPr id="1048610" name="Content Placeholder 2"/>
          <p:cNvSpPr>
            <a:spLocks noGrp="1"/>
          </p:cNvSpPr>
          <p:nvPr>
            <p:ph idx="1"/>
          </p:nvPr>
        </p:nvSpPr>
        <p:spPr/>
        <p:txBody>
          <a:bodyPr>
            <a:normAutofit fontScale="60714" lnSpcReduction="20000"/>
          </a:bodyPr>
          <a:p>
            <a:r>
              <a:rPr dirty="0" lang="en-US"/>
              <a:t>There is altered pharmacokinetics in the elderly affecting drug treatment.</a:t>
            </a:r>
          </a:p>
          <a:p>
            <a:r>
              <a:rPr b="1" dirty="0" lang="en-US" smtClean="0"/>
              <a:t>Absorption</a:t>
            </a:r>
            <a:r>
              <a:rPr b="1" dirty="0" lang="en-US"/>
              <a:t>:</a:t>
            </a:r>
            <a:r>
              <a:rPr dirty="0" lang="en-US"/>
              <a:t> There is reduced gut motility, leading to drugs being absorbed </a:t>
            </a:r>
            <a:r>
              <a:rPr dirty="0" lang="en-US" smtClean="0"/>
              <a:t>slowly slower </a:t>
            </a:r>
            <a:r>
              <a:rPr dirty="0" lang="en-US"/>
              <a:t>onset of action. The amount of drugs absorbed is similar to </a:t>
            </a:r>
            <a:r>
              <a:rPr dirty="0" lang="en-US" smtClean="0"/>
              <a:t>young adults</a:t>
            </a:r>
            <a:r>
              <a:rPr dirty="0" lang="en-US"/>
              <a:t>.</a:t>
            </a:r>
          </a:p>
          <a:p>
            <a:r>
              <a:rPr b="1" dirty="0" lang="en-US" smtClean="0"/>
              <a:t>Distribution</a:t>
            </a:r>
            <a:r>
              <a:rPr b="1" dirty="0" lang="en-US"/>
              <a:t>:</a:t>
            </a:r>
            <a:r>
              <a:rPr dirty="0" lang="en-US"/>
              <a:t> Half‐life of drugs is generally increased in older people as they </a:t>
            </a:r>
            <a:r>
              <a:rPr dirty="0" lang="en-US" smtClean="0"/>
              <a:t>have an </a:t>
            </a:r>
            <a:r>
              <a:rPr dirty="0" lang="en-US"/>
              <a:t>increase in body fat, less body water and less albumin than young adults. </a:t>
            </a:r>
            <a:r>
              <a:rPr dirty="0" lang="en-US" smtClean="0"/>
              <a:t>This also </a:t>
            </a:r>
            <a:r>
              <a:rPr dirty="0" lang="en-US"/>
              <a:t>leads to increased concentration of drugs at site of action, and more free </a:t>
            </a:r>
            <a:r>
              <a:rPr dirty="0" lang="en-US" smtClean="0"/>
              <a:t>form available </a:t>
            </a:r>
            <a:r>
              <a:rPr dirty="0" lang="en-US"/>
              <a:t>(active form) necessitating use of lower dosages than younger adults.</a:t>
            </a:r>
          </a:p>
          <a:p>
            <a:r>
              <a:rPr b="1" dirty="0" lang="en-US" smtClean="0"/>
              <a:t>Metabolism</a:t>
            </a:r>
            <a:r>
              <a:rPr b="1" dirty="0" lang="en-US"/>
              <a:t>:</a:t>
            </a:r>
            <a:r>
              <a:rPr dirty="0" lang="en-US"/>
              <a:t> Though the liver size is reduced, there is no significant reduction </a:t>
            </a:r>
            <a:r>
              <a:rPr dirty="0" lang="en-US" smtClean="0"/>
              <a:t>in the metabolic capacity.</a:t>
            </a:r>
          </a:p>
          <a:p>
            <a:r>
              <a:rPr b="1" dirty="0" lang="en-US" smtClean="0"/>
              <a:t>Excretion</a:t>
            </a:r>
            <a:r>
              <a:rPr b="1" dirty="0" lang="en-US"/>
              <a:t>:</a:t>
            </a:r>
            <a:r>
              <a:rPr dirty="0" lang="en-US"/>
              <a:t> Renal function is reduced by 35% by the age of 65; and 50% by the </a:t>
            </a:r>
            <a:r>
              <a:rPr dirty="0" lang="en-US" smtClean="0"/>
              <a:t>age of </a:t>
            </a:r>
            <a:r>
              <a:rPr dirty="0" lang="en-US"/>
              <a:t>80. This leads to reduced capacity to excrete metabolites of the drugs, and </a:t>
            </a:r>
            <a:r>
              <a:rPr dirty="0" lang="en-US" smtClean="0"/>
              <a:t>in some </a:t>
            </a:r>
            <a:r>
              <a:rPr dirty="0" lang="en-US"/>
              <a:t>cases, the drugs itself (lithium &amp; </a:t>
            </a:r>
            <a:r>
              <a:rPr dirty="0" lang="en-US" err="1"/>
              <a:t>Sulpiride</a:t>
            </a:r>
            <a:r>
              <a:rPr dirty="0" lang="en-US"/>
              <a:t>). A reduction in dosage </a:t>
            </a:r>
            <a:r>
              <a:rPr dirty="0" lang="en-US" smtClean="0"/>
              <a:t>is required </a:t>
            </a:r>
            <a:r>
              <a:rPr dirty="0" lang="en-US"/>
              <a:t>for this reason. </a:t>
            </a:r>
            <a:endParaRPr dirty="0" lang="en-US" smtClean="0"/>
          </a:p>
          <a:p>
            <a:pPr lvl="1"/>
            <a:r>
              <a:rPr dirty="0" lang="en-US" smtClean="0"/>
              <a:t>Renal </a:t>
            </a:r>
            <a:r>
              <a:rPr dirty="0" lang="en-US"/>
              <a:t>function is best measured by </a:t>
            </a:r>
            <a:r>
              <a:rPr dirty="0" lang="en-US" err="1"/>
              <a:t>creatinine</a:t>
            </a:r>
            <a:r>
              <a:rPr dirty="0" lang="en-US"/>
              <a:t> </a:t>
            </a:r>
            <a:r>
              <a:rPr dirty="0" lang="en-US" smtClean="0"/>
              <a:t>clearance</a:t>
            </a: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11" name="Title 1"/>
          <p:cNvSpPr>
            <a:spLocks noGrp="1"/>
          </p:cNvSpPr>
          <p:nvPr>
            <p:ph type="title"/>
          </p:nvPr>
        </p:nvSpPr>
        <p:spPr/>
        <p:txBody>
          <a:bodyPr/>
          <a:p>
            <a:r>
              <a:rPr dirty="0" lang="en-US" smtClean="0"/>
              <a:t>Depression </a:t>
            </a:r>
            <a:endParaRPr dirty="0" lang="en-US"/>
          </a:p>
        </p:txBody>
      </p:sp>
      <p:sp>
        <p:nvSpPr>
          <p:cNvPr id="1048612" name="Content Placeholder 2"/>
          <p:cNvSpPr>
            <a:spLocks noGrp="1"/>
          </p:cNvSpPr>
          <p:nvPr>
            <p:ph idx="1"/>
          </p:nvPr>
        </p:nvSpPr>
        <p:spPr/>
        <p:txBody>
          <a:bodyPr>
            <a:normAutofit fontScale="81250" lnSpcReduction="20000"/>
          </a:bodyPr>
          <a:p>
            <a:r>
              <a:rPr b="1" dirty="0" i="1" lang="en-US"/>
              <a:t>Epidemiology/risk factors/</a:t>
            </a:r>
            <a:r>
              <a:rPr b="1" dirty="0" i="1" lang="en-US" err="1"/>
              <a:t>aetiology</a:t>
            </a:r>
            <a:endParaRPr b="1" dirty="0" i="1" lang="en-US"/>
          </a:p>
          <a:p>
            <a:r>
              <a:rPr dirty="0" lang="en-US"/>
              <a:t>Prevalence rates for depression in the elderly range from 3–15% in community samples.</a:t>
            </a:r>
          </a:p>
          <a:p>
            <a:r>
              <a:rPr dirty="0" lang="en-US"/>
              <a:t>Higher rates are found in those who attend general practitioners (15‐20%), care </a:t>
            </a:r>
            <a:r>
              <a:rPr dirty="0" lang="en-US" smtClean="0"/>
              <a:t>home residents </a:t>
            </a:r>
            <a:r>
              <a:rPr dirty="0" lang="en-US"/>
              <a:t>(15–20%) and general hospital in‐patients (approx. 20%). </a:t>
            </a:r>
            <a:endParaRPr dirty="0" lang="en-US" smtClean="0"/>
          </a:p>
          <a:p>
            <a:r>
              <a:rPr dirty="0" lang="en-US" smtClean="0"/>
              <a:t>It </a:t>
            </a:r>
            <a:r>
              <a:rPr dirty="0" lang="en-US"/>
              <a:t>is more common </a:t>
            </a:r>
            <a:r>
              <a:rPr dirty="0" lang="en-US" smtClean="0"/>
              <a:t>in women </a:t>
            </a:r>
            <a:r>
              <a:rPr dirty="0" lang="en-US"/>
              <a:t>than men.</a:t>
            </a:r>
          </a:p>
          <a:p>
            <a:r>
              <a:rPr dirty="0" lang="en-US"/>
              <a:t>Generally the </a:t>
            </a:r>
            <a:r>
              <a:rPr dirty="0" lang="en-US" err="1"/>
              <a:t>aetiology</a:t>
            </a:r>
            <a:r>
              <a:rPr dirty="0" lang="en-US"/>
              <a:t> of depression in the elderly resembles that of depression at </a:t>
            </a:r>
            <a:r>
              <a:rPr dirty="0" lang="en-US" smtClean="0"/>
              <a:t>a younger </a:t>
            </a:r>
            <a:r>
              <a:rPr dirty="0" lang="en-US"/>
              <a:t>age (bio‐psycho‐social influences). </a:t>
            </a:r>
          </a:p>
          <a:p>
            <a:r>
              <a:rPr dirty="0" lang="en-US" smtClean="0"/>
              <a:t>The </a:t>
            </a:r>
            <a:r>
              <a:rPr dirty="0" lang="en-US"/>
              <a:t>genetic contribution is smaller than </a:t>
            </a:r>
            <a:r>
              <a:rPr dirty="0" lang="en-US" smtClean="0"/>
              <a:t>that of </a:t>
            </a:r>
            <a:r>
              <a:rPr dirty="0" lang="en-US"/>
              <a:t>depression of early onset.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13" name="Title 1"/>
          <p:cNvSpPr>
            <a:spLocks noGrp="1"/>
          </p:cNvSpPr>
          <p:nvPr>
            <p:ph type="title"/>
          </p:nvPr>
        </p:nvSpPr>
        <p:spPr/>
        <p:txBody>
          <a:bodyPr>
            <a:normAutofit fontScale="90000"/>
          </a:bodyPr>
          <a:p>
            <a:r>
              <a:rPr dirty="0" lang="en-US" smtClean="0"/>
              <a:t>Depression: Other risk factors include</a:t>
            </a:r>
            <a:endParaRPr dirty="0" lang="en-US"/>
          </a:p>
        </p:txBody>
      </p:sp>
      <p:sp>
        <p:nvSpPr>
          <p:cNvPr id="1048614" name="Content Placeholder 2"/>
          <p:cNvSpPr>
            <a:spLocks noGrp="1"/>
          </p:cNvSpPr>
          <p:nvPr>
            <p:ph idx="1"/>
          </p:nvPr>
        </p:nvSpPr>
        <p:spPr/>
        <p:txBody>
          <a:bodyPr>
            <a:normAutofit fontScale="93750" lnSpcReduction="20000"/>
          </a:bodyPr>
          <a:p>
            <a:r>
              <a:rPr dirty="0" lang="en-US" smtClean="0"/>
              <a:t>Physical </a:t>
            </a:r>
            <a:r>
              <a:rPr dirty="0" lang="en-US"/>
              <a:t>health problems, disability</a:t>
            </a:r>
          </a:p>
          <a:p>
            <a:r>
              <a:rPr dirty="0" lang="en-US" smtClean="0"/>
              <a:t>Sensory </a:t>
            </a:r>
            <a:r>
              <a:rPr dirty="0" lang="en-US"/>
              <a:t>impairment</a:t>
            </a:r>
          </a:p>
          <a:p>
            <a:r>
              <a:rPr dirty="0" lang="en-US" smtClean="0"/>
              <a:t>Adverse </a:t>
            </a:r>
            <a:r>
              <a:rPr dirty="0" lang="en-US"/>
              <a:t>life events – </a:t>
            </a:r>
            <a:r>
              <a:rPr dirty="0" lang="en-US" smtClean="0"/>
              <a:t>particularly losses </a:t>
            </a:r>
            <a:r>
              <a:rPr dirty="0" lang="en-US"/>
              <a:t>e.g. bereavement</a:t>
            </a:r>
          </a:p>
          <a:p>
            <a:r>
              <a:rPr dirty="0" lang="en-US" smtClean="0"/>
              <a:t>Poor </a:t>
            </a:r>
            <a:r>
              <a:rPr dirty="0" lang="en-US"/>
              <a:t>social </a:t>
            </a:r>
            <a:r>
              <a:rPr dirty="0" lang="en-US" smtClean="0"/>
              <a:t>support</a:t>
            </a:r>
          </a:p>
          <a:p>
            <a:r>
              <a:rPr dirty="0" lang="en-US"/>
              <a:t>Past history of depression</a:t>
            </a:r>
          </a:p>
          <a:p>
            <a:r>
              <a:rPr dirty="0" lang="en-US" smtClean="0"/>
              <a:t>Neuroticism</a:t>
            </a:r>
            <a:endParaRPr dirty="0" lang="en-US"/>
          </a:p>
          <a:p>
            <a:r>
              <a:rPr dirty="0" lang="en-US" smtClean="0"/>
              <a:t>Caring </a:t>
            </a:r>
            <a:r>
              <a:rPr dirty="0" lang="en-US"/>
              <a:t>for ill relatives</a:t>
            </a:r>
          </a:p>
          <a:p>
            <a:r>
              <a:rPr dirty="0" lang="en-US" smtClean="0"/>
              <a:t>Being </a:t>
            </a:r>
            <a:r>
              <a:rPr dirty="0" lang="en-US"/>
              <a:t>widowed/divorced</a:t>
            </a:r>
          </a:p>
          <a:p>
            <a:r>
              <a:rPr dirty="0" lang="en-US" smtClean="0"/>
              <a:t>Lack </a:t>
            </a:r>
            <a:r>
              <a:rPr dirty="0" lang="en-US"/>
              <a:t>of confidante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15" name="Title 1"/>
          <p:cNvSpPr>
            <a:spLocks noGrp="1"/>
          </p:cNvSpPr>
          <p:nvPr>
            <p:ph type="title"/>
          </p:nvPr>
        </p:nvSpPr>
        <p:spPr/>
        <p:txBody>
          <a:bodyPr/>
          <a:p>
            <a:r>
              <a:rPr dirty="0" lang="en-US" smtClean="0"/>
              <a:t>Vascular depression</a:t>
            </a:r>
            <a:endParaRPr dirty="0" lang="en-US"/>
          </a:p>
        </p:txBody>
      </p:sp>
      <p:sp>
        <p:nvSpPr>
          <p:cNvPr id="1048616" name="Content Placeholder 2"/>
          <p:cNvSpPr>
            <a:spLocks noGrp="1"/>
          </p:cNvSpPr>
          <p:nvPr>
            <p:ph idx="1"/>
          </p:nvPr>
        </p:nvSpPr>
        <p:spPr/>
        <p:txBody>
          <a:bodyPr>
            <a:normAutofit fontScale="75000" lnSpcReduction="20000"/>
          </a:bodyPr>
          <a:p>
            <a:r>
              <a:rPr dirty="0" lang="en-US"/>
              <a:t>There is now strong evidence, both epidemiological and biological, for a vascular basis </a:t>
            </a:r>
            <a:r>
              <a:rPr dirty="0" lang="en-US" smtClean="0"/>
              <a:t>of depression </a:t>
            </a:r>
            <a:r>
              <a:rPr dirty="0" lang="en-US"/>
              <a:t>‐ ‘vascular </a:t>
            </a:r>
            <a:r>
              <a:rPr dirty="0" lang="en-US" smtClean="0"/>
              <a:t>depression’</a:t>
            </a:r>
          </a:p>
          <a:p>
            <a:r>
              <a:rPr b="1" dirty="0" lang="en-US" smtClean="0"/>
              <a:t>Neuropathology: </a:t>
            </a:r>
            <a:r>
              <a:rPr dirty="0" lang="en-US" smtClean="0"/>
              <a:t>white matter </a:t>
            </a:r>
            <a:r>
              <a:rPr dirty="0" lang="en-US" err="1" smtClean="0"/>
              <a:t>hypertensities</a:t>
            </a:r>
            <a:r>
              <a:rPr dirty="0" lang="en-US" smtClean="0"/>
              <a:t> </a:t>
            </a:r>
            <a:r>
              <a:rPr dirty="0" lang="en-US"/>
              <a:t>seen frequently on MRI scans of patients with late‐life depression </a:t>
            </a:r>
            <a:r>
              <a:rPr dirty="0" lang="en-US" smtClean="0"/>
              <a:t>reflect focal </a:t>
            </a:r>
            <a:r>
              <a:rPr dirty="0" lang="en-US"/>
              <a:t>areas of </a:t>
            </a:r>
            <a:r>
              <a:rPr dirty="0" lang="en-US" err="1"/>
              <a:t>ischaemia</a:t>
            </a:r>
            <a:r>
              <a:rPr dirty="0" lang="en-US"/>
              <a:t> and infarction. </a:t>
            </a:r>
            <a:endParaRPr dirty="0" lang="en-US" smtClean="0"/>
          </a:p>
          <a:p>
            <a:r>
              <a:rPr dirty="0" lang="en-US" smtClean="0"/>
              <a:t>Patients </a:t>
            </a:r>
            <a:r>
              <a:rPr dirty="0" lang="en-US"/>
              <a:t>in this group are said to show </a:t>
            </a:r>
            <a:r>
              <a:rPr dirty="0" lang="en-US" smtClean="0"/>
              <a:t>more cognitive </a:t>
            </a:r>
            <a:r>
              <a:rPr dirty="0" lang="en-US"/>
              <a:t>impairment, psychomotor retardation, limited depressive ideation, poor insight</a:t>
            </a:r>
            <a:r>
              <a:rPr dirty="0" lang="en-US" smtClean="0"/>
              <a:t>, apathy</a:t>
            </a:r>
            <a:r>
              <a:rPr dirty="0" lang="en-US"/>
              <a:t>, greater disability and poorer response to treatment. </a:t>
            </a:r>
            <a:endParaRPr dirty="0" lang="en-US" smtClean="0"/>
          </a:p>
          <a:p>
            <a:r>
              <a:rPr dirty="0" lang="en-US" smtClean="0"/>
              <a:t>SPECT </a:t>
            </a:r>
            <a:r>
              <a:rPr dirty="0" lang="en-US"/>
              <a:t>may show frontal </a:t>
            </a:r>
            <a:r>
              <a:rPr dirty="0" lang="en-US" smtClean="0"/>
              <a:t>and </a:t>
            </a:r>
            <a:r>
              <a:rPr dirty="0" lang="en-US" err="1" smtClean="0"/>
              <a:t>paralimbic</a:t>
            </a:r>
            <a:r>
              <a:rPr dirty="0" lang="en-US" smtClean="0"/>
              <a:t> </a:t>
            </a:r>
            <a:r>
              <a:rPr dirty="0" lang="en-US" err="1"/>
              <a:t>hypoperfusion</a:t>
            </a:r>
            <a:r>
              <a:rPr dirty="0" lang="en-US" smtClean="0"/>
              <a:t>.</a:t>
            </a:r>
          </a:p>
          <a:p>
            <a:r>
              <a:rPr dirty="0" lang="en-US"/>
              <a:t>A subgroup of elderly patients with affective disorders show ventricular dilatation on CT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17" name="Title 1"/>
          <p:cNvSpPr>
            <a:spLocks noGrp="1"/>
          </p:cNvSpPr>
          <p:nvPr>
            <p:ph type="title"/>
          </p:nvPr>
        </p:nvSpPr>
        <p:spPr/>
        <p:txBody>
          <a:bodyPr/>
          <a:p>
            <a:r>
              <a:rPr dirty="0" lang="en-US" smtClean="0"/>
              <a:t>Organic causes of depression</a:t>
            </a:r>
            <a:endParaRPr dirty="0" lang="en-US"/>
          </a:p>
        </p:txBody>
      </p:sp>
      <p:sp>
        <p:nvSpPr>
          <p:cNvPr id="1048618" name="Content Placeholder 2"/>
          <p:cNvSpPr>
            <a:spLocks noGrp="1"/>
          </p:cNvSpPr>
          <p:nvPr>
            <p:ph idx="1"/>
          </p:nvPr>
        </p:nvSpPr>
        <p:spPr/>
        <p:txBody>
          <a:bodyPr>
            <a:normAutofit fontScale="71429" lnSpcReduction="20000"/>
          </a:bodyPr>
          <a:p>
            <a:r>
              <a:rPr b="1" dirty="0" lang="en-US"/>
              <a:t>Drugs </a:t>
            </a:r>
            <a:endParaRPr b="1" dirty="0" lang="en-US" smtClean="0"/>
          </a:p>
          <a:p>
            <a:pPr lvl="1"/>
            <a:r>
              <a:rPr dirty="0" lang="en-US" smtClean="0"/>
              <a:t>Beta‐blockers</a:t>
            </a:r>
            <a:r>
              <a:rPr dirty="0" lang="en-US"/>
              <a:t>, methyldopa, </a:t>
            </a:r>
            <a:r>
              <a:rPr dirty="0" lang="en-US" err="1"/>
              <a:t>nifedipine</a:t>
            </a:r>
            <a:r>
              <a:rPr dirty="0" lang="en-US"/>
              <a:t>, </a:t>
            </a:r>
            <a:r>
              <a:rPr dirty="0" lang="en-US" err="1"/>
              <a:t>digoxin</a:t>
            </a:r>
            <a:r>
              <a:rPr dirty="0" lang="en-US"/>
              <a:t>, </a:t>
            </a:r>
            <a:r>
              <a:rPr dirty="0" lang="en-US" err="1"/>
              <a:t>clonidine</a:t>
            </a:r>
            <a:r>
              <a:rPr dirty="0" lang="en-US"/>
              <a:t> steroids, </a:t>
            </a:r>
            <a:r>
              <a:rPr dirty="0" lang="en-US" err="1"/>
              <a:t>opioids</a:t>
            </a:r>
            <a:r>
              <a:rPr dirty="0" lang="en-US" smtClean="0"/>
              <a:t>, antipsychotics</a:t>
            </a:r>
            <a:r>
              <a:rPr dirty="0" lang="en-US"/>
              <a:t>, benzodiazepines, </a:t>
            </a:r>
            <a:r>
              <a:rPr dirty="0" lang="en-US" err="1"/>
              <a:t>antiparkinsonians</a:t>
            </a:r>
            <a:endParaRPr dirty="0" lang="en-US"/>
          </a:p>
          <a:p>
            <a:r>
              <a:rPr b="1" dirty="0" lang="en-US"/>
              <a:t>Metabolic </a:t>
            </a:r>
            <a:endParaRPr b="1" dirty="0" lang="en-US" smtClean="0"/>
          </a:p>
          <a:p>
            <a:pPr lvl="1"/>
            <a:r>
              <a:rPr dirty="0" lang="en-US" err="1" smtClean="0"/>
              <a:t>Anaemia</a:t>
            </a:r>
            <a:r>
              <a:rPr dirty="0" lang="en-US"/>
              <a:t>, hypothyroidism, B12/</a:t>
            </a:r>
            <a:r>
              <a:rPr dirty="0" lang="en-US" err="1"/>
              <a:t>folate</a:t>
            </a:r>
            <a:r>
              <a:rPr dirty="0" lang="en-US"/>
              <a:t> deficiency, occult carcinoma (lung</a:t>
            </a:r>
            <a:r>
              <a:rPr dirty="0" lang="en-US" smtClean="0"/>
              <a:t>, pancreas</a:t>
            </a:r>
            <a:r>
              <a:rPr dirty="0" lang="en-US"/>
              <a:t>), </a:t>
            </a:r>
            <a:r>
              <a:rPr dirty="0" lang="en-US" err="1"/>
              <a:t>hypercalcaemia</a:t>
            </a:r>
            <a:r>
              <a:rPr dirty="0" lang="en-US"/>
              <a:t>, </a:t>
            </a:r>
            <a:r>
              <a:rPr dirty="0" lang="en-US" smtClean="0"/>
              <a:t>Cushing’s disease</a:t>
            </a:r>
          </a:p>
          <a:p>
            <a:r>
              <a:rPr b="1" dirty="0" lang="fr-FR" err="1"/>
              <a:t>Infective</a:t>
            </a:r>
            <a:r>
              <a:rPr b="1" dirty="0" lang="fr-FR"/>
              <a:t> </a:t>
            </a:r>
            <a:endParaRPr b="1" dirty="0" lang="fr-FR" smtClean="0"/>
          </a:p>
          <a:p>
            <a:pPr lvl="1"/>
            <a:r>
              <a:rPr dirty="0" lang="fr-FR" err="1" smtClean="0"/>
              <a:t>Post‐viral</a:t>
            </a:r>
            <a:r>
              <a:rPr dirty="0" lang="fr-FR"/>
              <a:t>, ME, </a:t>
            </a:r>
            <a:r>
              <a:rPr dirty="0" lang="fr-FR" err="1"/>
              <a:t>brucellosis</a:t>
            </a:r>
            <a:r>
              <a:rPr dirty="0" lang="fr-FR"/>
              <a:t>, </a:t>
            </a:r>
            <a:r>
              <a:rPr dirty="0" lang="fr-FR" err="1"/>
              <a:t>neurosyphilis</a:t>
            </a:r>
            <a:r>
              <a:rPr dirty="0" lang="fr-FR"/>
              <a:t>, UTI</a:t>
            </a:r>
          </a:p>
          <a:p>
            <a:r>
              <a:rPr b="1" dirty="0" lang="en-US"/>
              <a:t>Inflammatory </a:t>
            </a:r>
            <a:endParaRPr b="1" dirty="0" lang="en-US" smtClean="0"/>
          </a:p>
          <a:p>
            <a:pPr lvl="1"/>
            <a:r>
              <a:rPr dirty="0" lang="en-US" smtClean="0"/>
              <a:t>Temporal </a:t>
            </a:r>
            <a:r>
              <a:rPr dirty="0" lang="en-US" err="1"/>
              <a:t>arteritis</a:t>
            </a:r>
            <a:endParaRPr dirty="0" lang="en-US"/>
          </a:p>
          <a:p>
            <a:r>
              <a:rPr b="1" dirty="0" lang="en-US"/>
              <a:t>Intracranial </a:t>
            </a:r>
            <a:endParaRPr b="1" dirty="0" lang="en-US" smtClean="0"/>
          </a:p>
          <a:p>
            <a:pPr lvl="1"/>
            <a:r>
              <a:rPr dirty="0" lang="en-US" smtClean="0"/>
              <a:t>Post </a:t>
            </a:r>
            <a:r>
              <a:rPr dirty="0" lang="en-US"/>
              <a:t>stroke, post head injury, subdural </a:t>
            </a:r>
            <a:r>
              <a:rPr dirty="0" lang="en-US" err="1"/>
              <a:t>haematoma</a:t>
            </a:r>
            <a:r>
              <a:rPr dirty="0" lang="en-US"/>
              <a:t>, Parkinson’s disease</a:t>
            </a:r>
            <a:r>
              <a:rPr dirty="0" lang="en-US" smtClean="0"/>
              <a:t>, delirium</a:t>
            </a:r>
            <a:r>
              <a:rPr dirty="0" lang="en-US"/>
              <a:t>, space‐occupying lesion, dementia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19" name="Title 1"/>
          <p:cNvSpPr>
            <a:spLocks noGrp="1"/>
          </p:cNvSpPr>
          <p:nvPr>
            <p:ph type="title"/>
          </p:nvPr>
        </p:nvSpPr>
        <p:spPr/>
        <p:txBody>
          <a:bodyPr>
            <a:normAutofit fontScale="90000"/>
          </a:bodyPr>
          <a:p>
            <a:r>
              <a:rPr dirty="0" lang="en-US" smtClean="0"/>
              <a:t>Clinical presentation of depression</a:t>
            </a:r>
            <a:endParaRPr dirty="0" lang="en-US"/>
          </a:p>
        </p:txBody>
      </p:sp>
      <p:sp>
        <p:nvSpPr>
          <p:cNvPr id="1048620" name="Content Placeholder 2"/>
          <p:cNvSpPr>
            <a:spLocks noGrp="1"/>
          </p:cNvSpPr>
          <p:nvPr>
            <p:ph idx="1"/>
          </p:nvPr>
        </p:nvSpPr>
        <p:spPr/>
        <p:txBody>
          <a:bodyPr>
            <a:normAutofit fontScale="65625" lnSpcReduction="20000"/>
          </a:bodyPr>
          <a:p>
            <a:r>
              <a:rPr b="1" dirty="0" lang="en-US"/>
              <a:t>Typical depressive symptoms </a:t>
            </a:r>
            <a:r>
              <a:rPr dirty="0" lang="en-US"/>
              <a:t>occur but the elderly are more likely to present </a:t>
            </a:r>
            <a:r>
              <a:rPr dirty="0" lang="en-US" smtClean="0"/>
              <a:t>with agitation</a:t>
            </a:r>
            <a:r>
              <a:rPr dirty="0" lang="en-US"/>
              <a:t>, </a:t>
            </a:r>
            <a:r>
              <a:rPr dirty="0" lang="en-US" err="1"/>
              <a:t>neuro</a:t>
            </a:r>
            <a:r>
              <a:rPr dirty="0" lang="en-US"/>
              <a:t>‐vegetative </a:t>
            </a:r>
            <a:r>
              <a:rPr dirty="0" lang="en-US" err="1"/>
              <a:t>symptomatology</a:t>
            </a:r>
            <a:r>
              <a:rPr dirty="0" lang="en-US"/>
              <a:t>, </a:t>
            </a:r>
            <a:r>
              <a:rPr b="1" dirty="0" lang="en-US"/>
              <a:t>somatic preoccupation</a:t>
            </a:r>
            <a:r>
              <a:rPr dirty="0" lang="en-US"/>
              <a:t>, </a:t>
            </a:r>
            <a:r>
              <a:rPr b="1" dirty="0" lang="en-US"/>
              <a:t>delusions</a:t>
            </a:r>
            <a:r>
              <a:rPr dirty="0" lang="en-US"/>
              <a:t> </a:t>
            </a:r>
            <a:r>
              <a:rPr dirty="0" lang="en-US" smtClean="0"/>
              <a:t>and </a:t>
            </a:r>
            <a:r>
              <a:rPr b="1" dirty="0" lang="en-US" smtClean="0"/>
              <a:t>forgetfulness</a:t>
            </a:r>
            <a:r>
              <a:rPr b="1" dirty="0" lang="en-US"/>
              <a:t>.</a:t>
            </a:r>
            <a:r>
              <a:rPr dirty="0" lang="en-US"/>
              <a:t> </a:t>
            </a:r>
            <a:endParaRPr dirty="0" lang="en-US" smtClean="0"/>
          </a:p>
          <a:p>
            <a:r>
              <a:rPr dirty="0" lang="en-US" smtClean="0"/>
              <a:t>Some </a:t>
            </a:r>
            <a:r>
              <a:rPr dirty="0" lang="en-US"/>
              <a:t>studies have reported that a third of depressed elderly patients </a:t>
            </a:r>
            <a:r>
              <a:rPr dirty="0" lang="en-US" smtClean="0"/>
              <a:t>had </a:t>
            </a:r>
            <a:r>
              <a:rPr b="1" dirty="0" lang="en-US" smtClean="0"/>
              <a:t>severe </a:t>
            </a:r>
            <a:r>
              <a:rPr b="1" dirty="0" lang="en-US"/>
              <a:t>retardation </a:t>
            </a:r>
            <a:r>
              <a:rPr dirty="0" lang="en-US"/>
              <a:t>and </a:t>
            </a:r>
            <a:r>
              <a:rPr b="1" dirty="0" lang="en-US"/>
              <a:t>agitation.</a:t>
            </a:r>
            <a:r>
              <a:rPr dirty="0" lang="en-US"/>
              <a:t> </a:t>
            </a:r>
            <a:endParaRPr dirty="0" lang="en-US" smtClean="0"/>
          </a:p>
          <a:p>
            <a:r>
              <a:rPr b="1" dirty="0" lang="en-US" smtClean="0"/>
              <a:t>Depressive </a:t>
            </a:r>
            <a:r>
              <a:rPr b="1" dirty="0" lang="en-US"/>
              <a:t>delusions </a:t>
            </a:r>
            <a:r>
              <a:rPr dirty="0" lang="en-US"/>
              <a:t>concerning poverty and </a:t>
            </a:r>
            <a:r>
              <a:rPr dirty="0" lang="en-US" smtClean="0"/>
              <a:t>physical illness </a:t>
            </a:r>
            <a:r>
              <a:rPr dirty="0" lang="en-US"/>
              <a:t>are common, and occasionally there are </a:t>
            </a:r>
            <a:r>
              <a:rPr b="1" dirty="0" lang="en-US"/>
              <a:t>nihilistic delusions </a:t>
            </a:r>
            <a:r>
              <a:rPr dirty="0" lang="en-US"/>
              <a:t>i.e. that the body is </a:t>
            </a:r>
            <a:r>
              <a:rPr dirty="0" lang="en-US" smtClean="0"/>
              <a:t>not functioning</a:t>
            </a:r>
            <a:r>
              <a:rPr dirty="0" lang="en-US"/>
              <a:t>, empty or non‐existent. </a:t>
            </a:r>
            <a:endParaRPr dirty="0" lang="en-US" smtClean="0"/>
          </a:p>
          <a:p>
            <a:r>
              <a:rPr b="1" dirty="0" lang="en-US" smtClean="0"/>
              <a:t>Hallucinations</a:t>
            </a:r>
            <a:r>
              <a:rPr dirty="0" lang="en-US" smtClean="0"/>
              <a:t> </a:t>
            </a:r>
            <a:r>
              <a:rPr dirty="0" lang="en-US"/>
              <a:t>may occur and are often </a:t>
            </a:r>
            <a:r>
              <a:rPr b="1" dirty="0" lang="en-US"/>
              <a:t>accusatory</a:t>
            </a:r>
            <a:r>
              <a:rPr dirty="0" lang="en-US"/>
              <a:t> </a:t>
            </a:r>
            <a:r>
              <a:rPr dirty="0" lang="en-US" smtClean="0"/>
              <a:t>or </a:t>
            </a:r>
            <a:r>
              <a:rPr b="1" dirty="0" lang="en-US" smtClean="0"/>
              <a:t>obscene</a:t>
            </a:r>
            <a:r>
              <a:rPr b="1" dirty="0" lang="en-US"/>
              <a:t>.</a:t>
            </a:r>
          </a:p>
          <a:p>
            <a:r>
              <a:rPr dirty="0" lang="en-US"/>
              <a:t>Standard depression rating scales are not very appropriate to older adult psychiatry, </a:t>
            </a:r>
            <a:r>
              <a:rPr dirty="0" lang="en-US" smtClean="0"/>
              <a:t>as questions </a:t>
            </a:r>
            <a:r>
              <a:rPr dirty="0" lang="en-US"/>
              <a:t>about biological symptoms will not clearly distinguish between depressive </a:t>
            </a:r>
            <a:r>
              <a:rPr dirty="0" lang="en-US" smtClean="0"/>
              <a:t>and physical </a:t>
            </a:r>
            <a:r>
              <a:rPr dirty="0" lang="en-US"/>
              <a:t>illness. </a:t>
            </a:r>
            <a:endParaRPr dirty="0" lang="en-US" smtClean="0"/>
          </a:p>
          <a:p>
            <a:r>
              <a:rPr dirty="0" lang="en-US" smtClean="0"/>
              <a:t>The </a:t>
            </a:r>
            <a:r>
              <a:rPr b="1" dirty="0" lang="en-US"/>
              <a:t>Geriatric Depression Scale </a:t>
            </a:r>
            <a:r>
              <a:rPr dirty="0" lang="en-US"/>
              <a:t>and the </a:t>
            </a:r>
            <a:r>
              <a:rPr b="1" dirty="0" lang="en-US"/>
              <a:t>Cornell Scale for depression </a:t>
            </a:r>
            <a:r>
              <a:rPr b="1" dirty="0" lang="en-US" smtClean="0"/>
              <a:t>and dementia</a:t>
            </a:r>
            <a:r>
              <a:rPr dirty="0" lang="en-US" smtClean="0"/>
              <a:t> </a:t>
            </a:r>
            <a:r>
              <a:rPr dirty="0" lang="en-US"/>
              <a:t>have been specifically developed for use in elderly and </a:t>
            </a:r>
            <a:r>
              <a:rPr dirty="0" lang="en-US" err="1" smtClean="0"/>
              <a:t>dementing</a:t>
            </a:r>
            <a:r>
              <a:rPr dirty="0" lang="en-US" smtClean="0"/>
              <a:t> populations respectively</a:t>
            </a:r>
            <a:r>
              <a:rPr dirty="0" lang="en-US"/>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21" name="Title 1"/>
          <p:cNvSpPr>
            <a:spLocks noGrp="1"/>
          </p:cNvSpPr>
          <p:nvPr>
            <p:ph type="title"/>
          </p:nvPr>
        </p:nvSpPr>
        <p:spPr/>
        <p:txBody>
          <a:bodyPr/>
          <a:p>
            <a:r>
              <a:rPr dirty="0" lang="en-US" smtClean="0"/>
              <a:t>Depression: prognosis</a:t>
            </a:r>
            <a:endParaRPr dirty="0" lang="en-US"/>
          </a:p>
        </p:txBody>
      </p:sp>
      <p:sp>
        <p:nvSpPr>
          <p:cNvPr id="1048622" name="Content Placeholder 2"/>
          <p:cNvSpPr>
            <a:spLocks noGrp="1"/>
          </p:cNvSpPr>
          <p:nvPr>
            <p:ph idx="1"/>
          </p:nvPr>
        </p:nvSpPr>
        <p:spPr/>
        <p:txBody>
          <a:bodyPr/>
          <a:p>
            <a:r>
              <a:rPr dirty="0" lang="en-US"/>
              <a:t>Good prognostic indicators </a:t>
            </a:r>
            <a:r>
              <a:rPr dirty="0" lang="en-US" smtClean="0"/>
              <a:t>include</a:t>
            </a:r>
            <a:endParaRPr dirty="0" lang="en-US"/>
          </a:p>
          <a:p>
            <a:pPr lvl="1"/>
            <a:r>
              <a:rPr dirty="0" lang="en-US" smtClean="0"/>
              <a:t>Onset </a:t>
            </a:r>
            <a:r>
              <a:rPr dirty="0" lang="en-US"/>
              <a:t>before the age of 70</a:t>
            </a:r>
          </a:p>
          <a:p>
            <a:pPr lvl="1"/>
            <a:r>
              <a:rPr dirty="0" lang="en-US" smtClean="0"/>
              <a:t>Short </a:t>
            </a:r>
            <a:r>
              <a:rPr dirty="0" lang="en-US"/>
              <a:t>duration of illness</a:t>
            </a:r>
          </a:p>
          <a:p>
            <a:pPr lvl="1"/>
            <a:r>
              <a:rPr dirty="0" lang="en-US" smtClean="0"/>
              <a:t>Good </a:t>
            </a:r>
            <a:r>
              <a:rPr dirty="0" lang="en-US"/>
              <a:t>previous adjustment</a:t>
            </a:r>
          </a:p>
          <a:p>
            <a:pPr lvl="1"/>
            <a:r>
              <a:rPr dirty="0" lang="en-US" smtClean="0"/>
              <a:t>Absence </a:t>
            </a:r>
            <a:r>
              <a:rPr dirty="0" lang="en-US"/>
              <a:t>of disabling physical illness</a:t>
            </a:r>
          </a:p>
          <a:p>
            <a:pPr lvl="1"/>
            <a:r>
              <a:rPr dirty="0" lang="en-US" smtClean="0"/>
              <a:t>Good </a:t>
            </a:r>
            <a:r>
              <a:rPr dirty="0" lang="en-US"/>
              <a:t>recovery from previous episodes</a:t>
            </a:r>
          </a:p>
          <a:p>
            <a:pPr lvl="1"/>
            <a:r>
              <a:rPr dirty="0" lang="en-US" smtClean="0"/>
              <a:t>Religiosity</a:t>
            </a:r>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23" name="Title 1"/>
          <p:cNvSpPr>
            <a:spLocks noGrp="1"/>
          </p:cNvSpPr>
          <p:nvPr>
            <p:ph type="title"/>
          </p:nvPr>
        </p:nvSpPr>
        <p:spPr/>
        <p:txBody>
          <a:bodyPr/>
          <a:p>
            <a:r>
              <a:rPr dirty="0" lang="en-US" smtClean="0"/>
              <a:t>Deliberate Self-harm and suicide</a:t>
            </a:r>
            <a:endParaRPr dirty="0" lang="en-US"/>
          </a:p>
        </p:txBody>
      </p:sp>
      <p:sp>
        <p:nvSpPr>
          <p:cNvPr id="1048624" name="Content Placeholder 2"/>
          <p:cNvSpPr>
            <a:spLocks noGrp="1"/>
          </p:cNvSpPr>
          <p:nvPr>
            <p:ph idx="1"/>
          </p:nvPr>
        </p:nvSpPr>
        <p:spPr/>
        <p:txBody>
          <a:bodyPr>
            <a:normAutofit fontScale="75000" lnSpcReduction="20000"/>
          </a:bodyPr>
          <a:p>
            <a:r>
              <a:rPr dirty="0" lang="en-US"/>
              <a:t>Suicide rates in the elderly are higher than in other age groups. </a:t>
            </a:r>
            <a:endParaRPr dirty="0" lang="en-US" smtClean="0"/>
          </a:p>
          <a:p>
            <a:r>
              <a:rPr dirty="0" lang="en-US" smtClean="0"/>
              <a:t>DSH declines with </a:t>
            </a:r>
            <a:r>
              <a:rPr dirty="0" lang="en-US"/>
              <a:t>age. </a:t>
            </a:r>
            <a:endParaRPr dirty="0" lang="en-US" smtClean="0"/>
          </a:p>
          <a:p>
            <a:r>
              <a:rPr dirty="0" lang="en-US" smtClean="0"/>
              <a:t>Most </a:t>
            </a:r>
            <a:r>
              <a:rPr dirty="0" lang="en-US"/>
              <a:t>cases of DSH are failed suicide attempts in this group and they will </a:t>
            </a:r>
            <a:r>
              <a:rPr dirty="0" lang="en-US" smtClean="0"/>
              <a:t>tend to </a:t>
            </a:r>
            <a:r>
              <a:rPr dirty="0" lang="en-US"/>
              <a:t>have a significant mental illness.</a:t>
            </a:r>
          </a:p>
          <a:p>
            <a:r>
              <a:rPr dirty="0" lang="en-US"/>
              <a:t>Risk factors for suicide include:</a:t>
            </a:r>
          </a:p>
          <a:p>
            <a:pPr lvl="1"/>
            <a:r>
              <a:rPr dirty="0" lang="en-US" smtClean="0"/>
              <a:t>Mental </a:t>
            </a:r>
            <a:r>
              <a:rPr dirty="0" lang="en-US"/>
              <a:t>illness, usually depressive disorder</a:t>
            </a:r>
          </a:p>
          <a:p>
            <a:pPr lvl="1"/>
            <a:r>
              <a:rPr dirty="0" lang="en-US" smtClean="0"/>
              <a:t>Physical </a:t>
            </a:r>
            <a:r>
              <a:rPr dirty="0" lang="en-US"/>
              <a:t>illness</a:t>
            </a:r>
          </a:p>
          <a:p>
            <a:pPr lvl="1"/>
            <a:r>
              <a:rPr dirty="0" lang="en-US" smtClean="0"/>
              <a:t>Male </a:t>
            </a:r>
            <a:r>
              <a:rPr dirty="0" lang="en-US"/>
              <a:t>gender</a:t>
            </a:r>
          </a:p>
          <a:p>
            <a:pPr lvl="1"/>
            <a:r>
              <a:rPr dirty="0" lang="en-US" smtClean="0"/>
              <a:t>Single/separated/divorced/widowed</a:t>
            </a:r>
            <a:endParaRPr dirty="0" lang="en-US"/>
          </a:p>
          <a:p>
            <a:pPr lvl="1"/>
            <a:r>
              <a:rPr dirty="0" lang="en-US" smtClean="0"/>
              <a:t>Bereavement</a:t>
            </a:r>
            <a:endParaRPr dirty="0" lang="en-US"/>
          </a:p>
          <a:p>
            <a:pPr lvl="1"/>
            <a:r>
              <a:rPr dirty="0" lang="en-US" smtClean="0"/>
              <a:t>Alcohol </a:t>
            </a:r>
            <a:r>
              <a:rPr dirty="0" lang="en-US"/>
              <a:t>misuse</a:t>
            </a:r>
          </a:p>
          <a:p>
            <a:pPr lvl="1"/>
            <a:r>
              <a:rPr dirty="0" lang="en-US" err="1" smtClean="0"/>
              <a:t>Anankastic</a:t>
            </a:r>
            <a:r>
              <a:rPr dirty="0" lang="en-US" smtClean="0"/>
              <a:t> </a:t>
            </a:r>
            <a:r>
              <a:rPr dirty="0" lang="en-US"/>
              <a:t>and anxious personality traits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25" name="Title 1"/>
          <p:cNvSpPr>
            <a:spLocks noGrp="1"/>
          </p:cNvSpPr>
          <p:nvPr>
            <p:ph type="title"/>
          </p:nvPr>
        </p:nvSpPr>
        <p:spPr/>
        <p:txBody>
          <a:bodyPr/>
          <a:p>
            <a:r>
              <a:rPr dirty="0" lang="en-US" smtClean="0"/>
              <a:t>Management of depression</a:t>
            </a:r>
            <a:endParaRPr dirty="0" lang="en-US"/>
          </a:p>
        </p:txBody>
      </p:sp>
      <p:sp>
        <p:nvSpPr>
          <p:cNvPr id="1048626" name="Content Placeholder 2"/>
          <p:cNvSpPr>
            <a:spLocks noGrp="1"/>
          </p:cNvSpPr>
          <p:nvPr>
            <p:ph idx="1"/>
          </p:nvPr>
        </p:nvSpPr>
        <p:spPr/>
        <p:txBody>
          <a:bodyPr>
            <a:normAutofit fontScale="96875" lnSpcReduction="20000"/>
          </a:bodyPr>
          <a:p>
            <a:r>
              <a:rPr dirty="0" lang="en-US"/>
              <a:t>Provision of education and diagnosis</a:t>
            </a:r>
          </a:p>
          <a:p>
            <a:r>
              <a:rPr dirty="0" lang="en-US" smtClean="0"/>
              <a:t>Addressing </a:t>
            </a:r>
            <a:r>
              <a:rPr dirty="0" lang="en-US"/>
              <a:t>any concomitant medical illnesses</a:t>
            </a:r>
          </a:p>
          <a:p>
            <a:r>
              <a:rPr dirty="0" lang="en-US" smtClean="0"/>
              <a:t>Social </a:t>
            </a:r>
            <a:r>
              <a:rPr dirty="0" lang="en-US"/>
              <a:t>management where needed to reduce isolation and ensure adequate care</a:t>
            </a:r>
            <a:r>
              <a:rPr dirty="0" lang="en-US" smtClean="0"/>
              <a:t>, companionship </a:t>
            </a:r>
            <a:r>
              <a:rPr dirty="0" lang="en-US"/>
              <a:t>and nutrition</a:t>
            </a:r>
          </a:p>
          <a:p>
            <a:r>
              <a:rPr dirty="0" lang="en-US" smtClean="0"/>
              <a:t>Assessment </a:t>
            </a:r>
            <a:r>
              <a:rPr dirty="0" lang="en-US"/>
              <a:t>of risks, including self‐neglect and </a:t>
            </a:r>
            <a:r>
              <a:rPr dirty="0" lang="en-US" smtClean="0"/>
              <a:t>suicide </a:t>
            </a:r>
          </a:p>
          <a:p>
            <a:r>
              <a:rPr dirty="0" lang="en-US" smtClean="0"/>
              <a:t>Specific </a:t>
            </a:r>
            <a:r>
              <a:rPr dirty="0" lang="en-US"/>
              <a:t>treatments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27" name="Title 1"/>
          <p:cNvSpPr>
            <a:spLocks noGrp="1"/>
          </p:cNvSpPr>
          <p:nvPr>
            <p:ph type="title"/>
          </p:nvPr>
        </p:nvSpPr>
        <p:spPr/>
        <p:txBody>
          <a:bodyPr/>
          <a:p>
            <a:r>
              <a:rPr dirty="0" lang="en-US" smtClean="0"/>
              <a:t>Mania</a:t>
            </a:r>
            <a:endParaRPr dirty="0" lang="en-US"/>
          </a:p>
        </p:txBody>
      </p:sp>
      <p:sp>
        <p:nvSpPr>
          <p:cNvPr id="1048628" name="Content Placeholder 2"/>
          <p:cNvSpPr>
            <a:spLocks noGrp="1"/>
          </p:cNvSpPr>
          <p:nvPr>
            <p:ph idx="1"/>
          </p:nvPr>
        </p:nvSpPr>
        <p:spPr/>
        <p:txBody>
          <a:bodyPr>
            <a:normAutofit fontScale="75000" lnSpcReduction="20000"/>
          </a:bodyPr>
          <a:p>
            <a:r>
              <a:rPr dirty="0" lang="en-US"/>
              <a:t>One‐year community prevalence rates for mania in the over 65s are 0.1%. </a:t>
            </a:r>
            <a:endParaRPr dirty="0" lang="en-US" smtClean="0"/>
          </a:p>
          <a:p>
            <a:r>
              <a:rPr dirty="0" lang="en-US" smtClean="0"/>
              <a:t>Mania represents </a:t>
            </a:r>
            <a:r>
              <a:rPr dirty="0" lang="en-US"/>
              <a:t>12% of all affective disorders treated on </a:t>
            </a:r>
            <a:r>
              <a:rPr dirty="0" lang="en-US" err="1"/>
              <a:t>specialised</a:t>
            </a:r>
            <a:r>
              <a:rPr dirty="0" lang="en-US"/>
              <a:t> geriatric psychiatry </a:t>
            </a:r>
            <a:r>
              <a:rPr dirty="0" lang="en-US" smtClean="0"/>
              <a:t>units and </a:t>
            </a:r>
            <a:r>
              <a:rPr dirty="0" lang="en-US"/>
              <a:t>accounts for 5‐10% of all psychiatric disorders in the over 65s. </a:t>
            </a:r>
            <a:endParaRPr dirty="0" lang="en-US" smtClean="0"/>
          </a:p>
          <a:p>
            <a:r>
              <a:rPr dirty="0" lang="en-US" err="1" smtClean="0"/>
              <a:t>Female:male</a:t>
            </a:r>
            <a:r>
              <a:rPr dirty="0" lang="en-US" smtClean="0"/>
              <a:t> </a:t>
            </a:r>
            <a:r>
              <a:rPr dirty="0" lang="en-US"/>
              <a:t>ratio </a:t>
            </a:r>
            <a:r>
              <a:rPr dirty="0" lang="en-US" smtClean="0"/>
              <a:t>is 2:1</a:t>
            </a:r>
            <a:r>
              <a:rPr dirty="0" lang="en-US"/>
              <a:t>. </a:t>
            </a:r>
            <a:endParaRPr dirty="0" lang="en-US" smtClean="0"/>
          </a:p>
          <a:p>
            <a:r>
              <a:rPr dirty="0" lang="en-US" smtClean="0"/>
              <a:t>The </a:t>
            </a:r>
            <a:r>
              <a:rPr dirty="0" lang="en-US"/>
              <a:t>onset of affective disorder in elderly patients who present with mania is </a:t>
            </a:r>
            <a:r>
              <a:rPr dirty="0" lang="en-US" smtClean="0"/>
              <a:t>later (</a:t>
            </a:r>
            <a:r>
              <a:rPr dirty="0" lang="en-US"/>
              <a:t>late 40s) with onset of mania being at a mean age of 55. </a:t>
            </a:r>
            <a:endParaRPr dirty="0" lang="en-US" smtClean="0"/>
          </a:p>
          <a:p>
            <a:r>
              <a:rPr dirty="0" lang="en-US" smtClean="0"/>
              <a:t>Genetic </a:t>
            </a:r>
            <a:r>
              <a:rPr dirty="0" lang="en-US"/>
              <a:t>factors appear to be </a:t>
            </a:r>
            <a:r>
              <a:rPr dirty="0" lang="en-US" smtClean="0"/>
              <a:t>less important </a:t>
            </a:r>
            <a:r>
              <a:rPr dirty="0" lang="en-US"/>
              <a:t>in </a:t>
            </a:r>
            <a:r>
              <a:rPr dirty="0" lang="en-US" err="1"/>
              <a:t>aetiology</a:t>
            </a:r>
            <a:r>
              <a:rPr dirty="0" lang="en-US"/>
              <a:t> of late‐onset mania with coarse neurological disorders playing </a:t>
            </a:r>
            <a:r>
              <a:rPr dirty="0" lang="en-US" smtClean="0"/>
              <a:t>a more </a:t>
            </a:r>
            <a:r>
              <a:rPr dirty="0" lang="en-US"/>
              <a:t>prominent role. </a:t>
            </a:r>
            <a:endParaRPr dirty="0" lang="en-US" smtClean="0"/>
          </a:p>
          <a:p>
            <a:r>
              <a:rPr dirty="0" lang="en-US" smtClean="0"/>
              <a:t>It </a:t>
            </a:r>
            <a:r>
              <a:rPr dirty="0" lang="en-US"/>
              <a:t>is more common for depression to follow mania in the elderly.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593" name="Title 1"/>
          <p:cNvSpPr>
            <a:spLocks noGrp="1"/>
          </p:cNvSpPr>
          <p:nvPr>
            <p:ph type="title"/>
          </p:nvPr>
        </p:nvSpPr>
        <p:spPr/>
        <p:txBody>
          <a:bodyPr/>
          <a:p>
            <a:r>
              <a:rPr dirty="0" lang="en-US" smtClean="0"/>
              <a:t>Outline </a:t>
            </a:r>
            <a:endParaRPr dirty="0" lang="en-US"/>
          </a:p>
        </p:txBody>
      </p:sp>
      <p:sp>
        <p:nvSpPr>
          <p:cNvPr id="1048594" name="Content Placeholder 2"/>
          <p:cNvSpPr>
            <a:spLocks noGrp="1"/>
          </p:cNvSpPr>
          <p:nvPr>
            <p:ph idx="1"/>
          </p:nvPr>
        </p:nvSpPr>
        <p:spPr/>
        <p:txBody>
          <a:bodyPr>
            <a:normAutofit fontScale="96875" lnSpcReduction="10000"/>
          </a:bodyPr>
          <a:p>
            <a:r>
              <a:rPr dirty="0" lang="en-US" smtClean="0"/>
              <a:t>The ageing process</a:t>
            </a:r>
          </a:p>
          <a:p>
            <a:r>
              <a:rPr dirty="0" lang="en-US" smtClean="0"/>
              <a:t>Dementia</a:t>
            </a:r>
          </a:p>
          <a:p>
            <a:r>
              <a:rPr dirty="0" lang="en-US" smtClean="0"/>
              <a:t>Affective disorders in old age</a:t>
            </a:r>
          </a:p>
          <a:p>
            <a:r>
              <a:rPr dirty="0" lang="en-US" smtClean="0"/>
              <a:t>Delusional disorders and schizophrenia</a:t>
            </a:r>
          </a:p>
          <a:p>
            <a:r>
              <a:rPr dirty="0" lang="en-US" smtClean="0"/>
              <a:t>Neurotic disorders</a:t>
            </a:r>
          </a:p>
          <a:p>
            <a:r>
              <a:rPr dirty="0" lang="en-US" smtClean="0"/>
              <a:t>Substance abuse</a:t>
            </a:r>
          </a:p>
          <a:p>
            <a:r>
              <a:rPr dirty="0" lang="en-US" smtClean="0"/>
              <a:t>Personality disorders</a:t>
            </a:r>
          </a:p>
          <a:p>
            <a:r>
              <a:rPr dirty="0" lang="en-US" smtClean="0"/>
              <a:t>Delirium </a:t>
            </a:r>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29" name="Title 1"/>
          <p:cNvSpPr>
            <a:spLocks noGrp="1"/>
          </p:cNvSpPr>
          <p:nvPr>
            <p:ph type="title"/>
          </p:nvPr>
        </p:nvSpPr>
        <p:spPr/>
        <p:txBody>
          <a:bodyPr/>
          <a:p>
            <a:r>
              <a:rPr dirty="0" lang="en-US" err="1" smtClean="0"/>
              <a:t>Pseudodementia</a:t>
            </a:r>
            <a:r>
              <a:rPr lang="en-US" smtClean="0"/>
              <a:t> </a:t>
            </a:r>
            <a:endParaRPr lang="en-US"/>
          </a:p>
        </p:txBody>
      </p:sp>
      <p:sp>
        <p:nvSpPr>
          <p:cNvPr id="1048630" name="Content Placeholder 2"/>
          <p:cNvSpPr>
            <a:spLocks noGrp="1"/>
          </p:cNvSpPr>
          <p:nvPr>
            <p:ph idx="1"/>
          </p:nvPr>
        </p:nvSpPr>
        <p:spPr/>
        <p:txBody>
          <a:bodyPr>
            <a:normAutofit fontScale="81250" lnSpcReduction="10000"/>
          </a:bodyPr>
          <a:p>
            <a:r>
              <a:rPr dirty="0" lang="en-US" smtClean="0"/>
              <a:t>Not an ICD 10 or DSM diagnosis but widely used and serves as a reminder that some patients with severe depression (especially those with severe psychomotor retardation or agitation) can appear to be suffering from dementia. </a:t>
            </a:r>
          </a:p>
          <a:p>
            <a:r>
              <a:rPr dirty="0" lang="en-US" smtClean="0"/>
              <a:t>Those who present with depression and cognitive impairment have a </a:t>
            </a:r>
            <a:r>
              <a:rPr b="1" dirty="0" lang="en-US" smtClean="0"/>
              <a:t>four‐fold increase </a:t>
            </a:r>
            <a:r>
              <a:rPr dirty="0" lang="en-US" smtClean="0"/>
              <a:t>in the risk of developing an irreversible dementia even though their initial cognitive deficit reverses with treatment.</a:t>
            </a:r>
          </a:p>
          <a:p>
            <a:r>
              <a:rPr dirty="0" lang="en-US" smtClean="0"/>
              <a:t>But Depression without cognitive impairment does not increase the risk of developing dementia.</a:t>
            </a:r>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31" name="Title 1"/>
          <p:cNvSpPr>
            <a:spLocks noGrp="1"/>
          </p:cNvSpPr>
          <p:nvPr>
            <p:ph type="title"/>
          </p:nvPr>
        </p:nvSpPr>
        <p:spPr/>
        <p:txBody>
          <a:bodyPr/>
          <a:p>
            <a:r>
              <a:rPr dirty="0" lang="en-US" err="1" smtClean="0"/>
              <a:t>Pseudodementia</a:t>
            </a:r>
            <a:r>
              <a:rPr dirty="0" lang="en-US" smtClean="0"/>
              <a:t>: diagnosis</a:t>
            </a:r>
            <a:endParaRPr dirty="0" lang="en-US"/>
          </a:p>
        </p:txBody>
      </p:sp>
      <p:sp>
        <p:nvSpPr>
          <p:cNvPr id="1048632" name="Content Placeholder 2"/>
          <p:cNvSpPr>
            <a:spLocks noGrp="1"/>
          </p:cNvSpPr>
          <p:nvPr>
            <p:ph idx="1"/>
          </p:nvPr>
        </p:nvSpPr>
        <p:spPr/>
        <p:txBody>
          <a:bodyPr>
            <a:normAutofit fontScale="78571" lnSpcReduction="20000"/>
          </a:bodyPr>
          <a:p>
            <a:r>
              <a:rPr dirty="0" lang="en-US" smtClean="0"/>
              <a:t>a history of relatively rapid onset with a personal or family history of depression. </a:t>
            </a:r>
          </a:p>
          <a:p>
            <a:r>
              <a:rPr dirty="0" lang="en-US" smtClean="0"/>
              <a:t>The episode tends to start with depressive symptoms rather than memory problems and patients tend to give ‘don’t know’ answers on cognitive assessment. </a:t>
            </a:r>
          </a:p>
          <a:p>
            <a:r>
              <a:rPr dirty="0" lang="en-US" smtClean="0"/>
              <a:t>Higher cortical dysfunction such as </a:t>
            </a:r>
            <a:r>
              <a:rPr dirty="0" lang="en-US" err="1" smtClean="0"/>
              <a:t>apraxia</a:t>
            </a:r>
            <a:r>
              <a:rPr dirty="0" lang="en-US" smtClean="0"/>
              <a:t> and aphasia is usually absent</a:t>
            </a:r>
          </a:p>
          <a:p>
            <a:r>
              <a:rPr dirty="0" lang="en-US" smtClean="0"/>
              <a:t>memory loss tends to be for both recent and remote events. </a:t>
            </a:r>
          </a:p>
          <a:p>
            <a:pPr lvl="1"/>
            <a:r>
              <a:rPr dirty="0" lang="en-US" smtClean="0"/>
              <a:t>A patient with </a:t>
            </a:r>
            <a:r>
              <a:rPr dirty="0" lang="en-US" err="1" smtClean="0"/>
              <a:t>pseudodementia</a:t>
            </a:r>
            <a:r>
              <a:rPr dirty="0" lang="en-US" smtClean="0"/>
              <a:t> will often complain of having a memory problem and want help. </a:t>
            </a:r>
          </a:p>
          <a:p>
            <a:r>
              <a:rPr dirty="0" lang="en-US" smtClean="0"/>
              <a:t>Sleep deprivation improves cognitive functioning in those with affective disorder and worsens it in those with a </a:t>
            </a:r>
            <a:r>
              <a:rPr dirty="0" lang="en-US" err="1" smtClean="0"/>
              <a:t>dementing</a:t>
            </a:r>
            <a:r>
              <a:rPr dirty="0" lang="en-US" smtClean="0"/>
              <a:t> illness.</a:t>
            </a: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33" name="Title 1"/>
          <p:cNvSpPr>
            <a:spLocks noGrp="1"/>
          </p:cNvSpPr>
          <p:nvPr>
            <p:ph type="title"/>
          </p:nvPr>
        </p:nvSpPr>
        <p:spPr/>
        <p:txBody>
          <a:bodyPr>
            <a:normAutofit fontScale="90000"/>
          </a:bodyPr>
          <a:p>
            <a:r>
              <a:rPr dirty="0" lang="en-US" smtClean="0"/>
              <a:t>Delusional disorders and schizophrenia</a:t>
            </a:r>
            <a:endParaRPr dirty="0" lang="en-US"/>
          </a:p>
        </p:txBody>
      </p:sp>
      <p:sp>
        <p:nvSpPr>
          <p:cNvPr id="1048634" name="Content Placeholder 2"/>
          <p:cNvSpPr>
            <a:spLocks noGrp="1"/>
          </p:cNvSpPr>
          <p:nvPr>
            <p:ph idx="1"/>
          </p:nvPr>
        </p:nvSpPr>
        <p:spPr/>
        <p:txBody>
          <a:bodyPr>
            <a:normAutofit fontScale="93750" lnSpcReduction="20000"/>
          </a:bodyPr>
          <a:p>
            <a:r>
              <a:rPr dirty="0" lang="en-US" smtClean="0"/>
              <a:t>No separate codes for late-onset schizophrenia (</a:t>
            </a:r>
            <a:r>
              <a:rPr dirty="0" lang="en-US" err="1" smtClean="0"/>
              <a:t>paraphrenia</a:t>
            </a:r>
            <a:r>
              <a:rPr dirty="0" lang="en-US" smtClean="0"/>
              <a:t>)</a:t>
            </a:r>
          </a:p>
          <a:p>
            <a:r>
              <a:rPr dirty="0" lang="en-US" smtClean="0"/>
              <a:t>Late onset schizophrenia (onset 40‐59 years)</a:t>
            </a:r>
          </a:p>
          <a:p>
            <a:r>
              <a:rPr dirty="0" lang="en-US" smtClean="0"/>
              <a:t>Very late onset schizophrenia‐like psychosis (&gt;60 years)</a:t>
            </a:r>
          </a:p>
          <a:p>
            <a:r>
              <a:rPr dirty="0" lang="en-US" smtClean="0"/>
              <a:t>Incidence is 17‐24 per 100,000 per year and female outnumber males with this preponderance becoming more pronounced with increasing age of onset. </a:t>
            </a:r>
          </a:p>
          <a:p>
            <a:r>
              <a:rPr dirty="0" lang="en-US" smtClean="0"/>
              <a:t>Prevalence among the elderly living in the community ranges from 0.1‐4%.</a:t>
            </a: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35" name="Title 1"/>
          <p:cNvSpPr>
            <a:spLocks noGrp="1"/>
          </p:cNvSpPr>
          <p:nvPr>
            <p:ph type="title"/>
          </p:nvPr>
        </p:nvSpPr>
        <p:spPr/>
        <p:txBody>
          <a:bodyPr>
            <a:normAutofit fontScale="90000"/>
          </a:bodyPr>
          <a:p>
            <a:r>
              <a:rPr dirty="0" lang="en-US" smtClean="0"/>
              <a:t>Delusional disorders and schizophrenia: symptoms</a:t>
            </a:r>
            <a:endParaRPr dirty="0" lang="en-US"/>
          </a:p>
        </p:txBody>
      </p:sp>
      <p:sp>
        <p:nvSpPr>
          <p:cNvPr id="1048636" name="Content Placeholder 2"/>
          <p:cNvSpPr>
            <a:spLocks noGrp="1"/>
          </p:cNvSpPr>
          <p:nvPr>
            <p:ph idx="1"/>
          </p:nvPr>
        </p:nvSpPr>
        <p:spPr/>
        <p:txBody>
          <a:bodyPr>
            <a:normAutofit fontScale="96429" lnSpcReduction="10000"/>
          </a:bodyPr>
          <a:p>
            <a:r>
              <a:rPr dirty="0" lang="en-US" smtClean="0"/>
              <a:t>The core symptoms and overall clinical profile is similar to that of younger onset schizophrenia, however the relative prominence of some features do differ:</a:t>
            </a:r>
          </a:p>
          <a:p>
            <a:r>
              <a:rPr dirty="0" lang="en-US" smtClean="0"/>
              <a:t>Symptoms which are commoner</a:t>
            </a:r>
          </a:p>
          <a:p>
            <a:r>
              <a:rPr dirty="0" lang="en-US" smtClean="0"/>
              <a:t>Persecutory delusions often predominate, although other delusions can commonly arise</a:t>
            </a:r>
          </a:p>
          <a:p>
            <a:pPr lvl="1"/>
            <a:r>
              <a:rPr dirty="0" lang="en-US" smtClean="0"/>
              <a:t>Partition delusions (i.e. believing that a person or object can pass through a barrier)</a:t>
            </a:r>
          </a:p>
          <a:p>
            <a:r>
              <a:rPr dirty="0" lang="en-US" smtClean="0"/>
              <a:t>Visual, tactile and olfactory hallucinations</a:t>
            </a: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37" name="Title 1"/>
          <p:cNvSpPr>
            <a:spLocks noGrp="1"/>
          </p:cNvSpPr>
          <p:nvPr>
            <p:ph type="title"/>
          </p:nvPr>
        </p:nvSpPr>
        <p:spPr/>
        <p:txBody>
          <a:bodyPr>
            <a:normAutofit fontScale="90000"/>
          </a:bodyPr>
          <a:p>
            <a:r>
              <a:rPr dirty="0" lang="en-US" smtClean="0"/>
              <a:t>Delusional disorders and schizophrenia: symptoms</a:t>
            </a:r>
            <a:endParaRPr dirty="0" lang="en-US"/>
          </a:p>
        </p:txBody>
      </p:sp>
      <p:sp>
        <p:nvSpPr>
          <p:cNvPr id="1048638" name="Content Placeholder 2"/>
          <p:cNvSpPr>
            <a:spLocks noGrp="1"/>
          </p:cNvSpPr>
          <p:nvPr>
            <p:ph idx="1"/>
          </p:nvPr>
        </p:nvSpPr>
        <p:spPr/>
        <p:txBody>
          <a:bodyPr>
            <a:normAutofit/>
          </a:bodyPr>
          <a:p>
            <a:r>
              <a:rPr dirty="0" lang="en-US" smtClean="0"/>
              <a:t>Symptoms which are less common</a:t>
            </a:r>
          </a:p>
          <a:p>
            <a:r>
              <a:rPr dirty="0" lang="en-US" smtClean="0"/>
              <a:t>First‐rank symptoms and formal thought disorder</a:t>
            </a:r>
          </a:p>
          <a:p>
            <a:r>
              <a:rPr dirty="0" lang="en-US" smtClean="0"/>
              <a:t>Personality is better preserved with fewer negative symptoms</a:t>
            </a:r>
          </a:p>
          <a:p>
            <a:r>
              <a:rPr dirty="0" lang="en-US" smtClean="0"/>
              <a:t>Cognitive deficits are very mild, and progression is slow over time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39" name="Title 1"/>
          <p:cNvSpPr>
            <a:spLocks noGrp="1"/>
          </p:cNvSpPr>
          <p:nvPr>
            <p:ph type="title"/>
          </p:nvPr>
        </p:nvSpPr>
        <p:spPr/>
        <p:txBody>
          <a:bodyPr>
            <a:normAutofit fontScale="90000"/>
          </a:bodyPr>
          <a:p>
            <a:r>
              <a:rPr dirty="0" lang="en-US" smtClean="0"/>
              <a:t>Factors associated with </a:t>
            </a:r>
            <a:r>
              <a:rPr dirty="0" lang="en-US" err="1" smtClean="0"/>
              <a:t>paraphrenia</a:t>
            </a:r>
            <a:endParaRPr dirty="0" lang="en-US"/>
          </a:p>
        </p:txBody>
      </p:sp>
      <p:sp>
        <p:nvSpPr>
          <p:cNvPr id="1048640" name="Content Placeholder 2"/>
          <p:cNvSpPr>
            <a:spLocks noGrp="1"/>
          </p:cNvSpPr>
          <p:nvPr>
            <p:ph idx="1"/>
          </p:nvPr>
        </p:nvSpPr>
        <p:spPr/>
        <p:txBody>
          <a:bodyPr>
            <a:normAutofit fontScale="89286" lnSpcReduction="10000"/>
          </a:bodyPr>
          <a:p>
            <a:r>
              <a:rPr b="1" dirty="0" lang="en-US" smtClean="0"/>
              <a:t>Family history ‐ </a:t>
            </a:r>
            <a:r>
              <a:rPr dirty="0" lang="en-US" smtClean="0"/>
              <a:t>although risk in first degree relatives is reduced compared with early onset schizophrenia. </a:t>
            </a:r>
          </a:p>
          <a:p>
            <a:pPr lvl="1"/>
            <a:r>
              <a:rPr dirty="0" lang="en-US" smtClean="0"/>
              <a:t>The lifetime risk of the more typical early‐onset schizophrenia for first‐degree relatives of patients is around 10 per cent and does not seem to reduce with increasing age at onset up to about 50 years, </a:t>
            </a:r>
          </a:p>
          <a:p>
            <a:pPr lvl="1"/>
            <a:r>
              <a:rPr dirty="0" lang="en-US" smtClean="0"/>
              <a:t>The first‐degree relatives of patients with very‐late‐onset (&gt; 59 years) schizophrenia‐like psychoses do not have an elevated lifetime morbid risk compared to healthy, aged control subjects.</a:t>
            </a:r>
          </a:p>
          <a:p>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41" name="Title 1"/>
          <p:cNvSpPr>
            <a:spLocks noGrp="1"/>
          </p:cNvSpPr>
          <p:nvPr>
            <p:ph type="title"/>
          </p:nvPr>
        </p:nvSpPr>
        <p:spPr/>
        <p:txBody>
          <a:bodyPr>
            <a:normAutofit fontScale="90000"/>
          </a:bodyPr>
          <a:p>
            <a:r>
              <a:rPr dirty="0" lang="en-US" smtClean="0"/>
              <a:t>Factors associated with </a:t>
            </a:r>
            <a:r>
              <a:rPr dirty="0" lang="en-US" err="1" smtClean="0"/>
              <a:t>paraphrenia</a:t>
            </a:r>
            <a:endParaRPr dirty="0" lang="en-US"/>
          </a:p>
        </p:txBody>
      </p:sp>
      <p:sp>
        <p:nvSpPr>
          <p:cNvPr id="1048642" name="Content Placeholder 2"/>
          <p:cNvSpPr>
            <a:spLocks noGrp="1"/>
          </p:cNvSpPr>
          <p:nvPr>
            <p:ph idx="1"/>
          </p:nvPr>
        </p:nvSpPr>
        <p:spPr/>
        <p:txBody>
          <a:bodyPr>
            <a:normAutofit fontScale="95455" lnSpcReduction="20000"/>
          </a:bodyPr>
          <a:p>
            <a:r>
              <a:rPr dirty="0" lang="en-US" smtClean="0"/>
              <a:t>Female gender</a:t>
            </a:r>
          </a:p>
          <a:p>
            <a:r>
              <a:rPr dirty="0" lang="en-US" smtClean="0"/>
              <a:t>Hearing loss</a:t>
            </a:r>
          </a:p>
          <a:p>
            <a:r>
              <a:rPr dirty="0" lang="en-US" smtClean="0"/>
              <a:t>Visual impairment</a:t>
            </a:r>
          </a:p>
          <a:p>
            <a:r>
              <a:rPr dirty="0" lang="en-US" smtClean="0"/>
              <a:t>Social isolation</a:t>
            </a:r>
          </a:p>
          <a:p>
            <a:r>
              <a:rPr dirty="0" lang="en-US" smtClean="0"/>
              <a:t>Brain disease</a:t>
            </a:r>
          </a:p>
          <a:p>
            <a:r>
              <a:rPr dirty="0" lang="en-US" smtClean="0"/>
              <a:t>Not marrying (may be a weak factor)</a:t>
            </a:r>
          </a:p>
          <a:p>
            <a:r>
              <a:rPr dirty="0" lang="en-US" smtClean="0"/>
              <a:t>Schizoid and paranoid personalities</a:t>
            </a:r>
          </a:p>
          <a:p>
            <a:pPr>
              <a:buNone/>
            </a:pPr>
            <a:endParaRPr dirty="0" lang="en-US" smtClean="0"/>
          </a:p>
          <a:p>
            <a:r>
              <a:rPr dirty="0" sz="2200" lang="en-US" smtClean="0"/>
              <a:t>Note: Rates of white matter </a:t>
            </a:r>
            <a:r>
              <a:rPr dirty="0" sz="2200" lang="en-US" err="1" smtClean="0"/>
              <a:t>hypertensities</a:t>
            </a:r>
            <a:r>
              <a:rPr dirty="0" sz="2200" lang="en-US" smtClean="0"/>
              <a:t> are not increased unlike late‐onset depression</a:t>
            </a:r>
            <a:endParaRPr dirty="0" sz="220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43" name="Title 1"/>
          <p:cNvSpPr>
            <a:spLocks noGrp="1"/>
          </p:cNvSpPr>
          <p:nvPr>
            <p:ph type="title"/>
          </p:nvPr>
        </p:nvSpPr>
        <p:spPr/>
        <p:txBody>
          <a:bodyPr/>
          <a:p>
            <a:r>
              <a:rPr dirty="0" lang="en-US" err="1" smtClean="0"/>
              <a:t>Paraphrenia</a:t>
            </a:r>
            <a:r>
              <a:rPr dirty="0" lang="en-US" smtClean="0"/>
              <a:t>: </a:t>
            </a:r>
            <a:r>
              <a:rPr dirty="0" lang="en-US" err="1" smtClean="0"/>
              <a:t>comorbidity</a:t>
            </a:r>
            <a:endParaRPr dirty="0" lang="en-US"/>
          </a:p>
        </p:txBody>
      </p:sp>
      <p:sp>
        <p:nvSpPr>
          <p:cNvPr id="1048644" name="Content Placeholder 2"/>
          <p:cNvSpPr>
            <a:spLocks noGrp="1"/>
          </p:cNvSpPr>
          <p:nvPr>
            <p:ph idx="1"/>
          </p:nvPr>
        </p:nvSpPr>
        <p:spPr/>
        <p:txBody>
          <a:bodyPr>
            <a:normAutofit fontScale="75000" lnSpcReduction="20000"/>
          </a:bodyPr>
          <a:p>
            <a:r>
              <a:rPr dirty="0" lang="en-US" smtClean="0"/>
              <a:t>Paranoid and schizophrenia‐like psychoses can complicate AD or DLB, but in such cases disorders of memory and concentration can generally clearly be seen to have preceded the emergence of persecutory symptoms. </a:t>
            </a:r>
          </a:p>
          <a:p>
            <a:r>
              <a:rPr dirty="0" lang="en-US" smtClean="0"/>
              <a:t>Many patients with psychoses that begin in old age have subtle and apparently only slowly progressive cognitive deficits; these do not constitute dementia and are not the same as schizophrenic negative symptoms, but seem to be more significant than the cognitive symptoms that accompany early‐onset schizophrenia. </a:t>
            </a:r>
          </a:p>
          <a:p>
            <a:r>
              <a:rPr dirty="0" lang="en-US" smtClean="0"/>
              <a:t>Even the most cognitively intact of these patients appear to be impaired on ‘executive’ cognitive functions such as attention set‐shifting ability and planning.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645" name="Title 1"/>
          <p:cNvSpPr>
            <a:spLocks noGrp="1"/>
          </p:cNvSpPr>
          <p:nvPr>
            <p:ph type="title"/>
          </p:nvPr>
        </p:nvSpPr>
        <p:spPr/>
        <p:txBody>
          <a:bodyPr/>
          <a:p>
            <a:r>
              <a:rPr dirty="0" lang="en-US" err="1" smtClean="0"/>
              <a:t>Paraphrenia</a:t>
            </a:r>
            <a:r>
              <a:rPr dirty="0" lang="en-US" smtClean="0"/>
              <a:t>: treatment</a:t>
            </a:r>
            <a:endParaRPr dirty="0" lang="en-US"/>
          </a:p>
        </p:txBody>
      </p:sp>
      <p:sp>
        <p:nvSpPr>
          <p:cNvPr id="1048646" name="Content Placeholder 2"/>
          <p:cNvSpPr>
            <a:spLocks noGrp="1"/>
          </p:cNvSpPr>
          <p:nvPr>
            <p:ph idx="1"/>
          </p:nvPr>
        </p:nvSpPr>
        <p:spPr/>
        <p:txBody>
          <a:bodyPr>
            <a:normAutofit/>
          </a:bodyPr>
          <a:p>
            <a:r>
              <a:rPr dirty="0" lang="en-US" smtClean="0"/>
              <a:t>There tends to be a poorer response to antipsychotic treatment.</a:t>
            </a:r>
          </a:p>
          <a:p>
            <a:pPr lvl="1"/>
            <a:r>
              <a:rPr dirty="0" lang="en-US" smtClean="0"/>
              <a:t> Lower doses are required (10‐20% of general adult dose). </a:t>
            </a:r>
          </a:p>
          <a:p>
            <a:pPr lvl="1"/>
            <a:r>
              <a:rPr dirty="0" lang="en-US" smtClean="0"/>
              <a:t>The risk of </a:t>
            </a:r>
            <a:r>
              <a:rPr dirty="0" lang="en-US" err="1" smtClean="0"/>
              <a:t>tardive</a:t>
            </a:r>
            <a:r>
              <a:rPr dirty="0" lang="en-US" smtClean="0"/>
              <a:t> </a:t>
            </a:r>
            <a:r>
              <a:rPr dirty="0" lang="en-US" err="1" smtClean="0"/>
              <a:t>dyskinesia</a:t>
            </a:r>
            <a:r>
              <a:rPr dirty="0" lang="en-US" smtClean="0"/>
              <a:t> is significantly higher in the elderly</a:t>
            </a:r>
          </a:p>
          <a:p>
            <a:endParaRPr dirty="0"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47" name="Title 1"/>
          <p:cNvSpPr>
            <a:spLocks noGrp="1"/>
          </p:cNvSpPr>
          <p:nvPr>
            <p:ph type="title"/>
          </p:nvPr>
        </p:nvSpPr>
        <p:spPr/>
        <p:txBody>
          <a:bodyPr/>
          <a:p>
            <a:r>
              <a:rPr dirty="0" lang="en-US" smtClean="0"/>
              <a:t>Neurotic disorders</a:t>
            </a:r>
            <a:endParaRPr dirty="0" lang="en-US"/>
          </a:p>
        </p:txBody>
      </p:sp>
      <p:sp>
        <p:nvSpPr>
          <p:cNvPr id="1048648" name="Content Placeholder 2"/>
          <p:cNvSpPr>
            <a:spLocks noGrp="1"/>
          </p:cNvSpPr>
          <p:nvPr>
            <p:ph idx="1"/>
          </p:nvPr>
        </p:nvSpPr>
        <p:spPr/>
        <p:txBody>
          <a:bodyPr>
            <a:normAutofit fontScale="82143" lnSpcReduction="10000"/>
          </a:bodyPr>
          <a:p>
            <a:r>
              <a:rPr dirty="0" lang="en-US" smtClean="0"/>
              <a:t>Both prevalence and incidence of most anxiety disorders seem to be lower in old age. </a:t>
            </a:r>
          </a:p>
          <a:p>
            <a:r>
              <a:rPr dirty="0" lang="en-US" smtClean="0"/>
              <a:t>In patients over 65 the prevalence is:</a:t>
            </a:r>
          </a:p>
          <a:p>
            <a:pPr lvl="1"/>
            <a:r>
              <a:rPr dirty="0" lang="en-US" smtClean="0"/>
              <a:t>Social phobia – 1%</a:t>
            </a:r>
          </a:p>
          <a:p>
            <a:pPr lvl="1"/>
            <a:r>
              <a:rPr dirty="0" lang="en-US" smtClean="0"/>
              <a:t>Simple phobia – 4%</a:t>
            </a:r>
          </a:p>
          <a:p>
            <a:pPr lvl="1"/>
            <a:r>
              <a:rPr dirty="0" lang="en-US" err="1" smtClean="0"/>
              <a:t>Generalised</a:t>
            </a:r>
            <a:r>
              <a:rPr dirty="0" lang="en-US" smtClean="0"/>
              <a:t> anxiety disorder – 4%</a:t>
            </a:r>
          </a:p>
          <a:p>
            <a:pPr lvl="1"/>
            <a:r>
              <a:rPr dirty="0" lang="en-US" smtClean="0"/>
              <a:t>OCD – 0.1‐0.8%</a:t>
            </a:r>
          </a:p>
          <a:p>
            <a:pPr lvl="1"/>
            <a:r>
              <a:rPr dirty="0" lang="en-US" smtClean="0"/>
              <a:t>Agoraphobia – 1.4‐7.9%</a:t>
            </a:r>
          </a:p>
          <a:p>
            <a:r>
              <a:rPr dirty="0" lang="en-US" smtClean="0"/>
              <a:t>Panic disorder is unusual in old age, and a first onset presentation should always prompt a search for an underlying physical or depressive disorder</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595" name="Title 1"/>
          <p:cNvSpPr>
            <a:spLocks noGrp="1"/>
          </p:cNvSpPr>
          <p:nvPr>
            <p:ph type="title"/>
          </p:nvPr>
        </p:nvSpPr>
        <p:spPr/>
        <p:txBody>
          <a:bodyPr/>
          <a:p>
            <a:r>
              <a:rPr dirty="0" lang="en-US" smtClean="0"/>
              <a:t>The ageing process</a:t>
            </a:r>
            <a:endParaRPr dirty="0" lang="en-US"/>
          </a:p>
        </p:txBody>
      </p:sp>
      <p:sp>
        <p:nvSpPr>
          <p:cNvPr id="1048596" name="Content Placeholder 2"/>
          <p:cNvSpPr>
            <a:spLocks noGrp="1"/>
          </p:cNvSpPr>
          <p:nvPr>
            <p:ph idx="1"/>
          </p:nvPr>
        </p:nvSpPr>
        <p:spPr/>
        <p:txBody>
          <a:bodyPr/>
          <a:p>
            <a:r>
              <a:rPr dirty="0" lang="en-US" smtClean="0"/>
              <a:t>Organ and system-based theories</a:t>
            </a:r>
          </a:p>
          <a:p>
            <a:r>
              <a:rPr dirty="0" lang="en-US" smtClean="0"/>
              <a:t>Biological theories of ageing</a:t>
            </a:r>
          </a:p>
          <a:p>
            <a:pPr lvl="1"/>
            <a:r>
              <a:rPr dirty="0" lang="en-US" smtClean="0"/>
              <a:t>Stochastic damage</a:t>
            </a:r>
          </a:p>
          <a:p>
            <a:pPr lvl="2"/>
            <a:r>
              <a:rPr dirty="0" lang="en-US" smtClean="0"/>
              <a:t>Rate-of-living theory</a:t>
            </a:r>
          </a:p>
          <a:p>
            <a:pPr lvl="2"/>
            <a:r>
              <a:rPr dirty="0" lang="en-US" smtClean="0"/>
              <a:t>Accumulation theories</a:t>
            </a:r>
          </a:p>
          <a:p>
            <a:pPr lvl="2"/>
            <a:r>
              <a:rPr dirty="0" lang="en-US" smtClean="0"/>
              <a:t>Cross-linkage theories </a:t>
            </a:r>
          </a:p>
          <a:p>
            <a:pPr lvl="2"/>
            <a:endParaRPr dirty="0" lang="en-US" smtClean="0"/>
          </a:p>
          <a:p>
            <a:r>
              <a:rPr dirty="0" lang="en-US" smtClean="0"/>
              <a:t>Genome-based theories </a:t>
            </a:r>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49" name="Title 1"/>
          <p:cNvSpPr>
            <a:spLocks noGrp="1"/>
          </p:cNvSpPr>
          <p:nvPr>
            <p:ph type="title"/>
          </p:nvPr>
        </p:nvSpPr>
        <p:spPr/>
        <p:txBody>
          <a:bodyPr/>
          <a:p>
            <a:r>
              <a:rPr dirty="0" lang="en-US" smtClean="0"/>
              <a:t>Neurotic disorders: symptoms</a:t>
            </a:r>
            <a:endParaRPr dirty="0" lang="en-US"/>
          </a:p>
        </p:txBody>
      </p:sp>
      <p:sp>
        <p:nvSpPr>
          <p:cNvPr id="1048650" name="Content Placeholder 2"/>
          <p:cNvSpPr>
            <a:spLocks noGrp="1"/>
          </p:cNvSpPr>
          <p:nvPr>
            <p:ph idx="1"/>
          </p:nvPr>
        </p:nvSpPr>
        <p:spPr/>
        <p:txBody>
          <a:bodyPr>
            <a:normAutofit fontScale="90625" lnSpcReduction="20000"/>
          </a:bodyPr>
          <a:p>
            <a:r>
              <a:rPr dirty="0" lang="en-US" smtClean="0"/>
              <a:t>Symptoms of anxiety in the elderly are often non‐specific with features of both anxiety and depression. </a:t>
            </a:r>
          </a:p>
          <a:p>
            <a:r>
              <a:rPr dirty="0" lang="en-US" err="1" smtClean="0"/>
              <a:t>Hypochondriacal</a:t>
            </a:r>
            <a:r>
              <a:rPr dirty="0" lang="en-US" smtClean="0"/>
              <a:t> symptoms may be prominent </a:t>
            </a:r>
          </a:p>
          <a:p>
            <a:r>
              <a:rPr dirty="0" lang="en-US" smtClean="0"/>
              <a:t>In the elderly, anxiety symptoms are often associated with physical disorders, and the assessment of an anxious patient should always include a thorough physical examination</a:t>
            </a:r>
          </a:p>
          <a:p>
            <a:r>
              <a:rPr dirty="0" lang="en-US" smtClean="0"/>
              <a:t>Symptoms of anxiety can also be caused by prescribed drugs such as oral </a:t>
            </a:r>
            <a:r>
              <a:rPr dirty="0" lang="en-US" err="1" smtClean="0"/>
              <a:t>hypoglycaemics</a:t>
            </a:r>
            <a:r>
              <a:rPr dirty="0" lang="en-US" smtClean="0"/>
              <a:t> and corticosteroids</a:t>
            </a:r>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51" name="Title 1"/>
          <p:cNvSpPr>
            <a:spLocks noGrp="1"/>
          </p:cNvSpPr>
          <p:nvPr>
            <p:ph type="title"/>
          </p:nvPr>
        </p:nvSpPr>
        <p:spPr/>
        <p:txBody>
          <a:bodyPr/>
          <a:p>
            <a:r>
              <a:rPr dirty="0" lang="en-US" smtClean="0"/>
              <a:t>Neurotic disorders: treatment</a:t>
            </a:r>
            <a:endParaRPr dirty="0" lang="en-US"/>
          </a:p>
        </p:txBody>
      </p:sp>
      <p:sp>
        <p:nvSpPr>
          <p:cNvPr id="1048652" name="Content Placeholder 2"/>
          <p:cNvSpPr>
            <a:spLocks noGrp="1"/>
          </p:cNvSpPr>
          <p:nvPr>
            <p:ph idx="1"/>
          </p:nvPr>
        </p:nvSpPr>
        <p:spPr/>
        <p:txBody>
          <a:bodyPr>
            <a:normAutofit/>
          </a:bodyPr>
          <a:p>
            <a:r>
              <a:rPr dirty="0" lang="en-US" smtClean="0"/>
              <a:t>The clinical features, </a:t>
            </a:r>
            <a:r>
              <a:rPr dirty="0" lang="en-US" err="1" smtClean="0"/>
              <a:t>aetiologies</a:t>
            </a:r>
            <a:r>
              <a:rPr dirty="0" lang="en-US" smtClean="0"/>
              <a:t> and treatments vary little as compared to those used in younger adults, although cautious use of medication is recommended.</a:t>
            </a:r>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53" name="Title 1"/>
          <p:cNvSpPr>
            <a:spLocks noGrp="1"/>
          </p:cNvSpPr>
          <p:nvPr>
            <p:ph type="title"/>
          </p:nvPr>
        </p:nvSpPr>
        <p:spPr/>
        <p:txBody>
          <a:bodyPr/>
          <a:p>
            <a:r>
              <a:rPr dirty="0" lang="en-US" smtClean="0"/>
              <a:t>Substance abuse</a:t>
            </a:r>
            <a:endParaRPr dirty="0" lang="en-US"/>
          </a:p>
        </p:txBody>
      </p:sp>
      <p:sp>
        <p:nvSpPr>
          <p:cNvPr id="1048654" name="Content Placeholder 2"/>
          <p:cNvSpPr>
            <a:spLocks noGrp="1"/>
          </p:cNvSpPr>
          <p:nvPr>
            <p:ph idx="1"/>
          </p:nvPr>
        </p:nvSpPr>
        <p:spPr/>
        <p:txBody>
          <a:bodyPr>
            <a:normAutofit fontScale="78571" lnSpcReduction="20000"/>
          </a:bodyPr>
          <a:p>
            <a:r>
              <a:rPr dirty="0" lang="en-US" smtClean="0"/>
              <a:t>About half of the over‐65 age group drink alcohol and the prevalence of misuse and dependence decreases with age</a:t>
            </a:r>
          </a:p>
          <a:p>
            <a:r>
              <a:rPr dirty="0" lang="en-US" smtClean="0"/>
              <a:t> Elderly people with alcoholism who were dependent in younger life have different characteristics to those who started drinking in later life.</a:t>
            </a:r>
          </a:p>
          <a:p>
            <a:r>
              <a:rPr dirty="0" lang="en-US" smtClean="0"/>
              <a:t>Early‐onset drinkers tend to have a family history of alcohol misuse, a history of smoking and a higher alcohol intake</a:t>
            </a:r>
          </a:p>
          <a:p>
            <a:r>
              <a:rPr dirty="0" lang="en-US" smtClean="0"/>
              <a:t> Late‐onset drinkers are more likely to have </a:t>
            </a:r>
          </a:p>
          <a:p>
            <a:pPr lvl="1"/>
            <a:r>
              <a:rPr dirty="0" lang="en-US" smtClean="0"/>
              <a:t>an obvious precipitant for their drinking e.g. bereavement or physical illness,</a:t>
            </a:r>
          </a:p>
          <a:p>
            <a:pPr lvl="1"/>
            <a:r>
              <a:rPr dirty="0" lang="en-US" smtClean="0"/>
              <a:t>a milder, more circumscribed drinking problem and greater </a:t>
            </a:r>
            <a:r>
              <a:rPr dirty="0" lang="en-US" err="1" smtClean="0"/>
              <a:t>premorbid</a:t>
            </a:r>
            <a:r>
              <a:rPr dirty="0" lang="en-US" smtClean="0"/>
              <a:t> psychological stability.</a:t>
            </a: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55" name="Title 1"/>
          <p:cNvSpPr>
            <a:spLocks noGrp="1"/>
          </p:cNvSpPr>
          <p:nvPr>
            <p:ph type="title"/>
          </p:nvPr>
        </p:nvSpPr>
        <p:spPr/>
        <p:txBody>
          <a:bodyPr>
            <a:normAutofit fontScale="90000"/>
          </a:bodyPr>
          <a:p>
            <a:r>
              <a:rPr dirty="0" lang="en-US" smtClean="0"/>
              <a:t>Substance abuse: risk factors/</a:t>
            </a:r>
            <a:r>
              <a:rPr dirty="0" lang="en-US" err="1" smtClean="0"/>
              <a:t>comorbidity</a:t>
            </a:r>
            <a:endParaRPr dirty="0" lang="en-US"/>
          </a:p>
        </p:txBody>
      </p:sp>
      <p:sp>
        <p:nvSpPr>
          <p:cNvPr id="1048656" name="Content Placeholder 2"/>
          <p:cNvSpPr>
            <a:spLocks noGrp="1"/>
          </p:cNvSpPr>
          <p:nvPr>
            <p:ph idx="1"/>
          </p:nvPr>
        </p:nvSpPr>
        <p:spPr/>
        <p:txBody>
          <a:bodyPr>
            <a:normAutofit fontScale="78571" lnSpcReduction="20000"/>
          </a:bodyPr>
          <a:p>
            <a:r>
              <a:rPr dirty="0" lang="en-US" smtClean="0"/>
              <a:t>Risk factors: </a:t>
            </a:r>
          </a:p>
          <a:p>
            <a:pPr lvl="1"/>
            <a:r>
              <a:rPr dirty="0" lang="en-US" smtClean="0"/>
              <a:t>female gender </a:t>
            </a:r>
          </a:p>
          <a:p>
            <a:pPr lvl="1"/>
            <a:r>
              <a:rPr dirty="0" lang="en-US" smtClean="0"/>
              <a:t>higher socioeconomic class</a:t>
            </a:r>
          </a:p>
          <a:p>
            <a:r>
              <a:rPr dirty="0" lang="en-US" smtClean="0"/>
              <a:t>In the ECA study in the USA, among participants over the age of 55, the prevalence of alcohol use disorders was 1.5 times greater among people with mild and severe cognitive impairment than those with no impairment (George </a:t>
            </a:r>
            <a:r>
              <a:rPr dirty="0" i="1" lang="en-US" smtClean="0"/>
              <a:t>et al, 1991). </a:t>
            </a:r>
          </a:p>
          <a:p>
            <a:r>
              <a:rPr dirty="0" i="1" lang="en-US" smtClean="0"/>
              <a:t>It has been reported that </a:t>
            </a:r>
            <a:r>
              <a:rPr dirty="0" lang="en-US" smtClean="0"/>
              <a:t>there is increased occurrence of all types of dementia except Alzheimer’s disease in elderly people with alcohol use disorders</a:t>
            </a:r>
          </a:p>
          <a:p>
            <a:r>
              <a:rPr dirty="0" lang="en-US" smtClean="0"/>
              <a:t>Dependence on other substances tends to be more related to prescribed medication such as benzodiazepines.</a:t>
            </a:r>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57" name="Title 1"/>
          <p:cNvSpPr>
            <a:spLocks noGrp="1"/>
          </p:cNvSpPr>
          <p:nvPr>
            <p:ph type="title"/>
          </p:nvPr>
        </p:nvSpPr>
        <p:spPr/>
        <p:txBody>
          <a:bodyPr/>
          <a:p>
            <a:r>
              <a:rPr dirty="0" lang="en-US" smtClean="0"/>
              <a:t>Substance abuse</a:t>
            </a:r>
            <a:endParaRPr dirty="0" lang="en-US"/>
          </a:p>
        </p:txBody>
      </p:sp>
      <p:sp>
        <p:nvSpPr>
          <p:cNvPr id="1048658" name="Content Placeholder 2"/>
          <p:cNvSpPr>
            <a:spLocks noGrp="1"/>
          </p:cNvSpPr>
          <p:nvPr>
            <p:ph idx="1"/>
          </p:nvPr>
        </p:nvSpPr>
        <p:spPr/>
        <p:txBody>
          <a:bodyPr>
            <a:normAutofit/>
          </a:bodyPr>
          <a:p>
            <a:r>
              <a:rPr dirty="0" lang="en-US" smtClean="0"/>
              <a:t>Metabolism</a:t>
            </a:r>
          </a:p>
          <a:p>
            <a:pPr lvl="1"/>
            <a:r>
              <a:rPr dirty="0" lang="en-US" smtClean="0"/>
              <a:t>Older adults have an altered distribution and increased blood alcohol levels for a given dose of alcohol and ageing organs are less able to withstand the toxic effects of alcohol. </a:t>
            </a:r>
          </a:p>
          <a:p>
            <a:pPr lvl="1"/>
            <a:r>
              <a:rPr dirty="0" lang="en-US" smtClean="0"/>
              <a:t>Presentation can be with falls, drowsiness, delirium, depression, self-neglect or poor control of </a:t>
            </a:r>
            <a:r>
              <a:rPr dirty="0" lang="en-US" err="1" smtClean="0"/>
              <a:t>comorbid</a:t>
            </a:r>
            <a:r>
              <a:rPr dirty="0" lang="en-US" smtClean="0"/>
              <a:t> conditions such as hypertension or diabetes.</a:t>
            </a:r>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59" name="Title 1"/>
          <p:cNvSpPr>
            <a:spLocks noGrp="1"/>
          </p:cNvSpPr>
          <p:nvPr>
            <p:ph type="title"/>
          </p:nvPr>
        </p:nvSpPr>
        <p:spPr/>
        <p:txBody>
          <a:bodyPr/>
          <a:p>
            <a:r>
              <a:rPr dirty="0" lang="en-US" smtClean="0"/>
              <a:t>Personality disorder</a:t>
            </a:r>
            <a:endParaRPr dirty="0" lang="en-US"/>
          </a:p>
        </p:txBody>
      </p:sp>
      <p:sp>
        <p:nvSpPr>
          <p:cNvPr id="1048660" name="Content Placeholder 2"/>
          <p:cNvSpPr>
            <a:spLocks noGrp="1"/>
          </p:cNvSpPr>
          <p:nvPr>
            <p:ph idx="1"/>
          </p:nvPr>
        </p:nvSpPr>
        <p:spPr/>
        <p:txBody>
          <a:bodyPr>
            <a:normAutofit fontScale="85714" lnSpcReduction="20000"/>
          </a:bodyPr>
          <a:p>
            <a:r>
              <a:rPr dirty="0" lang="en-US" smtClean="0"/>
              <a:t>A meta‐analysis found the prevalence of personality disorders in the over 50s was 7‐10%.</a:t>
            </a:r>
          </a:p>
          <a:p>
            <a:r>
              <a:rPr dirty="0" lang="en-US" smtClean="0"/>
              <a:t>The prevalence of personality disorders decreases with increasing age largely due to a reduction in the cluster B group.</a:t>
            </a:r>
          </a:p>
          <a:p>
            <a:pPr lvl="1"/>
            <a:r>
              <a:rPr dirty="0" lang="en-US" smtClean="0"/>
              <a:t>Could be due to maturation of personality and reduction in problematic </a:t>
            </a:r>
            <a:r>
              <a:rPr dirty="0" lang="en-US" err="1" smtClean="0"/>
              <a:t>behaviours</a:t>
            </a:r>
            <a:r>
              <a:rPr dirty="0" lang="en-US" smtClean="0"/>
              <a:t> associated with the personality disorder. </a:t>
            </a:r>
          </a:p>
          <a:p>
            <a:pPr lvl="1"/>
            <a:r>
              <a:rPr dirty="0" lang="en-US" smtClean="0"/>
              <a:t>However, obsessive‐compulsive and schizoid characteristics may become more prominent</a:t>
            </a:r>
          </a:p>
          <a:p>
            <a:r>
              <a:rPr dirty="0" lang="en-US" smtClean="0"/>
              <a:t>Schizoid and paranoid traits may become more pronounced due to isolation, and can be mistaken for delusional disorder or schizophrenia.</a:t>
            </a:r>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61" name="Title 1"/>
          <p:cNvSpPr>
            <a:spLocks noGrp="1"/>
          </p:cNvSpPr>
          <p:nvPr>
            <p:ph type="title"/>
          </p:nvPr>
        </p:nvSpPr>
        <p:spPr/>
        <p:txBody>
          <a:bodyPr>
            <a:normAutofit fontScale="90000"/>
          </a:bodyPr>
          <a:p>
            <a:r>
              <a:rPr dirty="0" lang="en-US" smtClean="0"/>
              <a:t>Personality disorder: </a:t>
            </a:r>
            <a:r>
              <a:rPr dirty="0" lang="en-US" err="1" smtClean="0"/>
              <a:t>comorbidity</a:t>
            </a:r>
            <a:endParaRPr dirty="0" lang="en-US"/>
          </a:p>
        </p:txBody>
      </p:sp>
      <p:sp>
        <p:nvSpPr>
          <p:cNvPr id="1048662" name="Content Placeholder 2"/>
          <p:cNvSpPr>
            <a:spLocks noGrp="1"/>
          </p:cNvSpPr>
          <p:nvPr>
            <p:ph idx="1"/>
          </p:nvPr>
        </p:nvSpPr>
        <p:spPr/>
        <p:txBody>
          <a:bodyPr>
            <a:normAutofit fontScale="96875" lnSpcReduction="10000"/>
          </a:bodyPr>
          <a:p>
            <a:r>
              <a:rPr dirty="0" lang="en-US" smtClean="0"/>
              <a:t>Personality disorder as a co morbid condition appears to be significantly more common in patients </a:t>
            </a:r>
            <a:r>
              <a:rPr dirty="0" lang="en-US" err="1" smtClean="0"/>
              <a:t>hospitalised</a:t>
            </a:r>
            <a:r>
              <a:rPr dirty="0" lang="en-US" smtClean="0"/>
              <a:t> for depression than in those </a:t>
            </a:r>
            <a:r>
              <a:rPr dirty="0" lang="en-US" err="1" smtClean="0"/>
              <a:t>hospitalised</a:t>
            </a:r>
            <a:r>
              <a:rPr dirty="0" lang="en-US" smtClean="0"/>
              <a:t> for disorders of cognition</a:t>
            </a:r>
          </a:p>
          <a:p>
            <a:r>
              <a:rPr dirty="0" lang="en-US" smtClean="0"/>
              <a:t>As with younger patients, personality disorder is likely to be associated with a poorer prognosis. </a:t>
            </a:r>
          </a:p>
          <a:p>
            <a:r>
              <a:rPr dirty="0" lang="en-US" smtClean="0"/>
              <a:t>Personality disorder may be a risk factor for late‐life depression.</a:t>
            </a: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63" name="Title 1"/>
          <p:cNvSpPr>
            <a:spLocks noGrp="1"/>
          </p:cNvSpPr>
          <p:nvPr>
            <p:ph type="title"/>
          </p:nvPr>
        </p:nvSpPr>
        <p:spPr/>
        <p:txBody>
          <a:bodyPr/>
          <a:p>
            <a:r>
              <a:rPr b="1" dirty="0" lang="en-US" smtClean="0"/>
              <a:t>Diogenes syndrome </a:t>
            </a:r>
            <a:endParaRPr dirty="0" lang="en-US"/>
          </a:p>
        </p:txBody>
      </p:sp>
      <p:sp>
        <p:nvSpPr>
          <p:cNvPr id="1048664" name="Content Placeholder 2"/>
          <p:cNvSpPr>
            <a:spLocks noGrp="1"/>
          </p:cNvSpPr>
          <p:nvPr>
            <p:ph idx="1"/>
          </p:nvPr>
        </p:nvSpPr>
        <p:spPr/>
        <p:txBody>
          <a:bodyPr>
            <a:normAutofit fontScale="60714" lnSpcReduction="20000"/>
          </a:bodyPr>
          <a:p>
            <a:r>
              <a:rPr b="1" dirty="0" lang="en-US" smtClean="0"/>
              <a:t>Synonym: senile squalor syndrome</a:t>
            </a:r>
          </a:p>
          <a:p>
            <a:r>
              <a:rPr b="1" dirty="0" lang="en-US" smtClean="0"/>
              <a:t>Clinical features</a:t>
            </a:r>
          </a:p>
          <a:p>
            <a:pPr lvl="1"/>
            <a:r>
              <a:rPr b="1" dirty="0" lang="en-US" smtClean="0"/>
              <a:t>severe self neglect, </a:t>
            </a:r>
            <a:r>
              <a:rPr dirty="0" lang="en-US" smtClean="0"/>
              <a:t>neglect of surroundings, social withdrawal and isolation. </a:t>
            </a:r>
          </a:p>
          <a:p>
            <a:pPr lvl="1"/>
            <a:r>
              <a:rPr dirty="0" lang="en-US" smtClean="0"/>
              <a:t>No medical or psychiatric illness can account for this. </a:t>
            </a:r>
          </a:p>
          <a:p>
            <a:pPr lvl="1"/>
            <a:r>
              <a:rPr dirty="0" lang="en-US" err="1" smtClean="0"/>
              <a:t>Syllogomania</a:t>
            </a:r>
            <a:r>
              <a:rPr dirty="0" lang="en-US" smtClean="0"/>
              <a:t> also occurs (the hoarding of rubbish).</a:t>
            </a:r>
          </a:p>
          <a:p>
            <a:r>
              <a:rPr dirty="0" lang="en-US" smtClean="0"/>
              <a:t>Causes</a:t>
            </a:r>
          </a:p>
          <a:p>
            <a:pPr lvl="1"/>
            <a:r>
              <a:rPr dirty="0" lang="en-US" smtClean="0"/>
              <a:t>stressful life events. </a:t>
            </a:r>
          </a:p>
          <a:p>
            <a:pPr lvl="1"/>
            <a:r>
              <a:rPr dirty="0" lang="en-US" smtClean="0"/>
              <a:t>represents the end‐stage of a personality disorder or </a:t>
            </a:r>
          </a:p>
          <a:p>
            <a:pPr lvl="1"/>
            <a:r>
              <a:rPr dirty="0" lang="en-US" smtClean="0"/>
              <a:t>a degree of frontal lobe impairment. </a:t>
            </a:r>
          </a:p>
          <a:p>
            <a:r>
              <a:rPr dirty="0" lang="en-US" smtClean="0"/>
              <a:t>Diagnosis </a:t>
            </a:r>
          </a:p>
          <a:p>
            <a:pPr lvl="1"/>
            <a:r>
              <a:rPr dirty="0" lang="en-US" smtClean="0"/>
              <a:t>Dementia, psychosis and depression must be excluded.</a:t>
            </a:r>
          </a:p>
          <a:p>
            <a:r>
              <a:rPr dirty="0" lang="en-US" smtClean="0"/>
              <a:t>Management  and prognosis</a:t>
            </a:r>
          </a:p>
          <a:p>
            <a:pPr lvl="1"/>
            <a:r>
              <a:rPr dirty="0" lang="en-US" smtClean="0"/>
              <a:t>Difficult. </a:t>
            </a:r>
          </a:p>
          <a:p>
            <a:pPr lvl="1"/>
            <a:r>
              <a:rPr dirty="0" lang="en-US" smtClean="0"/>
              <a:t>46% of patients have a 5 year mortality rate. </a:t>
            </a:r>
          </a:p>
          <a:p>
            <a:pPr lvl="1"/>
            <a:r>
              <a:rPr dirty="0" lang="en-US" err="1" smtClean="0"/>
              <a:t>Hospitalisation</a:t>
            </a:r>
            <a:r>
              <a:rPr dirty="0" lang="en-US" smtClean="0"/>
              <a:t> has to be avoided whenever possible, due to a high mortality rate following an admission, and ambulatory treatment and social measures should be </a:t>
            </a:r>
            <a:r>
              <a:rPr dirty="0" lang="en-US" err="1" smtClean="0"/>
              <a:t>favoured</a:t>
            </a:r>
            <a:r>
              <a:rPr dirty="0" lang="en-US" smtClean="0"/>
              <a:t>. </a:t>
            </a:r>
            <a:endParaRPr dirty="0" lang="en-US"/>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665" name="Title 1"/>
          <p:cNvSpPr>
            <a:spLocks noGrp="1"/>
          </p:cNvSpPr>
          <p:nvPr>
            <p:ph type="title"/>
          </p:nvPr>
        </p:nvSpPr>
        <p:spPr/>
        <p:txBody>
          <a:bodyPr/>
          <a:p>
            <a:r>
              <a:rPr dirty="0" lang="en-US" smtClean="0"/>
              <a:t>Delirium </a:t>
            </a:r>
            <a:endParaRPr dirty="0" lang="en-US"/>
          </a:p>
        </p:txBody>
      </p:sp>
      <p:sp>
        <p:nvSpPr>
          <p:cNvPr id="1048666" name="Content Placeholder 2"/>
          <p:cNvSpPr>
            <a:spLocks noGrp="1"/>
          </p:cNvSpPr>
          <p:nvPr>
            <p:ph idx="1"/>
          </p:nvPr>
        </p:nvSpPr>
        <p:spPr/>
        <p:txBody>
          <a:bodyPr>
            <a:normAutofit fontScale="71429" lnSpcReduction="20000"/>
          </a:bodyPr>
          <a:p>
            <a:r>
              <a:rPr dirty="0" lang="en-US" smtClean="0"/>
              <a:t>Delirium (acute </a:t>
            </a:r>
            <a:r>
              <a:rPr dirty="0" lang="en-US" err="1" smtClean="0"/>
              <a:t>confusional</a:t>
            </a:r>
            <a:r>
              <a:rPr dirty="0" lang="en-US" smtClean="0"/>
              <a:t> state) in the elderly is common but prevalence varies</a:t>
            </a:r>
          </a:p>
          <a:p>
            <a:r>
              <a:rPr dirty="0" lang="en-US" smtClean="0"/>
              <a:t>depending on the situation.</a:t>
            </a:r>
          </a:p>
          <a:p>
            <a:pPr lvl="1"/>
            <a:r>
              <a:rPr dirty="0" lang="en-US" smtClean="0"/>
              <a:t> 10‐20% in elderly medical admissions</a:t>
            </a:r>
          </a:p>
          <a:p>
            <a:pPr lvl="1"/>
            <a:r>
              <a:rPr dirty="0" lang="en-US" smtClean="0"/>
              <a:t>5‐15% in nursing homes</a:t>
            </a:r>
          </a:p>
          <a:p>
            <a:pPr lvl="1"/>
            <a:r>
              <a:rPr dirty="0" lang="en-US" smtClean="0"/>
              <a:t>37% incidence post‐operatively</a:t>
            </a:r>
          </a:p>
          <a:p>
            <a:r>
              <a:rPr dirty="0" lang="en-US" smtClean="0"/>
              <a:t>Patients who develop delirium have high mortality, </a:t>
            </a:r>
            <a:r>
              <a:rPr dirty="0" lang="en-US" err="1" smtClean="0"/>
              <a:t>institutionalisation</a:t>
            </a:r>
            <a:r>
              <a:rPr dirty="0" lang="en-US" smtClean="0"/>
              <a:t> and complication rates, and have longer lengths of hospital stays than non‐delirious patients. </a:t>
            </a:r>
          </a:p>
          <a:p>
            <a:r>
              <a:rPr dirty="0" lang="en-US" smtClean="0"/>
              <a:t>Patients with delirium are also three times more likely to develop dementia, even if they have no prior cognitive or functional impairment This highlights the importance of early recognition and management.</a:t>
            </a:r>
          </a:p>
          <a:p>
            <a:r>
              <a:rPr dirty="0" lang="en-US" smtClean="0"/>
              <a:t> Delirium may be </a:t>
            </a:r>
            <a:r>
              <a:rPr dirty="0" lang="en-US" err="1" smtClean="0"/>
              <a:t>unrecognised</a:t>
            </a:r>
            <a:r>
              <a:rPr dirty="0" lang="en-US" smtClean="0"/>
              <a:t> by doctors and nurses in up to two-thirds of cases</a:t>
            </a:r>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667" name="Title 1"/>
          <p:cNvSpPr>
            <a:spLocks noGrp="1"/>
          </p:cNvSpPr>
          <p:nvPr>
            <p:ph type="title"/>
          </p:nvPr>
        </p:nvSpPr>
        <p:spPr/>
        <p:txBody>
          <a:bodyPr/>
          <a:p>
            <a:r>
              <a:rPr dirty="0" lang="en-US" smtClean="0"/>
              <a:t>Delirium: risk factors </a:t>
            </a:r>
            <a:endParaRPr dirty="0" lang="en-US"/>
          </a:p>
        </p:txBody>
      </p:sp>
      <p:sp>
        <p:nvSpPr>
          <p:cNvPr id="1048668" name="Content Placeholder 2"/>
          <p:cNvSpPr>
            <a:spLocks noGrp="1"/>
          </p:cNvSpPr>
          <p:nvPr>
            <p:ph idx="1"/>
          </p:nvPr>
        </p:nvSpPr>
        <p:spPr/>
        <p:txBody>
          <a:bodyPr>
            <a:normAutofit fontScale="96875" lnSpcReduction="10000"/>
          </a:bodyPr>
          <a:p>
            <a:r>
              <a:rPr dirty="0" lang="en-US" smtClean="0"/>
              <a:t>Increasing age</a:t>
            </a:r>
          </a:p>
          <a:p>
            <a:r>
              <a:rPr dirty="0" lang="en-US" smtClean="0"/>
              <a:t>Dementia (patients with dementia are five times more likely to develop delirium)</a:t>
            </a:r>
          </a:p>
          <a:p>
            <a:r>
              <a:rPr dirty="0" lang="en-US" smtClean="0"/>
              <a:t>Admission with infection or dehydration</a:t>
            </a:r>
          </a:p>
          <a:p>
            <a:r>
              <a:rPr dirty="0" lang="en-US" smtClean="0"/>
              <a:t>Physical frailty</a:t>
            </a:r>
          </a:p>
          <a:p>
            <a:r>
              <a:rPr dirty="0" lang="en-US" smtClean="0"/>
              <a:t>Surgery e.g. fractured neck of femur</a:t>
            </a:r>
          </a:p>
          <a:p>
            <a:r>
              <a:rPr dirty="0" lang="en-US" smtClean="0"/>
              <a:t>Visual impairment</a:t>
            </a:r>
          </a:p>
          <a:p>
            <a:r>
              <a:rPr dirty="0" lang="en-US" smtClean="0"/>
              <a:t>Pain</a:t>
            </a:r>
          </a:p>
          <a:p>
            <a:r>
              <a:rPr dirty="0" lang="en-US" smtClean="0"/>
              <a:t>Poly‐pharmacy</a:t>
            </a: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597" name="Title 1"/>
          <p:cNvSpPr>
            <a:spLocks noGrp="1"/>
          </p:cNvSpPr>
          <p:nvPr>
            <p:ph type="title"/>
          </p:nvPr>
        </p:nvSpPr>
        <p:spPr/>
        <p:txBody>
          <a:bodyPr>
            <a:normAutofit fontScale="90000"/>
          </a:bodyPr>
          <a:p>
            <a:r>
              <a:rPr baseline="0" b="1" dirty="0" i="1" lang="en-US" smtClean="0">
                <a:latin typeface="PalatinoLinotype-BoldItalic"/>
              </a:rPr>
              <a:t> Organ‐ and system‐based theories</a:t>
            </a:r>
            <a:endParaRPr dirty="0" lang="en-US"/>
          </a:p>
        </p:txBody>
      </p:sp>
      <p:sp>
        <p:nvSpPr>
          <p:cNvPr id="1048598" name="Content Placeholder 2"/>
          <p:cNvSpPr>
            <a:spLocks noGrp="1"/>
          </p:cNvSpPr>
          <p:nvPr>
            <p:ph idx="1"/>
          </p:nvPr>
        </p:nvSpPr>
        <p:spPr/>
        <p:txBody>
          <a:bodyPr>
            <a:normAutofit/>
          </a:bodyPr>
          <a:p>
            <a:r>
              <a:rPr baseline="0" dirty="0" lang="en-US" smtClean="0">
                <a:latin typeface="PalatinoLinotype-Roman"/>
              </a:rPr>
              <a:t>the onset and progression of senescence was determined by a reduction in the operational efficiency of a single organ e.g. from the cardiovascular, immune or </a:t>
            </a:r>
            <a:r>
              <a:rPr baseline="0" dirty="0" lang="en-US" err="1" smtClean="0">
                <a:latin typeface="PalatinoLinotype-Roman"/>
              </a:rPr>
              <a:t>neuroendocrine</a:t>
            </a:r>
            <a:r>
              <a:rPr baseline="0" dirty="0" lang="en-US" smtClean="0">
                <a:latin typeface="PalatinoLinotype-Roman"/>
              </a:rPr>
              <a:t> systems. </a:t>
            </a:r>
          </a:p>
          <a:p>
            <a:r>
              <a:rPr baseline="0" dirty="0" lang="en-US" smtClean="0">
                <a:latin typeface="PalatinoLinotype-Roman"/>
              </a:rPr>
              <a:t>This ‘wear and tear’ theory is no longer thought to be tenable.</a:t>
            </a:r>
          </a:p>
          <a:p>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669" name="Title 1"/>
          <p:cNvSpPr>
            <a:spLocks noGrp="1"/>
          </p:cNvSpPr>
          <p:nvPr>
            <p:ph type="title"/>
          </p:nvPr>
        </p:nvSpPr>
        <p:spPr/>
        <p:txBody>
          <a:bodyPr/>
          <a:p>
            <a:r>
              <a:rPr dirty="0" lang="en-US" smtClean="0"/>
              <a:t>Delirium: causes</a:t>
            </a:r>
            <a:endParaRPr dirty="0" lang="en-US"/>
          </a:p>
        </p:txBody>
      </p:sp>
      <p:sp>
        <p:nvSpPr>
          <p:cNvPr id="1048670" name="Content Placeholder 2"/>
          <p:cNvSpPr>
            <a:spLocks noGrp="1"/>
          </p:cNvSpPr>
          <p:nvPr>
            <p:ph idx="1"/>
          </p:nvPr>
        </p:nvSpPr>
        <p:spPr/>
        <p:txBody>
          <a:bodyPr>
            <a:normAutofit/>
          </a:bodyPr>
          <a:p>
            <a:r>
              <a:rPr dirty="0" lang="en-US" smtClean="0"/>
              <a:t>There are many potential causes for delirium: infective, withdrawal, metabolic, trauma,</a:t>
            </a:r>
          </a:p>
          <a:p>
            <a:r>
              <a:rPr dirty="0" lang="en-US" smtClean="0"/>
              <a:t>CNS pathology, hypoxia, vitamin deficiency, endocrine, vascular and toxic.</a:t>
            </a:r>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71" name="Title 1"/>
          <p:cNvSpPr>
            <a:spLocks noGrp="1"/>
          </p:cNvSpPr>
          <p:nvPr>
            <p:ph type="title"/>
          </p:nvPr>
        </p:nvSpPr>
        <p:spPr/>
        <p:txBody>
          <a:bodyPr/>
          <a:p>
            <a:r>
              <a:rPr dirty="0" lang="en-US" smtClean="0"/>
              <a:t>Delirium: clinical features </a:t>
            </a:r>
            <a:endParaRPr dirty="0" lang="en-US"/>
          </a:p>
        </p:txBody>
      </p:sp>
      <p:sp>
        <p:nvSpPr>
          <p:cNvPr id="1048672" name="Content Placeholder 2"/>
          <p:cNvSpPr>
            <a:spLocks noGrp="1"/>
          </p:cNvSpPr>
          <p:nvPr>
            <p:ph idx="1"/>
          </p:nvPr>
        </p:nvSpPr>
        <p:spPr/>
        <p:txBody>
          <a:bodyPr>
            <a:normAutofit/>
          </a:bodyPr>
          <a:p>
            <a:r>
              <a:rPr b="1" dirty="0" lang="en-US" smtClean="0"/>
              <a:t>Hyperactive delirium </a:t>
            </a:r>
            <a:r>
              <a:rPr dirty="0" lang="en-US" smtClean="0"/>
              <a:t>– </a:t>
            </a:r>
            <a:r>
              <a:rPr dirty="0" lang="en-US" err="1" smtClean="0"/>
              <a:t>characterised</a:t>
            </a:r>
            <a:r>
              <a:rPr dirty="0" lang="en-US" smtClean="0"/>
              <a:t> by increased motor activity with agitation, hallucinations and inappropriate </a:t>
            </a:r>
            <a:r>
              <a:rPr dirty="0" lang="en-US" err="1" smtClean="0"/>
              <a:t>behaviour</a:t>
            </a:r>
            <a:endParaRPr dirty="0" lang="en-US" smtClean="0"/>
          </a:p>
          <a:p>
            <a:r>
              <a:rPr b="1" dirty="0" lang="en-US" smtClean="0"/>
              <a:t>Hypoactive </a:t>
            </a:r>
            <a:r>
              <a:rPr dirty="0" lang="en-US" smtClean="0"/>
              <a:t>delirium – </a:t>
            </a:r>
            <a:r>
              <a:rPr dirty="0" lang="en-US" err="1" smtClean="0"/>
              <a:t>characterised</a:t>
            </a:r>
            <a:r>
              <a:rPr dirty="0" lang="en-US" smtClean="0"/>
              <a:t> by reduced motor activity and lethargy. This is the commonest type and also carries a poorer prognosis.</a:t>
            </a: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673" name="Title 1"/>
          <p:cNvSpPr>
            <a:spLocks noGrp="1"/>
          </p:cNvSpPr>
          <p:nvPr>
            <p:ph type="title"/>
          </p:nvPr>
        </p:nvSpPr>
        <p:spPr/>
        <p:txBody>
          <a:bodyPr/>
          <a:p>
            <a:r>
              <a:rPr dirty="0" lang="en-US" smtClean="0"/>
              <a:t>Delirium: management</a:t>
            </a:r>
            <a:endParaRPr dirty="0" lang="en-US"/>
          </a:p>
        </p:txBody>
      </p:sp>
      <p:sp>
        <p:nvSpPr>
          <p:cNvPr id="1048674" name="Content Placeholder 2"/>
          <p:cNvSpPr>
            <a:spLocks noGrp="1"/>
          </p:cNvSpPr>
          <p:nvPr>
            <p:ph idx="1"/>
          </p:nvPr>
        </p:nvSpPr>
        <p:spPr/>
        <p:txBody>
          <a:bodyPr/>
          <a:p>
            <a:r>
              <a:rPr dirty="0" lang="en-US" smtClean="0"/>
              <a:t>Patients at high risk should be identified on admission. </a:t>
            </a:r>
          </a:p>
          <a:p>
            <a:r>
              <a:rPr dirty="0" lang="en-US" smtClean="0"/>
              <a:t>Up to a third of delirium is preventable. </a:t>
            </a:r>
          </a:p>
          <a:p>
            <a:r>
              <a:rPr dirty="0" lang="en-US" smtClean="0"/>
              <a:t>Many patients with delirium cannot provide an accurate history, therefore wherever possible a collateral history should be sought. Do not forget to complete a MMSE.</a:t>
            </a: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75" name="Title 1"/>
          <p:cNvSpPr>
            <a:spLocks noGrp="1"/>
          </p:cNvSpPr>
          <p:nvPr>
            <p:ph type="title"/>
          </p:nvPr>
        </p:nvSpPr>
        <p:spPr/>
        <p:txBody>
          <a:bodyPr/>
          <a:p>
            <a:r>
              <a:rPr dirty="0" lang="en-US" smtClean="0"/>
              <a:t>Delirium: management</a:t>
            </a:r>
            <a:endParaRPr dirty="0" lang="en-US"/>
          </a:p>
        </p:txBody>
      </p:sp>
      <p:sp>
        <p:nvSpPr>
          <p:cNvPr id="1048676" name="Content Placeholder 2"/>
          <p:cNvSpPr>
            <a:spLocks noGrp="1"/>
          </p:cNvSpPr>
          <p:nvPr>
            <p:ph idx="1"/>
          </p:nvPr>
        </p:nvSpPr>
        <p:spPr/>
        <p:txBody>
          <a:bodyPr>
            <a:normAutofit fontScale="50000" lnSpcReduction="20000"/>
          </a:bodyPr>
          <a:p>
            <a:r>
              <a:rPr dirty="0" lang="en-US" smtClean="0"/>
              <a:t>Full physical examination should be carried out and investigations should consist of the following: FBC, CRP, U&amp;Es, LFTs, TFTs, Bone profile, Glucose, MSU. </a:t>
            </a:r>
          </a:p>
          <a:p>
            <a:r>
              <a:rPr dirty="0" lang="en-US" smtClean="0"/>
              <a:t>Consider CXR/, blood cultures/ECG depending on findings of physical examination.</a:t>
            </a:r>
          </a:p>
          <a:p>
            <a:r>
              <a:rPr dirty="0" lang="en-US" smtClean="0"/>
              <a:t>Other investigations may be indicated, again according to the history and examination.</a:t>
            </a:r>
          </a:p>
          <a:p>
            <a:pPr lvl="1"/>
            <a:r>
              <a:rPr b="1" dirty="0" lang="en-US" smtClean="0"/>
              <a:t>CT head – Indications for the use of CT are:</a:t>
            </a:r>
          </a:p>
          <a:p>
            <a:pPr lvl="1"/>
            <a:r>
              <a:rPr dirty="0" lang="en-US" smtClean="0"/>
              <a:t>Focal neurological signs</a:t>
            </a:r>
          </a:p>
          <a:p>
            <a:pPr lvl="1"/>
            <a:r>
              <a:rPr dirty="0" lang="en-US" smtClean="0"/>
              <a:t>Confusion post head injury</a:t>
            </a:r>
          </a:p>
          <a:p>
            <a:pPr lvl="1"/>
            <a:r>
              <a:rPr dirty="0" lang="en-US" smtClean="0"/>
              <a:t>Confusion developing after a fall</a:t>
            </a:r>
          </a:p>
          <a:p>
            <a:pPr lvl="1"/>
            <a:r>
              <a:rPr dirty="0" lang="en-US" smtClean="0"/>
              <a:t>Evidence of raised ICP</a:t>
            </a:r>
          </a:p>
          <a:p>
            <a:r>
              <a:rPr b="1" dirty="0" lang="en-US" smtClean="0"/>
              <a:t>EEG – </a:t>
            </a:r>
            <a:r>
              <a:rPr dirty="0" lang="en-US" smtClean="0"/>
              <a:t>Although EEG is frequently abnormal with delirium, routine use as a </a:t>
            </a:r>
            <a:r>
              <a:rPr dirty="0" lang="en-US" smtClean="0"/>
              <a:t>diagnostic tool </a:t>
            </a:r>
            <a:r>
              <a:rPr dirty="0" lang="en-US" smtClean="0"/>
              <a:t>has not been fully investigated. EEG usually shows diffuse slowing. </a:t>
            </a:r>
          </a:p>
          <a:p>
            <a:r>
              <a:rPr dirty="0" lang="en-US" smtClean="0"/>
              <a:t>An EEG may be useful for</a:t>
            </a:r>
          </a:p>
          <a:p>
            <a:pPr lvl="1"/>
            <a:r>
              <a:rPr dirty="0" lang="en-US" smtClean="0"/>
              <a:t>Differentiating delirium from dementia</a:t>
            </a:r>
          </a:p>
          <a:p>
            <a:pPr lvl="1"/>
            <a:r>
              <a:rPr dirty="0" lang="en-US" smtClean="0"/>
              <a:t>Differentiating delirium from non‐convulsive status </a:t>
            </a:r>
            <a:r>
              <a:rPr dirty="0" lang="en-US" err="1" smtClean="0"/>
              <a:t>epilepticus</a:t>
            </a:r>
            <a:r>
              <a:rPr dirty="0" lang="en-US" smtClean="0"/>
              <a:t> and TLE</a:t>
            </a:r>
          </a:p>
          <a:p>
            <a:pPr lvl="1"/>
            <a:r>
              <a:rPr dirty="0" lang="en-US" smtClean="0"/>
              <a:t>Patients who may have a focal intracranial lesion presenting as delirium.</a:t>
            </a:r>
          </a:p>
          <a:p>
            <a:r>
              <a:rPr b="1" dirty="0" lang="en-US" smtClean="0"/>
              <a:t>Lumbar puncture – routine LP is not useful in identifying cause for delirium. </a:t>
            </a:r>
            <a:endParaRPr b="1" dirty="0" lang="en-US" smtClean="0"/>
          </a:p>
          <a:p>
            <a:pPr lvl="1"/>
            <a:r>
              <a:rPr b="1" dirty="0" lang="en-US" smtClean="0"/>
              <a:t>It </a:t>
            </a:r>
            <a:r>
              <a:rPr b="1" dirty="0" lang="en-US" smtClean="0"/>
              <a:t>should be </a:t>
            </a:r>
            <a:r>
              <a:rPr dirty="0" lang="en-US" smtClean="0"/>
              <a:t>reserved for </a:t>
            </a:r>
            <a:r>
              <a:rPr dirty="0" lang="en-US" err="1" smtClean="0"/>
              <a:t>Meningism</a:t>
            </a:r>
            <a:r>
              <a:rPr dirty="0" lang="en-US" smtClean="0"/>
              <a:t>, Headache and fever</a:t>
            </a:r>
            <a:endParaRPr dirty="0" lang="en-US"/>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677" name="Title 1"/>
          <p:cNvSpPr>
            <a:spLocks noGrp="1"/>
          </p:cNvSpPr>
          <p:nvPr>
            <p:ph type="title"/>
          </p:nvPr>
        </p:nvSpPr>
        <p:spPr/>
        <p:txBody>
          <a:bodyPr/>
          <a:p>
            <a:r>
              <a:rPr dirty="0" lang="en-US" smtClean="0"/>
              <a:t>Delirium: management</a:t>
            </a:r>
            <a:endParaRPr dirty="0" lang="en-US"/>
          </a:p>
        </p:txBody>
      </p:sp>
      <p:sp>
        <p:nvSpPr>
          <p:cNvPr id="1048678" name="Content Placeholder 2"/>
          <p:cNvSpPr>
            <a:spLocks noGrp="1"/>
          </p:cNvSpPr>
          <p:nvPr>
            <p:ph idx="1"/>
          </p:nvPr>
        </p:nvSpPr>
        <p:spPr/>
        <p:txBody>
          <a:bodyPr>
            <a:normAutofit fontScale="82143" lnSpcReduction="20000"/>
          </a:bodyPr>
          <a:p>
            <a:r>
              <a:rPr dirty="0" lang="en-US" smtClean="0"/>
              <a:t>Treatment of the underlying cause, bearing in mind that this is </a:t>
            </a:r>
            <a:r>
              <a:rPr dirty="0" lang="en-US" smtClean="0"/>
              <a:t>often </a:t>
            </a:r>
            <a:r>
              <a:rPr dirty="0" lang="en-US" err="1" smtClean="0"/>
              <a:t>multifactorial</a:t>
            </a:r>
            <a:endParaRPr dirty="0" lang="en-US" smtClean="0"/>
          </a:p>
          <a:p>
            <a:r>
              <a:rPr dirty="0" lang="en-US" smtClean="0"/>
              <a:t>Management </a:t>
            </a:r>
            <a:r>
              <a:rPr dirty="0" lang="en-US" smtClean="0"/>
              <a:t>of confusion</a:t>
            </a:r>
          </a:p>
          <a:p>
            <a:pPr lvl="1"/>
            <a:r>
              <a:rPr b="1" dirty="0" lang="en-US" smtClean="0"/>
              <a:t>Environment </a:t>
            </a:r>
            <a:r>
              <a:rPr dirty="0" lang="en-US" smtClean="0"/>
              <a:t>– appropriate lighting levels, use of clocks and calendars </a:t>
            </a:r>
            <a:r>
              <a:rPr dirty="0" lang="en-US" smtClean="0"/>
              <a:t>for orientation</a:t>
            </a:r>
            <a:r>
              <a:rPr dirty="0" lang="en-US" smtClean="0"/>
              <a:t>, familiar nursing staff etc</a:t>
            </a:r>
          </a:p>
          <a:p>
            <a:pPr lvl="1"/>
            <a:r>
              <a:rPr b="1" dirty="0" lang="en-US" smtClean="0"/>
              <a:t>Wandering</a:t>
            </a:r>
            <a:r>
              <a:rPr dirty="0" lang="en-US" smtClean="0"/>
              <a:t> </a:t>
            </a:r>
            <a:r>
              <a:rPr dirty="0" lang="en-US" smtClean="0"/>
              <a:t>– close observation, least restrictive option, identifying </a:t>
            </a:r>
            <a:r>
              <a:rPr dirty="0" lang="en-US" smtClean="0"/>
              <a:t>any reasons </a:t>
            </a:r>
            <a:r>
              <a:rPr dirty="0" lang="en-US" smtClean="0"/>
              <a:t>for agitation (e.g. pain, thirst, need for toilet).</a:t>
            </a:r>
          </a:p>
          <a:p>
            <a:pPr lvl="1"/>
            <a:r>
              <a:rPr b="1" dirty="0" lang="en-US" smtClean="0"/>
              <a:t>Sedation </a:t>
            </a:r>
            <a:r>
              <a:rPr dirty="0" lang="en-US" smtClean="0"/>
              <a:t>– Keep the use of sedatives and major </a:t>
            </a:r>
            <a:r>
              <a:rPr dirty="0" lang="en-US" err="1" smtClean="0"/>
              <a:t>tranquillisers</a:t>
            </a:r>
            <a:r>
              <a:rPr dirty="0" lang="en-US" smtClean="0"/>
              <a:t> to </a:t>
            </a:r>
            <a:r>
              <a:rPr dirty="0" lang="en-US" smtClean="0"/>
              <a:t>a minimum.</a:t>
            </a:r>
          </a:p>
          <a:p>
            <a:r>
              <a:rPr b="1" dirty="0" lang="en-US" smtClean="0"/>
              <a:t>Appropriate follow‐up‐ </a:t>
            </a:r>
            <a:r>
              <a:rPr dirty="0" lang="en-US" smtClean="0"/>
              <a:t>Many patient with delirium have an underlying </a:t>
            </a:r>
            <a:r>
              <a:rPr dirty="0" lang="en-US" smtClean="0"/>
              <a:t>dementia which </a:t>
            </a:r>
            <a:r>
              <a:rPr dirty="0" lang="en-US" smtClean="0"/>
              <a:t>may require </a:t>
            </a:r>
            <a:r>
              <a:rPr dirty="0" lang="en-US" smtClean="0"/>
              <a:t>further management</a:t>
            </a:r>
            <a:endParaRPr dirty="0" lang="en-US"/>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679" name="Title 3"/>
          <p:cNvSpPr>
            <a:spLocks noGrp="1"/>
          </p:cNvSpPr>
          <p:nvPr>
            <p:ph type="ctrTitle"/>
          </p:nvPr>
        </p:nvSpPr>
        <p:spPr/>
        <p:txBody>
          <a:bodyPr/>
          <a:p>
            <a:r>
              <a:rPr dirty="0" lang="en-US" smtClean="0"/>
              <a:t>END</a:t>
            </a:r>
            <a:endParaRPr dirty="0" lang="en-US"/>
          </a:p>
        </p:txBody>
      </p:sp>
      <p:sp>
        <p:nvSpPr>
          <p:cNvPr id="1048680" name="Subtitle 4"/>
          <p:cNvSpPr>
            <a:spLocks noGrp="1"/>
          </p:cNvSpPr>
          <p:nvPr>
            <p:ph type="subTitle" idx="1"/>
          </p:nvPr>
        </p:nvSpPr>
        <p:spPr/>
        <p:txBody>
          <a:bodyPr/>
          <a:p>
            <a:r>
              <a:rPr dirty="0" lang="en-US" smtClean="0"/>
              <a:t>Thank you</a:t>
            </a:r>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599" name="Title 5"/>
          <p:cNvSpPr>
            <a:spLocks noGrp="1"/>
          </p:cNvSpPr>
          <p:nvPr>
            <p:ph type="title"/>
          </p:nvPr>
        </p:nvSpPr>
        <p:spPr/>
        <p:txBody>
          <a:bodyPr>
            <a:normAutofit/>
          </a:bodyPr>
          <a:p>
            <a:r>
              <a:rPr baseline="0" b="1" dirty="0" i="1" lang="en-US" smtClean="0">
                <a:latin typeface="PalatinoLinotype-BoldItalic"/>
              </a:rPr>
              <a:t>Stochastic damage</a:t>
            </a:r>
            <a:endParaRPr dirty="0" lang="en-US"/>
          </a:p>
        </p:txBody>
      </p:sp>
      <p:sp>
        <p:nvSpPr>
          <p:cNvPr id="1048600" name="Content Placeholder 2"/>
          <p:cNvSpPr>
            <a:spLocks noGrp="1"/>
          </p:cNvSpPr>
          <p:nvPr>
            <p:ph idx="1"/>
          </p:nvPr>
        </p:nvSpPr>
        <p:spPr/>
        <p:txBody>
          <a:bodyPr>
            <a:normAutofit fontScale="78571" lnSpcReduction="20000"/>
          </a:bodyPr>
          <a:p>
            <a:r>
              <a:rPr b="1" dirty="0" lang="en-US" smtClean="0"/>
              <a:t>Rate‐of‐living </a:t>
            </a:r>
            <a:r>
              <a:rPr b="1" dirty="0" lang="en-US"/>
              <a:t>theory </a:t>
            </a:r>
            <a:r>
              <a:rPr dirty="0" lang="en-US"/>
              <a:t>is based on the demonstration of an inverse </a:t>
            </a:r>
            <a:r>
              <a:rPr dirty="0" lang="en-US" smtClean="0"/>
              <a:t>relationship between </a:t>
            </a:r>
            <a:r>
              <a:rPr dirty="0" lang="en-US"/>
              <a:t>basal metabolic rate and longevity</a:t>
            </a:r>
            <a:r>
              <a:rPr dirty="0" lang="en-US" smtClean="0"/>
              <a:t>.</a:t>
            </a:r>
          </a:p>
          <a:p>
            <a:r>
              <a:rPr b="1" dirty="0" lang="en-US"/>
              <a:t>Accumulation theories </a:t>
            </a:r>
            <a:r>
              <a:rPr dirty="0" lang="en-US"/>
              <a:t>ascribe ageing to the build‐up of waste products </a:t>
            </a:r>
            <a:r>
              <a:rPr dirty="0" lang="en-US" smtClean="0"/>
              <a:t>within cells</a:t>
            </a:r>
            <a:r>
              <a:rPr dirty="0" lang="en-US"/>
              <a:t>. </a:t>
            </a:r>
            <a:endParaRPr dirty="0" lang="en-US" smtClean="0"/>
          </a:p>
          <a:p>
            <a:pPr lvl="1"/>
            <a:r>
              <a:rPr dirty="0" lang="en-US" smtClean="0"/>
              <a:t>These </a:t>
            </a:r>
            <a:r>
              <a:rPr dirty="0" lang="en-US"/>
              <a:t>waste products are thought to interfere with normal </a:t>
            </a:r>
            <a:r>
              <a:rPr dirty="0" lang="en-US" smtClean="0"/>
              <a:t>cellular metabolism and function. The presence of </a:t>
            </a:r>
            <a:r>
              <a:rPr dirty="0" lang="en-US" err="1" smtClean="0"/>
              <a:t>lipofuscin</a:t>
            </a:r>
            <a:r>
              <a:rPr dirty="0" lang="en-US" smtClean="0"/>
              <a:t>, a highly insoluble compound present </a:t>
            </a:r>
            <a:r>
              <a:rPr dirty="0" lang="en-US"/>
              <a:t>in the cells of most tissues, may be due to an age‐related decline in </a:t>
            </a:r>
            <a:r>
              <a:rPr dirty="0" lang="en-US" smtClean="0"/>
              <a:t>the function </a:t>
            </a:r>
            <a:r>
              <a:rPr dirty="0" lang="en-US"/>
              <a:t>of cellular catabolic processes</a:t>
            </a:r>
            <a:r>
              <a:rPr dirty="0" lang="en-US" smtClean="0"/>
              <a:t>. </a:t>
            </a:r>
          </a:p>
          <a:p>
            <a:r>
              <a:rPr b="1" dirty="0" lang="en-US"/>
              <a:t>Cross‐linkage theories </a:t>
            </a:r>
            <a:r>
              <a:rPr dirty="0" lang="en-US"/>
              <a:t>hypothesize that, with increasing chronological age</a:t>
            </a:r>
            <a:r>
              <a:rPr dirty="0" lang="en-US" smtClean="0"/>
              <a:t>, macromolecules </a:t>
            </a:r>
            <a:r>
              <a:rPr dirty="0" lang="en-US"/>
              <a:t>of biological importance gradually develop cross‐links </a:t>
            </a:r>
            <a:r>
              <a:rPr dirty="0" lang="en-US" smtClean="0"/>
              <a:t>which distort </a:t>
            </a:r>
            <a:r>
              <a:rPr dirty="0" lang="en-US"/>
              <a:t>their chemical and physical properties in a detrimental manner.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01" name="Title 1"/>
          <p:cNvSpPr>
            <a:spLocks noGrp="1"/>
          </p:cNvSpPr>
          <p:nvPr>
            <p:ph type="title"/>
          </p:nvPr>
        </p:nvSpPr>
        <p:spPr/>
        <p:txBody>
          <a:bodyPr/>
          <a:p>
            <a:endParaRPr lang="en-US"/>
          </a:p>
        </p:txBody>
      </p:sp>
      <p:sp>
        <p:nvSpPr>
          <p:cNvPr id="1048602" name="Content Placeholder 2"/>
          <p:cNvSpPr>
            <a:spLocks noGrp="1"/>
          </p:cNvSpPr>
          <p:nvPr>
            <p:ph idx="1"/>
          </p:nvPr>
        </p:nvSpPr>
        <p:spPr/>
        <p:txBody>
          <a:bodyPr>
            <a:normAutofit fontScale="96429" lnSpcReduction="10000"/>
          </a:bodyPr>
          <a:p>
            <a:r>
              <a:rPr dirty="0" lang="en-US"/>
              <a:t>Stochastic theories now largely concentrate on the role of </a:t>
            </a:r>
            <a:r>
              <a:rPr b="1" dirty="0" lang="en-US"/>
              <a:t>free‐radical damage as </a:t>
            </a:r>
            <a:r>
              <a:rPr b="1" dirty="0" lang="en-US" smtClean="0"/>
              <a:t>a </a:t>
            </a:r>
            <a:r>
              <a:rPr dirty="0" lang="en-US" smtClean="0"/>
              <a:t>significant </a:t>
            </a:r>
            <a:r>
              <a:rPr dirty="0" lang="en-US"/>
              <a:t>factor in ageing. </a:t>
            </a:r>
            <a:endParaRPr dirty="0" lang="en-US" smtClean="0"/>
          </a:p>
          <a:p>
            <a:pPr lvl="1"/>
            <a:r>
              <a:rPr dirty="0" lang="en-US" smtClean="0"/>
              <a:t>Free </a:t>
            </a:r>
            <a:r>
              <a:rPr dirty="0" lang="en-US"/>
              <a:t>radicals are compounds with an </a:t>
            </a:r>
            <a:r>
              <a:rPr dirty="0" lang="en-US" smtClean="0"/>
              <a:t>unpaired electron </a:t>
            </a:r>
            <a:r>
              <a:rPr dirty="0" lang="en-US"/>
              <a:t>in their outer orbital that renders them highly reactive, resulting </a:t>
            </a:r>
            <a:r>
              <a:rPr dirty="0" lang="en-US" smtClean="0"/>
              <a:t>in autocatalytic </a:t>
            </a:r>
            <a:r>
              <a:rPr dirty="0" lang="en-US"/>
              <a:t>attack on </a:t>
            </a:r>
            <a:r>
              <a:rPr dirty="0" lang="en-US" err="1"/>
              <a:t>neighbouring</a:t>
            </a:r>
            <a:r>
              <a:rPr dirty="0" lang="en-US"/>
              <a:t> compounds. </a:t>
            </a:r>
            <a:endParaRPr dirty="0" lang="en-US" smtClean="0"/>
          </a:p>
          <a:p>
            <a:r>
              <a:rPr dirty="0" lang="en-US" smtClean="0"/>
              <a:t>An </a:t>
            </a:r>
            <a:r>
              <a:rPr dirty="0" lang="en-US"/>
              <a:t>inverse correlation has </a:t>
            </a:r>
            <a:r>
              <a:rPr dirty="0" lang="en-US" smtClean="0"/>
              <a:t>been demonstrated </a:t>
            </a:r>
            <a:r>
              <a:rPr dirty="0" lang="en-US"/>
              <a:t>between the longevity of mammalian species and rates </a:t>
            </a:r>
            <a:r>
              <a:rPr dirty="0" lang="en-US" smtClean="0"/>
              <a:t>of </a:t>
            </a:r>
            <a:r>
              <a:rPr dirty="0" lang="en-US" err="1" smtClean="0"/>
              <a:t>perioxidation</a:t>
            </a:r>
            <a:r>
              <a:rPr dirty="0" lang="en-US" smtClean="0"/>
              <a:t> </a:t>
            </a:r>
            <a:r>
              <a:rPr dirty="0" lang="en-US"/>
              <a:t>(Cutler 1985).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03" name="Title 1"/>
          <p:cNvSpPr>
            <a:spLocks noGrp="1"/>
          </p:cNvSpPr>
          <p:nvPr>
            <p:ph type="title"/>
          </p:nvPr>
        </p:nvSpPr>
        <p:spPr/>
        <p:txBody>
          <a:bodyPr/>
          <a:p>
            <a:r>
              <a:rPr dirty="0" lang="en-US" smtClean="0"/>
              <a:t>Genome-based theories</a:t>
            </a:r>
            <a:endParaRPr dirty="0" lang="en-US"/>
          </a:p>
        </p:txBody>
      </p:sp>
      <p:sp>
        <p:nvSpPr>
          <p:cNvPr id="1048604" name="Content Placeholder 2"/>
          <p:cNvSpPr>
            <a:spLocks noGrp="1"/>
          </p:cNvSpPr>
          <p:nvPr>
            <p:ph idx="1"/>
          </p:nvPr>
        </p:nvSpPr>
        <p:spPr/>
        <p:txBody>
          <a:bodyPr>
            <a:normAutofit fontScale="75000" lnSpcReduction="20000"/>
          </a:bodyPr>
          <a:p>
            <a:r>
              <a:rPr dirty="0" lang="en-US"/>
              <a:t>A</a:t>
            </a:r>
            <a:r>
              <a:rPr dirty="0" lang="en-US" smtClean="0"/>
              <a:t>geing </a:t>
            </a:r>
            <a:r>
              <a:rPr dirty="0" lang="en-US"/>
              <a:t>is primarily associated with changes in the </a:t>
            </a:r>
            <a:r>
              <a:rPr dirty="0" lang="en-US" smtClean="0"/>
              <a:t>genetic constitution </a:t>
            </a:r>
            <a:r>
              <a:rPr dirty="0" lang="en-US"/>
              <a:t>of the organism i.e. ‘programmed ageing’. </a:t>
            </a:r>
            <a:endParaRPr dirty="0" lang="en-US" smtClean="0"/>
          </a:p>
          <a:p>
            <a:r>
              <a:rPr dirty="0" lang="en-US" smtClean="0"/>
              <a:t>This </a:t>
            </a:r>
            <a:r>
              <a:rPr dirty="0" lang="en-US"/>
              <a:t>theory was given weight </a:t>
            </a:r>
            <a:r>
              <a:rPr dirty="0" lang="en-US" smtClean="0"/>
              <a:t>by the </a:t>
            </a:r>
            <a:r>
              <a:rPr dirty="0" lang="en-US"/>
              <a:t>demonstration of the ‘</a:t>
            </a:r>
            <a:r>
              <a:rPr b="1" dirty="0" lang="en-US" err="1"/>
              <a:t>Hayflick</a:t>
            </a:r>
            <a:r>
              <a:rPr b="1" dirty="0" lang="en-US"/>
              <a:t> limit’. </a:t>
            </a:r>
            <a:endParaRPr b="1" dirty="0" lang="en-US" smtClean="0"/>
          </a:p>
          <a:p>
            <a:pPr lvl="1"/>
            <a:r>
              <a:rPr dirty="0" lang="en-US" smtClean="0"/>
              <a:t>This </a:t>
            </a:r>
            <a:r>
              <a:rPr dirty="0" lang="en-US"/>
              <a:t>phenomenon is observed in normal </a:t>
            </a:r>
            <a:r>
              <a:rPr dirty="0" lang="en-US" smtClean="0"/>
              <a:t>human cells </a:t>
            </a:r>
            <a:r>
              <a:rPr dirty="0" lang="en-US"/>
              <a:t>after a specific number of laboratory sub‐cultivations that are </a:t>
            </a:r>
            <a:r>
              <a:rPr dirty="0" lang="en-US" smtClean="0"/>
              <a:t>characteristic </a:t>
            </a:r>
            <a:r>
              <a:rPr dirty="0" lang="en-US"/>
              <a:t>of the </a:t>
            </a:r>
            <a:r>
              <a:rPr dirty="0" lang="en-US" smtClean="0"/>
              <a:t>cell strain</a:t>
            </a:r>
            <a:r>
              <a:rPr dirty="0" lang="en-US"/>
              <a:t>, </a:t>
            </a:r>
            <a:endParaRPr dirty="0" lang="en-US" smtClean="0"/>
          </a:p>
          <a:p>
            <a:pPr lvl="1"/>
            <a:r>
              <a:rPr dirty="0" lang="en-US" smtClean="0"/>
              <a:t>the </a:t>
            </a:r>
            <a:r>
              <a:rPr dirty="0" lang="en-US"/>
              <a:t>cells undergo irreversible cessation of mitosis and enter a non‐dividing </a:t>
            </a:r>
            <a:r>
              <a:rPr dirty="0" lang="en-US" smtClean="0"/>
              <a:t>state known </a:t>
            </a:r>
            <a:r>
              <a:rPr dirty="0" lang="en-US"/>
              <a:t>as </a:t>
            </a:r>
            <a:r>
              <a:rPr dirty="0" lang="en-US" err="1"/>
              <a:t>replicative</a:t>
            </a:r>
            <a:r>
              <a:rPr dirty="0" lang="en-US"/>
              <a:t> senescence. </a:t>
            </a:r>
            <a:endParaRPr dirty="0" lang="en-US" smtClean="0"/>
          </a:p>
          <a:p>
            <a:r>
              <a:rPr dirty="0" lang="en-US" smtClean="0"/>
              <a:t>This </a:t>
            </a:r>
            <a:r>
              <a:rPr dirty="0" lang="en-US"/>
              <a:t>is thought to be because of progressive losses </a:t>
            </a:r>
            <a:r>
              <a:rPr dirty="0" lang="en-US" smtClean="0"/>
              <a:t>of DNA </a:t>
            </a:r>
            <a:r>
              <a:rPr dirty="0" lang="en-US"/>
              <a:t>sequences in the telomere ‐ specialized structures located at the termini </a:t>
            </a:r>
            <a:r>
              <a:rPr dirty="0" lang="en-US" smtClean="0"/>
              <a:t>of chromosomes </a:t>
            </a:r>
            <a:r>
              <a:rPr dirty="0" lang="en-US"/>
              <a:t>and believed to be critical in the maintenance of DNA stability </a:t>
            </a:r>
            <a:r>
              <a:rPr dirty="0" lang="en-US" smtClean="0"/>
              <a:t>and replication</a:t>
            </a:r>
            <a:r>
              <a:rPr dirty="0" lang="en-US"/>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05" name="Title 1"/>
          <p:cNvSpPr>
            <a:spLocks noGrp="1"/>
          </p:cNvSpPr>
          <p:nvPr>
            <p:ph type="title"/>
          </p:nvPr>
        </p:nvSpPr>
        <p:spPr/>
        <p:txBody>
          <a:bodyPr/>
          <a:p>
            <a:endParaRPr lang="en-US"/>
          </a:p>
        </p:txBody>
      </p:sp>
      <p:sp>
        <p:nvSpPr>
          <p:cNvPr id="1048606" name="Content Placeholder 2"/>
          <p:cNvSpPr>
            <a:spLocks noGrp="1"/>
          </p:cNvSpPr>
          <p:nvPr>
            <p:ph idx="1"/>
          </p:nvPr>
        </p:nvSpPr>
        <p:spPr/>
        <p:txBody>
          <a:bodyPr/>
          <a:p>
            <a:r>
              <a:rPr dirty="0" lang="en-US"/>
              <a:t>The genetic contribution to longevity has been assessed in studies of twins, which </a:t>
            </a:r>
            <a:r>
              <a:rPr dirty="0" lang="en-US" smtClean="0"/>
              <a:t>have produced </a:t>
            </a:r>
            <a:r>
              <a:rPr dirty="0" lang="en-US"/>
              <a:t>quite low heritability estimates of 0.26 for males and 0.23 for females.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07" name="Title 1"/>
          <p:cNvSpPr>
            <a:spLocks noGrp="1"/>
          </p:cNvSpPr>
          <p:nvPr>
            <p:ph type="title"/>
          </p:nvPr>
        </p:nvSpPr>
        <p:spPr/>
        <p:txBody>
          <a:bodyPr/>
          <a:p>
            <a:r>
              <a:rPr dirty="0" lang="en-US" smtClean="0"/>
              <a:t>Some aspects of ageing</a:t>
            </a:r>
            <a:endParaRPr dirty="0" lang="en-US"/>
          </a:p>
        </p:txBody>
      </p:sp>
      <p:sp>
        <p:nvSpPr>
          <p:cNvPr id="1048608" name="Content Placeholder 2"/>
          <p:cNvSpPr>
            <a:spLocks noGrp="1"/>
          </p:cNvSpPr>
          <p:nvPr>
            <p:ph idx="1"/>
          </p:nvPr>
        </p:nvSpPr>
        <p:spPr/>
        <p:txBody>
          <a:bodyPr>
            <a:normAutofit fontScale="75000" lnSpcReduction="20000"/>
          </a:bodyPr>
          <a:p>
            <a:r>
              <a:rPr dirty="0" lang="en-US" smtClean="0"/>
              <a:t>Sleep </a:t>
            </a:r>
          </a:p>
          <a:p>
            <a:pPr lvl="1"/>
            <a:r>
              <a:rPr dirty="0" lang="en-US" smtClean="0"/>
              <a:t>Normal </a:t>
            </a:r>
            <a:r>
              <a:rPr dirty="0" lang="en-US"/>
              <a:t>ageing is associated with a reduction in total sleep time, reduced slow wave </a:t>
            </a:r>
            <a:r>
              <a:rPr dirty="0" lang="en-US" smtClean="0"/>
              <a:t>sleep and </a:t>
            </a:r>
            <a:r>
              <a:rPr dirty="0" lang="en-US"/>
              <a:t>daytime fatigue. These changes are heightened in dementia and are often </a:t>
            </a:r>
            <a:r>
              <a:rPr dirty="0" lang="en-US" smtClean="0"/>
              <a:t>associated with </a:t>
            </a:r>
            <a:r>
              <a:rPr dirty="0" lang="en-US"/>
              <a:t>an increased frequency of night‐time wakening. </a:t>
            </a:r>
            <a:endParaRPr dirty="0" lang="en-US" smtClean="0"/>
          </a:p>
          <a:p>
            <a:pPr lvl="1"/>
            <a:r>
              <a:rPr dirty="0" lang="en-US" smtClean="0"/>
              <a:t>As </a:t>
            </a:r>
            <a:r>
              <a:rPr dirty="0" lang="en-US"/>
              <a:t>dementia progresses there is </a:t>
            </a:r>
            <a:r>
              <a:rPr dirty="0" lang="en-US" smtClean="0"/>
              <a:t>a reduction </a:t>
            </a:r>
            <a:r>
              <a:rPr dirty="0" lang="en-US"/>
              <a:t>in REM sleep with an increase in daytime sleep and finally a </a:t>
            </a:r>
            <a:r>
              <a:rPr dirty="0" lang="en-US" smtClean="0"/>
              <a:t>complete </a:t>
            </a:r>
            <a:r>
              <a:rPr dirty="0" lang="en-US" err="1" smtClean="0"/>
              <a:t>disorganisation</a:t>
            </a:r>
            <a:r>
              <a:rPr dirty="0" lang="en-US" smtClean="0"/>
              <a:t> </a:t>
            </a:r>
            <a:r>
              <a:rPr dirty="0" lang="en-US"/>
              <a:t>of the sleep‐wake cycle. </a:t>
            </a:r>
            <a:endParaRPr dirty="0" lang="en-US" smtClean="0"/>
          </a:p>
          <a:p>
            <a:r>
              <a:rPr dirty="0" lang="en-US" smtClean="0"/>
              <a:t>The </a:t>
            </a:r>
            <a:r>
              <a:rPr dirty="0" lang="en-US"/>
              <a:t>worsening of activity disturbances in </a:t>
            </a:r>
            <a:r>
              <a:rPr dirty="0" lang="en-US" smtClean="0"/>
              <a:t>the latter </a:t>
            </a:r>
            <a:r>
              <a:rPr dirty="0" lang="en-US"/>
              <a:t>part of the day (</a:t>
            </a:r>
            <a:r>
              <a:rPr dirty="0" lang="en-US" err="1"/>
              <a:t>sundowning</a:t>
            </a:r>
            <a:r>
              <a:rPr dirty="0" lang="en-US"/>
              <a:t>) and night‐time disturbance may be related </a:t>
            </a:r>
            <a:r>
              <a:rPr dirty="0" lang="en-US" smtClean="0"/>
              <a:t>to underlying </a:t>
            </a:r>
            <a:r>
              <a:rPr dirty="0" lang="en-US"/>
              <a:t>disturbances of diurnal rhythm</a:t>
            </a:r>
            <a:r>
              <a:rPr dirty="0" lang="en-US" smtClean="0"/>
              <a:t>. </a:t>
            </a:r>
          </a:p>
          <a:p>
            <a:r>
              <a:rPr dirty="0" lang="en-US" smtClean="0"/>
              <a:t>The </a:t>
            </a:r>
            <a:r>
              <a:rPr dirty="0" lang="en-US"/>
              <a:t>EEG in normal ageing shows increased theta and delta activity, slowing of alpha </a:t>
            </a:r>
            <a:r>
              <a:rPr dirty="0" lang="en-US" smtClean="0"/>
              <a:t>and decreased </a:t>
            </a:r>
            <a:r>
              <a:rPr dirty="0" lang="en-US"/>
              <a:t>beta activity (&gt;80 years).</a:t>
            </a: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Company>Ministry of Education</Company>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Older adult psychiatry</dc:title>
  <dc:creator>user</dc:creator>
  <cp:lastModifiedBy>user</cp:lastModifiedBy>
  <dcterms:created xsi:type="dcterms:W3CDTF">2016-03-01T09:57:27Z</dcterms:created>
  <dcterms:modified xsi:type="dcterms:W3CDTF">2016-11-16T05:25:45Z</dcterms:modified>
</cp:coreProperties>
</file>