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713" r:id="rId1"/>
  </p:sldMasterIdLst>
  <p:notesMasterIdLst>
    <p:notesMasterId r:id="rId19"/>
  </p:notesMasterIdLst>
  <p:sldIdLst>
    <p:sldId id="406" r:id="rId2"/>
    <p:sldId id="390" r:id="rId3"/>
    <p:sldId id="392" r:id="rId4"/>
    <p:sldId id="411" r:id="rId5"/>
    <p:sldId id="393" r:id="rId6"/>
    <p:sldId id="349" r:id="rId7"/>
    <p:sldId id="412" r:id="rId8"/>
    <p:sldId id="265" r:id="rId9"/>
    <p:sldId id="266" r:id="rId10"/>
    <p:sldId id="413" r:id="rId11"/>
    <p:sldId id="267" r:id="rId12"/>
    <p:sldId id="341" r:id="rId13"/>
    <p:sldId id="409" r:id="rId14"/>
    <p:sldId id="401" r:id="rId15"/>
    <p:sldId id="414" r:id="rId16"/>
    <p:sldId id="391" r:id="rId17"/>
    <p:sldId id="397" r:id="rId18"/>
  </p:sldIdLst>
  <p:sldSz cx="9144000" cy="6858000" type="screen4x3"/>
  <p:notesSz cx="6858000" cy="9144000"/>
  <p:defaultTextStyle>
    <a:defPPr>
      <a:defRPr lang="en-GB"/>
    </a:defPPr>
    <a:lvl1pPr algn="l" rtl="0" eaLnBrk="0" fontAlgn="base" hangingPunct="0">
      <a:spcBef>
        <a:spcPct val="0"/>
      </a:spcBef>
      <a:spcAft>
        <a:spcPct val="0"/>
      </a:spcAft>
      <a:defRPr sz="2400" kern="1200">
        <a:solidFill>
          <a:schemeClr val="tx1"/>
        </a:solidFill>
        <a:latin typeface="Times" pitchFamily="-105" charset="0"/>
        <a:ea typeface="ＭＳ Ｐゴシック" pitchFamily="-105" charset="-128"/>
        <a:cs typeface="+mn-cs"/>
      </a:defRPr>
    </a:lvl1pPr>
    <a:lvl2pPr marL="457200" algn="l" rtl="0" eaLnBrk="0" fontAlgn="base" hangingPunct="0">
      <a:spcBef>
        <a:spcPct val="0"/>
      </a:spcBef>
      <a:spcAft>
        <a:spcPct val="0"/>
      </a:spcAft>
      <a:defRPr sz="2400" kern="1200">
        <a:solidFill>
          <a:schemeClr val="tx1"/>
        </a:solidFill>
        <a:latin typeface="Times" pitchFamily="-105" charset="0"/>
        <a:ea typeface="ＭＳ Ｐゴシック" pitchFamily="-105" charset="-128"/>
        <a:cs typeface="+mn-cs"/>
      </a:defRPr>
    </a:lvl2pPr>
    <a:lvl3pPr marL="914400" algn="l" rtl="0" eaLnBrk="0" fontAlgn="base" hangingPunct="0">
      <a:spcBef>
        <a:spcPct val="0"/>
      </a:spcBef>
      <a:spcAft>
        <a:spcPct val="0"/>
      </a:spcAft>
      <a:defRPr sz="2400" kern="1200">
        <a:solidFill>
          <a:schemeClr val="tx1"/>
        </a:solidFill>
        <a:latin typeface="Times" pitchFamily="-105" charset="0"/>
        <a:ea typeface="ＭＳ Ｐゴシック" pitchFamily="-105" charset="-128"/>
        <a:cs typeface="+mn-cs"/>
      </a:defRPr>
    </a:lvl3pPr>
    <a:lvl4pPr marL="1371600" algn="l" rtl="0" eaLnBrk="0" fontAlgn="base" hangingPunct="0">
      <a:spcBef>
        <a:spcPct val="0"/>
      </a:spcBef>
      <a:spcAft>
        <a:spcPct val="0"/>
      </a:spcAft>
      <a:defRPr sz="2400" kern="1200">
        <a:solidFill>
          <a:schemeClr val="tx1"/>
        </a:solidFill>
        <a:latin typeface="Times" pitchFamily="-105" charset="0"/>
        <a:ea typeface="ＭＳ Ｐゴシック" pitchFamily="-105" charset="-128"/>
        <a:cs typeface="+mn-cs"/>
      </a:defRPr>
    </a:lvl4pPr>
    <a:lvl5pPr marL="1828800" algn="l" rtl="0" eaLnBrk="0" fontAlgn="base" hangingPunct="0">
      <a:spcBef>
        <a:spcPct val="0"/>
      </a:spcBef>
      <a:spcAft>
        <a:spcPct val="0"/>
      </a:spcAft>
      <a:defRPr sz="2400" kern="1200">
        <a:solidFill>
          <a:schemeClr val="tx1"/>
        </a:solidFill>
        <a:latin typeface="Times" pitchFamily="-105" charset="0"/>
        <a:ea typeface="ＭＳ Ｐゴシック" pitchFamily="-105" charset="-128"/>
        <a:cs typeface="+mn-cs"/>
      </a:defRPr>
    </a:lvl5pPr>
    <a:lvl6pPr marL="2286000" algn="l" defTabSz="914400" rtl="0" eaLnBrk="1" latinLnBrk="0" hangingPunct="1">
      <a:defRPr sz="2400" kern="1200">
        <a:solidFill>
          <a:schemeClr val="tx1"/>
        </a:solidFill>
        <a:latin typeface="Times" pitchFamily="-105" charset="0"/>
        <a:ea typeface="ＭＳ Ｐゴシック" pitchFamily="-105" charset="-128"/>
        <a:cs typeface="+mn-cs"/>
      </a:defRPr>
    </a:lvl6pPr>
    <a:lvl7pPr marL="2743200" algn="l" defTabSz="914400" rtl="0" eaLnBrk="1" latinLnBrk="0" hangingPunct="1">
      <a:defRPr sz="2400" kern="1200">
        <a:solidFill>
          <a:schemeClr val="tx1"/>
        </a:solidFill>
        <a:latin typeface="Times" pitchFamily="-105" charset="0"/>
        <a:ea typeface="ＭＳ Ｐゴシック" pitchFamily="-105" charset="-128"/>
        <a:cs typeface="+mn-cs"/>
      </a:defRPr>
    </a:lvl7pPr>
    <a:lvl8pPr marL="3200400" algn="l" defTabSz="914400" rtl="0" eaLnBrk="1" latinLnBrk="0" hangingPunct="1">
      <a:defRPr sz="2400" kern="1200">
        <a:solidFill>
          <a:schemeClr val="tx1"/>
        </a:solidFill>
        <a:latin typeface="Times" pitchFamily="-105" charset="0"/>
        <a:ea typeface="ＭＳ Ｐゴシック" pitchFamily="-105" charset="-128"/>
        <a:cs typeface="+mn-cs"/>
      </a:defRPr>
    </a:lvl8pPr>
    <a:lvl9pPr marL="3657600" algn="l" defTabSz="914400" rtl="0" eaLnBrk="1" latinLnBrk="0" hangingPunct="1">
      <a:defRPr sz="2400" kern="1200">
        <a:solidFill>
          <a:schemeClr val="tx1"/>
        </a:solidFill>
        <a:latin typeface="Times" pitchFamily="-105" charset="0"/>
        <a:ea typeface="ＭＳ Ｐゴシック" pitchFamily="-105"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C2BFF"/>
    <a:srgbClr val="34E3D8"/>
    <a:srgbClr val="2255E3"/>
    <a:srgbClr val="FF3048"/>
    <a:srgbClr val="FFFFFF"/>
    <a:srgbClr val="31FF2E"/>
    <a:srgbClr val="FCFF1C"/>
    <a:srgbClr val="FF7E14"/>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0" d="100"/>
          <a:sy n="50" d="100"/>
        </p:scale>
        <p:origin x="-1253" y="-6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pitchFamily="-105" charset="0"/>
                <a:ea typeface="+mn-ea"/>
              </a:defRPr>
            </a:lvl1pPr>
          </a:lstStyle>
          <a:p>
            <a:pPr>
              <a:defRPr/>
            </a:pPr>
            <a:endParaRPr lang="en-GB" altLang="de-DE"/>
          </a:p>
        </p:txBody>
      </p:sp>
      <p:sp>
        <p:nvSpPr>
          <p:cNvPr id="40963"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pitchFamily="-105" charset="0"/>
                <a:ea typeface="+mn-ea"/>
              </a:defRPr>
            </a:lvl1pPr>
          </a:lstStyle>
          <a:p>
            <a:pPr>
              <a:defRPr/>
            </a:pPr>
            <a:endParaRPr lang="en-GB" altLang="de-DE"/>
          </a:p>
        </p:txBody>
      </p:sp>
      <p:sp>
        <p:nvSpPr>
          <p:cNvPr id="143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40965"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altLang="de-DE" noProof="0"/>
              <a:t>Click to edit Master text styles</a:t>
            </a:r>
          </a:p>
          <a:p>
            <a:pPr lvl="1"/>
            <a:r>
              <a:rPr lang="en-GB" altLang="de-DE" noProof="0"/>
              <a:t>Second level</a:t>
            </a:r>
          </a:p>
          <a:p>
            <a:pPr lvl="2"/>
            <a:r>
              <a:rPr lang="en-GB" altLang="de-DE" noProof="0"/>
              <a:t>Third level</a:t>
            </a:r>
          </a:p>
          <a:p>
            <a:pPr lvl="3"/>
            <a:r>
              <a:rPr lang="en-GB" altLang="de-DE" noProof="0"/>
              <a:t>Fourth level</a:t>
            </a:r>
          </a:p>
          <a:p>
            <a:pPr lvl="4"/>
            <a:r>
              <a:rPr lang="en-GB" altLang="de-DE" noProof="0"/>
              <a:t>Fifth level</a:t>
            </a:r>
          </a:p>
        </p:txBody>
      </p:sp>
      <p:sp>
        <p:nvSpPr>
          <p:cNvPr id="40966"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pitchFamily="-105" charset="0"/>
                <a:ea typeface="+mn-ea"/>
              </a:defRPr>
            </a:lvl1pPr>
          </a:lstStyle>
          <a:p>
            <a:pPr>
              <a:defRPr/>
            </a:pPr>
            <a:endParaRPr lang="en-GB" altLang="de-DE"/>
          </a:p>
        </p:txBody>
      </p:sp>
      <p:sp>
        <p:nvSpPr>
          <p:cNvPr id="40967"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3CBF26A5-348D-4932-9A04-1DEE3C2E6A3D}" type="slidenum">
              <a:rPr lang="en-GB" altLang="de-DE"/>
              <a:pPr/>
              <a:t>‹#›</a:t>
            </a:fld>
            <a:endParaRPr lang="en-GB" altLang="de-DE"/>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pitchFamily="-105" charset="0"/>
        <a:ea typeface="ＭＳ Ｐゴシック" pitchFamily="29" charset="-128"/>
        <a:cs typeface="ＭＳ Ｐゴシック" pitchFamily="29" charset="-128"/>
      </a:defRPr>
    </a:lvl1pPr>
    <a:lvl2pPr marL="457200" algn="l" rtl="0" eaLnBrk="0" fontAlgn="base" hangingPunct="0">
      <a:spcBef>
        <a:spcPct val="30000"/>
      </a:spcBef>
      <a:spcAft>
        <a:spcPct val="0"/>
      </a:spcAft>
      <a:defRPr sz="1200" kern="1200">
        <a:solidFill>
          <a:schemeClr val="tx1"/>
        </a:solidFill>
        <a:latin typeface="Times" pitchFamily="-105" charset="0"/>
        <a:ea typeface="ＭＳ Ｐゴシック" pitchFamily="-105" charset="-128"/>
        <a:cs typeface="+mn-cs"/>
      </a:defRPr>
    </a:lvl2pPr>
    <a:lvl3pPr marL="914400" algn="l" rtl="0" eaLnBrk="0" fontAlgn="base" hangingPunct="0">
      <a:spcBef>
        <a:spcPct val="30000"/>
      </a:spcBef>
      <a:spcAft>
        <a:spcPct val="0"/>
      </a:spcAft>
      <a:defRPr sz="1200" kern="1200">
        <a:solidFill>
          <a:schemeClr val="tx1"/>
        </a:solidFill>
        <a:latin typeface="Times" pitchFamily="-105" charset="0"/>
        <a:ea typeface="ＭＳ Ｐゴシック" pitchFamily="-105" charset="-128"/>
        <a:cs typeface="+mn-cs"/>
      </a:defRPr>
    </a:lvl3pPr>
    <a:lvl4pPr marL="1371600" algn="l" rtl="0" eaLnBrk="0" fontAlgn="base" hangingPunct="0">
      <a:spcBef>
        <a:spcPct val="30000"/>
      </a:spcBef>
      <a:spcAft>
        <a:spcPct val="0"/>
      </a:spcAft>
      <a:defRPr sz="1200" kern="1200">
        <a:solidFill>
          <a:schemeClr val="tx1"/>
        </a:solidFill>
        <a:latin typeface="Times" pitchFamily="-105" charset="0"/>
        <a:ea typeface="ＭＳ Ｐゴシック" pitchFamily="-105" charset="-128"/>
        <a:cs typeface="+mn-cs"/>
      </a:defRPr>
    </a:lvl4pPr>
    <a:lvl5pPr marL="1828800" algn="l" rtl="0" eaLnBrk="0" fontAlgn="base" hangingPunct="0">
      <a:spcBef>
        <a:spcPct val="30000"/>
      </a:spcBef>
      <a:spcAft>
        <a:spcPct val="0"/>
      </a:spcAft>
      <a:defRPr sz="1200" kern="1200">
        <a:solidFill>
          <a:schemeClr val="tx1"/>
        </a:solidFill>
        <a:latin typeface="Times" pitchFamily="-105" charset="0"/>
        <a:ea typeface="ＭＳ Ｐゴシック" pitchFamily="-105"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fld id="{143FD0F1-7E70-48DC-92B3-692901448B30}" type="slidenum">
              <a:rPr lang="en-US"/>
              <a:pPr/>
              <a:t>4</a:t>
            </a:fld>
            <a:endParaRPr lang="en-US"/>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p:spPr>
        <p:txBody>
          <a:bodyPr/>
          <a:lstStyle/>
          <a:p>
            <a:endParaRPr lang="en-US" smtClean="0">
              <a:ea typeface="ＭＳ Ｐゴシック" pitchFamily="-105"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pPr>
              <a:defRPr/>
            </a:pPr>
            <a:endParaRPr lang="en-GB" altLang="de-DE"/>
          </a:p>
        </p:txBody>
      </p:sp>
      <p:sp>
        <p:nvSpPr>
          <p:cNvPr id="19" name="Footer Placeholder 18"/>
          <p:cNvSpPr>
            <a:spLocks noGrp="1"/>
          </p:cNvSpPr>
          <p:nvPr>
            <p:ph type="ftr" sz="quarter" idx="11"/>
          </p:nvPr>
        </p:nvSpPr>
        <p:spPr/>
        <p:txBody>
          <a:bodyPr/>
          <a:lstStyle/>
          <a:p>
            <a:pPr>
              <a:defRPr/>
            </a:pPr>
            <a:endParaRPr lang="en-GB" altLang="de-DE"/>
          </a:p>
        </p:txBody>
      </p:sp>
      <p:sp>
        <p:nvSpPr>
          <p:cNvPr id="27" name="Slide Number Placeholder 26"/>
          <p:cNvSpPr>
            <a:spLocks noGrp="1"/>
          </p:cNvSpPr>
          <p:nvPr>
            <p:ph type="sldNum" sz="quarter" idx="12"/>
          </p:nvPr>
        </p:nvSpPr>
        <p:spPr/>
        <p:txBody>
          <a:bodyPr/>
          <a:lstStyle/>
          <a:p>
            <a:fld id="{212CE702-8C05-43BB-BC1A-56D7D11C6B71}" type="slidenum">
              <a:rPr lang="en-GB" altLang="de-DE" smtClean="0"/>
              <a:pPr/>
              <a:t>‹#›</a:t>
            </a:fld>
            <a:endParaRPr lang="en-GB" altLang="de-DE"/>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GB" altLang="de-DE"/>
          </a:p>
        </p:txBody>
      </p:sp>
      <p:sp>
        <p:nvSpPr>
          <p:cNvPr id="5" name="Footer Placeholder 4"/>
          <p:cNvSpPr>
            <a:spLocks noGrp="1"/>
          </p:cNvSpPr>
          <p:nvPr>
            <p:ph type="ftr" sz="quarter" idx="11"/>
          </p:nvPr>
        </p:nvSpPr>
        <p:spPr/>
        <p:txBody>
          <a:bodyPr/>
          <a:lstStyle/>
          <a:p>
            <a:pPr>
              <a:defRPr/>
            </a:pPr>
            <a:endParaRPr lang="en-GB" altLang="de-DE"/>
          </a:p>
        </p:txBody>
      </p:sp>
      <p:sp>
        <p:nvSpPr>
          <p:cNvPr id="6" name="Slide Number Placeholder 5"/>
          <p:cNvSpPr>
            <a:spLocks noGrp="1"/>
          </p:cNvSpPr>
          <p:nvPr>
            <p:ph type="sldNum" sz="quarter" idx="12"/>
          </p:nvPr>
        </p:nvSpPr>
        <p:spPr/>
        <p:txBody>
          <a:bodyPr/>
          <a:lstStyle/>
          <a:p>
            <a:fld id="{CB96917B-96B5-4343-8DFC-3A18B9A83A31}" type="slidenum">
              <a:rPr lang="en-GB" altLang="de-DE" smtClean="0"/>
              <a:pPr/>
              <a:t>‹#›</a:t>
            </a:fld>
            <a:endParaRPr lang="en-GB" alt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GB" altLang="de-DE"/>
          </a:p>
        </p:txBody>
      </p:sp>
      <p:sp>
        <p:nvSpPr>
          <p:cNvPr id="5" name="Footer Placeholder 4"/>
          <p:cNvSpPr>
            <a:spLocks noGrp="1"/>
          </p:cNvSpPr>
          <p:nvPr>
            <p:ph type="ftr" sz="quarter" idx="11"/>
          </p:nvPr>
        </p:nvSpPr>
        <p:spPr/>
        <p:txBody>
          <a:bodyPr/>
          <a:lstStyle/>
          <a:p>
            <a:pPr>
              <a:defRPr/>
            </a:pPr>
            <a:endParaRPr lang="en-GB" altLang="de-DE"/>
          </a:p>
        </p:txBody>
      </p:sp>
      <p:sp>
        <p:nvSpPr>
          <p:cNvPr id="6" name="Slide Number Placeholder 5"/>
          <p:cNvSpPr>
            <a:spLocks noGrp="1"/>
          </p:cNvSpPr>
          <p:nvPr>
            <p:ph type="sldNum" sz="quarter" idx="12"/>
          </p:nvPr>
        </p:nvSpPr>
        <p:spPr/>
        <p:txBody>
          <a:bodyPr/>
          <a:lstStyle/>
          <a:p>
            <a:fld id="{7990E76F-3B37-46D9-AB89-6ACE5D77D3E5}" type="slidenum">
              <a:rPr lang="en-GB" altLang="de-DE" smtClean="0"/>
              <a:pPr/>
              <a:t>‹#›</a:t>
            </a:fld>
            <a:endParaRPr lang="en-GB" altLang="de-D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828800" y="304800"/>
            <a:ext cx="7315200" cy="9906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914400" y="1447800"/>
            <a:ext cx="8229600" cy="4495800"/>
          </a:xfrm>
        </p:spPr>
        <p:txBody>
          <a:bodyPr/>
          <a:lstStyle/>
          <a:p>
            <a:pPr lvl="0"/>
            <a:endParaRPr lang="en-US" noProof="0" smtClean="0"/>
          </a:p>
        </p:txBody>
      </p:sp>
      <p:sp>
        <p:nvSpPr>
          <p:cNvPr id="4" name="Rectangle 4"/>
          <p:cNvSpPr>
            <a:spLocks noGrp="1" noChangeArrowheads="1"/>
          </p:cNvSpPr>
          <p:nvPr>
            <p:ph type="dt" sz="half" idx="10"/>
          </p:nvPr>
        </p:nvSpPr>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p:txBody>
          <a:bodyPr/>
          <a:lstStyle>
            <a:lvl1pPr>
              <a:defRPr>
                <a:ea typeface="新細明體" pitchFamily="-105" charset="-120"/>
              </a:defRPr>
            </a:lvl1pPr>
          </a:lstStyle>
          <a:p>
            <a:fld id="{AB80CB3A-B23A-4948-A6FE-532C3648C20E}" type="slidenum">
              <a:rPr lang="zh-TW" altLang="en-US"/>
              <a:pPr/>
              <a:t>‹#›</a:t>
            </a:fld>
            <a:endParaRPr lang="en-US" altLang="zh-TW"/>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GB" altLang="de-DE"/>
          </a:p>
        </p:txBody>
      </p:sp>
      <p:sp>
        <p:nvSpPr>
          <p:cNvPr id="5" name="Footer Placeholder 4"/>
          <p:cNvSpPr>
            <a:spLocks noGrp="1"/>
          </p:cNvSpPr>
          <p:nvPr>
            <p:ph type="ftr" sz="quarter" idx="11"/>
          </p:nvPr>
        </p:nvSpPr>
        <p:spPr/>
        <p:txBody>
          <a:bodyPr/>
          <a:lstStyle/>
          <a:p>
            <a:pPr>
              <a:defRPr/>
            </a:pPr>
            <a:endParaRPr lang="en-GB" altLang="de-DE"/>
          </a:p>
        </p:txBody>
      </p:sp>
      <p:sp>
        <p:nvSpPr>
          <p:cNvPr id="6" name="Slide Number Placeholder 5"/>
          <p:cNvSpPr>
            <a:spLocks noGrp="1"/>
          </p:cNvSpPr>
          <p:nvPr>
            <p:ph type="sldNum" sz="quarter" idx="12"/>
          </p:nvPr>
        </p:nvSpPr>
        <p:spPr/>
        <p:txBody>
          <a:bodyPr/>
          <a:lstStyle/>
          <a:p>
            <a:fld id="{08FEC0B8-A509-4C52-BFDF-AF50C8423877}" type="slidenum">
              <a:rPr lang="en-GB" altLang="de-DE" smtClean="0"/>
              <a:pPr/>
              <a:t>‹#›</a:t>
            </a:fld>
            <a:endParaRPr lang="en-GB" altLang="de-D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pPr>
              <a:defRPr/>
            </a:pPr>
            <a:endParaRPr lang="en-GB" altLang="de-DE"/>
          </a:p>
        </p:txBody>
      </p:sp>
      <p:sp>
        <p:nvSpPr>
          <p:cNvPr id="5" name="Footer Placeholder 4"/>
          <p:cNvSpPr>
            <a:spLocks noGrp="1"/>
          </p:cNvSpPr>
          <p:nvPr>
            <p:ph type="ftr" sz="quarter" idx="11"/>
          </p:nvPr>
        </p:nvSpPr>
        <p:spPr/>
        <p:txBody>
          <a:bodyPr/>
          <a:lstStyle/>
          <a:p>
            <a:pPr>
              <a:defRPr/>
            </a:pPr>
            <a:endParaRPr lang="en-GB" altLang="de-DE"/>
          </a:p>
        </p:txBody>
      </p:sp>
      <p:sp>
        <p:nvSpPr>
          <p:cNvPr id="6" name="Slide Number Placeholder 5"/>
          <p:cNvSpPr>
            <a:spLocks noGrp="1"/>
          </p:cNvSpPr>
          <p:nvPr>
            <p:ph type="sldNum" sz="quarter" idx="12"/>
          </p:nvPr>
        </p:nvSpPr>
        <p:spPr/>
        <p:txBody>
          <a:bodyPr/>
          <a:lstStyle/>
          <a:p>
            <a:fld id="{5DDEB9F1-31D4-4FA3-B2B1-649C3FA332F2}" type="slidenum">
              <a:rPr lang="en-GB" altLang="de-DE" smtClean="0"/>
              <a:pPr/>
              <a:t>‹#›</a:t>
            </a:fld>
            <a:endParaRPr lang="en-GB" altLang="de-DE"/>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a:defRPr/>
            </a:pPr>
            <a:endParaRPr lang="en-GB" altLang="de-DE"/>
          </a:p>
        </p:txBody>
      </p:sp>
      <p:sp>
        <p:nvSpPr>
          <p:cNvPr id="6" name="Footer Placeholder 5"/>
          <p:cNvSpPr>
            <a:spLocks noGrp="1"/>
          </p:cNvSpPr>
          <p:nvPr>
            <p:ph type="ftr" sz="quarter" idx="11"/>
          </p:nvPr>
        </p:nvSpPr>
        <p:spPr/>
        <p:txBody>
          <a:bodyPr/>
          <a:lstStyle/>
          <a:p>
            <a:pPr>
              <a:defRPr/>
            </a:pPr>
            <a:endParaRPr lang="en-GB" altLang="de-DE"/>
          </a:p>
        </p:txBody>
      </p:sp>
      <p:sp>
        <p:nvSpPr>
          <p:cNvPr id="7" name="Slide Number Placeholder 6"/>
          <p:cNvSpPr>
            <a:spLocks noGrp="1"/>
          </p:cNvSpPr>
          <p:nvPr>
            <p:ph type="sldNum" sz="quarter" idx="12"/>
          </p:nvPr>
        </p:nvSpPr>
        <p:spPr/>
        <p:txBody>
          <a:bodyPr/>
          <a:lstStyle/>
          <a:p>
            <a:fld id="{863A77E9-0EA9-4783-B0C6-C34CA3B09027}" type="slidenum">
              <a:rPr lang="en-GB" altLang="de-DE" smtClean="0"/>
              <a:pPr/>
              <a:t>‹#›</a:t>
            </a:fld>
            <a:endParaRPr lang="en-GB" alt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pPr>
              <a:defRPr/>
            </a:pPr>
            <a:endParaRPr lang="en-GB" altLang="de-DE"/>
          </a:p>
        </p:txBody>
      </p:sp>
      <p:sp>
        <p:nvSpPr>
          <p:cNvPr id="8" name="Footer Placeholder 7"/>
          <p:cNvSpPr>
            <a:spLocks noGrp="1"/>
          </p:cNvSpPr>
          <p:nvPr>
            <p:ph type="ftr" sz="quarter" idx="11"/>
          </p:nvPr>
        </p:nvSpPr>
        <p:spPr/>
        <p:txBody>
          <a:bodyPr/>
          <a:lstStyle/>
          <a:p>
            <a:pPr>
              <a:defRPr/>
            </a:pPr>
            <a:endParaRPr lang="en-GB" altLang="de-DE"/>
          </a:p>
        </p:txBody>
      </p:sp>
      <p:sp>
        <p:nvSpPr>
          <p:cNvPr id="9" name="Slide Number Placeholder 8"/>
          <p:cNvSpPr>
            <a:spLocks noGrp="1"/>
          </p:cNvSpPr>
          <p:nvPr>
            <p:ph type="sldNum" sz="quarter" idx="12"/>
          </p:nvPr>
        </p:nvSpPr>
        <p:spPr/>
        <p:txBody>
          <a:bodyPr/>
          <a:lstStyle/>
          <a:p>
            <a:fld id="{F4D447C7-D675-421B-99F5-B5AE53CC8E60}" type="slidenum">
              <a:rPr lang="en-GB" altLang="de-DE" smtClean="0"/>
              <a:pPr/>
              <a:t>‹#›</a:t>
            </a:fld>
            <a:endParaRPr lang="en-GB" alt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a:defRPr/>
            </a:pPr>
            <a:endParaRPr lang="en-GB" altLang="de-DE"/>
          </a:p>
        </p:txBody>
      </p:sp>
      <p:sp>
        <p:nvSpPr>
          <p:cNvPr id="4" name="Footer Placeholder 3"/>
          <p:cNvSpPr>
            <a:spLocks noGrp="1"/>
          </p:cNvSpPr>
          <p:nvPr>
            <p:ph type="ftr" sz="quarter" idx="11"/>
          </p:nvPr>
        </p:nvSpPr>
        <p:spPr/>
        <p:txBody>
          <a:bodyPr/>
          <a:lstStyle/>
          <a:p>
            <a:pPr>
              <a:defRPr/>
            </a:pPr>
            <a:endParaRPr lang="en-GB" altLang="de-DE"/>
          </a:p>
        </p:txBody>
      </p:sp>
      <p:sp>
        <p:nvSpPr>
          <p:cNvPr id="5" name="Slide Number Placeholder 4"/>
          <p:cNvSpPr>
            <a:spLocks noGrp="1"/>
          </p:cNvSpPr>
          <p:nvPr>
            <p:ph type="sldNum" sz="quarter" idx="12"/>
          </p:nvPr>
        </p:nvSpPr>
        <p:spPr/>
        <p:txBody>
          <a:bodyPr/>
          <a:lstStyle/>
          <a:p>
            <a:fld id="{923AAA59-FADC-4A02-A5C2-E29C57FB8C01}" type="slidenum">
              <a:rPr lang="en-GB" altLang="de-DE" smtClean="0"/>
              <a:pPr/>
              <a:t>‹#›</a:t>
            </a:fld>
            <a:endParaRPr lang="en-GB" alt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GB" altLang="de-DE"/>
          </a:p>
        </p:txBody>
      </p:sp>
      <p:sp>
        <p:nvSpPr>
          <p:cNvPr id="3" name="Footer Placeholder 2"/>
          <p:cNvSpPr>
            <a:spLocks noGrp="1"/>
          </p:cNvSpPr>
          <p:nvPr>
            <p:ph type="ftr" sz="quarter" idx="11"/>
          </p:nvPr>
        </p:nvSpPr>
        <p:spPr/>
        <p:txBody>
          <a:bodyPr/>
          <a:lstStyle/>
          <a:p>
            <a:pPr>
              <a:defRPr/>
            </a:pPr>
            <a:endParaRPr lang="en-GB" altLang="de-DE"/>
          </a:p>
        </p:txBody>
      </p:sp>
      <p:sp>
        <p:nvSpPr>
          <p:cNvPr id="4" name="Slide Number Placeholder 3"/>
          <p:cNvSpPr>
            <a:spLocks noGrp="1"/>
          </p:cNvSpPr>
          <p:nvPr>
            <p:ph type="sldNum" sz="quarter" idx="12"/>
          </p:nvPr>
        </p:nvSpPr>
        <p:spPr/>
        <p:txBody>
          <a:bodyPr/>
          <a:lstStyle/>
          <a:p>
            <a:fld id="{5BB35C1B-C237-4089-B3F8-65F78226C5C4}" type="slidenum">
              <a:rPr lang="en-GB" altLang="de-DE" smtClean="0"/>
              <a:pPr/>
              <a:t>‹#›</a:t>
            </a:fld>
            <a:endParaRPr lang="en-GB" alt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a:defRPr/>
            </a:pPr>
            <a:endParaRPr lang="en-GB" altLang="de-DE"/>
          </a:p>
        </p:txBody>
      </p:sp>
      <p:sp>
        <p:nvSpPr>
          <p:cNvPr id="6" name="Footer Placeholder 5"/>
          <p:cNvSpPr>
            <a:spLocks noGrp="1"/>
          </p:cNvSpPr>
          <p:nvPr>
            <p:ph type="ftr" sz="quarter" idx="11"/>
          </p:nvPr>
        </p:nvSpPr>
        <p:spPr/>
        <p:txBody>
          <a:bodyPr/>
          <a:lstStyle/>
          <a:p>
            <a:pPr>
              <a:defRPr/>
            </a:pPr>
            <a:endParaRPr lang="en-GB" altLang="de-DE"/>
          </a:p>
        </p:txBody>
      </p:sp>
      <p:sp>
        <p:nvSpPr>
          <p:cNvPr id="7" name="Slide Number Placeholder 6"/>
          <p:cNvSpPr>
            <a:spLocks noGrp="1"/>
          </p:cNvSpPr>
          <p:nvPr>
            <p:ph type="sldNum" sz="quarter" idx="12"/>
          </p:nvPr>
        </p:nvSpPr>
        <p:spPr/>
        <p:txBody>
          <a:bodyPr/>
          <a:lstStyle/>
          <a:p>
            <a:fld id="{529048D2-3538-4AA0-84C5-C5697FEC736B}" type="slidenum">
              <a:rPr lang="en-GB" altLang="de-DE" smtClean="0"/>
              <a:pPr/>
              <a:t>‹#›</a:t>
            </a:fld>
            <a:endParaRPr lang="en-GB" altLang="de-D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pPr>
              <a:defRPr/>
            </a:pPr>
            <a:endParaRPr lang="en-GB" altLang="de-DE"/>
          </a:p>
        </p:txBody>
      </p:sp>
      <p:sp>
        <p:nvSpPr>
          <p:cNvPr id="6" name="Footer Placeholder 5"/>
          <p:cNvSpPr>
            <a:spLocks noGrp="1"/>
          </p:cNvSpPr>
          <p:nvPr>
            <p:ph type="ftr" sz="quarter" idx="11"/>
          </p:nvPr>
        </p:nvSpPr>
        <p:spPr/>
        <p:txBody>
          <a:bodyPr/>
          <a:lstStyle/>
          <a:p>
            <a:pPr>
              <a:defRPr/>
            </a:pPr>
            <a:endParaRPr lang="en-GB" altLang="de-DE"/>
          </a:p>
        </p:txBody>
      </p:sp>
      <p:sp>
        <p:nvSpPr>
          <p:cNvPr id="7" name="Slide Number Placeholder 6"/>
          <p:cNvSpPr>
            <a:spLocks noGrp="1"/>
          </p:cNvSpPr>
          <p:nvPr>
            <p:ph type="sldNum" sz="quarter" idx="12"/>
          </p:nvPr>
        </p:nvSpPr>
        <p:spPr>
          <a:xfrm>
            <a:off x="8077200" y="6356350"/>
            <a:ext cx="609600" cy="365125"/>
          </a:xfrm>
        </p:spPr>
        <p:txBody>
          <a:bodyPr/>
          <a:lstStyle/>
          <a:p>
            <a:fld id="{412BF3A6-DAA6-4694-9E0F-7C4712EC9C36}" type="slidenum">
              <a:rPr lang="en-GB" altLang="de-DE" smtClean="0"/>
              <a:pPr/>
              <a:t>‹#›</a:t>
            </a:fld>
            <a:endParaRPr lang="en-GB" altLang="de-DE"/>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GB" altLang="de-DE"/>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GB" altLang="de-DE"/>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A5764B7-662F-4EAF-8BF2-7CEE6B839297}" type="slidenum">
              <a:rPr lang="en-GB" altLang="de-DE" smtClean="0"/>
              <a:pPr/>
              <a:t>‹#›</a:t>
            </a:fld>
            <a:endParaRPr lang="en-GB" altLang="de-DE"/>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ctrTitle"/>
          </p:nvPr>
        </p:nvSpPr>
        <p:spPr/>
        <p:txBody>
          <a:bodyPr/>
          <a:lstStyle/>
          <a:p>
            <a:r>
              <a:rPr lang="en-US" smtClean="0">
                <a:ea typeface="ＭＳ Ｐゴシック" pitchFamily="-105" charset="-128"/>
              </a:rPr>
              <a:t>Antidepressant Drugs</a:t>
            </a:r>
          </a:p>
        </p:txBody>
      </p:sp>
      <p:sp>
        <p:nvSpPr>
          <p:cNvPr id="15363" name="Subtitle 2"/>
          <p:cNvSpPr>
            <a:spLocks noGrp="1"/>
          </p:cNvSpPr>
          <p:nvPr>
            <p:ph type="subTitle" idx="1"/>
          </p:nvPr>
        </p:nvSpPr>
        <p:spPr/>
        <p:txBody>
          <a:bodyPr/>
          <a:lstStyle/>
          <a:p>
            <a:r>
              <a:rPr lang="en-US" dirty="0" smtClean="0">
                <a:ea typeface="ＭＳ Ｐゴシック" pitchFamily="-105" charset="-128"/>
              </a:rPr>
              <a:t>By Pius Kigamwa</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685800" y="228600"/>
            <a:ext cx="7772400" cy="838200"/>
          </a:xfrm>
          <a:solidFill>
            <a:schemeClr val="hlink"/>
          </a:solidFill>
        </p:spPr>
        <p:txBody>
          <a:bodyPr/>
          <a:lstStyle/>
          <a:p>
            <a:r>
              <a:rPr lang="en-US" sz="3600" b="1" smtClean="0">
                <a:solidFill>
                  <a:srgbClr val="000000"/>
                </a:solidFill>
                <a:latin typeface="Arial" charset="0"/>
                <a:ea typeface="ＭＳ Ｐゴシック" pitchFamily="-105" charset="-128"/>
              </a:rPr>
              <a:t>Serotonin System</a:t>
            </a:r>
            <a:endParaRPr lang="en-US" b="1" smtClean="0">
              <a:solidFill>
                <a:srgbClr val="000000"/>
              </a:solidFill>
              <a:latin typeface="Arial" charset="0"/>
              <a:ea typeface="ＭＳ Ｐゴシック" pitchFamily="-105" charset="-128"/>
            </a:endParaRPr>
          </a:p>
        </p:txBody>
      </p:sp>
      <p:sp>
        <p:nvSpPr>
          <p:cNvPr id="57347" name="Rectangle 5"/>
          <p:cNvSpPr>
            <a:spLocks noGrp="1" noChangeArrowheads="1"/>
          </p:cNvSpPr>
          <p:nvPr>
            <p:ph idx="1"/>
          </p:nvPr>
        </p:nvSpPr>
        <p:spPr>
          <a:xfrm>
            <a:off x="304800" y="1219200"/>
            <a:ext cx="8534400" cy="5410200"/>
          </a:xfrm>
        </p:spPr>
        <p:txBody>
          <a:bodyPr/>
          <a:lstStyle/>
          <a:p>
            <a:pPr>
              <a:buFontTx/>
              <a:buNone/>
            </a:pPr>
            <a:r>
              <a:rPr lang="en-US" sz="2400" smtClean="0">
                <a:latin typeface="Arial" charset="0"/>
                <a:ea typeface="ＭＳ Ｐゴシック" pitchFamily="-105" charset="-128"/>
              </a:rPr>
              <a:t>   </a:t>
            </a:r>
            <a:r>
              <a:rPr lang="en-US" sz="2800" smtClean="0">
                <a:latin typeface="Arial" charset="0"/>
                <a:ea typeface="ＭＳ Ｐゴシック" pitchFamily="-105" charset="-128"/>
              </a:rPr>
              <a:t>As with the NE system, serotonin neurons located in the pons and midbrain (in groups known as raphe nuclei) send their projections diffusely to the cortex, hippocampus, amygdala, hypothalamus, thalamus, etc. --same areas implicated in depression. This system is also involve in:</a:t>
            </a:r>
            <a:endParaRPr lang="en-US" sz="2400" smtClean="0">
              <a:latin typeface="Arial" charset="0"/>
              <a:ea typeface="ＭＳ Ｐゴシック" pitchFamily="-105" charset="-128"/>
            </a:endParaRPr>
          </a:p>
          <a:p>
            <a:pPr lvl="3">
              <a:buFontTx/>
              <a:buChar char="•"/>
            </a:pPr>
            <a:r>
              <a:rPr lang="en-US" sz="2400" b="1" smtClean="0">
                <a:latin typeface="Arial" charset="0"/>
              </a:rPr>
              <a:t>Anxiety.</a:t>
            </a:r>
          </a:p>
          <a:p>
            <a:pPr lvl="3">
              <a:buFontTx/>
              <a:buChar char="•"/>
            </a:pPr>
            <a:r>
              <a:rPr lang="en-US" sz="2400" b="1" smtClean="0">
                <a:latin typeface="Arial" charset="0"/>
              </a:rPr>
              <a:t>Sleep.</a:t>
            </a:r>
          </a:p>
          <a:p>
            <a:pPr lvl="3">
              <a:buFontTx/>
              <a:buChar char="•"/>
            </a:pPr>
            <a:r>
              <a:rPr lang="en-US" sz="2400" b="1" smtClean="0">
                <a:latin typeface="Arial" charset="0"/>
              </a:rPr>
              <a:t>Sexual behavior.</a:t>
            </a:r>
          </a:p>
          <a:p>
            <a:pPr lvl="3">
              <a:buFontTx/>
              <a:buChar char="•"/>
            </a:pPr>
            <a:r>
              <a:rPr lang="en-US" sz="2400" b="1" smtClean="0">
                <a:latin typeface="Arial" charset="0"/>
              </a:rPr>
              <a:t>Rhythms (Suprachiasmatic nucleus).</a:t>
            </a:r>
          </a:p>
          <a:p>
            <a:pPr lvl="3">
              <a:buFontTx/>
              <a:buChar char="•"/>
            </a:pPr>
            <a:r>
              <a:rPr lang="en-US" sz="2400" b="1" smtClean="0">
                <a:latin typeface="Arial" charset="0"/>
              </a:rPr>
              <a:t>Temperature regulation.</a:t>
            </a:r>
          </a:p>
          <a:p>
            <a:pPr lvl="3">
              <a:buFontTx/>
              <a:buChar char="•"/>
            </a:pPr>
            <a:r>
              <a:rPr lang="en-US" sz="2400" b="1" smtClean="0">
                <a:latin typeface="Arial" charset="0"/>
              </a:rPr>
              <a:t>CSF production.</a:t>
            </a:r>
            <a:endParaRPr lang="en-US" smtClean="0">
              <a:latin typeface="Arial"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3490" name="Picture 2"/>
          <p:cNvPicPr>
            <a:picLocks noChangeAspect="1" noChangeArrowheads="1"/>
          </p:cNvPicPr>
          <p:nvPr/>
        </p:nvPicPr>
        <p:blipFill>
          <a:blip r:embed="rId2"/>
          <a:srcRect/>
          <a:stretch>
            <a:fillRect/>
          </a:stretch>
        </p:blipFill>
        <p:spPr bwMode="auto">
          <a:xfrm>
            <a:off x="268288" y="950913"/>
            <a:ext cx="8723312" cy="4535487"/>
          </a:xfrm>
          <a:prstGeom prst="rect">
            <a:avLst/>
          </a:prstGeom>
          <a:noFill/>
          <a:ln w="9525">
            <a:noFill/>
            <a:miter lim="800000"/>
            <a:headEnd/>
            <a:tailEnd/>
          </a:ln>
        </p:spPr>
      </p:pic>
      <p:sp>
        <p:nvSpPr>
          <p:cNvPr id="63491" name="Rectangle 3"/>
          <p:cNvSpPr>
            <a:spLocks noChangeArrowheads="1"/>
          </p:cNvSpPr>
          <p:nvPr/>
        </p:nvSpPr>
        <p:spPr bwMode="auto">
          <a:xfrm>
            <a:off x="990600" y="5653088"/>
            <a:ext cx="5559425" cy="519112"/>
          </a:xfrm>
          <a:prstGeom prst="rect">
            <a:avLst/>
          </a:prstGeom>
          <a:solidFill>
            <a:schemeClr val="accent1"/>
          </a:solidFill>
          <a:ln w="9525">
            <a:noFill/>
            <a:miter lim="800000"/>
            <a:headEnd/>
            <a:tailEnd/>
          </a:ln>
        </p:spPr>
        <p:txBody>
          <a:bodyPr wrap="none">
            <a:spAutoFit/>
          </a:bodyPr>
          <a:lstStyle/>
          <a:p>
            <a:r>
              <a:rPr lang="en-GB" sz="2800" b="1">
                <a:solidFill>
                  <a:srgbClr val="FA0529"/>
                </a:solidFill>
              </a:rPr>
              <a:t>A synapse that uses serotonin/5-HT</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Text Box 2"/>
          <p:cNvSpPr txBox="1">
            <a:spLocks noChangeArrowheads="1"/>
          </p:cNvSpPr>
          <p:nvPr/>
        </p:nvSpPr>
        <p:spPr bwMode="auto">
          <a:xfrm>
            <a:off x="228600" y="76200"/>
            <a:ext cx="8343900" cy="8489950"/>
          </a:xfrm>
          <a:prstGeom prst="rect">
            <a:avLst/>
          </a:prstGeom>
          <a:noFill/>
          <a:ln w="9525">
            <a:noFill/>
            <a:miter lim="800000"/>
            <a:headEnd/>
            <a:tailEnd/>
          </a:ln>
        </p:spPr>
        <p:txBody>
          <a:bodyPr wrap="none">
            <a:spAutoFit/>
          </a:bodyPr>
          <a:lstStyle/>
          <a:p>
            <a:r>
              <a:rPr lang="en-GB" b="1">
                <a:solidFill>
                  <a:srgbClr val="FA0529"/>
                </a:solidFill>
              </a:rPr>
              <a:t>Dopamine pathways</a:t>
            </a:r>
            <a:r>
              <a:rPr lang="en-GB"/>
              <a:t> do many things:</a:t>
            </a:r>
          </a:p>
          <a:p>
            <a:r>
              <a:rPr lang="en-GB"/>
              <a:t>Control flow of blood through the brain</a:t>
            </a:r>
          </a:p>
          <a:p>
            <a:r>
              <a:rPr lang="en-GB"/>
              <a:t> </a:t>
            </a:r>
          </a:p>
          <a:p>
            <a:r>
              <a:rPr lang="en-GB"/>
              <a:t>Motor control (nigrostriatal) system</a:t>
            </a:r>
          </a:p>
          <a:p>
            <a:endParaRPr lang="en-GB"/>
          </a:p>
          <a:p>
            <a:r>
              <a:rPr lang="en-GB"/>
              <a:t>Behavioural control</a:t>
            </a:r>
          </a:p>
          <a:p>
            <a:r>
              <a:rPr lang="en-GB"/>
              <a:t>	Dopamine is the brain’s motivational chemical. It works on</a:t>
            </a:r>
          </a:p>
          <a:p>
            <a:r>
              <a:rPr lang="en-GB"/>
              <a:t>	glutamate synapses to </a:t>
            </a:r>
            <a:r>
              <a:rPr lang="en-GB" b="1">
                <a:solidFill>
                  <a:srgbClr val="FA0529"/>
                </a:solidFill>
              </a:rPr>
              <a:t>modulate </a:t>
            </a:r>
            <a:r>
              <a:rPr lang="en-GB"/>
              <a:t>their excitability.</a:t>
            </a:r>
          </a:p>
          <a:p>
            <a:endParaRPr lang="en-GB"/>
          </a:p>
          <a:p>
            <a:r>
              <a:rPr lang="en-GB"/>
              <a:t>	A shortage of brain dopamine causes an indecisive</a:t>
            </a:r>
          </a:p>
          <a:p>
            <a:r>
              <a:rPr lang="en-GB"/>
              <a:t>	personality, unable to initiate even the body’s own</a:t>
            </a:r>
          </a:p>
          <a:p>
            <a:r>
              <a:rPr lang="en-GB"/>
              <a:t>	movement.  </a:t>
            </a:r>
            <a:r>
              <a:rPr lang="en-GB" b="1">
                <a:solidFill>
                  <a:srgbClr val="FA0529"/>
                </a:solidFill>
              </a:rPr>
              <a:t>Parkinson’s disease</a:t>
            </a:r>
            <a:r>
              <a:rPr lang="en-GB"/>
              <a:t>. Time stops.</a:t>
            </a:r>
          </a:p>
          <a:p>
            <a:r>
              <a:rPr lang="en-GB"/>
              <a:t>	L-DOPA therapy. </a:t>
            </a:r>
            <a:r>
              <a:rPr lang="en-GB" b="1">
                <a:solidFill>
                  <a:srgbClr val="FA0529"/>
                </a:solidFill>
              </a:rPr>
              <a:t>‘Awakenings’ film. (Oliver Sachs)</a:t>
            </a:r>
          </a:p>
          <a:p>
            <a:endParaRPr lang="en-GB"/>
          </a:p>
          <a:p>
            <a:r>
              <a:rPr lang="en-GB"/>
              <a:t>	Excess dopamine, more arousal. </a:t>
            </a:r>
            <a:r>
              <a:rPr lang="en-GB" b="1">
                <a:solidFill>
                  <a:srgbClr val="FA0529"/>
                </a:solidFill>
              </a:rPr>
              <a:t>Attention defecit </a:t>
            </a:r>
          </a:p>
          <a:p>
            <a:r>
              <a:rPr lang="en-GB" b="1">
                <a:solidFill>
                  <a:srgbClr val="FA0529"/>
                </a:solidFill>
              </a:rPr>
              <a:t>	disorder</a:t>
            </a:r>
            <a:r>
              <a:rPr lang="en-GB"/>
              <a:t>.  May cause </a:t>
            </a:r>
            <a:r>
              <a:rPr lang="en-GB" b="1">
                <a:solidFill>
                  <a:srgbClr val="FA0529"/>
                </a:solidFill>
              </a:rPr>
              <a:t>schizophrenia</a:t>
            </a:r>
            <a:r>
              <a:rPr lang="en-GB"/>
              <a:t>.</a:t>
            </a:r>
          </a:p>
          <a:p>
            <a:r>
              <a:rPr lang="en-GB"/>
              <a:t>	Dopamine’s action is essential for </a:t>
            </a:r>
            <a:r>
              <a:rPr lang="en-GB" b="1">
                <a:solidFill>
                  <a:srgbClr val="FA0529"/>
                </a:solidFill>
              </a:rPr>
              <a:t>drug addiction</a:t>
            </a:r>
            <a:r>
              <a:rPr lang="en-GB"/>
              <a:t>. </a:t>
            </a:r>
          </a:p>
          <a:p>
            <a:endParaRPr lang="en-GB"/>
          </a:p>
          <a:p>
            <a:r>
              <a:rPr lang="en-GB"/>
              <a:t>	</a:t>
            </a:r>
          </a:p>
          <a:p>
            <a:endParaRPr lang="en-GB"/>
          </a:p>
          <a:p>
            <a:r>
              <a:rPr lang="en-GB"/>
              <a:t>	</a:t>
            </a:r>
          </a:p>
          <a:p>
            <a:endParaRPr lang="en-GB"/>
          </a:p>
          <a:p>
            <a:endParaRPr lang="en-GB"/>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p:txBody>
          <a:bodyPr/>
          <a:lstStyle/>
          <a:p>
            <a:pPr eaLnBrk="1" hangingPunct="1"/>
            <a:endParaRPr lang="zh-TW" altLang="en-US" smtClean="0">
              <a:ea typeface="新細明體" pitchFamily="-105" charset="-120"/>
            </a:endParaRPr>
          </a:p>
        </p:txBody>
      </p:sp>
      <p:pic>
        <p:nvPicPr>
          <p:cNvPr id="79875" name="Picture 3"/>
          <p:cNvPicPr>
            <a:picLocks noGrp="1" noChangeAspect="1" noChangeArrowheads="1"/>
          </p:cNvPicPr>
          <p:nvPr>
            <p:ph idx="1"/>
          </p:nvPr>
        </p:nvPicPr>
        <p:blipFill>
          <a:blip r:embed="rId2"/>
          <a:srcRect/>
          <a:stretch>
            <a:fillRect/>
          </a:stretch>
        </p:blipFill>
        <p:spPr>
          <a:xfrm>
            <a:off x="0" y="0"/>
            <a:ext cx="9144000" cy="6858000"/>
          </a:xfr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2946" name="Picture 3"/>
          <p:cNvPicPr>
            <a:picLocks noGrp="1" noChangeAspect="1" noChangeArrowheads="1"/>
          </p:cNvPicPr>
          <p:nvPr>
            <p:ph idx="1"/>
          </p:nvPr>
        </p:nvPicPr>
        <p:blipFill>
          <a:blip r:embed="rId2"/>
          <a:srcRect/>
          <a:stretch>
            <a:fillRect/>
          </a:stretch>
        </p:blipFill>
        <p:spPr>
          <a:xfrm>
            <a:off x="0" y="1268413"/>
            <a:ext cx="9144000" cy="4995862"/>
          </a:xfrm>
        </p:spPr>
      </p:pic>
      <p:sp>
        <p:nvSpPr>
          <p:cNvPr id="82947" name="TextBox 3"/>
          <p:cNvSpPr txBox="1">
            <a:spLocks noChangeArrowheads="1"/>
          </p:cNvSpPr>
          <p:nvPr/>
        </p:nvSpPr>
        <p:spPr bwMode="auto">
          <a:xfrm>
            <a:off x="2971800" y="304800"/>
            <a:ext cx="2116138" cy="461963"/>
          </a:xfrm>
          <a:prstGeom prst="rect">
            <a:avLst/>
          </a:prstGeom>
          <a:noFill/>
          <a:ln w="9525">
            <a:noFill/>
            <a:miter lim="800000"/>
            <a:headEnd/>
            <a:tailEnd/>
          </a:ln>
        </p:spPr>
        <p:txBody>
          <a:bodyPr wrap="none">
            <a:spAutoFit/>
          </a:bodyPr>
          <a:lstStyle/>
          <a:p>
            <a:r>
              <a:rPr lang="en-US"/>
              <a:t>Chronic, severe</a:t>
            </a:r>
          </a:p>
        </p:txBody>
      </p:sp>
      <p:cxnSp>
        <p:nvCxnSpPr>
          <p:cNvPr id="82948" name="Straight Arrow Connector 5"/>
          <p:cNvCxnSpPr>
            <a:cxnSpLocks noChangeShapeType="1"/>
          </p:cNvCxnSpPr>
          <p:nvPr/>
        </p:nvCxnSpPr>
        <p:spPr bwMode="auto">
          <a:xfrm rot="16200000" flipH="1">
            <a:off x="4242593" y="939007"/>
            <a:ext cx="354013" cy="304800"/>
          </a:xfrm>
          <a:prstGeom prst="straightConnector1">
            <a:avLst/>
          </a:prstGeom>
          <a:noFill/>
          <a:ln w="9525">
            <a:solidFill>
              <a:schemeClr val="tx1"/>
            </a:solidFill>
            <a:round/>
            <a:headEnd/>
            <a:tailEnd type="arrow" w="med" len="med"/>
          </a:ln>
        </p:spPr>
      </p:cxn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3970" name="Picture 3"/>
          <p:cNvPicPr>
            <a:picLocks noChangeAspect="1"/>
          </p:cNvPicPr>
          <p:nvPr/>
        </p:nvPicPr>
        <p:blipFill>
          <a:blip r:embed="rId2"/>
          <a:srcRect/>
          <a:stretch>
            <a:fillRect/>
          </a:stretch>
        </p:blipFill>
        <p:spPr bwMode="auto">
          <a:xfrm>
            <a:off x="4953000" y="228600"/>
            <a:ext cx="3505200" cy="6400800"/>
          </a:xfrm>
          <a:prstGeom prst="rect">
            <a:avLst/>
          </a:prstGeom>
          <a:noFill/>
          <a:ln w="9525">
            <a:noFill/>
            <a:miter lim="800000"/>
            <a:headEnd/>
            <a:tailEnd/>
          </a:ln>
        </p:spPr>
      </p:pic>
      <p:sp>
        <p:nvSpPr>
          <p:cNvPr id="83971" name="TextBox 4"/>
          <p:cNvSpPr txBox="1">
            <a:spLocks noChangeArrowheads="1"/>
          </p:cNvSpPr>
          <p:nvPr/>
        </p:nvSpPr>
        <p:spPr bwMode="auto">
          <a:xfrm>
            <a:off x="304800" y="838200"/>
            <a:ext cx="3636963" cy="1570038"/>
          </a:xfrm>
          <a:prstGeom prst="rect">
            <a:avLst/>
          </a:prstGeom>
          <a:noFill/>
          <a:ln w="9525">
            <a:noFill/>
            <a:miter lim="800000"/>
            <a:headEnd/>
            <a:tailEnd/>
          </a:ln>
        </p:spPr>
        <p:txBody>
          <a:bodyPr wrap="none">
            <a:spAutoFit/>
          </a:bodyPr>
          <a:lstStyle/>
          <a:p>
            <a:r>
              <a:rPr lang="en-US"/>
              <a:t>Mechanism for the Delay in</a:t>
            </a:r>
          </a:p>
          <a:p>
            <a:r>
              <a:rPr lang="en-US"/>
              <a:t>Onset of the therapeutic</a:t>
            </a:r>
          </a:p>
          <a:p>
            <a:r>
              <a:rPr lang="en-US"/>
              <a:t>Effect of Antidepressant</a:t>
            </a:r>
          </a:p>
          <a:p>
            <a:r>
              <a:rPr lang="en-US"/>
              <a:t>Medications.</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685800" y="0"/>
            <a:ext cx="7772400" cy="533400"/>
          </a:xfrm>
        </p:spPr>
        <p:txBody>
          <a:bodyPr/>
          <a:lstStyle/>
          <a:p>
            <a:pPr eaLnBrk="1" hangingPunct="1"/>
            <a:r>
              <a:rPr lang="en-US" sz="2800" smtClean="0">
                <a:ea typeface="ＭＳ Ｐゴシック" pitchFamily="-105" charset="-128"/>
              </a:rPr>
              <a:t>Available Antidepressants</a:t>
            </a:r>
          </a:p>
        </p:txBody>
      </p:sp>
      <p:sp>
        <p:nvSpPr>
          <p:cNvPr id="17411" name="Rectangle 3"/>
          <p:cNvSpPr>
            <a:spLocks noGrp="1" noChangeArrowheads="1"/>
          </p:cNvSpPr>
          <p:nvPr>
            <p:ph idx="1"/>
          </p:nvPr>
        </p:nvSpPr>
        <p:spPr>
          <a:xfrm>
            <a:off x="0" y="609600"/>
            <a:ext cx="9144000" cy="6248400"/>
          </a:xfrm>
        </p:spPr>
        <p:txBody>
          <a:bodyPr/>
          <a:lstStyle/>
          <a:p>
            <a:pPr eaLnBrk="1" hangingPunct="1">
              <a:lnSpc>
                <a:spcPct val="80000"/>
              </a:lnSpc>
            </a:pPr>
            <a:r>
              <a:rPr lang="en-US" sz="1800" dirty="0" smtClean="0">
                <a:ea typeface="ＭＳ Ｐゴシック" pitchFamily="-105" charset="-128"/>
              </a:rPr>
              <a:t>1) </a:t>
            </a:r>
            <a:r>
              <a:rPr lang="en-US" sz="1800" u="sng" dirty="0" err="1" smtClean="0">
                <a:ea typeface="ＭＳ Ｐゴシック" pitchFamily="-105" charset="-128"/>
              </a:rPr>
              <a:t>Tricyclics</a:t>
            </a:r>
            <a:r>
              <a:rPr lang="en-US" sz="1800" u="sng" dirty="0" smtClean="0">
                <a:ea typeface="ＭＳ Ｐゴシック" pitchFamily="-105" charset="-128"/>
              </a:rPr>
              <a:t> and </a:t>
            </a:r>
            <a:r>
              <a:rPr lang="en-US" sz="1800" u="sng" dirty="0" err="1" smtClean="0">
                <a:ea typeface="ＭＳ Ｐゴシック" pitchFamily="-105" charset="-128"/>
              </a:rPr>
              <a:t>Tetracyclics</a:t>
            </a:r>
            <a:r>
              <a:rPr lang="en-US" sz="1800" u="sng" dirty="0" smtClean="0">
                <a:ea typeface="ＭＳ Ｐゴシック" pitchFamily="-105" charset="-128"/>
              </a:rPr>
              <a:t> (TCA)</a:t>
            </a:r>
            <a:r>
              <a:rPr lang="en-US" sz="1800" dirty="0" smtClean="0">
                <a:ea typeface="ＭＳ Ｐゴシック" pitchFamily="-105" charset="-128"/>
              </a:rPr>
              <a:t>			</a:t>
            </a:r>
          </a:p>
          <a:p>
            <a:pPr eaLnBrk="1" hangingPunct="1">
              <a:lnSpc>
                <a:spcPct val="80000"/>
              </a:lnSpc>
              <a:buFont typeface="Wingdings" pitchFamily="-105" charset="2"/>
              <a:buNone/>
            </a:pPr>
            <a:r>
              <a:rPr lang="en-US" sz="1800" dirty="0" smtClean="0">
                <a:ea typeface="ＭＳ Ｐゴシック" pitchFamily="-105" charset="-128"/>
              </a:rPr>
              <a:t>		</a:t>
            </a:r>
            <a:r>
              <a:rPr lang="en-US" sz="1800" dirty="0" err="1" smtClean="0">
                <a:ea typeface="ＭＳ Ｐゴシック" pitchFamily="-105" charset="-128"/>
              </a:rPr>
              <a:t>Imipramine</a:t>
            </a:r>
            <a:r>
              <a:rPr lang="en-US" sz="1800" dirty="0" smtClean="0">
                <a:ea typeface="ＭＳ Ｐゴシック" pitchFamily="-105" charset="-128"/>
              </a:rPr>
              <a:t>	  </a:t>
            </a:r>
            <a:r>
              <a:rPr lang="en-US" sz="1800" dirty="0" err="1" smtClean="0">
                <a:ea typeface="ＭＳ Ｐゴシック" pitchFamily="-105" charset="-128"/>
              </a:rPr>
              <a:t>Doxepin</a:t>
            </a:r>
            <a:r>
              <a:rPr lang="en-US" sz="1800" dirty="0" smtClean="0">
                <a:ea typeface="ＭＳ Ｐゴシック" pitchFamily="-105" charset="-128"/>
              </a:rPr>
              <a:t>	        </a:t>
            </a:r>
            <a:r>
              <a:rPr lang="en-US" sz="1800" dirty="0" err="1" smtClean="0">
                <a:ea typeface="ＭＳ Ｐゴシック" pitchFamily="-105" charset="-128"/>
              </a:rPr>
              <a:t>Desipramine</a:t>
            </a:r>
            <a:r>
              <a:rPr lang="en-US" sz="1800" dirty="0" smtClean="0">
                <a:ea typeface="ＭＳ Ｐゴシック" pitchFamily="-105" charset="-128"/>
              </a:rPr>
              <a:t>      </a:t>
            </a:r>
            <a:r>
              <a:rPr lang="en-US" sz="1800" dirty="0" err="1" smtClean="0">
                <a:ea typeface="ＭＳ Ｐゴシック" pitchFamily="-105" charset="-128"/>
              </a:rPr>
              <a:t>Amoxepine</a:t>
            </a:r>
            <a:r>
              <a:rPr lang="en-US" sz="1800" dirty="0" smtClean="0">
                <a:ea typeface="ＭＳ Ｐゴシック" pitchFamily="-105" charset="-128"/>
              </a:rPr>
              <a:t>	</a:t>
            </a:r>
            <a:r>
              <a:rPr lang="en-US" sz="1800" dirty="0" err="1" smtClean="0">
                <a:ea typeface="ＭＳ Ｐゴシック" pitchFamily="-105" charset="-128"/>
              </a:rPr>
              <a:t>Trimipramine</a:t>
            </a:r>
            <a:r>
              <a:rPr lang="en-US" sz="1800" dirty="0" smtClean="0">
                <a:ea typeface="ＭＳ Ｐゴシック" pitchFamily="-105" charset="-128"/>
              </a:rPr>
              <a:t>	</a:t>
            </a:r>
          </a:p>
          <a:p>
            <a:pPr eaLnBrk="1" hangingPunct="1">
              <a:lnSpc>
                <a:spcPct val="80000"/>
              </a:lnSpc>
              <a:buFont typeface="Wingdings" pitchFamily="-105" charset="2"/>
              <a:buNone/>
            </a:pPr>
            <a:r>
              <a:rPr lang="en-US" sz="1800" dirty="0" smtClean="0">
                <a:ea typeface="ＭＳ Ｐゴシック" pitchFamily="-105" charset="-128"/>
              </a:rPr>
              <a:t>		</a:t>
            </a:r>
            <a:r>
              <a:rPr lang="en-US" sz="1800" dirty="0" err="1" smtClean="0">
                <a:ea typeface="ＭＳ Ｐゴシック" pitchFamily="-105" charset="-128"/>
              </a:rPr>
              <a:t>Maprotiline</a:t>
            </a:r>
            <a:r>
              <a:rPr lang="en-US" sz="1800" dirty="0" smtClean="0">
                <a:ea typeface="ＭＳ Ｐゴシック" pitchFamily="-105" charset="-128"/>
              </a:rPr>
              <a:t>	  </a:t>
            </a:r>
            <a:r>
              <a:rPr lang="en-US" sz="1800" dirty="0" err="1" smtClean="0">
                <a:ea typeface="ＭＳ Ｐゴシック" pitchFamily="-105" charset="-128"/>
              </a:rPr>
              <a:t>Clomipramine</a:t>
            </a:r>
            <a:r>
              <a:rPr lang="en-US" sz="1800" dirty="0" smtClean="0">
                <a:ea typeface="ＭＳ Ｐゴシック" pitchFamily="-105" charset="-128"/>
              </a:rPr>
              <a:t>    </a:t>
            </a:r>
            <a:r>
              <a:rPr lang="en-US" sz="1800" dirty="0" err="1" smtClean="0">
                <a:ea typeface="ＭＳ Ｐゴシック" pitchFamily="-105" charset="-128"/>
              </a:rPr>
              <a:t>Amitriptyline</a:t>
            </a:r>
            <a:r>
              <a:rPr lang="en-US" sz="1800" dirty="0" smtClean="0">
                <a:ea typeface="ＭＳ Ｐゴシック" pitchFamily="-105" charset="-128"/>
              </a:rPr>
              <a:t>      </a:t>
            </a:r>
            <a:r>
              <a:rPr lang="en-US" sz="1800" dirty="0" err="1" smtClean="0">
                <a:ea typeface="ＭＳ Ｐゴシック" pitchFamily="-105" charset="-128"/>
              </a:rPr>
              <a:t>Nortriptyline</a:t>
            </a:r>
            <a:r>
              <a:rPr lang="en-US" sz="1800" dirty="0" smtClean="0">
                <a:ea typeface="ＭＳ Ｐゴシック" pitchFamily="-105" charset="-128"/>
              </a:rPr>
              <a:t>	</a:t>
            </a:r>
            <a:r>
              <a:rPr lang="en-US" sz="1800" dirty="0" err="1" smtClean="0">
                <a:ea typeface="ＭＳ Ｐゴシック" pitchFamily="-105" charset="-128"/>
              </a:rPr>
              <a:t>Protriptyline</a:t>
            </a:r>
            <a:endParaRPr lang="en-US" sz="1800" dirty="0" smtClean="0">
              <a:ea typeface="ＭＳ Ｐゴシック" pitchFamily="-105" charset="-128"/>
            </a:endParaRPr>
          </a:p>
          <a:p>
            <a:pPr eaLnBrk="1" hangingPunct="1">
              <a:lnSpc>
                <a:spcPct val="80000"/>
              </a:lnSpc>
            </a:pPr>
            <a:r>
              <a:rPr lang="en-US" sz="1800" dirty="0" smtClean="0">
                <a:ea typeface="ＭＳ Ｐゴシック" pitchFamily="-105" charset="-128"/>
              </a:rPr>
              <a:t>2) </a:t>
            </a:r>
            <a:r>
              <a:rPr lang="en-US" sz="1800" u="sng" dirty="0" smtClean="0">
                <a:ea typeface="ＭＳ Ｐゴシック" pitchFamily="-105" charset="-128"/>
              </a:rPr>
              <a:t>Monoamine </a:t>
            </a:r>
            <a:r>
              <a:rPr lang="en-US" sz="1800" u="sng" dirty="0" err="1" smtClean="0">
                <a:ea typeface="ＭＳ Ｐゴシック" pitchFamily="-105" charset="-128"/>
              </a:rPr>
              <a:t>Oxidase</a:t>
            </a:r>
            <a:r>
              <a:rPr lang="en-US" sz="1800" u="sng" dirty="0" smtClean="0">
                <a:ea typeface="ＭＳ Ｐゴシック" pitchFamily="-105" charset="-128"/>
              </a:rPr>
              <a:t> Inhibitors (MAOIs)</a:t>
            </a:r>
          </a:p>
          <a:p>
            <a:pPr eaLnBrk="1" hangingPunct="1">
              <a:lnSpc>
                <a:spcPct val="80000"/>
              </a:lnSpc>
              <a:buFont typeface="Wingdings" pitchFamily="-105" charset="2"/>
              <a:buNone/>
            </a:pPr>
            <a:r>
              <a:rPr lang="en-US" sz="1800" dirty="0" smtClean="0">
                <a:ea typeface="ＭＳ Ｐゴシック" pitchFamily="-105" charset="-128"/>
              </a:rPr>
              <a:t>		</a:t>
            </a:r>
            <a:r>
              <a:rPr lang="en-US" sz="1800" dirty="0" err="1" smtClean="0">
                <a:ea typeface="ＭＳ Ｐゴシック" pitchFamily="-105" charset="-128"/>
              </a:rPr>
              <a:t>Tranylcypramine</a:t>
            </a:r>
            <a:r>
              <a:rPr lang="en-US" sz="1800" dirty="0" smtClean="0">
                <a:ea typeface="ＭＳ Ｐゴシック" pitchFamily="-105" charset="-128"/>
              </a:rPr>
              <a:t>	</a:t>
            </a:r>
            <a:r>
              <a:rPr lang="en-US" sz="1800" dirty="0" err="1" smtClean="0">
                <a:ea typeface="ＭＳ Ｐゴシック" pitchFamily="-105" charset="-128"/>
              </a:rPr>
              <a:t>Phenelzine</a:t>
            </a:r>
            <a:r>
              <a:rPr lang="en-US" sz="1800" dirty="0" smtClean="0">
                <a:ea typeface="ＭＳ Ｐゴシック" pitchFamily="-105" charset="-128"/>
              </a:rPr>
              <a:t>		</a:t>
            </a:r>
            <a:r>
              <a:rPr lang="en-US" sz="1800" dirty="0" err="1" smtClean="0">
                <a:ea typeface="ＭＳ Ｐゴシック" pitchFamily="-105" charset="-128"/>
              </a:rPr>
              <a:t>Moclobemide</a:t>
            </a:r>
            <a:endParaRPr lang="en-US" sz="1800" dirty="0" smtClean="0">
              <a:ea typeface="ＭＳ Ｐゴシック" pitchFamily="-105" charset="-128"/>
            </a:endParaRPr>
          </a:p>
          <a:p>
            <a:pPr eaLnBrk="1" hangingPunct="1">
              <a:lnSpc>
                <a:spcPct val="80000"/>
              </a:lnSpc>
            </a:pPr>
            <a:r>
              <a:rPr lang="en-US" sz="1800" dirty="0" smtClean="0">
                <a:ea typeface="ＭＳ Ｐゴシック" pitchFamily="-105" charset="-128"/>
              </a:rPr>
              <a:t>3) </a:t>
            </a:r>
            <a:r>
              <a:rPr lang="en-US" sz="1800" u="sng" dirty="0" smtClean="0">
                <a:ea typeface="ＭＳ Ｐゴシック" pitchFamily="-105" charset="-128"/>
              </a:rPr>
              <a:t>Serotonin Selective Reuptake Inhibitors (SSRIs)</a:t>
            </a:r>
            <a:r>
              <a:rPr lang="en-US" sz="1800" dirty="0" smtClean="0">
                <a:ea typeface="ＭＳ Ｐゴシック" pitchFamily="-105" charset="-128"/>
              </a:rPr>
              <a:t>		</a:t>
            </a:r>
            <a:r>
              <a:rPr lang="en-US" sz="1800" dirty="0" err="1" smtClean="0">
                <a:ea typeface="ＭＳ Ｐゴシック" pitchFamily="-105" charset="-128"/>
              </a:rPr>
              <a:t>Fluoxetine</a:t>
            </a:r>
            <a:r>
              <a:rPr lang="en-US" sz="1800" dirty="0" smtClean="0">
                <a:ea typeface="ＭＳ Ｐゴシック" pitchFamily="-105" charset="-128"/>
              </a:rPr>
              <a:t>	</a:t>
            </a:r>
            <a:r>
              <a:rPr lang="en-US" sz="1800" dirty="0" err="1" smtClean="0">
                <a:ea typeface="ＭＳ Ｐゴシック" pitchFamily="-105" charset="-128"/>
              </a:rPr>
              <a:t>Fluvoxamine</a:t>
            </a:r>
            <a:r>
              <a:rPr lang="en-US" sz="1800" dirty="0" smtClean="0">
                <a:ea typeface="ＭＳ Ｐゴシック" pitchFamily="-105" charset="-128"/>
              </a:rPr>
              <a:t>	</a:t>
            </a:r>
            <a:r>
              <a:rPr lang="en-US" sz="1800" dirty="0" err="1" smtClean="0">
                <a:ea typeface="ＭＳ Ｐゴシック" pitchFamily="-105" charset="-128"/>
              </a:rPr>
              <a:t>Escitalopram</a:t>
            </a:r>
            <a:endParaRPr lang="en-US" sz="1800" dirty="0" smtClean="0">
              <a:ea typeface="ＭＳ Ｐゴシック" pitchFamily="-105" charset="-128"/>
            </a:endParaRPr>
          </a:p>
          <a:p>
            <a:pPr eaLnBrk="1" hangingPunct="1">
              <a:lnSpc>
                <a:spcPct val="80000"/>
              </a:lnSpc>
              <a:buFont typeface="Wingdings" pitchFamily="-105" charset="2"/>
              <a:buNone/>
            </a:pPr>
            <a:r>
              <a:rPr lang="en-US" sz="1800" dirty="0" smtClean="0">
                <a:ea typeface="ＭＳ Ｐゴシック" pitchFamily="-105" charset="-128"/>
              </a:rPr>
              <a:t>		</a:t>
            </a:r>
            <a:r>
              <a:rPr lang="en-US" sz="1800" dirty="0" err="1" smtClean="0">
                <a:ea typeface="ＭＳ Ｐゴシック" pitchFamily="-105" charset="-128"/>
              </a:rPr>
              <a:t>Sertraline</a:t>
            </a:r>
            <a:r>
              <a:rPr lang="en-US" sz="1800" dirty="0" smtClean="0">
                <a:ea typeface="ＭＳ Ｐゴシック" pitchFamily="-105" charset="-128"/>
              </a:rPr>
              <a:t>	</a:t>
            </a:r>
            <a:r>
              <a:rPr lang="en-US" sz="1800" dirty="0" err="1" smtClean="0">
                <a:ea typeface="ＭＳ Ｐゴシック" pitchFamily="-105" charset="-128"/>
              </a:rPr>
              <a:t>Paroxetine</a:t>
            </a:r>
            <a:r>
              <a:rPr lang="en-US" sz="1800" dirty="0" smtClean="0">
                <a:ea typeface="ＭＳ Ｐゴシック" pitchFamily="-105" charset="-128"/>
              </a:rPr>
              <a:t>	</a:t>
            </a:r>
            <a:r>
              <a:rPr lang="en-US" sz="1800" dirty="0" err="1" smtClean="0">
                <a:ea typeface="ＭＳ Ｐゴシック" pitchFamily="-105" charset="-128"/>
              </a:rPr>
              <a:t>Citalopram</a:t>
            </a:r>
            <a:endParaRPr lang="en-US" sz="1800" dirty="0" smtClean="0">
              <a:ea typeface="ＭＳ Ｐゴシック" pitchFamily="-105" charset="-128"/>
            </a:endParaRPr>
          </a:p>
          <a:p>
            <a:pPr eaLnBrk="1" hangingPunct="1">
              <a:lnSpc>
                <a:spcPct val="80000"/>
              </a:lnSpc>
            </a:pPr>
            <a:r>
              <a:rPr lang="en-US" sz="1800" dirty="0" smtClean="0">
                <a:ea typeface="ＭＳ Ｐゴシック" pitchFamily="-105" charset="-128"/>
              </a:rPr>
              <a:t>4) </a:t>
            </a:r>
            <a:r>
              <a:rPr lang="en-US" sz="1800" u="sng" dirty="0" smtClean="0">
                <a:ea typeface="ＭＳ Ｐゴシック" pitchFamily="-105" charset="-128"/>
              </a:rPr>
              <a:t>Dual Serotonin and </a:t>
            </a:r>
            <a:r>
              <a:rPr lang="en-US" sz="1800" u="sng" dirty="0" err="1" smtClean="0">
                <a:ea typeface="ＭＳ Ｐゴシック" pitchFamily="-105" charset="-128"/>
              </a:rPr>
              <a:t>Norepinephrine</a:t>
            </a:r>
            <a:r>
              <a:rPr lang="en-US" sz="1800" u="sng" dirty="0" smtClean="0">
                <a:ea typeface="ＭＳ Ｐゴシック" pitchFamily="-105" charset="-128"/>
              </a:rPr>
              <a:t> Reuptake Inhibitor (SNRI)</a:t>
            </a:r>
            <a:endParaRPr lang="en-US" sz="1800" dirty="0" smtClean="0">
              <a:ea typeface="ＭＳ Ｐゴシック" pitchFamily="-105" charset="-128"/>
            </a:endParaRPr>
          </a:p>
          <a:p>
            <a:pPr eaLnBrk="1" hangingPunct="1">
              <a:lnSpc>
                <a:spcPct val="80000"/>
              </a:lnSpc>
              <a:buFont typeface="Wingdings" pitchFamily="-105" charset="2"/>
              <a:buNone/>
            </a:pPr>
            <a:r>
              <a:rPr lang="en-US" sz="1800" dirty="0" smtClean="0">
                <a:ea typeface="ＭＳ Ｐゴシック" pitchFamily="-105" charset="-128"/>
              </a:rPr>
              <a:t>		</a:t>
            </a:r>
            <a:r>
              <a:rPr lang="en-US" sz="1800" dirty="0" err="1" smtClean="0">
                <a:ea typeface="ＭＳ Ｐゴシック" pitchFamily="-105" charset="-128"/>
              </a:rPr>
              <a:t>Venlafaxine</a:t>
            </a:r>
            <a:r>
              <a:rPr lang="en-US" sz="1800" dirty="0" smtClean="0">
                <a:ea typeface="ＭＳ Ｐゴシック" pitchFamily="-105" charset="-128"/>
              </a:rPr>
              <a:t> 		</a:t>
            </a:r>
            <a:r>
              <a:rPr lang="en-US" sz="1800" dirty="0" err="1" smtClean="0">
                <a:ea typeface="ＭＳ Ｐゴシック" pitchFamily="-105" charset="-128"/>
              </a:rPr>
              <a:t>Duloxetine</a:t>
            </a:r>
            <a:endParaRPr lang="en-US" sz="1800" dirty="0" smtClean="0">
              <a:ea typeface="ＭＳ Ｐゴシック" pitchFamily="-105" charset="-128"/>
            </a:endParaRPr>
          </a:p>
          <a:p>
            <a:pPr eaLnBrk="1" hangingPunct="1">
              <a:lnSpc>
                <a:spcPct val="80000"/>
              </a:lnSpc>
            </a:pPr>
            <a:r>
              <a:rPr lang="en-US" sz="1800" dirty="0" smtClean="0">
                <a:ea typeface="ＭＳ Ｐゴシック" pitchFamily="-105" charset="-128"/>
              </a:rPr>
              <a:t>5) </a:t>
            </a:r>
            <a:r>
              <a:rPr lang="en-US" sz="1800" u="sng" dirty="0" smtClean="0">
                <a:ea typeface="ＭＳ Ｐゴシック" pitchFamily="-105" charset="-128"/>
              </a:rPr>
              <a:t>Serotonin-2 </a:t>
            </a:r>
            <a:r>
              <a:rPr lang="en-US" sz="1800" u="sng" dirty="0" err="1" smtClean="0">
                <a:ea typeface="ＭＳ Ｐゴシック" pitchFamily="-105" charset="-128"/>
              </a:rPr>
              <a:t>Antogonist</a:t>
            </a:r>
            <a:r>
              <a:rPr lang="en-US" sz="1800" u="sng" dirty="0" smtClean="0">
                <a:ea typeface="ＭＳ Ｐゴシック" pitchFamily="-105" charset="-128"/>
              </a:rPr>
              <a:t> and Reuptake Inhibitors (SARIs)</a:t>
            </a:r>
            <a:endParaRPr lang="en-US" sz="1800" dirty="0" smtClean="0">
              <a:ea typeface="ＭＳ Ｐゴシック" pitchFamily="-105" charset="-128"/>
            </a:endParaRPr>
          </a:p>
          <a:p>
            <a:pPr eaLnBrk="1" hangingPunct="1">
              <a:lnSpc>
                <a:spcPct val="80000"/>
              </a:lnSpc>
              <a:buFont typeface="Wingdings" pitchFamily="-105" charset="2"/>
              <a:buNone/>
            </a:pPr>
            <a:r>
              <a:rPr lang="en-US" sz="1800" dirty="0" smtClean="0">
                <a:ea typeface="ＭＳ Ｐゴシック" pitchFamily="-105" charset="-128"/>
              </a:rPr>
              <a:t>		</a:t>
            </a:r>
            <a:r>
              <a:rPr lang="en-US" sz="1800" dirty="0" err="1" smtClean="0">
                <a:ea typeface="ＭＳ Ｐゴシック" pitchFamily="-105" charset="-128"/>
              </a:rPr>
              <a:t>Nefazodone</a:t>
            </a:r>
            <a:r>
              <a:rPr lang="en-US" sz="1800" dirty="0" smtClean="0">
                <a:ea typeface="ＭＳ Ｐゴシック" pitchFamily="-105" charset="-128"/>
              </a:rPr>
              <a:t>		</a:t>
            </a:r>
            <a:r>
              <a:rPr lang="en-US" sz="1800" dirty="0" err="1" smtClean="0">
                <a:ea typeface="ＭＳ Ｐゴシック" pitchFamily="-105" charset="-128"/>
              </a:rPr>
              <a:t>Trazodone</a:t>
            </a:r>
            <a:endParaRPr lang="en-US" sz="1800" dirty="0" smtClean="0">
              <a:ea typeface="ＭＳ Ｐゴシック" pitchFamily="-105" charset="-128"/>
            </a:endParaRPr>
          </a:p>
          <a:p>
            <a:pPr eaLnBrk="1" hangingPunct="1">
              <a:lnSpc>
                <a:spcPct val="80000"/>
              </a:lnSpc>
            </a:pPr>
            <a:r>
              <a:rPr lang="en-US" sz="1800" dirty="0" smtClean="0">
                <a:ea typeface="ＭＳ Ｐゴシック" pitchFamily="-105" charset="-128"/>
              </a:rPr>
              <a:t>6) </a:t>
            </a:r>
            <a:r>
              <a:rPr lang="en-US" sz="1800" u="sng" dirty="0" err="1" smtClean="0">
                <a:ea typeface="ＭＳ Ｐゴシック" pitchFamily="-105" charset="-128"/>
              </a:rPr>
              <a:t>Norepinephrine</a:t>
            </a:r>
            <a:r>
              <a:rPr lang="en-US" sz="1800" u="sng" dirty="0" smtClean="0">
                <a:ea typeface="ＭＳ Ｐゴシック" pitchFamily="-105" charset="-128"/>
              </a:rPr>
              <a:t> and Dopamine Reuptake Inhibitor (NDRI)</a:t>
            </a:r>
            <a:endParaRPr lang="en-US" sz="1800" dirty="0" smtClean="0">
              <a:ea typeface="ＭＳ Ｐゴシック" pitchFamily="-105" charset="-128"/>
            </a:endParaRPr>
          </a:p>
          <a:p>
            <a:pPr eaLnBrk="1" hangingPunct="1">
              <a:lnSpc>
                <a:spcPct val="80000"/>
              </a:lnSpc>
              <a:buFont typeface="Wingdings" pitchFamily="-105" charset="2"/>
              <a:buNone/>
            </a:pPr>
            <a:r>
              <a:rPr lang="en-US" sz="1800" dirty="0" smtClean="0">
                <a:ea typeface="ＭＳ Ｐゴシック" pitchFamily="-105" charset="-128"/>
              </a:rPr>
              <a:t>		</a:t>
            </a:r>
            <a:r>
              <a:rPr lang="en-US" sz="1800" dirty="0" err="1" smtClean="0">
                <a:ea typeface="ＭＳ Ｐゴシック" pitchFamily="-105" charset="-128"/>
              </a:rPr>
              <a:t>Bupropion</a:t>
            </a:r>
            <a:endParaRPr lang="en-US" sz="1800" dirty="0" smtClean="0">
              <a:ea typeface="ＭＳ Ｐゴシック" pitchFamily="-105" charset="-128"/>
            </a:endParaRPr>
          </a:p>
          <a:p>
            <a:pPr eaLnBrk="1" hangingPunct="1">
              <a:lnSpc>
                <a:spcPct val="80000"/>
              </a:lnSpc>
            </a:pPr>
            <a:r>
              <a:rPr lang="en-US" sz="1800" dirty="0" smtClean="0">
                <a:ea typeface="ＭＳ Ｐゴシック" pitchFamily="-105" charset="-128"/>
              </a:rPr>
              <a:t>7) </a:t>
            </a:r>
            <a:r>
              <a:rPr lang="en-US" sz="1800" u="sng" dirty="0" smtClean="0">
                <a:ea typeface="ＭＳ Ｐゴシック" pitchFamily="-105" charset="-128"/>
              </a:rPr>
              <a:t>Noradrenergic and Specific </a:t>
            </a:r>
            <a:r>
              <a:rPr lang="en-US" sz="1800" u="sng" dirty="0" err="1" smtClean="0">
                <a:ea typeface="ＭＳ Ｐゴシック" pitchFamily="-105" charset="-128"/>
              </a:rPr>
              <a:t>Serotonergic</a:t>
            </a:r>
            <a:r>
              <a:rPr lang="en-US" sz="1800" u="sng" dirty="0" smtClean="0">
                <a:ea typeface="ＭＳ Ｐゴシック" pitchFamily="-105" charset="-128"/>
              </a:rPr>
              <a:t> Antidepressant (</a:t>
            </a:r>
            <a:r>
              <a:rPr lang="en-US" sz="1800" u="sng" dirty="0" err="1" smtClean="0">
                <a:ea typeface="ＭＳ Ｐゴシック" pitchFamily="-105" charset="-128"/>
              </a:rPr>
              <a:t>NaSSAs</a:t>
            </a:r>
            <a:r>
              <a:rPr lang="en-US" sz="1800" u="sng" dirty="0" smtClean="0">
                <a:ea typeface="ＭＳ Ｐゴシック" pitchFamily="-105" charset="-128"/>
              </a:rPr>
              <a:t>)</a:t>
            </a:r>
            <a:endParaRPr lang="en-US" sz="1800" dirty="0" smtClean="0">
              <a:ea typeface="ＭＳ Ｐゴシック" pitchFamily="-105" charset="-128"/>
            </a:endParaRPr>
          </a:p>
          <a:p>
            <a:pPr eaLnBrk="1" hangingPunct="1">
              <a:lnSpc>
                <a:spcPct val="80000"/>
              </a:lnSpc>
              <a:buFont typeface="Wingdings" pitchFamily="-105" charset="2"/>
              <a:buNone/>
            </a:pPr>
            <a:r>
              <a:rPr lang="en-US" sz="1800" dirty="0" smtClean="0">
                <a:ea typeface="ＭＳ Ｐゴシック" pitchFamily="-105" charset="-128"/>
              </a:rPr>
              <a:t>		</a:t>
            </a:r>
            <a:r>
              <a:rPr lang="en-US" sz="1800" dirty="0" err="1" smtClean="0">
                <a:ea typeface="ＭＳ Ｐゴシック" pitchFamily="-105" charset="-128"/>
              </a:rPr>
              <a:t>Mirtazapine</a:t>
            </a:r>
            <a:endParaRPr lang="en-US" sz="1800" dirty="0" smtClean="0">
              <a:ea typeface="ＭＳ Ｐゴシック" pitchFamily="-105" charset="-128"/>
            </a:endParaRPr>
          </a:p>
          <a:p>
            <a:pPr eaLnBrk="1" hangingPunct="1">
              <a:lnSpc>
                <a:spcPct val="80000"/>
              </a:lnSpc>
            </a:pPr>
            <a:r>
              <a:rPr lang="en-US" sz="1800" dirty="0" smtClean="0">
                <a:ea typeface="ＭＳ Ｐゴシック" pitchFamily="-105" charset="-128"/>
              </a:rPr>
              <a:t>8) </a:t>
            </a:r>
            <a:r>
              <a:rPr lang="en-US" sz="1800" u="sng" dirty="0" smtClean="0">
                <a:ea typeface="ＭＳ Ｐゴシック" pitchFamily="-105" charset="-128"/>
              </a:rPr>
              <a:t>Noradrenalin Specific Reuptake Inhibitor (NRI)</a:t>
            </a:r>
            <a:endParaRPr lang="en-US" sz="1800" dirty="0" smtClean="0">
              <a:ea typeface="ＭＳ Ｐゴシック" pitchFamily="-105" charset="-128"/>
            </a:endParaRPr>
          </a:p>
          <a:p>
            <a:pPr eaLnBrk="1" hangingPunct="1">
              <a:lnSpc>
                <a:spcPct val="80000"/>
              </a:lnSpc>
              <a:buFont typeface="Wingdings" pitchFamily="-105" charset="2"/>
              <a:buNone/>
            </a:pPr>
            <a:r>
              <a:rPr lang="en-US" sz="1800" dirty="0" smtClean="0">
                <a:ea typeface="ＭＳ Ｐゴシック" pitchFamily="-105" charset="-128"/>
              </a:rPr>
              <a:t>		</a:t>
            </a:r>
            <a:r>
              <a:rPr lang="en-US" sz="1800" dirty="0" err="1" smtClean="0">
                <a:ea typeface="ＭＳ Ｐゴシック" pitchFamily="-105" charset="-128"/>
              </a:rPr>
              <a:t>Reboxetine</a:t>
            </a:r>
            <a:endParaRPr lang="en-US" sz="1800" dirty="0" smtClean="0">
              <a:ea typeface="ＭＳ Ｐゴシック" pitchFamily="-105" charset="-128"/>
            </a:endParaRPr>
          </a:p>
          <a:p>
            <a:pPr eaLnBrk="1" hangingPunct="1">
              <a:lnSpc>
                <a:spcPct val="80000"/>
              </a:lnSpc>
            </a:pPr>
            <a:r>
              <a:rPr lang="en-US" sz="1800" dirty="0" smtClean="0">
                <a:ea typeface="ＭＳ Ｐゴシック" pitchFamily="-105" charset="-128"/>
              </a:rPr>
              <a:t>9) </a:t>
            </a:r>
            <a:r>
              <a:rPr lang="en-US" sz="1800" u="sng" dirty="0" smtClean="0">
                <a:ea typeface="ＭＳ Ｐゴシック" pitchFamily="-105" charset="-128"/>
              </a:rPr>
              <a:t>Serotonin Reuptake Enhancer</a:t>
            </a:r>
            <a:endParaRPr lang="en-US" sz="1800" dirty="0" smtClean="0">
              <a:ea typeface="ＭＳ Ｐゴシック" pitchFamily="-105" charset="-128"/>
            </a:endParaRPr>
          </a:p>
          <a:p>
            <a:pPr eaLnBrk="1" hangingPunct="1">
              <a:lnSpc>
                <a:spcPct val="80000"/>
              </a:lnSpc>
              <a:buFont typeface="Wingdings" pitchFamily="-105" charset="2"/>
              <a:buNone/>
            </a:pPr>
            <a:r>
              <a:rPr lang="en-US" sz="1800" dirty="0" smtClean="0">
                <a:ea typeface="ＭＳ Ｐゴシック" pitchFamily="-105" charset="-128"/>
              </a:rPr>
              <a:t>		</a:t>
            </a:r>
            <a:r>
              <a:rPr lang="en-US" sz="1800" dirty="0" err="1" smtClean="0">
                <a:ea typeface="ＭＳ Ｐゴシック" pitchFamily="-105" charset="-128"/>
              </a:rPr>
              <a:t>Tianeptine</a:t>
            </a:r>
            <a:endParaRPr lang="en-US" sz="1800" dirty="0" smtClean="0">
              <a:ea typeface="ＭＳ Ｐゴシック" pitchFamily="-105" charset="-128"/>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endParaRPr lang="zh-TW" altLang="en-US" smtClean="0">
              <a:ea typeface="新細明體" pitchFamily="-105" charset="-120"/>
            </a:endParaRPr>
          </a:p>
        </p:txBody>
      </p:sp>
      <p:graphicFrame>
        <p:nvGraphicFramePr>
          <p:cNvPr id="58371" name="Group 3"/>
          <p:cNvGraphicFramePr>
            <a:graphicFrameLocks noGrp="1"/>
          </p:cNvGraphicFramePr>
          <p:nvPr>
            <p:ph type="tbl" idx="1"/>
          </p:nvPr>
        </p:nvGraphicFramePr>
        <p:xfrm>
          <a:off x="0" y="9525"/>
          <a:ext cx="9144000" cy="6878955"/>
        </p:xfrm>
        <a:graphic>
          <a:graphicData uri="http://schemas.openxmlformats.org/drawingml/2006/table">
            <a:tbl>
              <a:tblPr/>
              <a:tblGrid>
                <a:gridCol w="1725613"/>
                <a:gridCol w="469900"/>
                <a:gridCol w="647700"/>
                <a:gridCol w="360362"/>
                <a:gridCol w="1368425"/>
                <a:gridCol w="287338"/>
                <a:gridCol w="1368425"/>
                <a:gridCol w="1800225"/>
                <a:gridCol w="1116012"/>
              </a:tblGrid>
              <a:tr h="3079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0" i="0" u="none" strike="noStrike" cap="none" normalizeH="0" baseline="0" dirty="0" smtClean="0">
                          <a:ln>
                            <a:noFill/>
                          </a:ln>
                          <a:solidFill>
                            <a:schemeClr val="tx1"/>
                          </a:solidFill>
                          <a:effectLst/>
                          <a:latin typeface="Verdana" pitchFamily="-105" charset="0"/>
                          <a:ea typeface="新細明體" pitchFamily="-105" charset="-120"/>
                        </a:rPr>
                        <a:t> </a:t>
                      </a:r>
                      <a:endParaRPr kumimoji="0" lang="zh-TW" altLang="en-US" sz="1200" b="0" i="0" u="none" strike="noStrike" cap="none" normalizeH="0" baseline="0" dirty="0" smtClean="0">
                        <a:ln>
                          <a:noFill/>
                        </a:ln>
                        <a:solidFill>
                          <a:schemeClr val="tx1"/>
                        </a:solidFill>
                        <a:effectLst/>
                        <a:latin typeface="Times New Roman" pitchFamily="-105" charset="0"/>
                        <a:ea typeface="新細明體" pitchFamily="-105" charset="-120"/>
                      </a:endParaRPr>
                    </a:p>
                  </a:txBody>
                  <a:tcPr horzOverflow="overflow">
                    <a:lnL>
                      <a:noFill/>
                    </a:lnL>
                    <a:lnR>
                      <a:noFill/>
                    </a:lnR>
                    <a:lnT>
                      <a:noFill/>
                    </a:lnT>
                    <a:lnB>
                      <a:noFill/>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0" i="0" u="none" strike="noStrike" cap="none" normalizeH="0" baseline="0" smtClean="0">
                          <a:ln>
                            <a:noFill/>
                          </a:ln>
                          <a:solidFill>
                            <a:schemeClr val="tx1"/>
                          </a:solidFill>
                          <a:effectLst/>
                          <a:latin typeface="Verdana" pitchFamily="-105" charset="0"/>
                          <a:ea typeface="新細明體" pitchFamily="-105" charset="-120"/>
                        </a:rPr>
                        <a:t> </a:t>
                      </a:r>
                      <a:endParaRPr kumimoji="0" lang="zh-TW" altLang="en-US" sz="1200" b="0" i="0" u="none" strike="noStrike" cap="none" normalizeH="0" baseline="0" smtClean="0">
                        <a:ln>
                          <a:noFill/>
                        </a:ln>
                        <a:solidFill>
                          <a:schemeClr val="tx1"/>
                        </a:solidFill>
                        <a:effectLst/>
                        <a:latin typeface="Times New Roman" pitchFamily="-105" charset="0"/>
                        <a:ea typeface="新細明體" pitchFamily="-105" charset="-120"/>
                      </a:endParaRPr>
                    </a:p>
                  </a:txBody>
                  <a:tcPr horzOverflow="overflow">
                    <a:lnL>
                      <a:noFill/>
                    </a:lnL>
                    <a:lnR>
                      <a:noFill/>
                    </a:lnR>
                    <a:lnT>
                      <a:noFill/>
                    </a:lnT>
                    <a:lnB>
                      <a:noFill/>
                    </a:lnB>
                    <a:lnTlToBr>
                      <a:noFill/>
                    </a:lnTlToBr>
                    <a:lnBlToTr>
                      <a:noFill/>
                    </a:lnBlToTr>
                    <a:no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0" i="0" u="none" strike="noStrike" cap="none" normalizeH="0" baseline="0" smtClean="0">
                          <a:ln>
                            <a:noFill/>
                          </a:ln>
                          <a:solidFill>
                            <a:schemeClr val="tx1"/>
                          </a:solidFill>
                          <a:effectLst/>
                          <a:latin typeface="Verdana" pitchFamily="-105" charset="0"/>
                          <a:ea typeface="新細明體" pitchFamily="-105" charset="-120"/>
                        </a:rPr>
                        <a:t> </a:t>
                      </a:r>
                      <a:endParaRPr kumimoji="0" lang="zh-TW" altLang="en-US" sz="1200" b="0" i="0" u="none" strike="noStrike" cap="none" normalizeH="0" baseline="0" smtClean="0">
                        <a:ln>
                          <a:noFill/>
                        </a:ln>
                        <a:solidFill>
                          <a:schemeClr val="tx1"/>
                        </a:solidFill>
                        <a:effectLst/>
                        <a:latin typeface="Times New Roman" pitchFamily="-105" charset="0"/>
                        <a:ea typeface="新細明體" pitchFamily="-105" charset="-120"/>
                      </a:endParaRPr>
                    </a:p>
                  </a:txBody>
                  <a:tcPr horzOverflow="overflow">
                    <a:lnL>
                      <a:noFill/>
                    </a:lnL>
                    <a:lnR>
                      <a:noFill/>
                    </a:lnR>
                    <a:lnT>
                      <a:noFill/>
                    </a:lnT>
                    <a:lnB>
                      <a:noFill/>
                    </a:lnB>
                    <a:lnTlToBr>
                      <a:noFill/>
                    </a:lnTlToBr>
                    <a:lnBlToTr>
                      <a:noFill/>
                    </a:lnBlToTr>
                    <a:noFill/>
                  </a:tcPr>
                </a:tc>
                <a:tc hMerge="1">
                  <a:txBody>
                    <a:bodyPr/>
                    <a:lstStyle/>
                    <a:p>
                      <a:endParaRPr lang="en-US"/>
                    </a:p>
                  </a:txBody>
                  <a:tcPr/>
                </a:tc>
                <a:tc gridSpan="4">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1" i="0" u="none" strike="noStrike" cap="none" normalizeH="0" baseline="0" smtClean="0">
                          <a:ln>
                            <a:noFill/>
                          </a:ln>
                          <a:solidFill>
                            <a:schemeClr val="tx1"/>
                          </a:solidFill>
                          <a:effectLst/>
                          <a:latin typeface="Verdana" pitchFamily="-105" charset="0"/>
                          <a:ea typeface="新細明體" pitchFamily="-105" charset="-120"/>
                        </a:rPr>
                        <a:t>Block of Amine Pump for:</a:t>
                      </a:r>
                      <a:endParaRPr kumimoji="0" lang="en-US" altLang="zh-TW" sz="1200" b="0" i="0" u="none" strike="noStrike" cap="none" normalizeH="0" baseline="0" smtClean="0">
                        <a:ln>
                          <a:noFill/>
                        </a:ln>
                        <a:solidFill>
                          <a:schemeClr val="tx1"/>
                        </a:solidFill>
                        <a:effectLst/>
                        <a:latin typeface="Times New Roman" pitchFamily="-105" charset="0"/>
                        <a:ea typeface="新細明體" pitchFamily="-105" charset="-120"/>
                      </a:endParaRPr>
                    </a:p>
                  </a:txBody>
                  <a:tcPr horzOverflow="overflow">
                    <a:lnL>
                      <a:noFill/>
                    </a:lnL>
                    <a:lnR>
                      <a:noFill/>
                    </a:lnR>
                    <a:lnT>
                      <a:noFill/>
                    </a:lnT>
                    <a:lnB>
                      <a:noFill/>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r>
              <a:tr h="341313">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200" b="1" i="0" u="none" strike="noStrike" cap="none" normalizeH="0" baseline="0" smtClean="0">
                          <a:ln>
                            <a:noFill/>
                          </a:ln>
                          <a:solidFill>
                            <a:schemeClr val="tx1"/>
                          </a:solidFill>
                          <a:effectLst/>
                          <a:latin typeface="Verdana" pitchFamily="-105" charset="0"/>
                          <a:ea typeface="新細明體" pitchFamily="-105" charset="-120"/>
                        </a:rPr>
                        <a:t/>
                      </a:r>
                      <a:br>
                        <a:rPr kumimoji="0" lang="zh-TW" altLang="en-US" sz="1200" b="1" i="0" u="none" strike="noStrike" cap="none" normalizeH="0" baseline="0" smtClean="0">
                          <a:ln>
                            <a:noFill/>
                          </a:ln>
                          <a:solidFill>
                            <a:schemeClr val="tx1"/>
                          </a:solidFill>
                          <a:effectLst/>
                          <a:latin typeface="Verdana" pitchFamily="-105" charset="0"/>
                          <a:ea typeface="新細明體" pitchFamily="-105" charset="-120"/>
                        </a:rPr>
                      </a:br>
                      <a:r>
                        <a:rPr kumimoji="0" lang="zh-TW" altLang="en-US" sz="1200" b="1" i="0" u="none" strike="noStrike" cap="none" normalizeH="0" baseline="0" smtClean="0">
                          <a:ln>
                            <a:noFill/>
                          </a:ln>
                          <a:solidFill>
                            <a:schemeClr val="tx1"/>
                          </a:solidFill>
                          <a:effectLst/>
                          <a:latin typeface="Verdana" pitchFamily="-105" charset="0"/>
                          <a:ea typeface="新細明體" pitchFamily="-105" charset="-120"/>
                        </a:rPr>
                        <a:t/>
                      </a:r>
                      <a:br>
                        <a:rPr kumimoji="0" lang="zh-TW" altLang="en-US" sz="1200" b="1" i="0" u="none" strike="noStrike" cap="none" normalizeH="0" baseline="0" smtClean="0">
                          <a:ln>
                            <a:noFill/>
                          </a:ln>
                          <a:solidFill>
                            <a:schemeClr val="tx1"/>
                          </a:solidFill>
                          <a:effectLst/>
                          <a:latin typeface="Verdana" pitchFamily="-105" charset="0"/>
                          <a:ea typeface="新細明體" pitchFamily="-105" charset="-120"/>
                        </a:rPr>
                      </a:br>
                      <a:r>
                        <a:rPr kumimoji="0" lang="en-US" altLang="zh-TW" sz="1200" b="1" i="0" u="none" strike="noStrike" cap="none" normalizeH="0" baseline="0" smtClean="0">
                          <a:ln>
                            <a:noFill/>
                          </a:ln>
                          <a:solidFill>
                            <a:schemeClr val="tx1"/>
                          </a:solidFill>
                          <a:effectLst/>
                          <a:latin typeface="Verdana" pitchFamily="-105" charset="0"/>
                          <a:ea typeface="新細明體" pitchFamily="-105" charset="-120"/>
                        </a:rPr>
                        <a:t>Drug</a:t>
                      </a:r>
                      <a:endParaRPr kumimoji="0" lang="en-US" altLang="zh-TW" sz="1200" b="0" i="0" u="none" strike="noStrike" cap="none" normalizeH="0" baseline="0" smtClean="0">
                        <a:ln>
                          <a:noFill/>
                        </a:ln>
                        <a:solidFill>
                          <a:schemeClr val="tx1"/>
                        </a:solidFill>
                        <a:effectLst/>
                        <a:latin typeface="Times New Roman" pitchFamily="-105" charset="0"/>
                        <a:ea typeface="新細明體" pitchFamily="-105" charset="-120"/>
                      </a:endParaRPr>
                    </a:p>
                  </a:txBody>
                  <a:tcPr horzOverflow="overflow">
                    <a:lnL>
                      <a:noFill/>
                    </a:lnL>
                    <a:lnR>
                      <a:noFill/>
                    </a:lnR>
                    <a:lnT>
                      <a:noFill/>
                    </a:lnT>
                    <a:lnB>
                      <a:noFill/>
                    </a:lnB>
                    <a:lnTlToBr>
                      <a:noFill/>
                    </a:lnTlToBr>
                    <a:lnBlToTr>
                      <a:noFill/>
                    </a:lnBlToTr>
                    <a:no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1" i="0" u="none" strike="noStrike" cap="none" normalizeH="0" baseline="0" dirty="0" smtClean="0">
                          <a:ln>
                            <a:noFill/>
                          </a:ln>
                          <a:solidFill>
                            <a:schemeClr val="tx1"/>
                          </a:solidFill>
                          <a:effectLst/>
                          <a:latin typeface="Verdana" pitchFamily="-105" charset="0"/>
                          <a:ea typeface="新細明體" pitchFamily="-105" charset="-120"/>
                        </a:rPr>
                        <a:t>Sedation</a:t>
                      </a:r>
                      <a:endParaRPr kumimoji="0" lang="en-US" altLang="zh-TW" sz="1200" b="0" i="0" u="none" strike="noStrike" cap="none" normalizeH="0" baseline="0" dirty="0" smtClean="0">
                        <a:ln>
                          <a:noFill/>
                        </a:ln>
                        <a:solidFill>
                          <a:schemeClr val="tx1"/>
                        </a:solidFill>
                        <a:effectLst/>
                        <a:latin typeface="Times New Roman" pitchFamily="-105" charset="0"/>
                        <a:ea typeface="新細明體" pitchFamily="-105" charset="-120"/>
                      </a:endParaRPr>
                    </a:p>
                  </a:txBody>
                  <a:tcPr horzOverflow="overflow">
                    <a:lnL>
                      <a:noFill/>
                    </a:lnL>
                    <a:lnR>
                      <a:noFill/>
                    </a:lnR>
                    <a:lnT>
                      <a:noFill/>
                    </a:lnT>
                    <a:lnB>
                      <a:noFill/>
                    </a:lnB>
                    <a:lnTlToBr>
                      <a:noFill/>
                    </a:lnTlToBr>
                    <a:lnBlToTr>
                      <a:noFill/>
                    </a:lnBlToTr>
                    <a:no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1" i="0" u="none" strike="noStrike" cap="none" normalizeH="0" baseline="0" smtClean="0">
                          <a:ln>
                            <a:noFill/>
                          </a:ln>
                          <a:solidFill>
                            <a:schemeClr val="tx1"/>
                          </a:solidFill>
                          <a:effectLst/>
                          <a:latin typeface="Verdana" pitchFamily="-105" charset="0"/>
                          <a:ea typeface="新細明體" pitchFamily="-105" charset="-120"/>
                        </a:rPr>
                        <a:t>Anti-muscarinic</a:t>
                      </a:r>
                      <a:endParaRPr kumimoji="0" lang="en-US" altLang="zh-TW" sz="1200" b="0" i="0" u="none" strike="noStrike" cap="none" normalizeH="0" baseline="0" smtClean="0">
                        <a:ln>
                          <a:noFill/>
                        </a:ln>
                        <a:solidFill>
                          <a:schemeClr val="tx1"/>
                        </a:solidFill>
                        <a:effectLst/>
                        <a:latin typeface="Times New Roman" pitchFamily="-105" charset="0"/>
                        <a:ea typeface="新細明體" pitchFamily="-105" charset="-120"/>
                      </a:endParaRPr>
                    </a:p>
                  </a:txBody>
                  <a:tcPr horzOverflow="overflow">
                    <a:lnL>
                      <a:noFill/>
                    </a:lnL>
                    <a:lnR>
                      <a:noFill/>
                    </a:lnR>
                    <a:lnT>
                      <a:noFill/>
                    </a:lnT>
                    <a:lnB>
                      <a:noFill/>
                    </a:lnB>
                    <a:lnTlToBr>
                      <a:noFill/>
                    </a:lnTlToBr>
                    <a:lnBlToTr>
                      <a:noFill/>
                    </a:lnBlToTr>
                    <a:no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1" i="0" u="none" strike="noStrike" cap="none" normalizeH="0" baseline="0" smtClean="0">
                          <a:ln>
                            <a:noFill/>
                          </a:ln>
                          <a:solidFill>
                            <a:schemeClr val="tx1"/>
                          </a:solidFill>
                          <a:effectLst/>
                          <a:latin typeface="Verdana" pitchFamily="-105" charset="0"/>
                          <a:ea typeface="新細明體" pitchFamily="-105" charset="-120"/>
                        </a:rPr>
                        <a:t>Serotonin</a:t>
                      </a:r>
                      <a:endParaRPr kumimoji="0" lang="en-US" altLang="zh-TW" sz="1200" b="0" i="0" u="none" strike="noStrike" cap="none" normalizeH="0" baseline="0" smtClean="0">
                        <a:ln>
                          <a:noFill/>
                        </a:ln>
                        <a:solidFill>
                          <a:schemeClr val="tx1"/>
                        </a:solidFill>
                        <a:effectLst/>
                        <a:latin typeface="Times New Roman" pitchFamily="-105" charset="0"/>
                        <a:ea typeface="新細明體" pitchFamily="-105" charset="-12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1" i="0" u="none" strike="noStrike" cap="none" normalizeH="0" baseline="0" smtClean="0">
                          <a:ln>
                            <a:noFill/>
                          </a:ln>
                          <a:solidFill>
                            <a:schemeClr val="tx1"/>
                          </a:solidFill>
                          <a:effectLst/>
                          <a:latin typeface="Verdana" pitchFamily="-105" charset="0"/>
                          <a:ea typeface="新細明體" pitchFamily="-105" charset="-120"/>
                        </a:rPr>
                        <a:t>Norepinephrine</a:t>
                      </a:r>
                      <a:endParaRPr kumimoji="0" lang="en-US" altLang="zh-TW" sz="1200" b="0" i="0" u="none" strike="noStrike" cap="none" normalizeH="0" baseline="0" smtClean="0">
                        <a:ln>
                          <a:noFill/>
                        </a:ln>
                        <a:solidFill>
                          <a:schemeClr val="tx1"/>
                        </a:solidFill>
                        <a:effectLst/>
                        <a:latin typeface="Times New Roman" pitchFamily="-105" charset="0"/>
                        <a:ea typeface="新細明體" pitchFamily="-105" charset="-12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200" b="1" i="0" u="none" strike="noStrike" cap="none" normalizeH="0" baseline="0" smtClean="0">
                          <a:ln>
                            <a:noFill/>
                          </a:ln>
                          <a:solidFill>
                            <a:schemeClr val="tx1"/>
                          </a:solidFill>
                          <a:effectLst/>
                          <a:latin typeface="Verdana" pitchFamily="-105" charset="0"/>
                          <a:ea typeface="新細明體" pitchFamily="-105" charset="-120"/>
                        </a:rPr>
                        <a:t>Dopamine</a:t>
                      </a:r>
                      <a:endParaRPr kumimoji="0" lang="en-US" altLang="zh-TW" sz="1200" b="0" i="0" u="none" strike="noStrike" cap="none" normalizeH="0" baseline="0" smtClean="0">
                        <a:ln>
                          <a:noFill/>
                        </a:ln>
                        <a:solidFill>
                          <a:schemeClr val="tx1"/>
                        </a:solidFill>
                        <a:effectLst/>
                        <a:latin typeface="Times New Roman" pitchFamily="-105" charset="0"/>
                        <a:ea typeface="新細明體" pitchFamily="-105" charset="-120"/>
                      </a:endParaRPr>
                    </a:p>
                  </a:txBody>
                  <a:tcPr horzOverflow="overflow">
                    <a:lnL>
                      <a:noFill/>
                    </a:lnL>
                    <a:lnR>
                      <a:noFill/>
                    </a:lnR>
                    <a:lnT>
                      <a:noFill/>
                    </a:lnT>
                    <a:lnB>
                      <a:noFill/>
                    </a:lnB>
                    <a:lnTlToBr>
                      <a:noFill/>
                    </a:lnTlToBr>
                    <a:lnBlToTr>
                      <a:noFill/>
                    </a:lnBlToTr>
                    <a:noFill/>
                  </a:tcPr>
                </a:tc>
              </a:tr>
              <a:tr h="180975">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TW" sz="1400" b="0" i="0" u="none" strike="noStrike" cap="none" normalizeH="0" baseline="0" smtClean="0">
                          <a:ln>
                            <a:noFill/>
                          </a:ln>
                          <a:solidFill>
                            <a:schemeClr val="tx1"/>
                          </a:solidFill>
                          <a:effectLst/>
                          <a:latin typeface="Verdana" pitchFamily="-105" charset="0"/>
                          <a:ea typeface="新細明體" pitchFamily="-105" charset="-120"/>
                        </a:rPr>
                        <a:t>Amitriptyline</a:t>
                      </a:r>
                      <a:endParaRPr kumimoji="0" lang="en-US" altLang="zh-TW" sz="1400" b="0" i="0" u="none" strike="noStrike" cap="none" normalizeH="0" baseline="0" smtClean="0">
                        <a:ln>
                          <a:noFill/>
                        </a:ln>
                        <a:solidFill>
                          <a:schemeClr val="tx1"/>
                        </a:solidFill>
                        <a:effectLst/>
                        <a:latin typeface="Times New Roman" pitchFamily="-105" charset="0"/>
                        <a:ea typeface="新細明體" pitchFamily="-105" charset="-120"/>
                      </a:endParaRPr>
                    </a:p>
                  </a:txBody>
                  <a:tcPr horzOverflow="overflow">
                    <a:lnL>
                      <a:noFill/>
                    </a:lnL>
                    <a:lnR>
                      <a:noFill/>
                    </a:lnR>
                    <a:lnT>
                      <a:noFill/>
                    </a:lnT>
                    <a:lnB>
                      <a:noFill/>
                    </a:lnB>
                    <a:lnTlToBr>
                      <a:noFill/>
                    </a:lnTlToBr>
                    <a:lnBlToTr>
                      <a:noFill/>
                    </a:lnBlToTr>
                    <a:no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0" i="0" u="none" strike="noStrike" cap="none" normalizeH="0" baseline="0" smtClean="0">
                          <a:ln>
                            <a:noFill/>
                          </a:ln>
                          <a:solidFill>
                            <a:schemeClr val="tx1"/>
                          </a:solidFill>
                          <a:effectLst/>
                          <a:latin typeface="Verdana" pitchFamily="-105" charset="0"/>
                          <a:ea typeface="新細明體" pitchFamily="-105" charset="-120"/>
                        </a:rPr>
                        <a:t>+++</a:t>
                      </a:r>
                      <a:endParaRPr kumimoji="0" lang="en-US" altLang="zh-TW" sz="1400" b="0" i="0" u="none" strike="noStrike" cap="none" normalizeH="0" baseline="0" smtClean="0">
                        <a:ln>
                          <a:noFill/>
                        </a:ln>
                        <a:solidFill>
                          <a:schemeClr val="tx1"/>
                        </a:solidFill>
                        <a:effectLst/>
                        <a:latin typeface="Times New Roman" pitchFamily="-105" charset="0"/>
                        <a:ea typeface="新細明體" pitchFamily="-105" charset="-120"/>
                      </a:endParaRPr>
                    </a:p>
                  </a:txBody>
                  <a:tcPr horzOverflow="overflow">
                    <a:lnL>
                      <a:noFill/>
                    </a:lnL>
                    <a:lnR>
                      <a:noFill/>
                    </a:lnR>
                    <a:lnT>
                      <a:noFill/>
                    </a:lnT>
                    <a:lnB>
                      <a:noFill/>
                    </a:lnB>
                    <a:lnTlToBr>
                      <a:noFill/>
                    </a:lnTlToBr>
                    <a:lnBlToTr>
                      <a:noFill/>
                    </a:lnBlToTr>
                    <a:no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0" i="0" u="none" strike="noStrike" cap="none" normalizeH="0" baseline="0" smtClean="0">
                          <a:ln>
                            <a:noFill/>
                          </a:ln>
                          <a:solidFill>
                            <a:schemeClr val="tx1"/>
                          </a:solidFill>
                          <a:effectLst/>
                          <a:latin typeface="Verdana" pitchFamily="-105" charset="0"/>
                          <a:ea typeface="新細明體" pitchFamily="-105" charset="-120"/>
                        </a:rPr>
                        <a:t>+++</a:t>
                      </a:r>
                      <a:endParaRPr kumimoji="0" lang="en-US" altLang="zh-TW" sz="1400" b="0" i="0" u="none" strike="noStrike" cap="none" normalizeH="0" baseline="0" smtClean="0">
                        <a:ln>
                          <a:noFill/>
                        </a:ln>
                        <a:solidFill>
                          <a:schemeClr val="tx1"/>
                        </a:solidFill>
                        <a:effectLst/>
                        <a:latin typeface="Times New Roman" pitchFamily="-105" charset="0"/>
                        <a:ea typeface="新細明體" pitchFamily="-105" charset="-120"/>
                      </a:endParaRPr>
                    </a:p>
                  </a:txBody>
                  <a:tcPr horzOverflow="overflow">
                    <a:lnL>
                      <a:noFill/>
                    </a:lnL>
                    <a:lnR>
                      <a:noFill/>
                    </a:lnR>
                    <a:lnT>
                      <a:noFill/>
                    </a:lnT>
                    <a:lnB>
                      <a:noFill/>
                    </a:lnB>
                    <a:lnTlToBr>
                      <a:noFill/>
                    </a:lnTlToBr>
                    <a:lnBlToTr>
                      <a:noFill/>
                    </a:lnBlToTr>
                    <a:no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0" i="0" u="none" strike="noStrike" cap="none" normalizeH="0" baseline="0" dirty="0" smtClean="0">
                          <a:ln>
                            <a:noFill/>
                          </a:ln>
                          <a:solidFill>
                            <a:schemeClr val="tx1"/>
                          </a:solidFill>
                          <a:effectLst/>
                          <a:latin typeface="Verdana" pitchFamily="-105" charset="0"/>
                          <a:ea typeface="新細明體" pitchFamily="-105" charset="-120"/>
                        </a:rPr>
                        <a:t>+++</a:t>
                      </a:r>
                      <a:endParaRPr kumimoji="0" lang="en-US" altLang="zh-TW" sz="1400" b="0" i="0" u="none" strike="noStrike" cap="none" normalizeH="0" baseline="0" dirty="0" smtClean="0">
                        <a:ln>
                          <a:noFill/>
                        </a:ln>
                        <a:solidFill>
                          <a:schemeClr val="tx1"/>
                        </a:solidFill>
                        <a:effectLst/>
                        <a:latin typeface="Times New Roman" pitchFamily="-105" charset="0"/>
                        <a:ea typeface="新細明體" pitchFamily="-105" charset="-12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0" i="0" u="none" strike="noStrike" cap="none" normalizeH="0" baseline="0" smtClean="0">
                          <a:ln>
                            <a:noFill/>
                          </a:ln>
                          <a:solidFill>
                            <a:schemeClr val="tx1"/>
                          </a:solidFill>
                          <a:effectLst/>
                          <a:latin typeface="Verdana" pitchFamily="-105" charset="0"/>
                          <a:ea typeface="新細明體" pitchFamily="-105" charset="-120"/>
                        </a:rPr>
                        <a:t>++</a:t>
                      </a:r>
                      <a:endParaRPr kumimoji="0" lang="en-US" altLang="zh-TW" sz="1400" b="0" i="0" u="none" strike="noStrike" cap="none" normalizeH="0" baseline="0" smtClean="0">
                        <a:ln>
                          <a:noFill/>
                        </a:ln>
                        <a:solidFill>
                          <a:schemeClr val="tx1"/>
                        </a:solidFill>
                        <a:effectLst/>
                        <a:latin typeface="Times New Roman" pitchFamily="-105" charset="0"/>
                        <a:ea typeface="新細明體" pitchFamily="-105" charset="-12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0" i="0" u="none" strike="noStrike" cap="none" normalizeH="0" baseline="0" smtClean="0">
                          <a:ln>
                            <a:noFill/>
                          </a:ln>
                          <a:solidFill>
                            <a:schemeClr val="tx1"/>
                          </a:solidFill>
                          <a:effectLst/>
                          <a:latin typeface="Verdana" pitchFamily="-105" charset="0"/>
                          <a:ea typeface="新細明體" pitchFamily="-105" charset="-120"/>
                        </a:rPr>
                        <a:t>0</a:t>
                      </a:r>
                      <a:endParaRPr kumimoji="0" lang="en-US" altLang="zh-TW" sz="1400" b="0" i="0" u="none" strike="noStrike" cap="none" normalizeH="0" baseline="0" smtClean="0">
                        <a:ln>
                          <a:noFill/>
                        </a:ln>
                        <a:solidFill>
                          <a:schemeClr val="tx1"/>
                        </a:solidFill>
                        <a:effectLst/>
                        <a:latin typeface="Times New Roman" pitchFamily="-105" charset="0"/>
                        <a:ea typeface="新細明體" pitchFamily="-105" charset="-120"/>
                      </a:endParaRPr>
                    </a:p>
                  </a:txBody>
                  <a:tcPr horzOverflow="overflow">
                    <a:lnL>
                      <a:noFill/>
                    </a:lnL>
                    <a:lnR>
                      <a:noFill/>
                    </a:lnR>
                    <a:lnT>
                      <a:noFill/>
                    </a:lnT>
                    <a:lnB>
                      <a:noFill/>
                    </a:lnB>
                    <a:lnTlToBr>
                      <a:noFill/>
                    </a:lnTlToBr>
                    <a:lnBlToTr>
                      <a:noFill/>
                    </a:lnBlToTr>
                    <a:noFill/>
                  </a:tcPr>
                </a:tc>
              </a:tr>
              <a:tr h="307975">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TW" sz="1400" b="0" i="0" u="none" strike="noStrike" cap="none" normalizeH="0" baseline="0" smtClean="0">
                          <a:ln>
                            <a:noFill/>
                          </a:ln>
                          <a:solidFill>
                            <a:schemeClr val="tx1"/>
                          </a:solidFill>
                          <a:effectLst/>
                          <a:latin typeface="Verdana" pitchFamily="-105" charset="0"/>
                          <a:ea typeface="新細明體" pitchFamily="-105" charset="-120"/>
                        </a:rPr>
                        <a:t>Amoxapine</a:t>
                      </a:r>
                      <a:endParaRPr kumimoji="0" lang="en-US" altLang="zh-TW" sz="1400" b="0" i="0" u="none" strike="noStrike" cap="none" normalizeH="0" baseline="0" smtClean="0">
                        <a:ln>
                          <a:noFill/>
                        </a:ln>
                        <a:solidFill>
                          <a:schemeClr val="tx1"/>
                        </a:solidFill>
                        <a:effectLst/>
                        <a:latin typeface="Times New Roman" pitchFamily="-105" charset="0"/>
                        <a:ea typeface="新細明體" pitchFamily="-105" charset="-120"/>
                      </a:endParaRPr>
                    </a:p>
                  </a:txBody>
                  <a:tcPr horzOverflow="overflow">
                    <a:lnL>
                      <a:noFill/>
                    </a:lnL>
                    <a:lnR>
                      <a:noFill/>
                    </a:lnR>
                    <a:lnT>
                      <a:noFill/>
                    </a:lnT>
                    <a:lnB>
                      <a:noFill/>
                    </a:lnB>
                    <a:lnTlToBr>
                      <a:noFill/>
                    </a:lnTlToBr>
                    <a:lnBlToTr>
                      <a:noFill/>
                    </a:lnBlToTr>
                    <a:no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0" i="0" u="none" strike="noStrike" cap="none" normalizeH="0" baseline="0" smtClean="0">
                          <a:ln>
                            <a:noFill/>
                          </a:ln>
                          <a:solidFill>
                            <a:schemeClr val="tx1"/>
                          </a:solidFill>
                          <a:effectLst/>
                          <a:latin typeface="Verdana" pitchFamily="-105" charset="0"/>
                          <a:ea typeface="新細明體" pitchFamily="-105" charset="-120"/>
                        </a:rPr>
                        <a:t>++</a:t>
                      </a:r>
                      <a:endParaRPr kumimoji="0" lang="en-US" altLang="zh-TW" sz="1400" b="0" i="0" u="none" strike="noStrike" cap="none" normalizeH="0" baseline="0" smtClean="0">
                        <a:ln>
                          <a:noFill/>
                        </a:ln>
                        <a:solidFill>
                          <a:schemeClr val="tx1"/>
                        </a:solidFill>
                        <a:effectLst/>
                        <a:latin typeface="Times New Roman" pitchFamily="-105" charset="0"/>
                        <a:ea typeface="新細明體" pitchFamily="-105" charset="-120"/>
                      </a:endParaRPr>
                    </a:p>
                  </a:txBody>
                  <a:tcPr horzOverflow="overflow">
                    <a:lnL>
                      <a:noFill/>
                    </a:lnL>
                    <a:lnR>
                      <a:noFill/>
                    </a:lnR>
                    <a:lnT>
                      <a:noFill/>
                    </a:lnT>
                    <a:lnB>
                      <a:noFill/>
                    </a:lnB>
                    <a:lnTlToBr>
                      <a:noFill/>
                    </a:lnTlToBr>
                    <a:lnBlToTr>
                      <a:noFill/>
                    </a:lnBlToTr>
                    <a:no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0" i="0" u="none" strike="noStrike" cap="none" normalizeH="0" baseline="0" smtClean="0">
                          <a:ln>
                            <a:noFill/>
                          </a:ln>
                          <a:solidFill>
                            <a:schemeClr val="tx1"/>
                          </a:solidFill>
                          <a:effectLst/>
                          <a:latin typeface="Verdana" pitchFamily="-105" charset="0"/>
                          <a:ea typeface="新細明體" pitchFamily="-105" charset="-120"/>
                        </a:rPr>
                        <a:t>++</a:t>
                      </a:r>
                      <a:endParaRPr kumimoji="0" lang="en-US" altLang="zh-TW" sz="1400" b="0" i="0" u="none" strike="noStrike" cap="none" normalizeH="0" baseline="0" smtClean="0">
                        <a:ln>
                          <a:noFill/>
                        </a:ln>
                        <a:solidFill>
                          <a:schemeClr val="tx1"/>
                        </a:solidFill>
                        <a:effectLst/>
                        <a:latin typeface="Times New Roman" pitchFamily="-105" charset="0"/>
                        <a:ea typeface="新細明體" pitchFamily="-105" charset="-120"/>
                      </a:endParaRPr>
                    </a:p>
                  </a:txBody>
                  <a:tcPr horzOverflow="overflow">
                    <a:lnL>
                      <a:noFill/>
                    </a:lnL>
                    <a:lnR>
                      <a:noFill/>
                    </a:lnR>
                    <a:lnT>
                      <a:noFill/>
                    </a:lnT>
                    <a:lnB>
                      <a:noFill/>
                    </a:lnB>
                    <a:lnTlToBr>
                      <a:noFill/>
                    </a:lnTlToBr>
                    <a:lnBlToTr>
                      <a:noFill/>
                    </a:lnBlToTr>
                    <a:no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0" i="0" u="none" strike="noStrike" cap="none" normalizeH="0" baseline="0" smtClean="0">
                          <a:ln>
                            <a:noFill/>
                          </a:ln>
                          <a:solidFill>
                            <a:schemeClr val="tx1"/>
                          </a:solidFill>
                          <a:effectLst/>
                          <a:latin typeface="Verdana" pitchFamily="-105" charset="0"/>
                          <a:ea typeface="新細明體" pitchFamily="-105" charset="-120"/>
                        </a:rPr>
                        <a:t>+</a:t>
                      </a:r>
                      <a:endParaRPr kumimoji="0" lang="en-US" altLang="zh-TW" sz="1400" b="0" i="0" u="none" strike="noStrike" cap="none" normalizeH="0" baseline="0" smtClean="0">
                        <a:ln>
                          <a:noFill/>
                        </a:ln>
                        <a:solidFill>
                          <a:schemeClr val="tx1"/>
                        </a:solidFill>
                        <a:effectLst/>
                        <a:latin typeface="Times New Roman" pitchFamily="-105" charset="0"/>
                        <a:ea typeface="新細明體" pitchFamily="-105" charset="-12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0" i="0" u="none" strike="noStrike" cap="none" normalizeH="0" baseline="0" smtClean="0">
                          <a:ln>
                            <a:noFill/>
                          </a:ln>
                          <a:solidFill>
                            <a:schemeClr val="tx1"/>
                          </a:solidFill>
                          <a:effectLst/>
                          <a:latin typeface="Verdana" pitchFamily="-105" charset="0"/>
                          <a:ea typeface="新細明體" pitchFamily="-105" charset="-120"/>
                        </a:rPr>
                        <a:t>++</a:t>
                      </a:r>
                      <a:endParaRPr kumimoji="0" lang="en-US" altLang="zh-TW" sz="1400" b="0" i="0" u="none" strike="noStrike" cap="none" normalizeH="0" baseline="0" smtClean="0">
                        <a:ln>
                          <a:noFill/>
                        </a:ln>
                        <a:solidFill>
                          <a:schemeClr val="tx1"/>
                        </a:solidFill>
                        <a:effectLst/>
                        <a:latin typeface="Times New Roman" pitchFamily="-105" charset="0"/>
                        <a:ea typeface="新細明體" pitchFamily="-105" charset="-12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0" i="0" u="none" strike="noStrike" cap="none" normalizeH="0" baseline="0" smtClean="0">
                          <a:ln>
                            <a:noFill/>
                          </a:ln>
                          <a:solidFill>
                            <a:schemeClr val="tx1"/>
                          </a:solidFill>
                          <a:effectLst/>
                          <a:latin typeface="Verdana" pitchFamily="-105" charset="0"/>
                          <a:ea typeface="新細明體" pitchFamily="-105" charset="-120"/>
                        </a:rPr>
                        <a:t>+</a:t>
                      </a:r>
                      <a:endParaRPr kumimoji="0" lang="en-US" altLang="zh-TW" sz="1400" b="0" i="0" u="none" strike="noStrike" cap="none" normalizeH="0" baseline="0" smtClean="0">
                        <a:ln>
                          <a:noFill/>
                        </a:ln>
                        <a:solidFill>
                          <a:schemeClr val="tx1"/>
                        </a:solidFill>
                        <a:effectLst/>
                        <a:latin typeface="Times New Roman" pitchFamily="-105" charset="0"/>
                        <a:ea typeface="新細明體" pitchFamily="-105" charset="-120"/>
                      </a:endParaRPr>
                    </a:p>
                  </a:txBody>
                  <a:tcPr horzOverflow="overflow">
                    <a:lnL>
                      <a:noFill/>
                    </a:lnL>
                    <a:lnR>
                      <a:noFill/>
                    </a:lnR>
                    <a:lnT>
                      <a:noFill/>
                    </a:lnT>
                    <a:lnB>
                      <a:noFill/>
                    </a:lnB>
                    <a:lnTlToBr>
                      <a:noFill/>
                    </a:lnTlToBr>
                    <a:lnBlToTr>
                      <a:noFill/>
                    </a:lnBlToTr>
                    <a:noFill/>
                  </a:tcPr>
                </a:tc>
              </a:tr>
              <a:tr h="396875">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TW" sz="1400" b="0" i="0" u="none" strike="noStrike" cap="none" normalizeH="0" baseline="0" smtClean="0">
                          <a:ln>
                            <a:noFill/>
                          </a:ln>
                          <a:solidFill>
                            <a:schemeClr val="tx1"/>
                          </a:solidFill>
                          <a:effectLst/>
                          <a:latin typeface="Verdana" pitchFamily="-105" charset="0"/>
                          <a:ea typeface="新細明體" pitchFamily="-105" charset="-120"/>
                        </a:rPr>
                        <a:t>Bupropion</a:t>
                      </a:r>
                      <a:endParaRPr kumimoji="0" lang="en-US" altLang="zh-TW" sz="1400" b="0" i="0" u="none" strike="noStrike" cap="none" normalizeH="0" baseline="0" smtClean="0">
                        <a:ln>
                          <a:noFill/>
                        </a:ln>
                        <a:solidFill>
                          <a:schemeClr val="tx1"/>
                        </a:solidFill>
                        <a:effectLst/>
                        <a:latin typeface="Times New Roman" pitchFamily="-105" charset="0"/>
                        <a:ea typeface="新細明體" pitchFamily="-105" charset="-120"/>
                      </a:endParaRPr>
                    </a:p>
                  </a:txBody>
                  <a:tcPr horzOverflow="overflow">
                    <a:lnL>
                      <a:noFill/>
                    </a:lnL>
                    <a:lnR>
                      <a:noFill/>
                    </a:lnR>
                    <a:lnT>
                      <a:noFill/>
                    </a:lnT>
                    <a:lnB>
                      <a:noFill/>
                    </a:lnB>
                    <a:lnTlToBr>
                      <a:noFill/>
                    </a:lnTlToBr>
                    <a:lnBlToTr>
                      <a:noFill/>
                    </a:lnBlToTr>
                    <a:no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0" i="0" u="none" strike="noStrike" cap="none" normalizeH="0" baseline="0" smtClean="0">
                          <a:ln>
                            <a:noFill/>
                          </a:ln>
                          <a:solidFill>
                            <a:schemeClr val="tx1"/>
                          </a:solidFill>
                          <a:effectLst/>
                          <a:latin typeface="Verdana" pitchFamily="-105" charset="0"/>
                          <a:ea typeface="新細明體" pitchFamily="-105" charset="-120"/>
                        </a:rPr>
                        <a:t>0</a:t>
                      </a:r>
                      <a:endParaRPr kumimoji="0" lang="en-US" altLang="zh-TW" sz="1400" b="0" i="0" u="none" strike="noStrike" cap="none" normalizeH="0" baseline="0" smtClean="0">
                        <a:ln>
                          <a:noFill/>
                        </a:ln>
                        <a:solidFill>
                          <a:schemeClr val="tx1"/>
                        </a:solidFill>
                        <a:effectLst/>
                        <a:latin typeface="Times New Roman" pitchFamily="-105" charset="0"/>
                        <a:ea typeface="新細明體" pitchFamily="-105" charset="-120"/>
                      </a:endParaRPr>
                    </a:p>
                  </a:txBody>
                  <a:tcPr horzOverflow="overflow">
                    <a:lnL>
                      <a:noFill/>
                    </a:lnL>
                    <a:lnR>
                      <a:noFill/>
                    </a:lnR>
                    <a:lnT>
                      <a:noFill/>
                    </a:lnT>
                    <a:lnB>
                      <a:noFill/>
                    </a:lnB>
                    <a:lnTlToBr>
                      <a:noFill/>
                    </a:lnTlToBr>
                    <a:lnBlToTr>
                      <a:noFill/>
                    </a:lnBlToTr>
                    <a:no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0" i="0" u="none" strike="noStrike" cap="none" normalizeH="0" baseline="0" smtClean="0">
                          <a:ln>
                            <a:noFill/>
                          </a:ln>
                          <a:solidFill>
                            <a:schemeClr val="tx1"/>
                          </a:solidFill>
                          <a:effectLst/>
                          <a:latin typeface="Verdana" pitchFamily="-105" charset="0"/>
                          <a:ea typeface="新細明體" pitchFamily="-105" charset="-120"/>
                        </a:rPr>
                        <a:t>0</a:t>
                      </a:r>
                      <a:endParaRPr kumimoji="0" lang="en-US" altLang="zh-TW" sz="1400" b="0" i="0" u="none" strike="noStrike" cap="none" normalizeH="0" baseline="0" smtClean="0">
                        <a:ln>
                          <a:noFill/>
                        </a:ln>
                        <a:solidFill>
                          <a:schemeClr val="tx1"/>
                        </a:solidFill>
                        <a:effectLst/>
                        <a:latin typeface="Times New Roman" pitchFamily="-105" charset="0"/>
                        <a:ea typeface="新細明體" pitchFamily="-105" charset="-120"/>
                      </a:endParaRPr>
                    </a:p>
                  </a:txBody>
                  <a:tcPr horzOverflow="overflow">
                    <a:lnL>
                      <a:noFill/>
                    </a:lnL>
                    <a:lnR>
                      <a:noFill/>
                    </a:lnR>
                    <a:lnT>
                      <a:noFill/>
                    </a:lnT>
                    <a:lnB>
                      <a:noFill/>
                    </a:lnB>
                    <a:lnTlToBr>
                      <a:noFill/>
                    </a:lnTlToBr>
                    <a:lnBlToTr>
                      <a:noFill/>
                    </a:lnBlToTr>
                    <a:no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0" i="0" u="none" strike="noStrike" cap="none" normalizeH="0" baseline="0" smtClean="0">
                          <a:ln>
                            <a:noFill/>
                          </a:ln>
                          <a:solidFill>
                            <a:schemeClr val="tx1"/>
                          </a:solidFill>
                          <a:effectLst/>
                          <a:latin typeface="Verdana" pitchFamily="-105" charset="0"/>
                          <a:ea typeface="新細明體" pitchFamily="-105" charset="-120"/>
                        </a:rPr>
                        <a:t>+, 0</a:t>
                      </a:r>
                      <a:endParaRPr kumimoji="0" lang="en-US" altLang="zh-TW" sz="1400" b="0" i="0" u="none" strike="noStrike" cap="none" normalizeH="0" baseline="0" smtClean="0">
                        <a:ln>
                          <a:noFill/>
                        </a:ln>
                        <a:solidFill>
                          <a:schemeClr val="tx1"/>
                        </a:solidFill>
                        <a:effectLst/>
                        <a:latin typeface="Times New Roman" pitchFamily="-105" charset="0"/>
                        <a:ea typeface="新細明體" pitchFamily="-105" charset="-12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0" i="0" u="none" strike="noStrike" cap="none" normalizeH="0" baseline="0" smtClean="0">
                          <a:ln>
                            <a:noFill/>
                          </a:ln>
                          <a:solidFill>
                            <a:schemeClr val="tx1"/>
                          </a:solidFill>
                          <a:effectLst/>
                          <a:latin typeface="Verdana" pitchFamily="-105" charset="0"/>
                          <a:ea typeface="新細明體" pitchFamily="-105" charset="-120"/>
                        </a:rPr>
                        <a:t>+, 0</a:t>
                      </a:r>
                      <a:endParaRPr kumimoji="0" lang="en-US" altLang="zh-TW" sz="1400" b="0" i="0" u="none" strike="noStrike" cap="none" normalizeH="0" baseline="0" smtClean="0">
                        <a:ln>
                          <a:noFill/>
                        </a:ln>
                        <a:solidFill>
                          <a:schemeClr val="tx1"/>
                        </a:solidFill>
                        <a:effectLst/>
                        <a:latin typeface="Times New Roman" pitchFamily="-105" charset="0"/>
                        <a:ea typeface="新細明體" pitchFamily="-105" charset="-12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0" i="0" u="none" strike="noStrike" cap="none" normalizeH="0" baseline="0" smtClean="0">
                          <a:ln>
                            <a:noFill/>
                          </a:ln>
                          <a:solidFill>
                            <a:schemeClr val="tx1"/>
                          </a:solidFill>
                          <a:effectLst/>
                          <a:latin typeface="Verdana" pitchFamily="-105" charset="0"/>
                          <a:ea typeface="新細明體" pitchFamily="-105" charset="-120"/>
                        </a:rPr>
                        <a:t>?</a:t>
                      </a:r>
                      <a:endParaRPr kumimoji="0" lang="en-US" altLang="zh-TW" sz="1400" b="0" i="0" u="none" strike="noStrike" cap="none" normalizeH="0" baseline="0" smtClean="0">
                        <a:ln>
                          <a:noFill/>
                        </a:ln>
                        <a:solidFill>
                          <a:schemeClr val="tx1"/>
                        </a:solidFill>
                        <a:effectLst/>
                        <a:latin typeface="Times New Roman" pitchFamily="-105" charset="0"/>
                        <a:ea typeface="新細明體" pitchFamily="-105" charset="-120"/>
                      </a:endParaRPr>
                    </a:p>
                  </a:txBody>
                  <a:tcPr horzOverflow="overflow">
                    <a:lnL>
                      <a:noFill/>
                    </a:lnL>
                    <a:lnR>
                      <a:noFill/>
                    </a:lnR>
                    <a:lnT>
                      <a:noFill/>
                    </a:lnT>
                    <a:lnB>
                      <a:noFill/>
                    </a:lnB>
                    <a:lnTlToBr>
                      <a:noFill/>
                    </a:lnTlToBr>
                    <a:lnBlToTr>
                      <a:noFill/>
                    </a:lnBlToTr>
                    <a:noFill/>
                  </a:tcPr>
                </a:tc>
              </a:tr>
              <a:tr h="307975">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TW" sz="1400" b="0" i="0" u="none" strike="noStrike" cap="none" normalizeH="0" baseline="0" smtClean="0">
                          <a:ln>
                            <a:noFill/>
                          </a:ln>
                          <a:solidFill>
                            <a:schemeClr val="tx1"/>
                          </a:solidFill>
                          <a:effectLst/>
                          <a:latin typeface="Verdana" pitchFamily="-105" charset="0"/>
                          <a:ea typeface="新細明體" pitchFamily="-105" charset="-120"/>
                        </a:rPr>
                        <a:t>Citalopram</a:t>
                      </a:r>
                      <a:endParaRPr kumimoji="0" lang="en-US" altLang="zh-TW" sz="1400" b="0" i="0" u="none" strike="noStrike" cap="none" normalizeH="0" baseline="0" smtClean="0">
                        <a:ln>
                          <a:noFill/>
                        </a:ln>
                        <a:solidFill>
                          <a:schemeClr val="tx1"/>
                        </a:solidFill>
                        <a:effectLst/>
                        <a:latin typeface="Times New Roman" pitchFamily="-105" charset="0"/>
                        <a:ea typeface="新細明體" pitchFamily="-105" charset="-120"/>
                      </a:endParaRPr>
                    </a:p>
                  </a:txBody>
                  <a:tcPr horzOverflow="overflow">
                    <a:lnL>
                      <a:noFill/>
                    </a:lnL>
                    <a:lnR>
                      <a:noFill/>
                    </a:lnR>
                    <a:lnT>
                      <a:noFill/>
                    </a:lnT>
                    <a:lnB>
                      <a:noFill/>
                    </a:lnB>
                    <a:lnTlToBr>
                      <a:noFill/>
                    </a:lnTlToBr>
                    <a:lnBlToTr>
                      <a:noFill/>
                    </a:lnBlToTr>
                    <a:no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0" i="0" u="none" strike="noStrike" cap="none" normalizeH="0" baseline="0" smtClean="0">
                          <a:ln>
                            <a:noFill/>
                          </a:ln>
                          <a:solidFill>
                            <a:schemeClr val="tx1"/>
                          </a:solidFill>
                          <a:effectLst/>
                          <a:latin typeface="Verdana" pitchFamily="-105" charset="0"/>
                          <a:ea typeface="新細明體" pitchFamily="-105" charset="-120"/>
                        </a:rPr>
                        <a:t>0</a:t>
                      </a:r>
                      <a:endParaRPr kumimoji="0" lang="en-US" altLang="zh-TW" sz="1400" b="0" i="0" u="none" strike="noStrike" cap="none" normalizeH="0" baseline="0" smtClean="0">
                        <a:ln>
                          <a:noFill/>
                        </a:ln>
                        <a:solidFill>
                          <a:schemeClr val="tx1"/>
                        </a:solidFill>
                        <a:effectLst/>
                        <a:latin typeface="Times New Roman" pitchFamily="-105" charset="0"/>
                        <a:ea typeface="新細明體" pitchFamily="-105" charset="-120"/>
                      </a:endParaRPr>
                    </a:p>
                  </a:txBody>
                  <a:tcPr horzOverflow="overflow">
                    <a:lnL>
                      <a:noFill/>
                    </a:lnL>
                    <a:lnR>
                      <a:noFill/>
                    </a:lnR>
                    <a:lnT>
                      <a:noFill/>
                    </a:lnT>
                    <a:lnB>
                      <a:noFill/>
                    </a:lnB>
                    <a:lnTlToBr>
                      <a:noFill/>
                    </a:lnTlToBr>
                    <a:lnBlToTr>
                      <a:noFill/>
                    </a:lnBlToTr>
                    <a:no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0" i="0" u="none" strike="noStrike" cap="none" normalizeH="0" baseline="0" smtClean="0">
                          <a:ln>
                            <a:noFill/>
                          </a:ln>
                          <a:solidFill>
                            <a:schemeClr val="tx1"/>
                          </a:solidFill>
                          <a:effectLst/>
                          <a:latin typeface="Verdana" pitchFamily="-105" charset="0"/>
                          <a:ea typeface="新細明體" pitchFamily="-105" charset="-120"/>
                        </a:rPr>
                        <a:t>0</a:t>
                      </a:r>
                      <a:endParaRPr kumimoji="0" lang="en-US" altLang="zh-TW" sz="1400" b="0" i="0" u="none" strike="noStrike" cap="none" normalizeH="0" baseline="0" smtClean="0">
                        <a:ln>
                          <a:noFill/>
                        </a:ln>
                        <a:solidFill>
                          <a:schemeClr val="tx1"/>
                        </a:solidFill>
                        <a:effectLst/>
                        <a:latin typeface="Times New Roman" pitchFamily="-105" charset="0"/>
                        <a:ea typeface="新細明體" pitchFamily="-105" charset="-120"/>
                      </a:endParaRPr>
                    </a:p>
                  </a:txBody>
                  <a:tcPr horzOverflow="overflow">
                    <a:lnL>
                      <a:noFill/>
                    </a:lnL>
                    <a:lnR>
                      <a:noFill/>
                    </a:lnR>
                    <a:lnT>
                      <a:noFill/>
                    </a:lnT>
                    <a:lnB>
                      <a:noFill/>
                    </a:lnB>
                    <a:lnTlToBr>
                      <a:noFill/>
                    </a:lnTlToBr>
                    <a:lnBlToTr>
                      <a:noFill/>
                    </a:lnBlToTr>
                    <a:no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0" i="0" u="none" strike="noStrike" cap="none" normalizeH="0" baseline="0" smtClean="0">
                          <a:ln>
                            <a:noFill/>
                          </a:ln>
                          <a:solidFill>
                            <a:schemeClr val="tx1"/>
                          </a:solidFill>
                          <a:effectLst/>
                          <a:latin typeface="Verdana" pitchFamily="-105" charset="0"/>
                          <a:ea typeface="新細明體" pitchFamily="-105" charset="-120"/>
                        </a:rPr>
                        <a:t>+++</a:t>
                      </a:r>
                      <a:endParaRPr kumimoji="0" lang="en-US" altLang="zh-TW" sz="1400" b="0" i="0" u="none" strike="noStrike" cap="none" normalizeH="0" baseline="0" smtClean="0">
                        <a:ln>
                          <a:noFill/>
                        </a:ln>
                        <a:solidFill>
                          <a:schemeClr val="tx1"/>
                        </a:solidFill>
                        <a:effectLst/>
                        <a:latin typeface="Times New Roman" pitchFamily="-105" charset="0"/>
                        <a:ea typeface="新細明體" pitchFamily="-105" charset="-12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0" i="0" u="none" strike="noStrike" cap="none" normalizeH="0" baseline="0" smtClean="0">
                          <a:ln>
                            <a:noFill/>
                          </a:ln>
                          <a:solidFill>
                            <a:schemeClr val="tx1"/>
                          </a:solidFill>
                          <a:effectLst/>
                          <a:latin typeface="Verdana" pitchFamily="-105" charset="0"/>
                          <a:ea typeface="新細明體" pitchFamily="-105" charset="-120"/>
                        </a:rPr>
                        <a:t>0</a:t>
                      </a:r>
                      <a:endParaRPr kumimoji="0" lang="en-US" altLang="zh-TW" sz="1400" b="0" i="0" u="none" strike="noStrike" cap="none" normalizeH="0" baseline="0" smtClean="0">
                        <a:ln>
                          <a:noFill/>
                        </a:ln>
                        <a:solidFill>
                          <a:schemeClr val="tx1"/>
                        </a:solidFill>
                        <a:effectLst/>
                        <a:latin typeface="Times New Roman" pitchFamily="-105" charset="0"/>
                        <a:ea typeface="新細明體" pitchFamily="-105" charset="-12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0" i="0" u="none" strike="noStrike" cap="none" normalizeH="0" baseline="0" smtClean="0">
                          <a:ln>
                            <a:noFill/>
                          </a:ln>
                          <a:solidFill>
                            <a:schemeClr val="tx1"/>
                          </a:solidFill>
                          <a:effectLst/>
                          <a:latin typeface="Verdana" pitchFamily="-105" charset="0"/>
                          <a:ea typeface="新細明體" pitchFamily="-105" charset="-120"/>
                        </a:rPr>
                        <a:t>0</a:t>
                      </a:r>
                      <a:endParaRPr kumimoji="0" lang="en-US" altLang="zh-TW" sz="1400" b="0" i="0" u="none" strike="noStrike" cap="none" normalizeH="0" baseline="0" smtClean="0">
                        <a:ln>
                          <a:noFill/>
                        </a:ln>
                        <a:solidFill>
                          <a:schemeClr val="tx1"/>
                        </a:solidFill>
                        <a:effectLst/>
                        <a:latin typeface="Times New Roman" pitchFamily="-105" charset="0"/>
                        <a:ea typeface="新細明體" pitchFamily="-105" charset="-120"/>
                      </a:endParaRPr>
                    </a:p>
                  </a:txBody>
                  <a:tcPr horzOverflow="overflow">
                    <a:lnL>
                      <a:noFill/>
                    </a:lnL>
                    <a:lnR>
                      <a:noFill/>
                    </a:lnR>
                    <a:lnT>
                      <a:noFill/>
                    </a:lnT>
                    <a:lnB>
                      <a:noFill/>
                    </a:lnB>
                    <a:lnTlToBr>
                      <a:noFill/>
                    </a:lnTlToBr>
                    <a:lnBlToTr>
                      <a:noFill/>
                    </a:lnBlToTr>
                    <a:noFill/>
                  </a:tcPr>
                </a:tc>
              </a:tr>
              <a:tr h="307975">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TW" sz="1400" b="0" i="0" u="none" strike="noStrike" cap="none" normalizeH="0" baseline="0" smtClean="0">
                          <a:ln>
                            <a:noFill/>
                          </a:ln>
                          <a:solidFill>
                            <a:schemeClr val="tx1"/>
                          </a:solidFill>
                          <a:effectLst/>
                          <a:latin typeface="Verdana" pitchFamily="-105" charset="0"/>
                          <a:ea typeface="新細明體" pitchFamily="-105" charset="-120"/>
                        </a:rPr>
                        <a:t>Clomipramine</a:t>
                      </a:r>
                      <a:endParaRPr kumimoji="0" lang="en-US" altLang="zh-TW" sz="1400" b="0" i="0" u="none" strike="noStrike" cap="none" normalizeH="0" baseline="0" smtClean="0">
                        <a:ln>
                          <a:noFill/>
                        </a:ln>
                        <a:solidFill>
                          <a:schemeClr val="tx1"/>
                        </a:solidFill>
                        <a:effectLst/>
                        <a:latin typeface="Times New Roman" pitchFamily="-105" charset="0"/>
                        <a:ea typeface="新細明體" pitchFamily="-105" charset="-120"/>
                      </a:endParaRPr>
                    </a:p>
                  </a:txBody>
                  <a:tcPr horzOverflow="overflow">
                    <a:lnL>
                      <a:noFill/>
                    </a:lnL>
                    <a:lnR>
                      <a:noFill/>
                    </a:lnR>
                    <a:lnT>
                      <a:noFill/>
                    </a:lnT>
                    <a:lnB>
                      <a:noFill/>
                    </a:lnB>
                    <a:lnTlToBr>
                      <a:noFill/>
                    </a:lnTlToBr>
                    <a:lnBlToTr>
                      <a:noFill/>
                    </a:lnBlToTr>
                    <a:no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0" i="0" u="none" strike="noStrike" cap="none" normalizeH="0" baseline="0" smtClean="0">
                          <a:ln>
                            <a:noFill/>
                          </a:ln>
                          <a:solidFill>
                            <a:schemeClr val="tx1"/>
                          </a:solidFill>
                          <a:effectLst/>
                          <a:latin typeface="Verdana" pitchFamily="-105" charset="0"/>
                          <a:ea typeface="新細明體" pitchFamily="-105" charset="-120"/>
                        </a:rPr>
                        <a:t>+++</a:t>
                      </a:r>
                      <a:endParaRPr kumimoji="0" lang="en-US" altLang="zh-TW" sz="1400" b="0" i="0" u="none" strike="noStrike" cap="none" normalizeH="0" baseline="0" smtClean="0">
                        <a:ln>
                          <a:noFill/>
                        </a:ln>
                        <a:solidFill>
                          <a:schemeClr val="tx1"/>
                        </a:solidFill>
                        <a:effectLst/>
                        <a:latin typeface="Times New Roman" pitchFamily="-105" charset="0"/>
                        <a:ea typeface="新細明體" pitchFamily="-105" charset="-120"/>
                      </a:endParaRPr>
                    </a:p>
                  </a:txBody>
                  <a:tcPr horzOverflow="overflow">
                    <a:lnL>
                      <a:noFill/>
                    </a:lnL>
                    <a:lnR>
                      <a:noFill/>
                    </a:lnR>
                    <a:lnT>
                      <a:noFill/>
                    </a:lnT>
                    <a:lnB>
                      <a:noFill/>
                    </a:lnB>
                    <a:lnTlToBr>
                      <a:noFill/>
                    </a:lnTlToBr>
                    <a:lnBlToTr>
                      <a:noFill/>
                    </a:lnBlToTr>
                    <a:no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0" i="0" u="none" strike="noStrike" cap="none" normalizeH="0" baseline="0" smtClean="0">
                          <a:ln>
                            <a:noFill/>
                          </a:ln>
                          <a:solidFill>
                            <a:schemeClr val="tx1"/>
                          </a:solidFill>
                          <a:effectLst/>
                          <a:latin typeface="Verdana" pitchFamily="-105" charset="0"/>
                          <a:ea typeface="新細明體" pitchFamily="-105" charset="-120"/>
                        </a:rPr>
                        <a:t>++</a:t>
                      </a:r>
                      <a:endParaRPr kumimoji="0" lang="en-US" altLang="zh-TW" sz="1400" b="0" i="0" u="none" strike="noStrike" cap="none" normalizeH="0" baseline="0" smtClean="0">
                        <a:ln>
                          <a:noFill/>
                        </a:ln>
                        <a:solidFill>
                          <a:schemeClr val="tx1"/>
                        </a:solidFill>
                        <a:effectLst/>
                        <a:latin typeface="Times New Roman" pitchFamily="-105" charset="0"/>
                        <a:ea typeface="新細明體" pitchFamily="-105" charset="-120"/>
                      </a:endParaRPr>
                    </a:p>
                  </a:txBody>
                  <a:tcPr horzOverflow="overflow">
                    <a:lnL>
                      <a:noFill/>
                    </a:lnL>
                    <a:lnR>
                      <a:noFill/>
                    </a:lnR>
                    <a:lnT>
                      <a:noFill/>
                    </a:lnT>
                    <a:lnB>
                      <a:noFill/>
                    </a:lnB>
                    <a:lnTlToBr>
                      <a:noFill/>
                    </a:lnTlToBr>
                    <a:lnBlToTr>
                      <a:noFill/>
                    </a:lnBlToTr>
                    <a:no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0" i="0" u="none" strike="noStrike" cap="none" normalizeH="0" baseline="0" smtClean="0">
                          <a:ln>
                            <a:noFill/>
                          </a:ln>
                          <a:solidFill>
                            <a:schemeClr val="tx1"/>
                          </a:solidFill>
                          <a:effectLst/>
                          <a:latin typeface="Verdana" pitchFamily="-105" charset="0"/>
                          <a:ea typeface="新細明體" pitchFamily="-105" charset="-120"/>
                        </a:rPr>
                        <a:t>+++</a:t>
                      </a:r>
                      <a:endParaRPr kumimoji="0" lang="en-US" altLang="zh-TW" sz="1400" b="0" i="0" u="none" strike="noStrike" cap="none" normalizeH="0" baseline="0" smtClean="0">
                        <a:ln>
                          <a:noFill/>
                        </a:ln>
                        <a:solidFill>
                          <a:schemeClr val="tx1"/>
                        </a:solidFill>
                        <a:effectLst/>
                        <a:latin typeface="Times New Roman" pitchFamily="-105" charset="0"/>
                        <a:ea typeface="新細明體" pitchFamily="-105" charset="-12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0" i="0" u="none" strike="noStrike" cap="none" normalizeH="0" baseline="0" smtClean="0">
                          <a:ln>
                            <a:noFill/>
                          </a:ln>
                          <a:solidFill>
                            <a:schemeClr val="tx1"/>
                          </a:solidFill>
                          <a:effectLst/>
                          <a:latin typeface="Verdana" pitchFamily="-105" charset="0"/>
                          <a:ea typeface="新細明體" pitchFamily="-105" charset="-120"/>
                        </a:rPr>
                        <a:t>+++</a:t>
                      </a:r>
                      <a:endParaRPr kumimoji="0" lang="en-US" altLang="zh-TW" sz="1400" b="0" i="0" u="none" strike="noStrike" cap="none" normalizeH="0" baseline="0" smtClean="0">
                        <a:ln>
                          <a:noFill/>
                        </a:ln>
                        <a:solidFill>
                          <a:schemeClr val="tx1"/>
                        </a:solidFill>
                        <a:effectLst/>
                        <a:latin typeface="Times New Roman" pitchFamily="-105" charset="0"/>
                        <a:ea typeface="新細明體" pitchFamily="-105" charset="-12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0" i="0" u="none" strike="noStrike" cap="none" normalizeH="0" baseline="0" smtClean="0">
                          <a:ln>
                            <a:noFill/>
                          </a:ln>
                          <a:solidFill>
                            <a:schemeClr val="tx1"/>
                          </a:solidFill>
                          <a:effectLst/>
                          <a:latin typeface="Verdana" pitchFamily="-105" charset="0"/>
                          <a:ea typeface="新細明體" pitchFamily="-105" charset="-120"/>
                        </a:rPr>
                        <a:t>0</a:t>
                      </a:r>
                      <a:endParaRPr kumimoji="0" lang="en-US" altLang="zh-TW" sz="1400" b="0" i="0" u="none" strike="noStrike" cap="none" normalizeH="0" baseline="0" smtClean="0">
                        <a:ln>
                          <a:noFill/>
                        </a:ln>
                        <a:solidFill>
                          <a:schemeClr val="tx1"/>
                        </a:solidFill>
                        <a:effectLst/>
                        <a:latin typeface="Times New Roman" pitchFamily="-105" charset="0"/>
                        <a:ea typeface="新細明體" pitchFamily="-105" charset="-120"/>
                      </a:endParaRPr>
                    </a:p>
                  </a:txBody>
                  <a:tcPr horzOverflow="overflow">
                    <a:lnL>
                      <a:noFill/>
                    </a:lnL>
                    <a:lnR>
                      <a:noFill/>
                    </a:lnR>
                    <a:lnT>
                      <a:noFill/>
                    </a:lnT>
                    <a:lnB>
                      <a:noFill/>
                    </a:lnB>
                    <a:lnTlToBr>
                      <a:noFill/>
                    </a:lnTlToBr>
                    <a:lnBlToTr>
                      <a:noFill/>
                    </a:lnBlToTr>
                    <a:noFill/>
                  </a:tcPr>
                </a:tc>
              </a:tr>
              <a:tr h="307975">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TW" sz="1400" b="0" i="0" u="none" strike="noStrike" cap="none" normalizeH="0" baseline="0" smtClean="0">
                          <a:ln>
                            <a:noFill/>
                          </a:ln>
                          <a:solidFill>
                            <a:schemeClr val="tx1"/>
                          </a:solidFill>
                          <a:effectLst/>
                          <a:latin typeface="Verdana" pitchFamily="-105" charset="0"/>
                          <a:ea typeface="新細明體" pitchFamily="-105" charset="-120"/>
                        </a:rPr>
                        <a:t>Desipramine</a:t>
                      </a:r>
                      <a:endParaRPr kumimoji="0" lang="en-US" altLang="zh-TW" sz="1400" b="0" i="0" u="none" strike="noStrike" cap="none" normalizeH="0" baseline="0" smtClean="0">
                        <a:ln>
                          <a:noFill/>
                        </a:ln>
                        <a:solidFill>
                          <a:schemeClr val="tx1"/>
                        </a:solidFill>
                        <a:effectLst/>
                        <a:latin typeface="Times New Roman" pitchFamily="-105" charset="0"/>
                        <a:ea typeface="新細明體" pitchFamily="-105" charset="-120"/>
                      </a:endParaRPr>
                    </a:p>
                  </a:txBody>
                  <a:tcPr horzOverflow="overflow">
                    <a:lnL>
                      <a:noFill/>
                    </a:lnL>
                    <a:lnR>
                      <a:noFill/>
                    </a:lnR>
                    <a:lnT>
                      <a:noFill/>
                    </a:lnT>
                    <a:lnB>
                      <a:noFill/>
                    </a:lnB>
                    <a:lnTlToBr>
                      <a:noFill/>
                    </a:lnTlToBr>
                    <a:lnBlToTr>
                      <a:noFill/>
                    </a:lnBlToTr>
                    <a:no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0" i="0" u="none" strike="noStrike" cap="none" normalizeH="0" baseline="0" smtClean="0">
                          <a:ln>
                            <a:noFill/>
                          </a:ln>
                          <a:solidFill>
                            <a:schemeClr val="tx1"/>
                          </a:solidFill>
                          <a:effectLst/>
                          <a:latin typeface="Verdana" pitchFamily="-105" charset="0"/>
                          <a:ea typeface="新細明體" pitchFamily="-105" charset="-120"/>
                        </a:rPr>
                        <a:t>+</a:t>
                      </a:r>
                      <a:endParaRPr kumimoji="0" lang="en-US" altLang="zh-TW" sz="1400" b="0" i="0" u="none" strike="noStrike" cap="none" normalizeH="0" baseline="0" smtClean="0">
                        <a:ln>
                          <a:noFill/>
                        </a:ln>
                        <a:solidFill>
                          <a:schemeClr val="tx1"/>
                        </a:solidFill>
                        <a:effectLst/>
                        <a:latin typeface="Times New Roman" pitchFamily="-105" charset="0"/>
                        <a:ea typeface="新細明體" pitchFamily="-105" charset="-120"/>
                      </a:endParaRPr>
                    </a:p>
                  </a:txBody>
                  <a:tcPr horzOverflow="overflow">
                    <a:lnL>
                      <a:noFill/>
                    </a:lnL>
                    <a:lnR>
                      <a:noFill/>
                    </a:lnR>
                    <a:lnT>
                      <a:noFill/>
                    </a:lnT>
                    <a:lnB>
                      <a:noFill/>
                    </a:lnB>
                    <a:lnTlToBr>
                      <a:noFill/>
                    </a:lnTlToBr>
                    <a:lnBlToTr>
                      <a:noFill/>
                    </a:lnBlToTr>
                    <a:no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0" i="0" u="none" strike="noStrike" cap="none" normalizeH="0" baseline="0" smtClean="0">
                          <a:ln>
                            <a:noFill/>
                          </a:ln>
                          <a:solidFill>
                            <a:schemeClr val="tx1"/>
                          </a:solidFill>
                          <a:effectLst/>
                          <a:latin typeface="Verdana" pitchFamily="-105" charset="0"/>
                          <a:ea typeface="新細明體" pitchFamily="-105" charset="-120"/>
                        </a:rPr>
                        <a:t>+</a:t>
                      </a:r>
                      <a:endParaRPr kumimoji="0" lang="en-US" altLang="zh-TW" sz="1400" b="0" i="0" u="none" strike="noStrike" cap="none" normalizeH="0" baseline="0" smtClean="0">
                        <a:ln>
                          <a:noFill/>
                        </a:ln>
                        <a:solidFill>
                          <a:schemeClr val="tx1"/>
                        </a:solidFill>
                        <a:effectLst/>
                        <a:latin typeface="Times New Roman" pitchFamily="-105" charset="0"/>
                        <a:ea typeface="新細明體" pitchFamily="-105" charset="-120"/>
                      </a:endParaRPr>
                    </a:p>
                  </a:txBody>
                  <a:tcPr horzOverflow="overflow">
                    <a:lnL>
                      <a:noFill/>
                    </a:lnL>
                    <a:lnR>
                      <a:noFill/>
                    </a:lnR>
                    <a:lnT>
                      <a:noFill/>
                    </a:lnT>
                    <a:lnB>
                      <a:noFill/>
                    </a:lnB>
                    <a:lnTlToBr>
                      <a:noFill/>
                    </a:lnTlToBr>
                    <a:lnBlToTr>
                      <a:noFill/>
                    </a:lnBlToTr>
                    <a:no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0" i="0" u="none" strike="noStrike" cap="none" normalizeH="0" baseline="0" smtClean="0">
                          <a:ln>
                            <a:noFill/>
                          </a:ln>
                          <a:solidFill>
                            <a:schemeClr val="tx1"/>
                          </a:solidFill>
                          <a:effectLst/>
                          <a:latin typeface="Verdana" pitchFamily="-105" charset="0"/>
                          <a:ea typeface="新細明體" pitchFamily="-105" charset="-120"/>
                        </a:rPr>
                        <a:t>0</a:t>
                      </a:r>
                      <a:endParaRPr kumimoji="0" lang="en-US" altLang="zh-TW" sz="1400" b="0" i="0" u="none" strike="noStrike" cap="none" normalizeH="0" baseline="0" smtClean="0">
                        <a:ln>
                          <a:noFill/>
                        </a:ln>
                        <a:solidFill>
                          <a:schemeClr val="tx1"/>
                        </a:solidFill>
                        <a:effectLst/>
                        <a:latin typeface="Times New Roman" pitchFamily="-105" charset="0"/>
                        <a:ea typeface="新細明體" pitchFamily="-105" charset="-12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0" i="0" u="none" strike="noStrike" cap="none" normalizeH="0" baseline="0" smtClean="0">
                          <a:ln>
                            <a:noFill/>
                          </a:ln>
                          <a:solidFill>
                            <a:schemeClr val="tx1"/>
                          </a:solidFill>
                          <a:effectLst/>
                          <a:latin typeface="Verdana" pitchFamily="-105" charset="0"/>
                          <a:ea typeface="新細明體" pitchFamily="-105" charset="-120"/>
                        </a:rPr>
                        <a:t>+++</a:t>
                      </a:r>
                      <a:endParaRPr kumimoji="0" lang="en-US" altLang="zh-TW" sz="1400" b="0" i="0" u="none" strike="noStrike" cap="none" normalizeH="0" baseline="0" smtClean="0">
                        <a:ln>
                          <a:noFill/>
                        </a:ln>
                        <a:solidFill>
                          <a:schemeClr val="tx1"/>
                        </a:solidFill>
                        <a:effectLst/>
                        <a:latin typeface="Times New Roman" pitchFamily="-105" charset="0"/>
                        <a:ea typeface="新細明體" pitchFamily="-105" charset="-12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0" i="0" u="none" strike="noStrike" cap="none" normalizeH="0" baseline="0" smtClean="0">
                          <a:ln>
                            <a:noFill/>
                          </a:ln>
                          <a:solidFill>
                            <a:schemeClr val="tx1"/>
                          </a:solidFill>
                          <a:effectLst/>
                          <a:latin typeface="Verdana" pitchFamily="-105" charset="0"/>
                          <a:ea typeface="新細明體" pitchFamily="-105" charset="-120"/>
                        </a:rPr>
                        <a:t>0</a:t>
                      </a:r>
                      <a:endParaRPr kumimoji="0" lang="en-US" altLang="zh-TW" sz="1400" b="0" i="0" u="none" strike="noStrike" cap="none" normalizeH="0" baseline="0" smtClean="0">
                        <a:ln>
                          <a:noFill/>
                        </a:ln>
                        <a:solidFill>
                          <a:schemeClr val="tx1"/>
                        </a:solidFill>
                        <a:effectLst/>
                        <a:latin typeface="Times New Roman" pitchFamily="-105" charset="0"/>
                        <a:ea typeface="新細明體" pitchFamily="-105" charset="-120"/>
                      </a:endParaRPr>
                    </a:p>
                  </a:txBody>
                  <a:tcPr horzOverflow="overflow">
                    <a:lnL>
                      <a:noFill/>
                    </a:lnL>
                    <a:lnR>
                      <a:noFill/>
                    </a:lnR>
                    <a:lnT>
                      <a:noFill/>
                    </a:lnT>
                    <a:lnB>
                      <a:noFill/>
                    </a:lnB>
                    <a:lnTlToBr>
                      <a:noFill/>
                    </a:lnTlToBr>
                    <a:lnBlToTr>
                      <a:noFill/>
                    </a:lnBlToTr>
                    <a:noFill/>
                  </a:tcPr>
                </a:tc>
              </a:tr>
              <a:tr h="307975">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TW" sz="1400" b="0" i="0" u="none" strike="noStrike" cap="none" normalizeH="0" baseline="0" smtClean="0">
                          <a:ln>
                            <a:noFill/>
                          </a:ln>
                          <a:solidFill>
                            <a:schemeClr val="tx1"/>
                          </a:solidFill>
                          <a:effectLst/>
                          <a:latin typeface="Verdana" pitchFamily="-105" charset="0"/>
                          <a:ea typeface="新細明體" pitchFamily="-105" charset="-120"/>
                        </a:rPr>
                        <a:t>Doxepin (</a:t>
                      </a:r>
                      <a:r>
                        <a:rPr kumimoji="0" lang="en-US" altLang="zh-TW" sz="1400" b="0" i="0" u="none" strike="noStrike" cap="none" normalizeH="0" baseline="0" smtClean="0">
                          <a:ln>
                            <a:noFill/>
                          </a:ln>
                          <a:solidFill>
                            <a:srgbClr val="FF0000"/>
                          </a:solidFill>
                          <a:effectLst/>
                          <a:latin typeface="Verdana" pitchFamily="-105" charset="0"/>
                          <a:ea typeface="新細明體" pitchFamily="-105" charset="-120"/>
                        </a:rPr>
                        <a:t>Sinequan</a:t>
                      </a:r>
                      <a:r>
                        <a:rPr kumimoji="0" lang="en-US" altLang="zh-TW" sz="1400" b="0" i="0" u="none" strike="noStrike" cap="none" normalizeH="0" baseline="0" smtClean="0">
                          <a:ln>
                            <a:noFill/>
                          </a:ln>
                          <a:solidFill>
                            <a:schemeClr val="tx1"/>
                          </a:solidFill>
                          <a:effectLst/>
                          <a:latin typeface="Verdana" pitchFamily="-105" charset="0"/>
                          <a:ea typeface="新細明體" pitchFamily="-105" charset="-120"/>
                        </a:rPr>
                        <a:t>)</a:t>
                      </a:r>
                      <a:endParaRPr kumimoji="0" lang="en-US" altLang="zh-TW" sz="1400" b="0" i="0" u="none" strike="noStrike" cap="none" normalizeH="0" baseline="0" smtClean="0">
                        <a:ln>
                          <a:noFill/>
                        </a:ln>
                        <a:solidFill>
                          <a:schemeClr val="tx1"/>
                        </a:solidFill>
                        <a:effectLst/>
                        <a:latin typeface="Times New Roman" pitchFamily="-105" charset="0"/>
                        <a:ea typeface="新細明體" pitchFamily="-105" charset="-120"/>
                      </a:endParaRPr>
                    </a:p>
                  </a:txBody>
                  <a:tcPr horzOverflow="overflow">
                    <a:lnL>
                      <a:noFill/>
                    </a:lnL>
                    <a:lnR>
                      <a:noFill/>
                    </a:lnR>
                    <a:lnT>
                      <a:noFill/>
                    </a:lnT>
                    <a:lnB>
                      <a:noFill/>
                    </a:lnB>
                    <a:lnTlToBr>
                      <a:noFill/>
                    </a:lnTlToBr>
                    <a:lnBlToTr>
                      <a:noFill/>
                    </a:lnBlToTr>
                    <a:no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0" i="0" u="none" strike="noStrike" cap="none" normalizeH="0" baseline="0" smtClean="0">
                          <a:ln>
                            <a:noFill/>
                          </a:ln>
                          <a:solidFill>
                            <a:schemeClr val="tx1"/>
                          </a:solidFill>
                          <a:effectLst/>
                          <a:latin typeface="Verdana" pitchFamily="-105" charset="0"/>
                          <a:ea typeface="新細明體" pitchFamily="-105" charset="-120"/>
                        </a:rPr>
                        <a:t>+++</a:t>
                      </a:r>
                      <a:endParaRPr kumimoji="0" lang="en-US" altLang="zh-TW" sz="1400" b="0" i="0" u="none" strike="noStrike" cap="none" normalizeH="0" baseline="0" smtClean="0">
                        <a:ln>
                          <a:noFill/>
                        </a:ln>
                        <a:solidFill>
                          <a:schemeClr val="tx1"/>
                        </a:solidFill>
                        <a:effectLst/>
                        <a:latin typeface="Times New Roman" pitchFamily="-105" charset="0"/>
                        <a:ea typeface="新細明體" pitchFamily="-105" charset="-120"/>
                      </a:endParaRPr>
                    </a:p>
                  </a:txBody>
                  <a:tcPr horzOverflow="overflow">
                    <a:lnL>
                      <a:noFill/>
                    </a:lnL>
                    <a:lnR>
                      <a:noFill/>
                    </a:lnR>
                    <a:lnT>
                      <a:noFill/>
                    </a:lnT>
                    <a:lnB>
                      <a:noFill/>
                    </a:lnB>
                    <a:lnTlToBr>
                      <a:noFill/>
                    </a:lnTlToBr>
                    <a:lnBlToTr>
                      <a:noFill/>
                    </a:lnBlToTr>
                    <a:no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0" i="0" u="none" strike="noStrike" cap="none" normalizeH="0" baseline="0" smtClean="0">
                          <a:ln>
                            <a:noFill/>
                          </a:ln>
                          <a:solidFill>
                            <a:schemeClr val="tx1"/>
                          </a:solidFill>
                          <a:effectLst/>
                          <a:latin typeface="Verdana" pitchFamily="-105" charset="0"/>
                          <a:ea typeface="新細明體" pitchFamily="-105" charset="-120"/>
                        </a:rPr>
                        <a:t>+++</a:t>
                      </a:r>
                      <a:endParaRPr kumimoji="0" lang="en-US" altLang="zh-TW" sz="1400" b="0" i="0" u="none" strike="noStrike" cap="none" normalizeH="0" baseline="0" smtClean="0">
                        <a:ln>
                          <a:noFill/>
                        </a:ln>
                        <a:solidFill>
                          <a:schemeClr val="tx1"/>
                        </a:solidFill>
                        <a:effectLst/>
                        <a:latin typeface="Times New Roman" pitchFamily="-105" charset="0"/>
                        <a:ea typeface="新細明體" pitchFamily="-105" charset="-120"/>
                      </a:endParaRPr>
                    </a:p>
                  </a:txBody>
                  <a:tcPr horzOverflow="overflow">
                    <a:lnL>
                      <a:noFill/>
                    </a:lnL>
                    <a:lnR>
                      <a:noFill/>
                    </a:lnR>
                    <a:lnT>
                      <a:noFill/>
                    </a:lnT>
                    <a:lnB>
                      <a:noFill/>
                    </a:lnB>
                    <a:lnTlToBr>
                      <a:noFill/>
                    </a:lnTlToBr>
                    <a:lnBlToTr>
                      <a:noFill/>
                    </a:lnBlToTr>
                    <a:no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0" i="0" u="none" strike="noStrike" cap="none" normalizeH="0" baseline="0" smtClean="0">
                          <a:ln>
                            <a:noFill/>
                          </a:ln>
                          <a:solidFill>
                            <a:schemeClr val="tx1"/>
                          </a:solidFill>
                          <a:effectLst/>
                          <a:latin typeface="Verdana" pitchFamily="-105" charset="0"/>
                          <a:ea typeface="新細明體" pitchFamily="-105" charset="-120"/>
                        </a:rPr>
                        <a:t>++</a:t>
                      </a:r>
                      <a:endParaRPr kumimoji="0" lang="en-US" altLang="zh-TW" sz="1400" b="0" i="0" u="none" strike="noStrike" cap="none" normalizeH="0" baseline="0" smtClean="0">
                        <a:ln>
                          <a:noFill/>
                        </a:ln>
                        <a:solidFill>
                          <a:schemeClr val="tx1"/>
                        </a:solidFill>
                        <a:effectLst/>
                        <a:latin typeface="Times New Roman" pitchFamily="-105" charset="0"/>
                        <a:ea typeface="新細明體" pitchFamily="-105" charset="-12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0" i="0" u="none" strike="noStrike" cap="none" normalizeH="0" baseline="0" smtClean="0">
                          <a:ln>
                            <a:noFill/>
                          </a:ln>
                          <a:solidFill>
                            <a:schemeClr val="tx1"/>
                          </a:solidFill>
                          <a:effectLst/>
                          <a:latin typeface="Verdana" pitchFamily="-105" charset="0"/>
                          <a:ea typeface="新細明體" pitchFamily="-105" charset="-120"/>
                        </a:rPr>
                        <a:t>+</a:t>
                      </a:r>
                      <a:endParaRPr kumimoji="0" lang="en-US" altLang="zh-TW" sz="1400" b="0" i="0" u="none" strike="noStrike" cap="none" normalizeH="0" baseline="0" smtClean="0">
                        <a:ln>
                          <a:noFill/>
                        </a:ln>
                        <a:solidFill>
                          <a:schemeClr val="tx1"/>
                        </a:solidFill>
                        <a:effectLst/>
                        <a:latin typeface="Times New Roman" pitchFamily="-105" charset="0"/>
                        <a:ea typeface="新細明體" pitchFamily="-105" charset="-12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0" i="0" u="none" strike="noStrike" cap="none" normalizeH="0" baseline="0" smtClean="0">
                          <a:ln>
                            <a:noFill/>
                          </a:ln>
                          <a:solidFill>
                            <a:schemeClr val="tx1"/>
                          </a:solidFill>
                          <a:effectLst/>
                          <a:latin typeface="Verdana" pitchFamily="-105" charset="0"/>
                          <a:ea typeface="新細明體" pitchFamily="-105" charset="-120"/>
                        </a:rPr>
                        <a:t>0</a:t>
                      </a:r>
                      <a:endParaRPr kumimoji="0" lang="en-US" altLang="zh-TW" sz="1400" b="0" i="0" u="none" strike="noStrike" cap="none" normalizeH="0" baseline="0" smtClean="0">
                        <a:ln>
                          <a:noFill/>
                        </a:ln>
                        <a:solidFill>
                          <a:schemeClr val="tx1"/>
                        </a:solidFill>
                        <a:effectLst/>
                        <a:latin typeface="Times New Roman" pitchFamily="-105" charset="0"/>
                        <a:ea typeface="新細明體" pitchFamily="-105" charset="-120"/>
                      </a:endParaRPr>
                    </a:p>
                  </a:txBody>
                  <a:tcPr horzOverflow="overflow">
                    <a:lnL>
                      <a:noFill/>
                    </a:lnL>
                    <a:lnR>
                      <a:noFill/>
                    </a:lnR>
                    <a:lnT>
                      <a:noFill/>
                    </a:lnT>
                    <a:lnB>
                      <a:noFill/>
                    </a:lnB>
                    <a:lnTlToBr>
                      <a:noFill/>
                    </a:lnTlToBr>
                    <a:lnBlToTr>
                      <a:noFill/>
                    </a:lnBlToTr>
                    <a:noFill/>
                  </a:tcPr>
                </a:tc>
              </a:tr>
              <a:tr h="307975">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TW" sz="1400" b="0" i="0" u="none" strike="noStrike" cap="none" normalizeH="0" baseline="0" smtClean="0">
                          <a:ln>
                            <a:noFill/>
                          </a:ln>
                          <a:solidFill>
                            <a:schemeClr val="tx1"/>
                          </a:solidFill>
                          <a:effectLst/>
                          <a:latin typeface="Verdana" pitchFamily="-105" charset="0"/>
                          <a:ea typeface="新細明體" pitchFamily="-105" charset="-120"/>
                        </a:rPr>
                        <a:t>Fluoxetine (</a:t>
                      </a:r>
                      <a:r>
                        <a:rPr kumimoji="0" lang="en-US" altLang="zh-TW" sz="1400" b="0" i="0" u="none" strike="noStrike" cap="none" normalizeH="0" baseline="0" smtClean="0">
                          <a:ln>
                            <a:noFill/>
                          </a:ln>
                          <a:solidFill>
                            <a:srgbClr val="FF3300"/>
                          </a:solidFill>
                          <a:effectLst/>
                          <a:latin typeface="Verdana" pitchFamily="-105" charset="0"/>
                          <a:ea typeface="新細明體" pitchFamily="-105" charset="-120"/>
                        </a:rPr>
                        <a:t>Prozac</a:t>
                      </a:r>
                      <a:r>
                        <a:rPr kumimoji="0" lang="en-US" altLang="zh-TW" sz="1400" b="0" i="0" u="none" strike="noStrike" cap="none" normalizeH="0" baseline="0" smtClean="0">
                          <a:ln>
                            <a:noFill/>
                          </a:ln>
                          <a:solidFill>
                            <a:schemeClr val="tx1"/>
                          </a:solidFill>
                          <a:effectLst/>
                          <a:latin typeface="Verdana" pitchFamily="-105" charset="0"/>
                          <a:ea typeface="新細明體" pitchFamily="-105" charset="-120"/>
                        </a:rPr>
                        <a:t>)</a:t>
                      </a:r>
                      <a:endParaRPr kumimoji="0" lang="en-US" altLang="zh-TW" sz="1400" b="0" i="0" u="none" strike="noStrike" cap="none" normalizeH="0" baseline="0" smtClean="0">
                        <a:ln>
                          <a:noFill/>
                        </a:ln>
                        <a:solidFill>
                          <a:schemeClr val="tx1"/>
                        </a:solidFill>
                        <a:effectLst/>
                        <a:latin typeface="Times New Roman" pitchFamily="-105" charset="0"/>
                        <a:ea typeface="新細明體" pitchFamily="-105" charset="-120"/>
                      </a:endParaRPr>
                    </a:p>
                  </a:txBody>
                  <a:tcPr horzOverflow="overflow">
                    <a:lnL>
                      <a:noFill/>
                    </a:lnL>
                    <a:lnR>
                      <a:noFill/>
                    </a:lnR>
                    <a:lnT>
                      <a:noFill/>
                    </a:lnT>
                    <a:lnB>
                      <a:noFill/>
                    </a:lnB>
                    <a:lnTlToBr>
                      <a:noFill/>
                    </a:lnTlToBr>
                    <a:lnBlToTr>
                      <a:noFill/>
                    </a:lnBlToTr>
                    <a:no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0" i="0" u="none" strike="noStrike" cap="none" normalizeH="0" baseline="0" smtClean="0">
                          <a:ln>
                            <a:noFill/>
                          </a:ln>
                          <a:solidFill>
                            <a:schemeClr val="tx1"/>
                          </a:solidFill>
                          <a:effectLst/>
                          <a:latin typeface="Verdana" pitchFamily="-105" charset="0"/>
                          <a:ea typeface="新細明體" pitchFamily="-105" charset="-120"/>
                        </a:rPr>
                        <a:t>+</a:t>
                      </a:r>
                      <a:endParaRPr kumimoji="0" lang="en-US" altLang="zh-TW" sz="1400" b="0" i="0" u="none" strike="noStrike" cap="none" normalizeH="0" baseline="0" smtClean="0">
                        <a:ln>
                          <a:noFill/>
                        </a:ln>
                        <a:solidFill>
                          <a:schemeClr val="tx1"/>
                        </a:solidFill>
                        <a:effectLst/>
                        <a:latin typeface="Times New Roman" pitchFamily="-105" charset="0"/>
                        <a:ea typeface="新細明體" pitchFamily="-105" charset="-120"/>
                      </a:endParaRPr>
                    </a:p>
                  </a:txBody>
                  <a:tcPr horzOverflow="overflow">
                    <a:lnL>
                      <a:noFill/>
                    </a:lnL>
                    <a:lnR>
                      <a:noFill/>
                    </a:lnR>
                    <a:lnT>
                      <a:noFill/>
                    </a:lnT>
                    <a:lnB>
                      <a:noFill/>
                    </a:lnB>
                    <a:lnTlToBr>
                      <a:noFill/>
                    </a:lnTlToBr>
                    <a:lnBlToTr>
                      <a:noFill/>
                    </a:lnBlToTr>
                    <a:no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0" i="0" u="none" strike="noStrike" cap="none" normalizeH="0" baseline="0" smtClean="0">
                          <a:ln>
                            <a:noFill/>
                          </a:ln>
                          <a:solidFill>
                            <a:schemeClr val="tx1"/>
                          </a:solidFill>
                          <a:effectLst/>
                          <a:latin typeface="Verdana" pitchFamily="-105" charset="0"/>
                          <a:ea typeface="新細明體" pitchFamily="-105" charset="-120"/>
                        </a:rPr>
                        <a:t>+</a:t>
                      </a:r>
                      <a:endParaRPr kumimoji="0" lang="en-US" altLang="zh-TW" sz="1400" b="0" i="0" u="none" strike="noStrike" cap="none" normalizeH="0" baseline="0" smtClean="0">
                        <a:ln>
                          <a:noFill/>
                        </a:ln>
                        <a:solidFill>
                          <a:schemeClr val="tx1"/>
                        </a:solidFill>
                        <a:effectLst/>
                        <a:latin typeface="Times New Roman" pitchFamily="-105" charset="0"/>
                        <a:ea typeface="新細明體" pitchFamily="-105" charset="-120"/>
                      </a:endParaRPr>
                    </a:p>
                  </a:txBody>
                  <a:tcPr horzOverflow="overflow">
                    <a:lnL>
                      <a:noFill/>
                    </a:lnL>
                    <a:lnR>
                      <a:noFill/>
                    </a:lnR>
                    <a:lnT>
                      <a:noFill/>
                    </a:lnT>
                    <a:lnB>
                      <a:noFill/>
                    </a:lnB>
                    <a:lnTlToBr>
                      <a:noFill/>
                    </a:lnTlToBr>
                    <a:lnBlToTr>
                      <a:noFill/>
                    </a:lnBlToTr>
                    <a:no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0" i="0" u="none" strike="noStrike" cap="none" normalizeH="0" baseline="0" smtClean="0">
                          <a:ln>
                            <a:noFill/>
                          </a:ln>
                          <a:solidFill>
                            <a:schemeClr val="tx1"/>
                          </a:solidFill>
                          <a:effectLst/>
                          <a:latin typeface="Verdana" pitchFamily="-105" charset="0"/>
                          <a:ea typeface="新細明體" pitchFamily="-105" charset="-120"/>
                        </a:rPr>
                        <a:t>+++</a:t>
                      </a:r>
                      <a:endParaRPr kumimoji="0" lang="en-US" altLang="zh-TW" sz="1400" b="0" i="0" u="none" strike="noStrike" cap="none" normalizeH="0" baseline="0" smtClean="0">
                        <a:ln>
                          <a:noFill/>
                        </a:ln>
                        <a:solidFill>
                          <a:schemeClr val="tx1"/>
                        </a:solidFill>
                        <a:effectLst/>
                        <a:latin typeface="Times New Roman" pitchFamily="-105" charset="0"/>
                        <a:ea typeface="新細明體" pitchFamily="-105" charset="-12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0" i="0" u="none" strike="noStrike" cap="none" normalizeH="0" baseline="0" smtClean="0">
                          <a:ln>
                            <a:noFill/>
                          </a:ln>
                          <a:solidFill>
                            <a:schemeClr val="tx1"/>
                          </a:solidFill>
                          <a:effectLst/>
                          <a:latin typeface="Verdana" pitchFamily="-105" charset="0"/>
                          <a:ea typeface="新細明體" pitchFamily="-105" charset="-120"/>
                        </a:rPr>
                        <a:t>0, +</a:t>
                      </a:r>
                      <a:endParaRPr kumimoji="0" lang="en-US" altLang="zh-TW" sz="1400" b="0" i="0" u="none" strike="noStrike" cap="none" normalizeH="0" baseline="0" smtClean="0">
                        <a:ln>
                          <a:noFill/>
                        </a:ln>
                        <a:solidFill>
                          <a:schemeClr val="tx1"/>
                        </a:solidFill>
                        <a:effectLst/>
                        <a:latin typeface="Times New Roman" pitchFamily="-105" charset="0"/>
                        <a:ea typeface="新細明體" pitchFamily="-105" charset="-12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0" i="0" u="none" strike="noStrike" cap="none" normalizeH="0" baseline="0" smtClean="0">
                          <a:ln>
                            <a:noFill/>
                          </a:ln>
                          <a:solidFill>
                            <a:schemeClr val="tx1"/>
                          </a:solidFill>
                          <a:effectLst/>
                          <a:latin typeface="Verdana" pitchFamily="-105" charset="0"/>
                          <a:ea typeface="新細明體" pitchFamily="-105" charset="-120"/>
                        </a:rPr>
                        <a:t>0, +</a:t>
                      </a:r>
                      <a:endParaRPr kumimoji="0" lang="en-US" altLang="zh-TW" sz="1400" b="0" i="0" u="none" strike="noStrike" cap="none" normalizeH="0" baseline="0" smtClean="0">
                        <a:ln>
                          <a:noFill/>
                        </a:ln>
                        <a:solidFill>
                          <a:schemeClr val="tx1"/>
                        </a:solidFill>
                        <a:effectLst/>
                        <a:latin typeface="Times New Roman" pitchFamily="-105" charset="0"/>
                        <a:ea typeface="新細明體" pitchFamily="-105" charset="-120"/>
                      </a:endParaRPr>
                    </a:p>
                  </a:txBody>
                  <a:tcPr horzOverflow="overflow">
                    <a:lnL>
                      <a:noFill/>
                    </a:lnL>
                    <a:lnR>
                      <a:noFill/>
                    </a:lnR>
                    <a:lnT>
                      <a:noFill/>
                    </a:lnT>
                    <a:lnB>
                      <a:noFill/>
                    </a:lnB>
                    <a:lnTlToBr>
                      <a:noFill/>
                    </a:lnTlToBr>
                    <a:lnBlToTr>
                      <a:noFill/>
                    </a:lnBlToTr>
                    <a:noFill/>
                  </a:tcPr>
                </a:tc>
              </a:tr>
              <a:tr h="307975">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TW" sz="1400" b="0" i="0" u="none" strike="noStrike" cap="none" normalizeH="0" baseline="0" smtClean="0">
                          <a:ln>
                            <a:noFill/>
                          </a:ln>
                          <a:solidFill>
                            <a:schemeClr val="tx1"/>
                          </a:solidFill>
                          <a:effectLst/>
                          <a:latin typeface="Verdana" pitchFamily="-105" charset="0"/>
                          <a:ea typeface="新細明體" pitchFamily="-105" charset="-120"/>
                        </a:rPr>
                        <a:t>Fluvoxamine (</a:t>
                      </a:r>
                      <a:r>
                        <a:rPr kumimoji="0" lang="en-US" altLang="zh-TW" sz="1400" b="0" i="0" u="none" strike="noStrike" cap="none" normalizeH="0" baseline="0" smtClean="0">
                          <a:ln>
                            <a:noFill/>
                          </a:ln>
                          <a:solidFill>
                            <a:srgbClr val="FF3300"/>
                          </a:solidFill>
                          <a:effectLst/>
                          <a:latin typeface="Verdana" pitchFamily="-105" charset="0"/>
                          <a:ea typeface="新細明體" pitchFamily="-105" charset="-120"/>
                        </a:rPr>
                        <a:t>Luvox</a:t>
                      </a:r>
                      <a:r>
                        <a:rPr kumimoji="0" lang="en-US" altLang="zh-TW" sz="1400" b="0" i="0" u="none" strike="noStrike" cap="none" normalizeH="0" baseline="0" smtClean="0">
                          <a:ln>
                            <a:noFill/>
                          </a:ln>
                          <a:solidFill>
                            <a:schemeClr val="tx1"/>
                          </a:solidFill>
                          <a:effectLst/>
                          <a:latin typeface="Verdana" pitchFamily="-105" charset="0"/>
                          <a:ea typeface="新細明體" pitchFamily="-105" charset="-120"/>
                        </a:rPr>
                        <a:t>)</a:t>
                      </a:r>
                      <a:endParaRPr kumimoji="0" lang="en-US" altLang="zh-TW" sz="1400" b="0" i="0" u="none" strike="noStrike" cap="none" normalizeH="0" baseline="0" smtClean="0">
                        <a:ln>
                          <a:noFill/>
                        </a:ln>
                        <a:solidFill>
                          <a:schemeClr val="tx1"/>
                        </a:solidFill>
                        <a:effectLst/>
                        <a:latin typeface="Times New Roman" pitchFamily="-105" charset="0"/>
                        <a:ea typeface="新細明體" pitchFamily="-105" charset="-120"/>
                      </a:endParaRPr>
                    </a:p>
                  </a:txBody>
                  <a:tcPr horzOverflow="overflow">
                    <a:lnL>
                      <a:noFill/>
                    </a:lnL>
                    <a:lnR>
                      <a:noFill/>
                    </a:lnR>
                    <a:lnT>
                      <a:noFill/>
                    </a:lnT>
                    <a:lnB>
                      <a:noFill/>
                    </a:lnB>
                    <a:lnTlToBr>
                      <a:noFill/>
                    </a:lnTlToBr>
                    <a:lnBlToTr>
                      <a:noFill/>
                    </a:lnBlToTr>
                    <a:no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0" i="0" u="none" strike="noStrike" cap="none" normalizeH="0" baseline="0" smtClean="0">
                          <a:ln>
                            <a:noFill/>
                          </a:ln>
                          <a:solidFill>
                            <a:schemeClr val="tx1"/>
                          </a:solidFill>
                          <a:effectLst/>
                          <a:latin typeface="Verdana" pitchFamily="-105" charset="0"/>
                          <a:ea typeface="新細明體" pitchFamily="-105" charset="-120"/>
                        </a:rPr>
                        <a:t>0</a:t>
                      </a:r>
                      <a:endParaRPr kumimoji="0" lang="en-US" altLang="zh-TW" sz="1400" b="0" i="0" u="none" strike="noStrike" cap="none" normalizeH="0" baseline="0" smtClean="0">
                        <a:ln>
                          <a:noFill/>
                        </a:ln>
                        <a:solidFill>
                          <a:schemeClr val="tx1"/>
                        </a:solidFill>
                        <a:effectLst/>
                        <a:latin typeface="Times New Roman" pitchFamily="-105" charset="0"/>
                        <a:ea typeface="新細明體" pitchFamily="-105" charset="-120"/>
                      </a:endParaRPr>
                    </a:p>
                  </a:txBody>
                  <a:tcPr horzOverflow="overflow">
                    <a:lnL>
                      <a:noFill/>
                    </a:lnL>
                    <a:lnR>
                      <a:noFill/>
                    </a:lnR>
                    <a:lnT>
                      <a:noFill/>
                    </a:lnT>
                    <a:lnB>
                      <a:noFill/>
                    </a:lnB>
                    <a:lnTlToBr>
                      <a:noFill/>
                    </a:lnTlToBr>
                    <a:lnBlToTr>
                      <a:noFill/>
                    </a:lnBlToTr>
                    <a:no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0" i="0" u="none" strike="noStrike" cap="none" normalizeH="0" baseline="0" smtClean="0">
                          <a:ln>
                            <a:noFill/>
                          </a:ln>
                          <a:solidFill>
                            <a:schemeClr val="tx1"/>
                          </a:solidFill>
                          <a:effectLst/>
                          <a:latin typeface="Verdana" pitchFamily="-105" charset="0"/>
                          <a:ea typeface="新細明體" pitchFamily="-105" charset="-120"/>
                        </a:rPr>
                        <a:t>0</a:t>
                      </a:r>
                      <a:endParaRPr kumimoji="0" lang="en-US" altLang="zh-TW" sz="1400" b="0" i="0" u="none" strike="noStrike" cap="none" normalizeH="0" baseline="0" smtClean="0">
                        <a:ln>
                          <a:noFill/>
                        </a:ln>
                        <a:solidFill>
                          <a:schemeClr val="tx1"/>
                        </a:solidFill>
                        <a:effectLst/>
                        <a:latin typeface="Times New Roman" pitchFamily="-105" charset="0"/>
                        <a:ea typeface="新細明體" pitchFamily="-105" charset="-120"/>
                      </a:endParaRPr>
                    </a:p>
                  </a:txBody>
                  <a:tcPr horzOverflow="overflow">
                    <a:lnL>
                      <a:noFill/>
                    </a:lnL>
                    <a:lnR>
                      <a:noFill/>
                    </a:lnR>
                    <a:lnT>
                      <a:noFill/>
                    </a:lnT>
                    <a:lnB>
                      <a:noFill/>
                    </a:lnB>
                    <a:lnTlToBr>
                      <a:noFill/>
                    </a:lnTlToBr>
                    <a:lnBlToTr>
                      <a:noFill/>
                    </a:lnBlToTr>
                    <a:no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0" i="0" u="none" strike="noStrike" cap="none" normalizeH="0" baseline="0" smtClean="0">
                          <a:ln>
                            <a:noFill/>
                          </a:ln>
                          <a:solidFill>
                            <a:schemeClr val="tx1"/>
                          </a:solidFill>
                          <a:effectLst/>
                          <a:latin typeface="Verdana" pitchFamily="-105" charset="0"/>
                          <a:ea typeface="新細明體" pitchFamily="-105" charset="-120"/>
                        </a:rPr>
                        <a:t>+++</a:t>
                      </a:r>
                      <a:endParaRPr kumimoji="0" lang="en-US" altLang="zh-TW" sz="1400" b="0" i="0" u="none" strike="noStrike" cap="none" normalizeH="0" baseline="0" smtClean="0">
                        <a:ln>
                          <a:noFill/>
                        </a:ln>
                        <a:solidFill>
                          <a:schemeClr val="tx1"/>
                        </a:solidFill>
                        <a:effectLst/>
                        <a:latin typeface="Times New Roman" pitchFamily="-105" charset="0"/>
                        <a:ea typeface="新細明體" pitchFamily="-105" charset="-12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0" i="0" u="none" strike="noStrike" cap="none" normalizeH="0" baseline="0" smtClean="0">
                          <a:ln>
                            <a:noFill/>
                          </a:ln>
                          <a:solidFill>
                            <a:schemeClr val="tx1"/>
                          </a:solidFill>
                          <a:effectLst/>
                          <a:latin typeface="Verdana" pitchFamily="-105" charset="0"/>
                          <a:ea typeface="新細明體" pitchFamily="-105" charset="-120"/>
                        </a:rPr>
                        <a:t>0</a:t>
                      </a:r>
                      <a:endParaRPr kumimoji="0" lang="en-US" altLang="zh-TW" sz="1400" b="0" i="0" u="none" strike="noStrike" cap="none" normalizeH="0" baseline="0" smtClean="0">
                        <a:ln>
                          <a:noFill/>
                        </a:ln>
                        <a:solidFill>
                          <a:schemeClr val="tx1"/>
                        </a:solidFill>
                        <a:effectLst/>
                        <a:latin typeface="Times New Roman" pitchFamily="-105" charset="0"/>
                        <a:ea typeface="新細明體" pitchFamily="-105" charset="-12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0" i="0" u="none" strike="noStrike" cap="none" normalizeH="0" baseline="0" smtClean="0">
                          <a:ln>
                            <a:noFill/>
                          </a:ln>
                          <a:solidFill>
                            <a:schemeClr val="tx1"/>
                          </a:solidFill>
                          <a:effectLst/>
                          <a:latin typeface="Verdana" pitchFamily="-105" charset="0"/>
                          <a:ea typeface="新細明體" pitchFamily="-105" charset="-120"/>
                        </a:rPr>
                        <a:t>0</a:t>
                      </a:r>
                      <a:endParaRPr kumimoji="0" lang="en-US" altLang="zh-TW" sz="1400" b="0" i="0" u="none" strike="noStrike" cap="none" normalizeH="0" baseline="0" smtClean="0">
                        <a:ln>
                          <a:noFill/>
                        </a:ln>
                        <a:solidFill>
                          <a:schemeClr val="tx1"/>
                        </a:solidFill>
                        <a:effectLst/>
                        <a:latin typeface="Times New Roman" pitchFamily="-105" charset="0"/>
                        <a:ea typeface="新細明體" pitchFamily="-105" charset="-120"/>
                      </a:endParaRPr>
                    </a:p>
                  </a:txBody>
                  <a:tcPr horzOverflow="overflow">
                    <a:lnL>
                      <a:noFill/>
                    </a:lnL>
                    <a:lnR>
                      <a:noFill/>
                    </a:lnR>
                    <a:lnT>
                      <a:noFill/>
                    </a:lnT>
                    <a:lnB>
                      <a:noFill/>
                    </a:lnB>
                    <a:lnTlToBr>
                      <a:noFill/>
                    </a:lnTlToBr>
                    <a:lnBlToTr>
                      <a:noFill/>
                    </a:lnBlToTr>
                    <a:noFill/>
                  </a:tcPr>
                </a:tc>
              </a:tr>
              <a:tr h="307975">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TW" sz="1400" b="0" i="0" u="none" strike="noStrike" cap="none" normalizeH="0" baseline="0" smtClean="0">
                          <a:ln>
                            <a:noFill/>
                          </a:ln>
                          <a:solidFill>
                            <a:schemeClr val="tx1"/>
                          </a:solidFill>
                          <a:effectLst/>
                          <a:latin typeface="Verdana" pitchFamily="-105" charset="0"/>
                          <a:ea typeface="新細明體" pitchFamily="-105" charset="-120"/>
                        </a:rPr>
                        <a:t>Imipramine (</a:t>
                      </a:r>
                      <a:r>
                        <a:rPr kumimoji="0" lang="en-US" altLang="zh-TW" sz="1400" b="0" i="0" u="none" strike="noStrike" cap="none" normalizeH="0" baseline="0" smtClean="0">
                          <a:ln>
                            <a:noFill/>
                          </a:ln>
                          <a:solidFill>
                            <a:srgbClr val="FF0000"/>
                          </a:solidFill>
                          <a:effectLst/>
                          <a:latin typeface="Verdana" pitchFamily="-105" charset="0"/>
                          <a:ea typeface="新細明體" pitchFamily="-105" charset="-120"/>
                        </a:rPr>
                        <a:t>Tofranil</a:t>
                      </a:r>
                      <a:r>
                        <a:rPr kumimoji="0" lang="en-US" altLang="zh-TW" sz="1400" b="0" i="0" u="none" strike="noStrike" cap="none" normalizeH="0" baseline="0" smtClean="0">
                          <a:ln>
                            <a:noFill/>
                          </a:ln>
                          <a:solidFill>
                            <a:schemeClr val="tx1"/>
                          </a:solidFill>
                          <a:effectLst/>
                          <a:latin typeface="Verdana" pitchFamily="-105" charset="0"/>
                          <a:ea typeface="新細明體" pitchFamily="-105" charset="-120"/>
                        </a:rPr>
                        <a:t>)</a:t>
                      </a:r>
                      <a:endParaRPr kumimoji="0" lang="en-US" altLang="zh-TW" sz="1400" b="0" i="0" u="none" strike="noStrike" cap="none" normalizeH="0" baseline="0" smtClean="0">
                        <a:ln>
                          <a:noFill/>
                        </a:ln>
                        <a:solidFill>
                          <a:schemeClr val="tx1"/>
                        </a:solidFill>
                        <a:effectLst/>
                        <a:latin typeface="Times New Roman" pitchFamily="-105" charset="0"/>
                        <a:ea typeface="新細明體" pitchFamily="-105" charset="-120"/>
                      </a:endParaRPr>
                    </a:p>
                  </a:txBody>
                  <a:tcPr horzOverflow="overflow">
                    <a:lnL>
                      <a:noFill/>
                    </a:lnL>
                    <a:lnR>
                      <a:noFill/>
                    </a:lnR>
                    <a:lnT>
                      <a:noFill/>
                    </a:lnT>
                    <a:lnB>
                      <a:noFill/>
                    </a:lnB>
                    <a:lnTlToBr>
                      <a:noFill/>
                    </a:lnTlToBr>
                    <a:lnBlToTr>
                      <a:noFill/>
                    </a:lnBlToTr>
                    <a:no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0" i="0" u="none" strike="noStrike" cap="none" normalizeH="0" baseline="0" smtClean="0">
                          <a:ln>
                            <a:noFill/>
                          </a:ln>
                          <a:solidFill>
                            <a:schemeClr val="tx1"/>
                          </a:solidFill>
                          <a:effectLst/>
                          <a:latin typeface="Verdana" pitchFamily="-105" charset="0"/>
                          <a:ea typeface="新細明體" pitchFamily="-105" charset="-120"/>
                        </a:rPr>
                        <a:t>++</a:t>
                      </a:r>
                      <a:endParaRPr kumimoji="0" lang="en-US" altLang="zh-TW" sz="1400" b="0" i="0" u="none" strike="noStrike" cap="none" normalizeH="0" baseline="0" smtClean="0">
                        <a:ln>
                          <a:noFill/>
                        </a:ln>
                        <a:solidFill>
                          <a:schemeClr val="tx1"/>
                        </a:solidFill>
                        <a:effectLst/>
                        <a:latin typeface="Times New Roman" pitchFamily="-105" charset="0"/>
                        <a:ea typeface="新細明體" pitchFamily="-105" charset="-120"/>
                      </a:endParaRPr>
                    </a:p>
                  </a:txBody>
                  <a:tcPr horzOverflow="overflow">
                    <a:lnL>
                      <a:noFill/>
                    </a:lnL>
                    <a:lnR>
                      <a:noFill/>
                    </a:lnR>
                    <a:lnT>
                      <a:noFill/>
                    </a:lnT>
                    <a:lnB>
                      <a:noFill/>
                    </a:lnB>
                    <a:lnTlToBr>
                      <a:noFill/>
                    </a:lnTlToBr>
                    <a:lnBlToTr>
                      <a:noFill/>
                    </a:lnBlToTr>
                    <a:no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0" i="0" u="none" strike="noStrike" cap="none" normalizeH="0" baseline="0" smtClean="0">
                          <a:ln>
                            <a:noFill/>
                          </a:ln>
                          <a:solidFill>
                            <a:schemeClr val="tx1"/>
                          </a:solidFill>
                          <a:effectLst/>
                          <a:latin typeface="Verdana" pitchFamily="-105" charset="0"/>
                          <a:ea typeface="新細明體" pitchFamily="-105" charset="-120"/>
                        </a:rPr>
                        <a:t>++</a:t>
                      </a:r>
                      <a:endParaRPr kumimoji="0" lang="en-US" altLang="zh-TW" sz="1400" b="0" i="0" u="none" strike="noStrike" cap="none" normalizeH="0" baseline="0" smtClean="0">
                        <a:ln>
                          <a:noFill/>
                        </a:ln>
                        <a:solidFill>
                          <a:schemeClr val="tx1"/>
                        </a:solidFill>
                        <a:effectLst/>
                        <a:latin typeface="Times New Roman" pitchFamily="-105" charset="0"/>
                        <a:ea typeface="新細明體" pitchFamily="-105" charset="-120"/>
                      </a:endParaRPr>
                    </a:p>
                  </a:txBody>
                  <a:tcPr horzOverflow="overflow">
                    <a:lnL>
                      <a:noFill/>
                    </a:lnL>
                    <a:lnR>
                      <a:noFill/>
                    </a:lnR>
                    <a:lnT>
                      <a:noFill/>
                    </a:lnT>
                    <a:lnB>
                      <a:noFill/>
                    </a:lnB>
                    <a:lnTlToBr>
                      <a:noFill/>
                    </a:lnTlToBr>
                    <a:lnBlToTr>
                      <a:noFill/>
                    </a:lnBlToTr>
                    <a:no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0" i="0" u="none" strike="noStrike" cap="none" normalizeH="0" baseline="0" smtClean="0">
                          <a:ln>
                            <a:noFill/>
                          </a:ln>
                          <a:solidFill>
                            <a:schemeClr val="tx1"/>
                          </a:solidFill>
                          <a:effectLst/>
                          <a:latin typeface="Verdana" pitchFamily="-105" charset="0"/>
                          <a:ea typeface="新細明體" pitchFamily="-105" charset="-120"/>
                        </a:rPr>
                        <a:t>+++</a:t>
                      </a:r>
                      <a:endParaRPr kumimoji="0" lang="en-US" altLang="zh-TW" sz="1400" b="0" i="0" u="none" strike="noStrike" cap="none" normalizeH="0" baseline="0" smtClean="0">
                        <a:ln>
                          <a:noFill/>
                        </a:ln>
                        <a:solidFill>
                          <a:schemeClr val="tx1"/>
                        </a:solidFill>
                        <a:effectLst/>
                        <a:latin typeface="Times New Roman" pitchFamily="-105" charset="0"/>
                        <a:ea typeface="新細明體" pitchFamily="-105" charset="-12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0" i="0" u="none" strike="noStrike" cap="none" normalizeH="0" baseline="0" smtClean="0">
                          <a:ln>
                            <a:noFill/>
                          </a:ln>
                          <a:solidFill>
                            <a:schemeClr val="tx1"/>
                          </a:solidFill>
                          <a:effectLst/>
                          <a:latin typeface="Verdana" pitchFamily="-105" charset="0"/>
                          <a:ea typeface="新細明體" pitchFamily="-105" charset="-120"/>
                        </a:rPr>
                        <a:t>++</a:t>
                      </a:r>
                      <a:endParaRPr kumimoji="0" lang="en-US" altLang="zh-TW" sz="1400" b="0" i="0" u="none" strike="noStrike" cap="none" normalizeH="0" baseline="0" smtClean="0">
                        <a:ln>
                          <a:noFill/>
                        </a:ln>
                        <a:solidFill>
                          <a:schemeClr val="tx1"/>
                        </a:solidFill>
                        <a:effectLst/>
                        <a:latin typeface="Times New Roman" pitchFamily="-105" charset="0"/>
                        <a:ea typeface="新細明體" pitchFamily="-105" charset="-12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0" i="0" u="none" strike="noStrike" cap="none" normalizeH="0" baseline="0" smtClean="0">
                          <a:ln>
                            <a:noFill/>
                          </a:ln>
                          <a:solidFill>
                            <a:schemeClr val="tx1"/>
                          </a:solidFill>
                          <a:effectLst/>
                          <a:latin typeface="Verdana" pitchFamily="-105" charset="0"/>
                          <a:ea typeface="新細明體" pitchFamily="-105" charset="-120"/>
                        </a:rPr>
                        <a:t>0</a:t>
                      </a:r>
                      <a:endParaRPr kumimoji="0" lang="en-US" altLang="zh-TW" sz="1400" b="0" i="0" u="none" strike="noStrike" cap="none" normalizeH="0" baseline="0" smtClean="0">
                        <a:ln>
                          <a:noFill/>
                        </a:ln>
                        <a:solidFill>
                          <a:schemeClr val="tx1"/>
                        </a:solidFill>
                        <a:effectLst/>
                        <a:latin typeface="Times New Roman" pitchFamily="-105" charset="0"/>
                        <a:ea typeface="新細明體" pitchFamily="-105" charset="-120"/>
                      </a:endParaRPr>
                    </a:p>
                  </a:txBody>
                  <a:tcPr horzOverflow="overflow">
                    <a:lnL>
                      <a:noFill/>
                    </a:lnL>
                    <a:lnR>
                      <a:noFill/>
                    </a:lnR>
                    <a:lnT>
                      <a:noFill/>
                    </a:lnT>
                    <a:lnB>
                      <a:noFill/>
                    </a:lnB>
                    <a:lnTlToBr>
                      <a:noFill/>
                    </a:lnTlToBr>
                    <a:lnBlToTr>
                      <a:noFill/>
                    </a:lnBlToTr>
                    <a:noFill/>
                  </a:tcPr>
                </a:tc>
              </a:tr>
              <a:tr h="307975">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TW" sz="1400" b="0" i="0" u="none" strike="noStrike" cap="none" normalizeH="0" baseline="0" smtClean="0">
                          <a:ln>
                            <a:noFill/>
                          </a:ln>
                          <a:solidFill>
                            <a:schemeClr val="tx1"/>
                          </a:solidFill>
                          <a:effectLst/>
                          <a:latin typeface="Verdana" pitchFamily="-105" charset="0"/>
                          <a:ea typeface="新細明體" pitchFamily="-105" charset="-120"/>
                        </a:rPr>
                        <a:t>Maprotiline</a:t>
                      </a:r>
                      <a:endParaRPr kumimoji="0" lang="en-US" altLang="zh-TW" sz="1400" b="0" i="0" u="none" strike="noStrike" cap="none" normalizeH="0" baseline="0" smtClean="0">
                        <a:ln>
                          <a:noFill/>
                        </a:ln>
                        <a:solidFill>
                          <a:schemeClr val="tx1"/>
                        </a:solidFill>
                        <a:effectLst/>
                        <a:latin typeface="Times New Roman" pitchFamily="-105" charset="0"/>
                        <a:ea typeface="新細明體" pitchFamily="-105" charset="-120"/>
                      </a:endParaRPr>
                    </a:p>
                  </a:txBody>
                  <a:tcPr horzOverflow="overflow">
                    <a:lnL>
                      <a:noFill/>
                    </a:lnL>
                    <a:lnR>
                      <a:noFill/>
                    </a:lnR>
                    <a:lnT>
                      <a:noFill/>
                    </a:lnT>
                    <a:lnB>
                      <a:noFill/>
                    </a:lnB>
                    <a:lnTlToBr>
                      <a:noFill/>
                    </a:lnTlToBr>
                    <a:lnBlToTr>
                      <a:noFill/>
                    </a:lnBlToTr>
                    <a:no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0" i="0" u="none" strike="noStrike" cap="none" normalizeH="0" baseline="0" smtClean="0">
                          <a:ln>
                            <a:noFill/>
                          </a:ln>
                          <a:solidFill>
                            <a:schemeClr val="tx1"/>
                          </a:solidFill>
                          <a:effectLst/>
                          <a:latin typeface="Verdana" pitchFamily="-105" charset="0"/>
                          <a:ea typeface="新細明體" pitchFamily="-105" charset="-120"/>
                        </a:rPr>
                        <a:t>++</a:t>
                      </a:r>
                      <a:endParaRPr kumimoji="0" lang="en-US" altLang="zh-TW" sz="1400" b="0" i="0" u="none" strike="noStrike" cap="none" normalizeH="0" baseline="0" smtClean="0">
                        <a:ln>
                          <a:noFill/>
                        </a:ln>
                        <a:solidFill>
                          <a:schemeClr val="tx1"/>
                        </a:solidFill>
                        <a:effectLst/>
                        <a:latin typeface="Times New Roman" pitchFamily="-105" charset="0"/>
                        <a:ea typeface="新細明體" pitchFamily="-105" charset="-120"/>
                      </a:endParaRPr>
                    </a:p>
                  </a:txBody>
                  <a:tcPr horzOverflow="overflow">
                    <a:lnL>
                      <a:noFill/>
                    </a:lnL>
                    <a:lnR>
                      <a:noFill/>
                    </a:lnR>
                    <a:lnT>
                      <a:noFill/>
                    </a:lnT>
                    <a:lnB>
                      <a:noFill/>
                    </a:lnB>
                    <a:lnTlToBr>
                      <a:noFill/>
                    </a:lnTlToBr>
                    <a:lnBlToTr>
                      <a:noFill/>
                    </a:lnBlToTr>
                    <a:no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0" i="0" u="none" strike="noStrike" cap="none" normalizeH="0" baseline="0" smtClean="0">
                          <a:ln>
                            <a:noFill/>
                          </a:ln>
                          <a:solidFill>
                            <a:schemeClr val="tx1"/>
                          </a:solidFill>
                          <a:effectLst/>
                          <a:latin typeface="Verdana" pitchFamily="-105" charset="0"/>
                          <a:ea typeface="新細明體" pitchFamily="-105" charset="-120"/>
                        </a:rPr>
                        <a:t>++</a:t>
                      </a:r>
                      <a:endParaRPr kumimoji="0" lang="en-US" altLang="zh-TW" sz="1400" b="0" i="0" u="none" strike="noStrike" cap="none" normalizeH="0" baseline="0" smtClean="0">
                        <a:ln>
                          <a:noFill/>
                        </a:ln>
                        <a:solidFill>
                          <a:schemeClr val="tx1"/>
                        </a:solidFill>
                        <a:effectLst/>
                        <a:latin typeface="Times New Roman" pitchFamily="-105" charset="0"/>
                        <a:ea typeface="新細明體" pitchFamily="-105" charset="-120"/>
                      </a:endParaRPr>
                    </a:p>
                  </a:txBody>
                  <a:tcPr horzOverflow="overflow">
                    <a:lnL>
                      <a:noFill/>
                    </a:lnL>
                    <a:lnR>
                      <a:noFill/>
                    </a:lnR>
                    <a:lnT>
                      <a:noFill/>
                    </a:lnT>
                    <a:lnB>
                      <a:noFill/>
                    </a:lnB>
                    <a:lnTlToBr>
                      <a:noFill/>
                    </a:lnTlToBr>
                    <a:lnBlToTr>
                      <a:noFill/>
                    </a:lnBlToTr>
                    <a:no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0" i="0" u="none" strike="noStrike" cap="none" normalizeH="0" baseline="0" smtClean="0">
                          <a:ln>
                            <a:noFill/>
                          </a:ln>
                          <a:solidFill>
                            <a:schemeClr val="tx1"/>
                          </a:solidFill>
                          <a:effectLst/>
                          <a:latin typeface="Verdana" pitchFamily="-105" charset="0"/>
                          <a:ea typeface="新細明體" pitchFamily="-105" charset="-120"/>
                        </a:rPr>
                        <a:t>0</a:t>
                      </a:r>
                      <a:endParaRPr kumimoji="0" lang="en-US" altLang="zh-TW" sz="1400" b="0" i="0" u="none" strike="noStrike" cap="none" normalizeH="0" baseline="0" smtClean="0">
                        <a:ln>
                          <a:noFill/>
                        </a:ln>
                        <a:solidFill>
                          <a:schemeClr val="tx1"/>
                        </a:solidFill>
                        <a:effectLst/>
                        <a:latin typeface="Times New Roman" pitchFamily="-105" charset="0"/>
                        <a:ea typeface="新細明體" pitchFamily="-105" charset="-12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0" i="0" u="none" strike="noStrike" cap="none" normalizeH="0" baseline="0" smtClean="0">
                          <a:ln>
                            <a:noFill/>
                          </a:ln>
                          <a:solidFill>
                            <a:schemeClr val="tx1"/>
                          </a:solidFill>
                          <a:effectLst/>
                          <a:latin typeface="Verdana" pitchFamily="-105" charset="0"/>
                          <a:ea typeface="新細明體" pitchFamily="-105" charset="-120"/>
                        </a:rPr>
                        <a:t>+++</a:t>
                      </a:r>
                      <a:endParaRPr kumimoji="0" lang="en-US" altLang="zh-TW" sz="1400" b="0" i="0" u="none" strike="noStrike" cap="none" normalizeH="0" baseline="0" smtClean="0">
                        <a:ln>
                          <a:noFill/>
                        </a:ln>
                        <a:solidFill>
                          <a:schemeClr val="tx1"/>
                        </a:solidFill>
                        <a:effectLst/>
                        <a:latin typeface="Times New Roman" pitchFamily="-105" charset="0"/>
                        <a:ea typeface="新細明體" pitchFamily="-105" charset="-12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0" i="0" u="none" strike="noStrike" cap="none" normalizeH="0" baseline="0" smtClean="0">
                          <a:ln>
                            <a:noFill/>
                          </a:ln>
                          <a:solidFill>
                            <a:schemeClr val="tx1"/>
                          </a:solidFill>
                          <a:effectLst/>
                          <a:latin typeface="Verdana" pitchFamily="-105" charset="0"/>
                          <a:ea typeface="新細明體" pitchFamily="-105" charset="-120"/>
                        </a:rPr>
                        <a:t>0</a:t>
                      </a:r>
                      <a:endParaRPr kumimoji="0" lang="en-US" altLang="zh-TW" sz="1400" b="0" i="0" u="none" strike="noStrike" cap="none" normalizeH="0" baseline="0" smtClean="0">
                        <a:ln>
                          <a:noFill/>
                        </a:ln>
                        <a:solidFill>
                          <a:schemeClr val="tx1"/>
                        </a:solidFill>
                        <a:effectLst/>
                        <a:latin typeface="Times New Roman" pitchFamily="-105" charset="0"/>
                        <a:ea typeface="新細明體" pitchFamily="-105" charset="-120"/>
                      </a:endParaRPr>
                    </a:p>
                  </a:txBody>
                  <a:tcPr horzOverflow="overflow">
                    <a:lnL>
                      <a:noFill/>
                    </a:lnL>
                    <a:lnR>
                      <a:noFill/>
                    </a:lnR>
                    <a:lnT>
                      <a:noFill/>
                    </a:lnT>
                    <a:lnB>
                      <a:noFill/>
                    </a:lnB>
                    <a:lnTlToBr>
                      <a:noFill/>
                    </a:lnTlToBr>
                    <a:lnBlToTr>
                      <a:noFill/>
                    </a:lnBlToTr>
                    <a:noFill/>
                  </a:tcPr>
                </a:tc>
              </a:tr>
              <a:tr h="307975">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TW" sz="1400" b="0" i="0" u="none" strike="noStrike" cap="none" normalizeH="0" baseline="0" smtClean="0">
                          <a:ln>
                            <a:noFill/>
                          </a:ln>
                          <a:solidFill>
                            <a:schemeClr val="tx1"/>
                          </a:solidFill>
                          <a:effectLst/>
                          <a:latin typeface="Verdana" pitchFamily="-105" charset="0"/>
                          <a:ea typeface="新細明體" pitchFamily="-105" charset="-120"/>
                        </a:rPr>
                        <a:t>Mirtazapine</a:t>
                      </a:r>
                      <a:r>
                        <a:rPr kumimoji="0" lang="en-US" altLang="zh-TW" sz="1400" b="0" i="0" u="none" strike="noStrike" cap="none" normalizeH="0" baseline="30000" smtClean="0">
                          <a:ln>
                            <a:noFill/>
                          </a:ln>
                          <a:solidFill>
                            <a:schemeClr val="tx1"/>
                          </a:solidFill>
                          <a:effectLst/>
                          <a:latin typeface="Verdana" pitchFamily="-105" charset="0"/>
                          <a:ea typeface="新細明體" pitchFamily="-105" charset="-120"/>
                        </a:rPr>
                        <a:t>2</a:t>
                      </a:r>
                      <a:endParaRPr kumimoji="0" lang="en-US" altLang="zh-TW" sz="1400" b="0" i="0" u="none" strike="noStrike" cap="none" normalizeH="0" baseline="0" smtClean="0">
                        <a:ln>
                          <a:noFill/>
                        </a:ln>
                        <a:solidFill>
                          <a:schemeClr val="tx1"/>
                        </a:solidFill>
                        <a:effectLst/>
                        <a:latin typeface="Times New Roman" pitchFamily="-105" charset="0"/>
                        <a:ea typeface="新細明體" pitchFamily="-105" charset="-120"/>
                      </a:endParaRPr>
                    </a:p>
                  </a:txBody>
                  <a:tcPr horzOverflow="overflow">
                    <a:lnL>
                      <a:noFill/>
                    </a:lnL>
                    <a:lnR>
                      <a:noFill/>
                    </a:lnR>
                    <a:lnT>
                      <a:noFill/>
                    </a:lnT>
                    <a:lnB>
                      <a:noFill/>
                    </a:lnB>
                    <a:lnTlToBr>
                      <a:noFill/>
                    </a:lnTlToBr>
                    <a:lnBlToTr>
                      <a:noFill/>
                    </a:lnBlToTr>
                    <a:no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0" i="0" u="none" strike="noStrike" cap="none" normalizeH="0" baseline="0" smtClean="0">
                          <a:ln>
                            <a:noFill/>
                          </a:ln>
                          <a:solidFill>
                            <a:schemeClr val="tx1"/>
                          </a:solidFill>
                          <a:effectLst/>
                          <a:latin typeface="Verdana" pitchFamily="-105" charset="0"/>
                          <a:ea typeface="新細明體" pitchFamily="-105" charset="-120"/>
                        </a:rPr>
                        <a:t>+++</a:t>
                      </a:r>
                      <a:endParaRPr kumimoji="0" lang="en-US" altLang="zh-TW" sz="1400" b="0" i="0" u="none" strike="noStrike" cap="none" normalizeH="0" baseline="0" smtClean="0">
                        <a:ln>
                          <a:noFill/>
                        </a:ln>
                        <a:solidFill>
                          <a:schemeClr val="tx1"/>
                        </a:solidFill>
                        <a:effectLst/>
                        <a:latin typeface="Times New Roman" pitchFamily="-105" charset="0"/>
                        <a:ea typeface="新細明體" pitchFamily="-105" charset="-120"/>
                      </a:endParaRPr>
                    </a:p>
                  </a:txBody>
                  <a:tcPr horzOverflow="overflow">
                    <a:lnL>
                      <a:noFill/>
                    </a:lnL>
                    <a:lnR>
                      <a:noFill/>
                    </a:lnR>
                    <a:lnT>
                      <a:noFill/>
                    </a:lnT>
                    <a:lnB>
                      <a:noFill/>
                    </a:lnB>
                    <a:lnTlToBr>
                      <a:noFill/>
                    </a:lnTlToBr>
                    <a:lnBlToTr>
                      <a:noFill/>
                    </a:lnBlToTr>
                    <a:no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0" i="0" u="none" strike="noStrike" cap="none" normalizeH="0" baseline="0" smtClean="0">
                          <a:ln>
                            <a:noFill/>
                          </a:ln>
                          <a:solidFill>
                            <a:schemeClr val="tx1"/>
                          </a:solidFill>
                          <a:effectLst/>
                          <a:latin typeface="Verdana" pitchFamily="-105" charset="0"/>
                          <a:ea typeface="新細明體" pitchFamily="-105" charset="-120"/>
                        </a:rPr>
                        <a:t>0</a:t>
                      </a:r>
                      <a:endParaRPr kumimoji="0" lang="en-US" altLang="zh-TW" sz="1400" b="0" i="0" u="none" strike="noStrike" cap="none" normalizeH="0" baseline="0" smtClean="0">
                        <a:ln>
                          <a:noFill/>
                        </a:ln>
                        <a:solidFill>
                          <a:schemeClr val="tx1"/>
                        </a:solidFill>
                        <a:effectLst/>
                        <a:latin typeface="Times New Roman" pitchFamily="-105" charset="0"/>
                        <a:ea typeface="新細明體" pitchFamily="-105" charset="-120"/>
                      </a:endParaRPr>
                    </a:p>
                  </a:txBody>
                  <a:tcPr horzOverflow="overflow">
                    <a:lnL>
                      <a:noFill/>
                    </a:lnL>
                    <a:lnR>
                      <a:noFill/>
                    </a:lnR>
                    <a:lnT>
                      <a:noFill/>
                    </a:lnT>
                    <a:lnB>
                      <a:noFill/>
                    </a:lnB>
                    <a:lnTlToBr>
                      <a:noFill/>
                    </a:lnTlToBr>
                    <a:lnBlToTr>
                      <a:noFill/>
                    </a:lnBlToTr>
                    <a:no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0" i="0" u="none" strike="noStrike" cap="none" normalizeH="0" baseline="0" smtClean="0">
                          <a:ln>
                            <a:noFill/>
                          </a:ln>
                          <a:solidFill>
                            <a:schemeClr val="tx1"/>
                          </a:solidFill>
                          <a:effectLst/>
                          <a:latin typeface="Verdana" pitchFamily="-105" charset="0"/>
                          <a:ea typeface="新細明體" pitchFamily="-105" charset="-120"/>
                        </a:rPr>
                        <a:t>0</a:t>
                      </a:r>
                      <a:endParaRPr kumimoji="0" lang="en-US" altLang="zh-TW" sz="1400" b="0" i="0" u="none" strike="noStrike" cap="none" normalizeH="0" baseline="0" smtClean="0">
                        <a:ln>
                          <a:noFill/>
                        </a:ln>
                        <a:solidFill>
                          <a:schemeClr val="tx1"/>
                        </a:solidFill>
                        <a:effectLst/>
                        <a:latin typeface="Times New Roman" pitchFamily="-105" charset="0"/>
                        <a:ea typeface="新細明體" pitchFamily="-105" charset="-12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0" i="0" u="none" strike="noStrike" cap="none" normalizeH="0" baseline="0" smtClean="0">
                          <a:ln>
                            <a:noFill/>
                          </a:ln>
                          <a:solidFill>
                            <a:schemeClr val="tx1"/>
                          </a:solidFill>
                          <a:effectLst/>
                          <a:latin typeface="Verdana" pitchFamily="-105" charset="0"/>
                          <a:ea typeface="新細明體" pitchFamily="-105" charset="-120"/>
                        </a:rPr>
                        <a:t>0</a:t>
                      </a:r>
                      <a:endParaRPr kumimoji="0" lang="en-US" altLang="zh-TW" sz="1400" b="0" i="0" u="none" strike="noStrike" cap="none" normalizeH="0" baseline="0" smtClean="0">
                        <a:ln>
                          <a:noFill/>
                        </a:ln>
                        <a:solidFill>
                          <a:schemeClr val="tx1"/>
                        </a:solidFill>
                        <a:effectLst/>
                        <a:latin typeface="Times New Roman" pitchFamily="-105" charset="0"/>
                        <a:ea typeface="新細明體" pitchFamily="-105" charset="-12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0" i="0" u="none" strike="noStrike" cap="none" normalizeH="0" baseline="0" smtClean="0">
                          <a:ln>
                            <a:noFill/>
                          </a:ln>
                          <a:solidFill>
                            <a:schemeClr val="tx1"/>
                          </a:solidFill>
                          <a:effectLst/>
                          <a:latin typeface="Verdana" pitchFamily="-105" charset="0"/>
                          <a:ea typeface="新細明體" pitchFamily="-105" charset="-120"/>
                        </a:rPr>
                        <a:t>0</a:t>
                      </a:r>
                      <a:endParaRPr kumimoji="0" lang="en-US" altLang="zh-TW" sz="1400" b="0" i="0" u="none" strike="noStrike" cap="none" normalizeH="0" baseline="0" smtClean="0">
                        <a:ln>
                          <a:noFill/>
                        </a:ln>
                        <a:solidFill>
                          <a:schemeClr val="tx1"/>
                        </a:solidFill>
                        <a:effectLst/>
                        <a:latin typeface="Times New Roman" pitchFamily="-105" charset="0"/>
                        <a:ea typeface="新細明體" pitchFamily="-105" charset="-120"/>
                      </a:endParaRPr>
                    </a:p>
                  </a:txBody>
                  <a:tcPr horzOverflow="overflow">
                    <a:lnL>
                      <a:noFill/>
                    </a:lnL>
                    <a:lnR>
                      <a:noFill/>
                    </a:lnR>
                    <a:lnT>
                      <a:noFill/>
                    </a:lnT>
                    <a:lnB>
                      <a:noFill/>
                    </a:lnB>
                    <a:lnTlToBr>
                      <a:noFill/>
                    </a:lnTlToBr>
                    <a:lnBlToTr>
                      <a:noFill/>
                    </a:lnBlToTr>
                    <a:noFill/>
                  </a:tcPr>
                </a:tc>
              </a:tr>
              <a:tr h="30480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TW" sz="1400" b="0" i="0" u="none" strike="noStrike" cap="none" normalizeH="0" baseline="0" smtClean="0">
                          <a:ln>
                            <a:noFill/>
                          </a:ln>
                          <a:solidFill>
                            <a:schemeClr val="tx1"/>
                          </a:solidFill>
                          <a:effectLst/>
                          <a:latin typeface="Verdana" pitchFamily="-105" charset="0"/>
                          <a:ea typeface="新細明體" pitchFamily="-105" charset="-120"/>
                        </a:rPr>
                        <a:t>Nefazodone</a:t>
                      </a:r>
                      <a:endParaRPr kumimoji="0" lang="en-US" altLang="zh-TW" sz="1400" b="0" i="0" u="none" strike="noStrike" cap="none" normalizeH="0" baseline="0" smtClean="0">
                        <a:ln>
                          <a:noFill/>
                        </a:ln>
                        <a:solidFill>
                          <a:schemeClr val="tx1"/>
                        </a:solidFill>
                        <a:effectLst/>
                        <a:latin typeface="Times New Roman" pitchFamily="-105" charset="0"/>
                        <a:ea typeface="新細明體" pitchFamily="-105" charset="-120"/>
                      </a:endParaRPr>
                    </a:p>
                  </a:txBody>
                  <a:tcPr horzOverflow="overflow">
                    <a:lnL>
                      <a:noFill/>
                    </a:lnL>
                    <a:lnR>
                      <a:noFill/>
                    </a:lnR>
                    <a:lnT>
                      <a:noFill/>
                    </a:lnT>
                    <a:lnB>
                      <a:noFill/>
                    </a:lnB>
                    <a:lnTlToBr>
                      <a:noFill/>
                    </a:lnTlToBr>
                    <a:lnBlToTr>
                      <a:noFill/>
                    </a:lnBlToTr>
                    <a:no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0" i="0" u="none" strike="noStrike" cap="none" normalizeH="0" baseline="0" smtClean="0">
                          <a:ln>
                            <a:noFill/>
                          </a:ln>
                          <a:solidFill>
                            <a:schemeClr val="tx1"/>
                          </a:solidFill>
                          <a:effectLst/>
                          <a:latin typeface="Verdana" pitchFamily="-105" charset="0"/>
                          <a:ea typeface="新細明體" pitchFamily="-105" charset="-120"/>
                        </a:rPr>
                        <a:t>++</a:t>
                      </a:r>
                      <a:endParaRPr kumimoji="0" lang="en-US" altLang="zh-TW" sz="1400" b="0" i="0" u="none" strike="noStrike" cap="none" normalizeH="0" baseline="0" smtClean="0">
                        <a:ln>
                          <a:noFill/>
                        </a:ln>
                        <a:solidFill>
                          <a:schemeClr val="tx1"/>
                        </a:solidFill>
                        <a:effectLst/>
                        <a:latin typeface="Times New Roman" pitchFamily="-105" charset="0"/>
                        <a:ea typeface="新細明體" pitchFamily="-105" charset="-120"/>
                      </a:endParaRPr>
                    </a:p>
                  </a:txBody>
                  <a:tcPr horzOverflow="overflow">
                    <a:lnL>
                      <a:noFill/>
                    </a:lnL>
                    <a:lnR>
                      <a:noFill/>
                    </a:lnR>
                    <a:lnT>
                      <a:noFill/>
                    </a:lnT>
                    <a:lnB>
                      <a:noFill/>
                    </a:lnB>
                    <a:lnTlToBr>
                      <a:noFill/>
                    </a:lnTlToBr>
                    <a:lnBlToTr>
                      <a:noFill/>
                    </a:lnBlToTr>
                    <a:no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0" i="0" u="none" strike="noStrike" cap="none" normalizeH="0" baseline="0" smtClean="0">
                          <a:ln>
                            <a:noFill/>
                          </a:ln>
                          <a:solidFill>
                            <a:schemeClr val="tx1"/>
                          </a:solidFill>
                          <a:effectLst/>
                          <a:latin typeface="Verdana" pitchFamily="-105" charset="0"/>
                          <a:ea typeface="新細明體" pitchFamily="-105" charset="-120"/>
                        </a:rPr>
                        <a:t>+++</a:t>
                      </a:r>
                      <a:endParaRPr kumimoji="0" lang="en-US" altLang="zh-TW" sz="1400" b="0" i="0" u="none" strike="noStrike" cap="none" normalizeH="0" baseline="0" smtClean="0">
                        <a:ln>
                          <a:noFill/>
                        </a:ln>
                        <a:solidFill>
                          <a:schemeClr val="tx1"/>
                        </a:solidFill>
                        <a:effectLst/>
                        <a:latin typeface="Times New Roman" pitchFamily="-105" charset="0"/>
                        <a:ea typeface="新細明體" pitchFamily="-105" charset="-120"/>
                      </a:endParaRPr>
                    </a:p>
                  </a:txBody>
                  <a:tcPr horzOverflow="overflow">
                    <a:lnL>
                      <a:noFill/>
                    </a:lnL>
                    <a:lnR>
                      <a:noFill/>
                    </a:lnR>
                    <a:lnT>
                      <a:noFill/>
                    </a:lnT>
                    <a:lnB>
                      <a:noFill/>
                    </a:lnB>
                    <a:lnTlToBr>
                      <a:noFill/>
                    </a:lnTlToBr>
                    <a:lnBlToTr>
                      <a:noFill/>
                    </a:lnBlToTr>
                    <a:no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0" i="0" u="none" strike="noStrike" cap="none" normalizeH="0" baseline="0" smtClean="0">
                          <a:ln>
                            <a:noFill/>
                          </a:ln>
                          <a:solidFill>
                            <a:schemeClr val="tx1"/>
                          </a:solidFill>
                          <a:effectLst/>
                          <a:latin typeface="Verdana" pitchFamily="-105" charset="0"/>
                          <a:ea typeface="新細明體" pitchFamily="-105" charset="-120"/>
                        </a:rPr>
                        <a:t>+, 0</a:t>
                      </a:r>
                      <a:endParaRPr kumimoji="0" lang="en-US" altLang="zh-TW" sz="1400" b="0" i="0" u="none" strike="noStrike" cap="none" normalizeH="0" baseline="0" smtClean="0">
                        <a:ln>
                          <a:noFill/>
                        </a:ln>
                        <a:solidFill>
                          <a:schemeClr val="tx1"/>
                        </a:solidFill>
                        <a:effectLst/>
                        <a:latin typeface="Times New Roman" pitchFamily="-105" charset="0"/>
                        <a:ea typeface="新細明體" pitchFamily="-105" charset="-12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0" i="0" u="none" strike="noStrike" cap="none" normalizeH="0" baseline="0" smtClean="0">
                          <a:ln>
                            <a:noFill/>
                          </a:ln>
                          <a:solidFill>
                            <a:schemeClr val="tx1"/>
                          </a:solidFill>
                          <a:effectLst/>
                          <a:latin typeface="Verdana" pitchFamily="-105" charset="0"/>
                          <a:ea typeface="新細明體" pitchFamily="-105" charset="-120"/>
                        </a:rPr>
                        <a:t>0</a:t>
                      </a:r>
                      <a:endParaRPr kumimoji="0" lang="en-US" altLang="zh-TW" sz="1400" b="0" i="0" u="none" strike="noStrike" cap="none" normalizeH="0" baseline="0" smtClean="0">
                        <a:ln>
                          <a:noFill/>
                        </a:ln>
                        <a:solidFill>
                          <a:schemeClr val="tx1"/>
                        </a:solidFill>
                        <a:effectLst/>
                        <a:latin typeface="Times New Roman" pitchFamily="-105" charset="0"/>
                        <a:ea typeface="新細明體" pitchFamily="-105" charset="-12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0" i="0" u="none" strike="noStrike" cap="none" normalizeH="0" baseline="0" smtClean="0">
                          <a:ln>
                            <a:noFill/>
                          </a:ln>
                          <a:solidFill>
                            <a:schemeClr val="tx1"/>
                          </a:solidFill>
                          <a:effectLst/>
                          <a:latin typeface="Verdana" pitchFamily="-105" charset="0"/>
                          <a:ea typeface="新細明體" pitchFamily="-105" charset="-120"/>
                        </a:rPr>
                        <a:t>0</a:t>
                      </a:r>
                      <a:endParaRPr kumimoji="0" lang="en-US" altLang="zh-TW" sz="1400" b="0" i="0" u="none" strike="noStrike" cap="none" normalizeH="0" baseline="0" smtClean="0">
                        <a:ln>
                          <a:noFill/>
                        </a:ln>
                        <a:solidFill>
                          <a:schemeClr val="tx1"/>
                        </a:solidFill>
                        <a:effectLst/>
                        <a:latin typeface="Times New Roman" pitchFamily="-105" charset="0"/>
                        <a:ea typeface="新細明體" pitchFamily="-105" charset="-120"/>
                      </a:endParaRPr>
                    </a:p>
                  </a:txBody>
                  <a:tcPr horzOverflow="overflow">
                    <a:lnL>
                      <a:noFill/>
                    </a:lnL>
                    <a:lnR>
                      <a:noFill/>
                    </a:lnR>
                    <a:lnT>
                      <a:noFill/>
                    </a:lnT>
                    <a:lnB>
                      <a:noFill/>
                    </a:lnB>
                    <a:lnTlToBr>
                      <a:noFill/>
                    </a:lnTlToBr>
                    <a:lnBlToTr>
                      <a:noFill/>
                    </a:lnBlToTr>
                    <a:noFill/>
                  </a:tcPr>
                </a:tc>
              </a:tr>
              <a:tr h="307975">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TW" sz="1400" b="0" i="0" u="none" strike="noStrike" cap="none" normalizeH="0" baseline="0" smtClean="0">
                          <a:ln>
                            <a:noFill/>
                          </a:ln>
                          <a:solidFill>
                            <a:schemeClr val="tx1"/>
                          </a:solidFill>
                          <a:effectLst/>
                          <a:latin typeface="Verdana" pitchFamily="-105" charset="0"/>
                          <a:ea typeface="新細明體" pitchFamily="-105" charset="-120"/>
                        </a:rPr>
                        <a:t>Nortriptyline</a:t>
                      </a:r>
                      <a:endParaRPr kumimoji="0" lang="en-US" altLang="zh-TW" sz="1400" b="0" i="0" u="none" strike="noStrike" cap="none" normalizeH="0" baseline="0" smtClean="0">
                        <a:ln>
                          <a:noFill/>
                        </a:ln>
                        <a:solidFill>
                          <a:schemeClr val="tx1"/>
                        </a:solidFill>
                        <a:effectLst/>
                        <a:latin typeface="Times New Roman" pitchFamily="-105" charset="0"/>
                        <a:ea typeface="新細明體" pitchFamily="-105" charset="-120"/>
                      </a:endParaRPr>
                    </a:p>
                  </a:txBody>
                  <a:tcPr horzOverflow="overflow">
                    <a:lnL>
                      <a:noFill/>
                    </a:lnL>
                    <a:lnR>
                      <a:noFill/>
                    </a:lnR>
                    <a:lnT>
                      <a:noFill/>
                    </a:lnT>
                    <a:lnB>
                      <a:noFill/>
                    </a:lnB>
                    <a:lnTlToBr>
                      <a:noFill/>
                    </a:lnTlToBr>
                    <a:lnBlToTr>
                      <a:noFill/>
                    </a:lnBlToTr>
                    <a:no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0" i="0" u="none" strike="noStrike" cap="none" normalizeH="0" baseline="0" smtClean="0">
                          <a:ln>
                            <a:noFill/>
                          </a:ln>
                          <a:solidFill>
                            <a:schemeClr val="tx1"/>
                          </a:solidFill>
                          <a:effectLst/>
                          <a:latin typeface="Verdana" pitchFamily="-105" charset="0"/>
                          <a:ea typeface="新細明體" pitchFamily="-105" charset="-120"/>
                        </a:rPr>
                        <a:t>++</a:t>
                      </a:r>
                      <a:endParaRPr kumimoji="0" lang="en-US" altLang="zh-TW" sz="1400" b="0" i="0" u="none" strike="noStrike" cap="none" normalizeH="0" baseline="0" smtClean="0">
                        <a:ln>
                          <a:noFill/>
                        </a:ln>
                        <a:solidFill>
                          <a:schemeClr val="tx1"/>
                        </a:solidFill>
                        <a:effectLst/>
                        <a:latin typeface="Times New Roman" pitchFamily="-105" charset="0"/>
                        <a:ea typeface="新細明體" pitchFamily="-105" charset="-120"/>
                      </a:endParaRPr>
                    </a:p>
                  </a:txBody>
                  <a:tcPr horzOverflow="overflow">
                    <a:lnL>
                      <a:noFill/>
                    </a:lnL>
                    <a:lnR>
                      <a:noFill/>
                    </a:lnR>
                    <a:lnT>
                      <a:noFill/>
                    </a:lnT>
                    <a:lnB>
                      <a:noFill/>
                    </a:lnB>
                    <a:lnTlToBr>
                      <a:noFill/>
                    </a:lnTlToBr>
                    <a:lnBlToTr>
                      <a:noFill/>
                    </a:lnBlToTr>
                    <a:no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0" i="0" u="none" strike="noStrike" cap="none" normalizeH="0" baseline="0" smtClean="0">
                          <a:ln>
                            <a:noFill/>
                          </a:ln>
                          <a:solidFill>
                            <a:schemeClr val="tx1"/>
                          </a:solidFill>
                          <a:effectLst/>
                          <a:latin typeface="Verdana" pitchFamily="-105" charset="0"/>
                          <a:ea typeface="新細明體" pitchFamily="-105" charset="-120"/>
                        </a:rPr>
                        <a:t>++</a:t>
                      </a:r>
                      <a:endParaRPr kumimoji="0" lang="en-US" altLang="zh-TW" sz="1400" b="0" i="0" u="none" strike="noStrike" cap="none" normalizeH="0" baseline="0" smtClean="0">
                        <a:ln>
                          <a:noFill/>
                        </a:ln>
                        <a:solidFill>
                          <a:schemeClr val="tx1"/>
                        </a:solidFill>
                        <a:effectLst/>
                        <a:latin typeface="Times New Roman" pitchFamily="-105" charset="0"/>
                        <a:ea typeface="新細明體" pitchFamily="-105" charset="-120"/>
                      </a:endParaRPr>
                    </a:p>
                  </a:txBody>
                  <a:tcPr horzOverflow="overflow">
                    <a:lnL>
                      <a:noFill/>
                    </a:lnL>
                    <a:lnR>
                      <a:noFill/>
                    </a:lnR>
                    <a:lnT>
                      <a:noFill/>
                    </a:lnT>
                    <a:lnB>
                      <a:noFill/>
                    </a:lnB>
                    <a:lnTlToBr>
                      <a:noFill/>
                    </a:lnTlToBr>
                    <a:lnBlToTr>
                      <a:noFill/>
                    </a:lnBlToTr>
                    <a:no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0" i="0" u="none" strike="noStrike" cap="none" normalizeH="0" baseline="0" smtClean="0">
                          <a:ln>
                            <a:noFill/>
                          </a:ln>
                          <a:solidFill>
                            <a:schemeClr val="tx1"/>
                          </a:solidFill>
                          <a:effectLst/>
                          <a:latin typeface="Verdana" pitchFamily="-105" charset="0"/>
                          <a:ea typeface="新細明體" pitchFamily="-105" charset="-120"/>
                        </a:rPr>
                        <a:t>+++</a:t>
                      </a:r>
                      <a:endParaRPr kumimoji="0" lang="en-US" altLang="zh-TW" sz="1400" b="0" i="0" u="none" strike="noStrike" cap="none" normalizeH="0" baseline="0" smtClean="0">
                        <a:ln>
                          <a:noFill/>
                        </a:ln>
                        <a:solidFill>
                          <a:schemeClr val="tx1"/>
                        </a:solidFill>
                        <a:effectLst/>
                        <a:latin typeface="Times New Roman" pitchFamily="-105" charset="0"/>
                        <a:ea typeface="新細明體" pitchFamily="-105" charset="-12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0" i="0" u="none" strike="noStrike" cap="none" normalizeH="0" baseline="0" smtClean="0">
                          <a:ln>
                            <a:noFill/>
                          </a:ln>
                          <a:solidFill>
                            <a:schemeClr val="tx1"/>
                          </a:solidFill>
                          <a:effectLst/>
                          <a:latin typeface="Verdana" pitchFamily="-105" charset="0"/>
                          <a:ea typeface="新細明體" pitchFamily="-105" charset="-120"/>
                        </a:rPr>
                        <a:t>++</a:t>
                      </a:r>
                      <a:endParaRPr kumimoji="0" lang="en-US" altLang="zh-TW" sz="1400" b="0" i="0" u="none" strike="noStrike" cap="none" normalizeH="0" baseline="0" smtClean="0">
                        <a:ln>
                          <a:noFill/>
                        </a:ln>
                        <a:solidFill>
                          <a:schemeClr val="tx1"/>
                        </a:solidFill>
                        <a:effectLst/>
                        <a:latin typeface="Times New Roman" pitchFamily="-105" charset="0"/>
                        <a:ea typeface="新細明體" pitchFamily="-105" charset="-12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0" i="0" u="none" strike="noStrike" cap="none" normalizeH="0" baseline="0" smtClean="0">
                          <a:ln>
                            <a:noFill/>
                          </a:ln>
                          <a:solidFill>
                            <a:schemeClr val="tx1"/>
                          </a:solidFill>
                          <a:effectLst/>
                          <a:latin typeface="Verdana" pitchFamily="-105" charset="0"/>
                          <a:ea typeface="新細明體" pitchFamily="-105" charset="-120"/>
                        </a:rPr>
                        <a:t>0</a:t>
                      </a:r>
                      <a:endParaRPr kumimoji="0" lang="en-US" altLang="zh-TW" sz="1400" b="0" i="0" u="none" strike="noStrike" cap="none" normalizeH="0" baseline="0" smtClean="0">
                        <a:ln>
                          <a:noFill/>
                        </a:ln>
                        <a:solidFill>
                          <a:schemeClr val="tx1"/>
                        </a:solidFill>
                        <a:effectLst/>
                        <a:latin typeface="Times New Roman" pitchFamily="-105" charset="0"/>
                        <a:ea typeface="新細明體" pitchFamily="-105" charset="-120"/>
                      </a:endParaRPr>
                    </a:p>
                  </a:txBody>
                  <a:tcPr horzOverflow="overflow">
                    <a:lnL>
                      <a:noFill/>
                    </a:lnL>
                    <a:lnR>
                      <a:noFill/>
                    </a:lnR>
                    <a:lnT>
                      <a:noFill/>
                    </a:lnT>
                    <a:lnB>
                      <a:noFill/>
                    </a:lnB>
                    <a:lnTlToBr>
                      <a:noFill/>
                    </a:lnTlToBr>
                    <a:lnBlToTr>
                      <a:noFill/>
                    </a:lnBlToTr>
                    <a:noFill/>
                  </a:tcPr>
                </a:tc>
              </a:tr>
              <a:tr h="307975">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TW" sz="1400" b="0" i="0" u="none" strike="noStrike" cap="none" normalizeH="0" baseline="0" smtClean="0">
                          <a:ln>
                            <a:noFill/>
                          </a:ln>
                          <a:solidFill>
                            <a:schemeClr val="tx1"/>
                          </a:solidFill>
                          <a:effectLst/>
                          <a:latin typeface="Verdana" pitchFamily="-105" charset="0"/>
                          <a:ea typeface="新細明體" pitchFamily="-105" charset="-120"/>
                        </a:rPr>
                        <a:t>Paroxetine (</a:t>
                      </a:r>
                      <a:r>
                        <a:rPr kumimoji="0" lang="en-US" altLang="zh-TW" sz="1400" b="0" i="0" u="none" strike="noStrike" cap="none" normalizeH="0" baseline="0" smtClean="0">
                          <a:ln>
                            <a:noFill/>
                          </a:ln>
                          <a:solidFill>
                            <a:srgbClr val="FF3300"/>
                          </a:solidFill>
                          <a:effectLst/>
                          <a:latin typeface="Verdana" pitchFamily="-105" charset="0"/>
                          <a:ea typeface="新細明體" pitchFamily="-105" charset="-120"/>
                        </a:rPr>
                        <a:t>Seroxat</a:t>
                      </a:r>
                      <a:r>
                        <a:rPr kumimoji="0" lang="en-US" altLang="zh-TW" sz="1400" b="0" i="0" u="none" strike="noStrike" cap="none" normalizeH="0" baseline="0" smtClean="0">
                          <a:ln>
                            <a:noFill/>
                          </a:ln>
                          <a:solidFill>
                            <a:schemeClr val="tx1"/>
                          </a:solidFill>
                          <a:effectLst/>
                          <a:latin typeface="Verdana" pitchFamily="-105" charset="0"/>
                          <a:ea typeface="新細明體" pitchFamily="-105" charset="-120"/>
                        </a:rPr>
                        <a:t>)</a:t>
                      </a:r>
                      <a:endParaRPr kumimoji="0" lang="en-US" altLang="zh-TW" sz="1400" b="0" i="0" u="none" strike="noStrike" cap="none" normalizeH="0" baseline="0" smtClean="0">
                        <a:ln>
                          <a:noFill/>
                        </a:ln>
                        <a:solidFill>
                          <a:schemeClr val="tx1"/>
                        </a:solidFill>
                        <a:effectLst/>
                        <a:latin typeface="Times New Roman" pitchFamily="-105" charset="0"/>
                        <a:ea typeface="新細明體" pitchFamily="-105" charset="-120"/>
                      </a:endParaRPr>
                    </a:p>
                  </a:txBody>
                  <a:tcPr horzOverflow="overflow">
                    <a:lnL>
                      <a:noFill/>
                    </a:lnL>
                    <a:lnR>
                      <a:noFill/>
                    </a:lnR>
                    <a:lnT>
                      <a:noFill/>
                    </a:lnT>
                    <a:lnB>
                      <a:noFill/>
                    </a:lnB>
                    <a:lnTlToBr>
                      <a:noFill/>
                    </a:lnTlToBr>
                    <a:lnBlToTr>
                      <a:noFill/>
                    </a:lnBlToTr>
                    <a:no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0" i="0" u="none" strike="noStrike" cap="none" normalizeH="0" baseline="0" smtClean="0">
                          <a:ln>
                            <a:noFill/>
                          </a:ln>
                          <a:solidFill>
                            <a:schemeClr val="tx1"/>
                          </a:solidFill>
                          <a:effectLst/>
                          <a:latin typeface="Verdana" pitchFamily="-105" charset="0"/>
                          <a:ea typeface="新細明體" pitchFamily="-105" charset="-120"/>
                        </a:rPr>
                        <a:t>+</a:t>
                      </a:r>
                      <a:endParaRPr kumimoji="0" lang="en-US" altLang="zh-TW" sz="1400" b="0" i="0" u="none" strike="noStrike" cap="none" normalizeH="0" baseline="0" smtClean="0">
                        <a:ln>
                          <a:noFill/>
                        </a:ln>
                        <a:solidFill>
                          <a:schemeClr val="tx1"/>
                        </a:solidFill>
                        <a:effectLst/>
                        <a:latin typeface="Times New Roman" pitchFamily="-105" charset="0"/>
                        <a:ea typeface="新細明體" pitchFamily="-105" charset="-120"/>
                      </a:endParaRPr>
                    </a:p>
                  </a:txBody>
                  <a:tcPr horzOverflow="overflow">
                    <a:lnL>
                      <a:noFill/>
                    </a:lnL>
                    <a:lnR>
                      <a:noFill/>
                    </a:lnR>
                    <a:lnT>
                      <a:noFill/>
                    </a:lnT>
                    <a:lnB>
                      <a:noFill/>
                    </a:lnB>
                    <a:lnTlToBr>
                      <a:noFill/>
                    </a:lnTlToBr>
                    <a:lnBlToTr>
                      <a:noFill/>
                    </a:lnBlToTr>
                    <a:no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0" i="0" u="none" strike="noStrike" cap="none" normalizeH="0" baseline="0" smtClean="0">
                          <a:ln>
                            <a:noFill/>
                          </a:ln>
                          <a:solidFill>
                            <a:schemeClr val="tx1"/>
                          </a:solidFill>
                          <a:effectLst/>
                          <a:latin typeface="Verdana" pitchFamily="-105" charset="0"/>
                          <a:ea typeface="新細明體" pitchFamily="-105" charset="-120"/>
                        </a:rPr>
                        <a:t>0</a:t>
                      </a:r>
                      <a:endParaRPr kumimoji="0" lang="en-US" altLang="zh-TW" sz="1400" b="0" i="0" u="none" strike="noStrike" cap="none" normalizeH="0" baseline="0" smtClean="0">
                        <a:ln>
                          <a:noFill/>
                        </a:ln>
                        <a:solidFill>
                          <a:schemeClr val="tx1"/>
                        </a:solidFill>
                        <a:effectLst/>
                        <a:latin typeface="Times New Roman" pitchFamily="-105" charset="0"/>
                        <a:ea typeface="新細明體" pitchFamily="-105" charset="-120"/>
                      </a:endParaRPr>
                    </a:p>
                  </a:txBody>
                  <a:tcPr horzOverflow="overflow">
                    <a:lnL>
                      <a:noFill/>
                    </a:lnL>
                    <a:lnR>
                      <a:noFill/>
                    </a:lnR>
                    <a:lnT>
                      <a:noFill/>
                    </a:lnT>
                    <a:lnB>
                      <a:noFill/>
                    </a:lnB>
                    <a:lnTlToBr>
                      <a:noFill/>
                    </a:lnTlToBr>
                    <a:lnBlToTr>
                      <a:noFill/>
                    </a:lnBlToTr>
                    <a:no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0" i="0" u="none" strike="noStrike" cap="none" normalizeH="0" baseline="0" smtClean="0">
                          <a:ln>
                            <a:noFill/>
                          </a:ln>
                          <a:solidFill>
                            <a:schemeClr val="tx1"/>
                          </a:solidFill>
                          <a:effectLst/>
                          <a:latin typeface="Verdana" pitchFamily="-105" charset="0"/>
                          <a:ea typeface="新細明體" pitchFamily="-105" charset="-120"/>
                        </a:rPr>
                        <a:t>+++</a:t>
                      </a:r>
                      <a:endParaRPr kumimoji="0" lang="en-US" altLang="zh-TW" sz="1400" b="0" i="0" u="none" strike="noStrike" cap="none" normalizeH="0" baseline="0" smtClean="0">
                        <a:ln>
                          <a:noFill/>
                        </a:ln>
                        <a:solidFill>
                          <a:schemeClr val="tx1"/>
                        </a:solidFill>
                        <a:effectLst/>
                        <a:latin typeface="Times New Roman" pitchFamily="-105" charset="0"/>
                        <a:ea typeface="新細明體" pitchFamily="-105" charset="-12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0" i="0" u="none" strike="noStrike" cap="none" normalizeH="0" baseline="0" smtClean="0">
                          <a:ln>
                            <a:noFill/>
                          </a:ln>
                          <a:solidFill>
                            <a:schemeClr val="tx1"/>
                          </a:solidFill>
                          <a:effectLst/>
                          <a:latin typeface="Verdana" pitchFamily="-105" charset="0"/>
                          <a:ea typeface="新細明體" pitchFamily="-105" charset="-120"/>
                        </a:rPr>
                        <a:t>0</a:t>
                      </a:r>
                      <a:endParaRPr kumimoji="0" lang="en-US" altLang="zh-TW" sz="1400" b="0" i="0" u="none" strike="noStrike" cap="none" normalizeH="0" baseline="0" smtClean="0">
                        <a:ln>
                          <a:noFill/>
                        </a:ln>
                        <a:solidFill>
                          <a:schemeClr val="tx1"/>
                        </a:solidFill>
                        <a:effectLst/>
                        <a:latin typeface="Times New Roman" pitchFamily="-105" charset="0"/>
                        <a:ea typeface="新細明體" pitchFamily="-105" charset="-12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0" i="0" u="none" strike="noStrike" cap="none" normalizeH="0" baseline="0" smtClean="0">
                          <a:ln>
                            <a:noFill/>
                          </a:ln>
                          <a:solidFill>
                            <a:schemeClr val="tx1"/>
                          </a:solidFill>
                          <a:effectLst/>
                          <a:latin typeface="Verdana" pitchFamily="-105" charset="0"/>
                          <a:ea typeface="新細明體" pitchFamily="-105" charset="-120"/>
                        </a:rPr>
                        <a:t>0</a:t>
                      </a:r>
                      <a:endParaRPr kumimoji="0" lang="en-US" altLang="zh-TW" sz="1400" b="0" i="0" u="none" strike="noStrike" cap="none" normalizeH="0" baseline="0" smtClean="0">
                        <a:ln>
                          <a:noFill/>
                        </a:ln>
                        <a:solidFill>
                          <a:schemeClr val="tx1"/>
                        </a:solidFill>
                        <a:effectLst/>
                        <a:latin typeface="Times New Roman" pitchFamily="-105" charset="0"/>
                        <a:ea typeface="新細明體" pitchFamily="-105" charset="-120"/>
                      </a:endParaRPr>
                    </a:p>
                  </a:txBody>
                  <a:tcPr horzOverflow="overflow">
                    <a:lnL>
                      <a:noFill/>
                    </a:lnL>
                    <a:lnR>
                      <a:noFill/>
                    </a:lnR>
                    <a:lnT>
                      <a:noFill/>
                    </a:lnT>
                    <a:lnB>
                      <a:noFill/>
                    </a:lnB>
                    <a:lnTlToBr>
                      <a:noFill/>
                    </a:lnTlToBr>
                    <a:lnBlToTr>
                      <a:noFill/>
                    </a:lnBlToTr>
                    <a:noFill/>
                  </a:tcPr>
                </a:tc>
              </a:tr>
              <a:tr h="307975">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TW" sz="1400" b="0" i="0" u="none" strike="noStrike" cap="none" normalizeH="0" baseline="0" smtClean="0">
                          <a:ln>
                            <a:noFill/>
                          </a:ln>
                          <a:solidFill>
                            <a:schemeClr val="tx1"/>
                          </a:solidFill>
                          <a:effectLst/>
                          <a:latin typeface="Verdana" pitchFamily="-105" charset="0"/>
                          <a:ea typeface="新細明體" pitchFamily="-105" charset="-120"/>
                        </a:rPr>
                        <a:t>Protriptyline</a:t>
                      </a:r>
                      <a:endParaRPr kumimoji="0" lang="en-US" altLang="zh-TW" sz="1400" b="0" i="0" u="none" strike="noStrike" cap="none" normalizeH="0" baseline="0" smtClean="0">
                        <a:ln>
                          <a:noFill/>
                        </a:ln>
                        <a:solidFill>
                          <a:schemeClr val="tx1"/>
                        </a:solidFill>
                        <a:effectLst/>
                        <a:latin typeface="Times New Roman" pitchFamily="-105" charset="0"/>
                        <a:ea typeface="新細明體" pitchFamily="-105" charset="-120"/>
                      </a:endParaRPr>
                    </a:p>
                  </a:txBody>
                  <a:tcPr horzOverflow="overflow">
                    <a:lnL>
                      <a:noFill/>
                    </a:lnL>
                    <a:lnR>
                      <a:noFill/>
                    </a:lnR>
                    <a:lnT>
                      <a:noFill/>
                    </a:lnT>
                    <a:lnB>
                      <a:noFill/>
                    </a:lnB>
                    <a:lnTlToBr>
                      <a:noFill/>
                    </a:lnTlToBr>
                    <a:lnBlToTr>
                      <a:noFill/>
                    </a:lnBlToTr>
                    <a:no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0" i="0" u="none" strike="noStrike" cap="none" normalizeH="0" baseline="0" smtClean="0">
                          <a:ln>
                            <a:noFill/>
                          </a:ln>
                          <a:solidFill>
                            <a:schemeClr val="tx1"/>
                          </a:solidFill>
                          <a:effectLst/>
                          <a:latin typeface="Verdana" pitchFamily="-105" charset="0"/>
                          <a:ea typeface="新細明體" pitchFamily="-105" charset="-120"/>
                        </a:rPr>
                        <a:t>0</a:t>
                      </a:r>
                      <a:endParaRPr kumimoji="0" lang="en-US" altLang="zh-TW" sz="1400" b="0" i="0" u="none" strike="noStrike" cap="none" normalizeH="0" baseline="0" smtClean="0">
                        <a:ln>
                          <a:noFill/>
                        </a:ln>
                        <a:solidFill>
                          <a:schemeClr val="tx1"/>
                        </a:solidFill>
                        <a:effectLst/>
                        <a:latin typeface="Times New Roman" pitchFamily="-105" charset="0"/>
                        <a:ea typeface="新細明體" pitchFamily="-105" charset="-120"/>
                      </a:endParaRPr>
                    </a:p>
                  </a:txBody>
                  <a:tcPr horzOverflow="overflow">
                    <a:lnL>
                      <a:noFill/>
                    </a:lnL>
                    <a:lnR>
                      <a:noFill/>
                    </a:lnR>
                    <a:lnT>
                      <a:noFill/>
                    </a:lnT>
                    <a:lnB>
                      <a:noFill/>
                    </a:lnB>
                    <a:lnTlToBr>
                      <a:noFill/>
                    </a:lnTlToBr>
                    <a:lnBlToTr>
                      <a:noFill/>
                    </a:lnBlToTr>
                    <a:no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0" i="0" u="none" strike="noStrike" cap="none" normalizeH="0" baseline="0" smtClean="0">
                          <a:ln>
                            <a:noFill/>
                          </a:ln>
                          <a:solidFill>
                            <a:schemeClr val="tx1"/>
                          </a:solidFill>
                          <a:effectLst/>
                          <a:latin typeface="Verdana" pitchFamily="-105" charset="0"/>
                          <a:ea typeface="新細明體" pitchFamily="-105" charset="-120"/>
                        </a:rPr>
                        <a:t>++</a:t>
                      </a:r>
                      <a:endParaRPr kumimoji="0" lang="en-US" altLang="zh-TW" sz="1400" b="0" i="0" u="none" strike="noStrike" cap="none" normalizeH="0" baseline="0" smtClean="0">
                        <a:ln>
                          <a:noFill/>
                        </a:ln>
                        <a:solidFill>
                          <a:schemeClr val="tx1"/>
                        </a:solidFill>
                        <a:effectLst/>
                        <a:latin typeface="Times New Roman" pitchFamily="-105" charset="0"/>
                        <a:ea typeface="新細明體" pitchFamily="-105" charset="-120"/>
                      </a:endParaRPr>
                    </a:p>
                  </a:txBody>
                  <a:tcPr horzOverflow="overflow">
                    <a:lnL>
                      <a:noFill/>
                    </a:lnL>
                    <a:lnR>
                      <a:noFill/>
                    </a:lnR>
                    <a:lnT>
                      <a:noFill/>
                    </a:lnT>
                    <a:lnB>
                      <a:noFill/>
                    </a:lnB>
                    <a:lnTlToBr>
                      <a:noFill/>
                    </a:lnTlToBr>
                    <a:lnBlToTr>
                      <a:noFill/>
                    </a:lnBlToTr>
                    <a:no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0" i="0" u="none" strike="noStrike" cap="none" normalizeH="0" baseline="0" smtClean="0">
                          <a:ln>
                            <a:noFill/>
                          </a:ln>
                          <a:solidFill>
                            <a:schemeClr val="tx1"/>
                          </a:solidFill>
                          <a:effectLst/>
                          <a:latin typeface="Verdana" pitchFamily="-105" charset="0"/>
                          <a:ea typeface="新細明體" pitchFamily="-105" charset="-120"/>
                        </a:rPr>
                        <a:t>?</a:t>
                      </a:r>
                      <a:endParaRPr kumimoji="0" lang="en-US" altLang="zh-TW" sz="1400" b="0" i="0" u="none" strike="noStrike" cap="none" normalizeH="0" baseline="0" smtClean="0">
                        <a:ln>
                          <a:noFill/>
                        </a:ln>
                        <a:solidFill>
                          <a:schemeClr val="tx1"/>
                        </a:solidFill>
                        <a:effectLst/>
                        <a:latin typeface="Times New Roman" pitchFamily="-105" charset="0"/>
                        <a:ea typeface="新細明體" pitchFamily="-105" charset="-12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0" i="0" u="none" strike="noStrike" cap="none" normalizeH="0" baseline="0" smtClean="0">
                          <a:ln>
                            <a:noFill/>
                          </a:ln>
                          <a:solidFill>
                            <a:schemeClr val="tx1"/>
                          </a:solidFill>
                          <a:effectLst/>
                          <a:latin typeface="Verdana" pitchFamily="-105" charset="0"/>
                          <a:ea typeface="新細明體" pitchFamily="-105" charset="-120"/>
                        </a:rPr>
                        <a:t>+++</a:t>
                      </a:r>
                      <a:endParaRPr kumimoji="0" lang="en-US" altLang="zh-TW" sz="1400" b="0" i="0" u="none" strike="noStrike" cap="none" normalizeH="0" baseline="0" smtClean="0">
                        <a:ln>
                          <a:noFill/>
                        </a:ln>
                        <a:solidFill>
                          <a:schemeClr val="tx1"/>
                        </a:solidFill>
                        <a:effectLst/>
                        <a:latin typeface="Times New Roman" pitchFamily="-105" charset="0"/>
                        <a:ea typeface="新細明體" pitchFamily="-105" charset="-12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0" i="0" u="none" strike="noStrike" cap="none" normalizeH="0" baseline="0" smtClean="0">
                          <a:ln>
                            <a:noFill/>
                          </a:ln>
                          <a:solidFill>
                            <a:schemeClr val="tx1"/>
                          </a:solidFill>
                          <a:effectLst/>
                          <a:latin typeface="Verdana" pitchFamily="-105" charset="0"/>
                          <a:ea typeface="新細明體" pitchFamily="-105" charset="-120"/>
                        </a:rPr>
                        <a:t>?</a:t>
                      </a:r>
                      <a:endParaRPr kumimoji="0" lang="en-US" altLang="zh-TW" sz="1400" b="0" i="0" u="none" strike="noStrike" cap="none" normalizeH="0" baseline="0" smtClean="0">
                        <a:ln>
                          <a:noFill/>
                        </a:ln>
                        <a:solidFill>
                          <a:schemeClr val="tx1"/>
                        </a:solidFill>
                        <a:effectLst/>
                        <a:latin typeface="Times New Roman" pitchFamily="-105" charset="0"/>
                        <a:ea typeface="新細明體" pitchFamily="-105" charset="-120"/>
                      </a:endParaRPr>
                    </a:p>
                  </a:txBody>
                  <a:tcPr horzOverflow="overflow">
                    <a:lnL>
                      <a:noFill/>
                    </a:lnL>
                    <a:lnR>
                      <a:noFill/>
                    </a:lnR>
                    <a:lnT>
                      <a:noFill/>
                    </a:lnT>
                    <a:lnB>
                      <a:noFill/>
                    </a:lnB>
                    <a:lnTlToBr>
                      <a:noFill/>
                    </a:lnTlToBr>
                    <a:lnBlToTr>
                      <a:noFill/>
                    </a:lnBlToTr>
                    <a:noFill/>
                  </a:tcPr>
                </a:tc>
              </a:tr>
              <a:tr h="307975">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TW" sz="1400" b="0" i="0" u="none" strike="noStrike" cap="none" normalizeH="0" baseline="0" smtClean="0">
                          <a:ln>
                            <a:noFill/>
                          </a:ln>
                          <a:solidFill>
                            <a:schemeClr val="tx1"/>
                          </a:solidFill>
                          <a:effectLst/>
                          <a:latin typeface="Verdana" pitchFamily="-105" charset="0"/>
                          <a:ea typeface="新細明體" pitchFamily="-105" charset="-120"/>
                        </a:rPr>
                        <a:t>Sertraline (</a:t>
                      </a:r>
                      <a:r>
                        <a:rPr kumimoji="0" lang="en-US" altLang="zh-TW" sz="1400" b="0" i="0" u="none" strike="noStrike" cap="none" normalizeH="0" baseline="0" smtClean="0">
                          <a:ln>
                            <a:noFill/>
                          </a:ln>
                          <a:solidFill>
                            <a:srgbClr val="FF3300"/>
                          </a:solidFill>
                          <a:effectLst/>
                          <a:latin typeface="Verdana" pitchFamily="-105" charset="0"/>
                          <a:ea typeface="新細明體" pitchFamily="-105" charset="-120"/>
                        </a:rPr>
                        <a:t>Zoloft</a:t>
                      </a:r>
                      <a:r>
                        <a:rPr kumimoji="0" lang="en-US" altLang="zh-TW" sz="1400" b="0" i="0" u="none" strike="noStrike" cap="none" normalizeH="0" baseline="0" smtClean="0">
                          <a:ln>
                            <a:noFill/>
                          </a:ln>
                          <a:solidFill>
                            <a:schemeClr val="tx1"/>
                          </a:solidFill>
                          <a:effectLst/>
                          <a:latin typeface="Verdana" pitchFamily="-105" charset="0"/>
                          <a:ea typeface="新細明體" pitchFamily="-105" charset="-120"/>
                        </a:rPr>
                        <a:t>)</a:t>
                      </a:r>
                      <a:endParaRPr kumimoji="0" lang="en-US" altLang="zh-TW" sz="1400" b="0" i="0" u="none" strike="noStrike" cap="none" normalizeH="0" baseline="0" smtClean="0">
                        <a:ln>
                          <a:noFill/>
                        </a:ln>
                        <a:solidFill>
                          <a:schemeClr val="tx1"/>
                        </a:solidFill>
                        <a:effectLst/>
                        <a:latin typeface="Times New Roman" pitchFamily="-105" charset="0"/>
                        <a:ea typeface="新細明體" pitchFamily="-105" charset="-120"/>
                      </a:endParaRPr>
                    </a:p>
                  </a:txBody>
                  <a:tcPr horzOverflow="overflow">
                    <a:lnL>
                      <a:noFill/>
                    </a:lnL>
                    <a:lnR>
                      <a:noFill/>
                    </a:lnR>
                    <a:lnT>
                      <a:noFill/>
                    </a:lnT>
                    <a:lnB>
                      <a:noFill/>
                    </a:lnB>
                    <a:lnTlToBr>
                      <a:noFill/>
                    </a:lnTlToBr>
                    <a:lnBlToTr>
                      <a:noFill/>
                    </a:lnBlToTr>
                    <a:no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0" i="0" u="none" strike="noStrike" cap="none" normalizeH="0" baseline="0" smtClean="0">
                          <a:ln>
                            <a:noFill/>
                          </a:ln>
                          <a:solidFill>
                            <a:schemeClr val="tx1"/>
                          </a:solidFill>
                          <a:effectLst/>
                          <a:latin typeface="Verdana" pitchFamily="-105" charset="0"/>
                          <a:ea typeface="新細明體" pitchFamily="-105" charset="-120"/>
                        </a:rPr>
                        <a:t>+</a:t>
                      </a:r>
                      <a:endParaRPr kumimoji="0" lang="en-US" altLang="zh-TW" sz="1400" b="0" i="0" u="none" strike="noStrike" cap="none" normalizeH="0" baseline="0" smtClean="0">
                        <a:ln>
                          <a:noFill/>
                        </a:ln>
                        <a:solidFill>
                          <a:schemeClr val="tx1"/>
                        </a:solidFill>
                        <a:effectLst/>
                        <a:latin typeface="Times New Roman" pitchFamily="-105" charset="0"/>
                        <a:ea typeface="新細明體" pitchFamily="-105" charset="-120"/>
                      </a:endParaRPr>
                    </a:p>
                  </a:txBody>
                  <a:tcPr horzOverflow="overflow">
                    <a:lnL>
                      <a:noFill/>
                    </a:lnL>
                    <a:lnR>
                      <a:noFill/>
                    </a:lnR>
                    <a:lnT>
                      <a:noFill/>
                    </a:lnT>
                    <a:lnB>
                      <a:noFill/>
                    </a:lnB>
                    <a:lnTlToBr>
                      <a:noFill/>
                    </a:lnTlToBr>
                    <a:lnBlToTr>
                      <a:noFill/>
                    </a:lnBlToTr>
                    <a:no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0" i="0" u="none" strike="noStrike" cap="none" normalizeH="0" baseline="0" smtClean="0">
                          <a:ln>
                            <a:noFill/>
                          </a:ln>
                          <a:solidFill>
                            <a:schemeClr val="tx1"/>
                          </a:solidFill>
                          <a:effectLst/>
                          <a:latin typeface="Verdana" pitchFamily="-105" charset="0"/>
                          <a:ea typeface="新細明體" pitchFamily="-105" charset="-120"/>
                        </a:rPr>
                        <a:t>0</a:t>
                      </a:r>
                      <a:endParaRPr kumimoji="0" lang="en-US" altLang="zh-TW" sz="1400" b="0" i="0" u="none" strike="noStrike" cap="none" normalizeH="0" baseline="0" smtClean="0">
                        <a:ln>
                          <a:noFill/>
                        </a:ln>
                        <a:solidFill>
                          <a:schemeClr val="tx1"/>
                        </a:solidFill>
                        <a:effectLst/>
                        <a:latin typeface="Times New Roman" pitchFamily="-105" charset="0"/>
                        <a:ea typeface="新細明體" pitchFamily="-105" charset="-120"/>
                      </a:endParaRPr>
                    </a:p>
                  </a:txBody>
                  <a:tcPr horzOverflow="overflow">
                    <a:lnL>
                      <a:noFill/>
                    </a:lnL>
                    <a:lnR>
                      <a:noFill/>
                    </a:lnR>
                    <a:lnT>
                      <a:noFill/>
                    </a:lnT>
                    <a:lnB>
                      <a:noFill/>
                    </a:lnB>
                    <a:lnTlToBr>
                      <a:noFill/>
                    </a:lnTlToBr>
                    <a:lnBlToTr>
                      <a:noFill/>
                    </a:lnBlToTr>
                    <a:no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0" i="0" u="none" strike="noStrike" cap="none" normalizeH="0" baseline="0" smtClean="0">
                          <a:ln>
                            <a:noFill/>
                          </a:ln>
                          <a:solidFill>
                            <a:schemeClr val="tx1"/>
                          </a:solidFill>
                          <a:effectLst/>
                          <a:latin typeface="Verdana" pitchFamily="-105" charset="0"/>
                          <a:ea typeface="新細明體" pitchFamily="-105" charset="-120"/>
                        </a:rPr>
                        <a:t>+++</a:t>
                      </a:r>
                      <a:endParaRPr kumimoji="0" lang="en-US" altLang="zh-TW" sz="1400" b="0" i="0" u="none" strike="noStrike" cap="none" normalizeH="0" baseline="0" smtClean="0">
                        <a:ln>
                          <a:noFill/>
                        </a:ln>
                        <a:solidFill>
                          <a:schemeClr val="tx1"/>
                        </a:solidFill>
                        <a:effectLst/>
                        <a:latin typeface="Times New Roman" pitchFamily="-105" charset="0"/>
                        <a:ea typeface="新細明體" pitchFamily="-105" charset="-12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0" i="0" u="none" strike="noStrike" cap="none" normalizeH="0" baseline="0" smtClean="0">
                          <a:ln>
                            <a:noFill/>
                          </a:ln>
                          <a:solidFill>
                            <a:schemeClr val="tx1"/>
                          </a:solidFill>
                          <a:effectLst/>
                          <a:latin typeface="Verdana" pitchFamily="-105" charset="0"/>
                          <a:ea typeface="新細明體" pitchFamily="-105" charset="-120"/>
                        </a:rPr>
                        <a:t>0</a:t>
                      </a:r>
                      <a:endParaRPr kumimoji="0" lang="en-US" altLang="zh-TW" sz="1400" b="0" i="0" u="none" strike="noStrike" cap="none" normalizeH="0" baseline="0" smtClean="0">
                        <a:ln>
                          <a:noFill/>
                        </a:ln>
                        <a:solidFill>
                          <a:schemeClr val="tx1"/>
                        </a:solidFill>
                        <a:effectLst/>
                        <a:latin typeface="Times New Roman" pitchFamily="-105" charset="0"/>
                        <a:ea typeface="新細明體" pitchFamily="-105" charset="-12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0" i="0" u="none" strike="noStrike" cap="none" normalizeH="0" baseline="0" smtClean="0">
                          <a:ln>
                            <a:noFill/>
                          </a:ln>
                          <a:solidFill>
                            <a:schemeClr val="tx1"/>
                          </a:solidFill>
                          <a:effectLst/>
                          <a:latin typeface="Verdana" pitchFamily="-105" charset="0"/>
                          <a:ea typeface="新細明體" pitchFamily="-105" charset="-120"/>
                        </a:rPr>
                        <a:t>0</a:t>
                      </a:r>
                      <a:endParaRPr kumimoji="0" lang="en-US" altLang="zh-TW" sz="1400" b="0" i="0" u="none" strike="noStrike" cap="none" normalizeH="0" baseline="0" smtClean="0">
                        <a:ln>
                          <a:noFill/>
                        </a:ln>
                        <a:solidFill>
                          <a:schemeClr val="tx1"/>
                        </a:solidFill>
                        <a:effectLst/>
                        <a:latin typeface="Times New Roman" pitchFamily="-105" charset="0"/>
                        <a:ea typeface="新細明體" pitchFamily="-105" charset="-120"/>
                      </a:endParaRPr>
                    </a:p>
                  </a:txBody>
                  <a:tcPr horzOverflow="overflow">
                    <a:lnL>
                      <a:noFill/>
                    </a:lnL>
                    <a:lnR>
                      <a:noFill/>
                    </a:lnR>
                    <a:lnT>
                      <a:noFill/>
                    </a:lnT>
                    <a:lnB>
                      <a:noFill/>
                    </a:lnB>
                    <a:lnTlToBr>
                      <a:noFill/>
                    </a:lnTlToBr>
                    <a:lnBlToTr>
                      <a:noFill/>
                    </a:lnBlToTr>
                    <a:noFill/>
                  </a:tcPr>
                </a:tc>
              </a:tr>
              <a:tr h="252413">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TW" sz="1400" b="0" i="0" u="none" strike="noStrike" cap="none" normalizeH="0" baseline="0" smtClean="0">
                          <a:ln>
                            <a:noFill/>
                          </a:ln>
                          <a:solidFill>
                            <a:schemeClr val="tx1"/>
                          </a:solidFill>
                          <a:effectLst/>
                          <a:latin typeface="Verdana" pitchFamily="-105" charset="0"/>
                          <a:ea typeface="新細明體" pitchFamily="-105" charset="-120"/>
                        </a:rPr>
                        <a:t>Trazodone (</a:t>
                      </a:r>
                      <a:r>
                        <a:rPr kumimoji="0" lang="en-US" altLang="zh-TW" sz="1400" b="0" i="0" u="none" strike="noStrike" cap="none" normalizeH="0" baseline="0" smtClean="0">
                          <a:ln>
                            <a:noFill/>
                          </a:ln>
                          <a:solidFill>
                            <a:srgbClr val="FF3300"/>
                          </a:solidFill>
                          <a:effectLst/>
                          <a:latin typeface="Verdana" pitchFamily="-105" charset="0"/>
                          <a:ea typeface="新細明體" pitchFamily="-105" charset="-120"/>
                        </a:rPr>
                        <a:t>Mesyrel</a:t>
                      </a:r>
                      <a:r>
                        <a:rPr kumimoji="0" lang="en-US" altLang="zh-TW" sz="1400" b="0" i="0" u="none" strike="noStrike" cap="none" normalizeH="0" baseline="0" smtClean="0">
                          <a:ln>
                            <a:noFill/>
                          </a:ln>
                          <a:solidFill>
                            <a:schemeClr val="tx1"/>
                          </a:solidFill>
                          <a:effectLst/>
                          <a:latin typeface="Verdana" pitchFamily="-105" charset="0"/>
                          <a:ea typeface="新細明體" pitchFamily="-105" charset="-120"/>
                        </a:rPr>
                        <a:t>)</a:t>
                      </a:r>
                      <a:endParaRPr kumimoji="0" lang="en-US" altLang="zh-TW" sz="1400" b="0" i="0" u="none" strike="noStrike" cap="none" normalizeH="0" baseline="0" smtClean="0">
                        <a:ln>
                          <a:noFill/>
                        </a:ln>
                        <a:solidFill>
                          <a:schemeClr val="tx1"/>
                        </a:solidFill>
                        <a:effectLst/>
                        <a:latin typeface="Times New Roman" pitchFamily="-105" charset="0"/>
                        <a:ea typeface="新細明體" pitchFamily="-105" charset="-120"/>
                      </a:endParaRPr>
                    </a:p>
                  </a:txBody>
                  <a:tcPr horzOverflow="overflow">
                    <a:lnL>
                      <a:noFill/>
                    </a:lnL>
                    <a:lnR>
                      <a:noFill/>
                    </a:lnR>
                    <a:lnT>
                      <a:noFill/>
                    </a:lnT>
                    <a:lnB>
                      <a:noFill/>
                    </a:lnB>
                    <a:lnTlToBr>
                      <a:noFill/>
                    </a:lnTlToBr>
                    <a:lnBlToTr>
                      <a:noFill/>
                    </a:lnBlToTr>
                    <a:no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0" i="0" u="none" strike="noStrike" cap="none" normalizeH="0" baseline="0" smtClean="0">
                          <a:ln>
                            <a:noFill/>
                          </a:ln>
                          <a:solidFill>
                            <a:schemeClr val="tx1"/>
                          </a:solidFill>
                          <a:effectLst/>
                          <a:latin typeface="Verdana" pitchFamily="-105" charset="0"/>
                          <a:ea typeface="新細明體" pitchFamily="-105" charset="-120"/>
                        </a:rPr>
                        <a:t>+++</a:t>
                      </a:r>
                      <a:endParaRPr kumimoji="0" lang="en-US" altLang="zh-TW" sz="1400" b="0" i="0" u="none" strike="noStrike" cap="none" normalizeH="0" baseline="0" smtClean="0">
                        <a:ln>
                          <a:noFill/>
                        </a:ln>
                        <a:solidFill>
                          <a:schemeClr val="tx1"/>
                        </a:solidFill>
                        <a:effectLst/>
                        <a:latin typeface="Times New Roman" pitchFamily="-105" charset="0"/>
                        <a:ea typeface="新細明體" pitchFamily="-105" charset="-120"/>
                      </a:endParaRPr>
                    </a:p>
                  </a:txBody>
                  <a:tcPr horzOverflow="overflow">
                    <a:lnL>
                      <a:noFill/>
                    </a:lnL>
                    <a:lnR>
                      <a:noFill/>
                    </a:lnR>
                    <a:lnT>
                      <a:noFill/>
                    </a:lnT>
                    <a:lnB>
                      <a:noFill/>
                    </a:lnB>
                    <a:lnTlToBr>
                      <a:noFill/>
                    </a:lnTlToBr>
                    <a:lnBlToTr>
                      <a:noFill/>
                    </a:lnBlToTr>
                    <a:no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0" i="0" u="none" strike="noStrike" cap="none" normalizeH="0" baseline="0" smtClean="0">
                          <a:ln>
                            <a:noFill/>
                          </a:ln>
                          <a:solidFill>
                            <a:schemeClr val="tx1"/>
                          </a:solidFill>
                          <a:effectLst/>
                          <a:latin typeface="Verdana" pitchFamily="-105" charset="0"/>
                          <a:ea typeface="新細明體" pitchFamily="-105" charset="-120"/>
                        </a:rPr>
                        <a:t>0</a:t>
                      </a:r>
                      <a:endParaRPr kumimoji="0" lang="en-US" altLang="zh-TW" sz="1400" b="0" i="0" u="none" strike="noStrike" cap="none" normalizeH="0" baseline="0" smtClean="0">
                        <a:ln>
                          <a:noFill/>
                        </a:ln>
                        <a:solidFill>
                          <a:schemeClr val="tx1"/>
                        </a:solidFill>
                        <a:effectLst/>
                        <a:latin typeface="Times New Roman" pitchFamily="-105" charset="0"/>
                        <a:ea typeface="新細明體" pitchFamily="-105" charset="-120"/>
                      </a:endParaRPr>
                    </a:p>
                  </a:txBody>
                  <a:tcPr horzOverflow="overflow">
                    <a:lnL>
                      <a:noFill/>
                    </a:lnL>
                    <a:lnR>
                      <a:noFill/>
                    </a:lnR>
                    <a:lnT>
                      <a:noFill/>
                    </a:lnT>
                    <a:lnB>
                      <a:noFill/>
                    </a:lnB>
                    <a:lnTlToBr>
                      <a:noFill/>
                    </a:lnTlToBr>
                    <a:lnBlToTr>
                      <a:noFill/>
                    </a:lnBlToTr>
                    <a:no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0" i="0" u="none" strike="noStrike" cap="none" normalizeH="0" baseline="0" smtClean="0">
                          <a:ln>
                            <a:noFill/>
                          </a:ln>
                          <a:solidFill>
                            <a:schemeClr val="tx1"/>
                          </a:solidFill>
                          <a:effectLst/>
                          <a:latin typeface="Verdana" pitchFamily="-105" charset="0"/>
                          <a:ea typeface="新細明體" pitchFamily="-105" charset="-120"/>
                        </a:rPr>
                        <a:t>++</a:t>
                      </a:r>
                      <a:endParaRPr kumimoji="0" lang="en-US" altLang="zh-TW" sz="1400" b="0" i="0" u="none" strike="noStrike" cap="none" normalizeH="0" baseline="0" smtClean="0">
                        <a:ln>
                          <a:noFill/>
                        </a:ln>
                        <a:solidFill>
                          <a:schemeClr val="tx1"/>
                        </a:solidFill>
                        <a:effectLst/>
                        <a:latin typeface="Times New Roman" pitchFamily="-105" charset="0"/>
                        <a:ea typeface="新細明體" pitchFamily="-105" charset="-12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0" i="0" u="none" strike="noStrike" cap="none" normalizeH="0" baseline="0" smtClean="0">
                          <a:ln>
                            <a:noFill/>
                          </a:ln>
                          <a:solidFill>
                            <a:schemeClr val="tx1"/>
                          </a:solidFill>
                          <a:effectLst/>
                          <a:latin typeface="Verdana" pitchFamily="-105" charset="0"/>
                          <a:ea typeface="新細明體" pitchFamily="-105" charset="-120"/>
                        </a:rPr>
                        <a:t>0</a:t>
                      </a:r>
                      <a:endParaRPr kumimoji="0" lang="en-US" altLang="zh-TW" sz="1400" b="0" i="0" u="none" strike="noStrike" cap="none" normalizeH="0" baseline="0" smtClean="0">
                        <a:ln>
                          <a:noFill/>
                        </a:ln>
                        <a:solidFill>
                          <a:schemeClr val="tx1"/>
                        </a:solidFill>
                        <a:effectLst/>
                        <a:latin typeface="Times New Roman" pitchFamily="-105" charset="0"/>
                        <a:ea typeface="新細明體" pitchFamily="-105" charset="-12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0" i="0" u="none" strike="noStrike" cap="none" normalizeH="0" baseline="0" smtClean="0">
                          <a:ln>
                            <a:noFill/>
                          </a:ln>
                          <a:solidFill>
                            <a:schemeClr val="tx1"/>
                          </a:solidFill>
                          <a:effectLst/>
                          <a:latin typeface="Verdana" pitchFamily="-105" charset="0"/>
                          <a:ea typeface="新細明體" pitchFamily="-105" charset="-120"/>
                        </a:rPr>
                        <a:t>0</a:t>
                      </a:r>
                      <a:endParaRPr kumimoji="0" lang="en-US" altLang="zh-TW" sz="1400" b="0" i="0" u="none" strike="noStrike" cap="none" normalizeH="0" baseline="0" smtClean="0">
                        <a:ln>
                          <a:noFill/>
                        </a:ln>
                        <a:solidFill>
                          <a:schemeClr val="tx1"/>
                        </a:solidFill>
                        <a:effectLst/>
                        <a:latin typeface="Times New Roman" pitchFamily="-105" charset="0"/>
                        <a:ea typeface="新細明體" pitchFamily="-105" charset="-120"/>
                      </a:endParaRPr>
                    </a:p>
                  </a:txBody>
                  <a:tcPr horzOverflow="overflow">
                    <a:lnL>
                      <a:noFill/>
                    </a:lnL>
                    <a:lnR>
                      <a:noFill/>
                    </a:lnR>
                    <a:lnT>
                      <a:noFill/>
                    </a:lnT>
                    <a:lnB>
                      <a:noFill/>
                    </a:lnB>
                    <a:lnTlToBr>
                      <a:noFill/>
                    </a:lnTlToBr>
                    <a:lnBlToTr>
                      <a:noFill/>
                    </a:lnBlToTr>
                    <a:noFill/>
                  </a:tcPr>
                </a:tc>
              </a:tr>
              <a:tr h="307975">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TW" sz="1400" b="0" i="0" u="none" strike="noStrike" cap="none" normalizeH="0" baseline="0" smtClean="0">
                          <a:ln>
                            <a:noFill/>
                          </a:ln>
                          <a:solidFill>
                            <a:schemeClr val="tx1"/>
                          </a:solidFill>
                          <a:effectLst/>
                          <a:latin typeface="Verdana" pitchFamily="-105" charset="0"/>
                          <a:ea typeface="新細明體" pitchFamily="-105" charset="-120"/>
                        </a:rPr>
                        <a:t>Venlafaxine (</a:t>
                      </a:r>
                      <a:r>
                        <a:rPr kumimoji="0" lang="en-US" altLang="zh-TW" sz="1400" b="0" i="0" u="none" strike="noStrike" cap="none" normalizeH="0" baseline="0" smtClean="0">
                          <a:ln>
                            <a:noFill/>
                          </a:ln>
                          <a:solidFill>
                            <a:srgbClr val="FF3300"/>
                          </a:solidFill>
                          <a:effectLst/>
                          <a:latin typeface="Verdana" pitchFamily="-105" charset="0"/>
                          <a:ea typeface="新細明體" pitchFamily="-105" charset="-120"/>
                        </a:rPr>
                        <a:t>Efexor</a:t>
                      </a:r>
                      <a:r>
                        <a:rPr kumimoji="0" lang="en-US" altLang="zh-TW" sz="1400" b="0" i="0" u="none" strike="noStrike" cap="none" normalizeH="0" baseline="0" smtClean="0">
                          <a:ln>
                            <a:noFill/>
                          </a:ln>
                          <a:solidFill>
                            <a:schemeClr val="tx1"/>
                          </a:solidFill>
                          <a:effectLst/>
                          <a:latin typeface="Verdana" pitchFamily="-105" charset="0"/>
                          <a:ea typeface="新細明體" pitchFamily="-105" charset="-120"/>
                        </a:rPr>
                        <a:t>)</a:t>
                      </a:r>
                      <a:endParaRPr kumimoji="0" lang="en-US" altLang="zh-TW" sz="1400" b="0" i="0" u="none" strike="noStrike" cap="none" normalizeH="0" baseline="0" smtClean="0">
                        <a:ln>
                          <a:noFill/>
                        </a:ln>
                        <a:solidFill>
                          <a:schemeClr val="tx1"/>
                        </a:solidFill>
                        <a:effectLst/>
                        <a:latin typeface="Times New Roman" pitchFamily="-105" charset="0"/>
                        <a:ea typeface="新細明體" pitchFamily="-105" charset="-120"/>
                      </a:endParaRPr>
                    </a:p>
                  </a:txBody>
                  <a:tcPr horzOverflow="overflow">
                    <a:lnL>
                      <a:noFill/>
                    </a:lnL>
                    <a:lnR>
                      <a:noFill/>
                    </a:lnR>
                    <a:lnT>
                      <a:noFill/>
                    </a:lnT>
                    <a:lnB>
                      <a:noFill/>
                    </a:lnB>
                    <a:lnTlToBr>
                      <a:noFill/>
                    </a:lnTlToBr>
                    <a:lnBlToTr>
                      <a:noFill/>
                    </a:lnBlToTr>
                    <a:no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0" i="0" u="none" strike="noStrike" cap="none" normalizeH="0" baseline="0" smtClean="0">
                          <a:ln>
                            <a:noFill/>
                          </a:ln>
                          <a:solidFill>
                            <a:schemeClr val="tx1"/>
                          </a:solidFill>
                          <a:effectLst/>
                          <a:latin typeface="Verdana" pitchFamily="-105" charset="0"/>
                          <a:ea typeface="新細明體" pitchFamily="-105" charset="-120"/>
                        </a:rPr>
                        <a:t>0</a:t>
                      </a:r>
                      <a:endParaRPr kumimoji="0" lang="en-US" altLang="zh-TW" sz="1400" b="0" i="0" u="none" strike="noStrike" cap="none" normalizeH="0" baseline="0" smtClean="0">
                        <a:ln>
                          <a:noFill/>
                        </a:ln>
                        <a:solidFill>
                          <a:schemeClr val="tx1"/>
                        </a:solidFill>
                        <a:effectLst/>
                        <a:latin typeface="Times New Roman" pitchFamily="-105" charset="0"/>
                        <a:ea typeface="新細明體" pitchFamily="-105" charset="-120"/>
                      </a:endParaRPr>
                    </a:p>
                  </a:txBody>
                  <a:tcPr horzOverflow="overflow">
                    <a:lnL>
                      <a:noFill/>
                    </a:lnL>
                    <a:lnR>
                      <a:noFill/>
                    </a:lnR>
                    <a:lnT>
                      <a:noFill/>
                    </a:lnT>
                    <a:lnB>
                      <a:noFill/>
                    </a:lnB>
                    <a:lnTlToBr>
                      <a:noFill/>
                    </a:lnTlToBr>
                    <a:lnBlToTr>
                      <a:noFill/>
                    </a:lnBlToTr>
                    <a:noFill/>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0" i="0" u="none" strike="noStrike" cap="none" normalizeH="0" baseline="0" smtClean="0">
                          <a:ln>
                            <a:noFill/>
                          </a:ln>
                          <a:solidFill>
                            <a:schemeClr val="tx1"/>
                          </a:solidFill>
                          <a:effectLst/>
                          <a:latin typeface="Verdana" pitchFamily="-105" charset="0"/>
                          <a:ea typeface="新細明體" pitchFamily="-105" charset="-120"/>
                        </a:rPr>
                        <a:t>0</a:t>
                      </a:r>
                      <a:endParaRPr kumimoji="0" lang="en-US" altLang="zh-TW" sz="1400" b="0" i="0" u="none" strike="noStrike" cap="none" normalizeH="0" baseline="0" smtClean="0">
                        <a:ln>
                          <a:noFill/>
                        </a:ln>
                        <a:solidFill>
                          <a:schemeClr val="tx1"/>
                        </a:solidFill>
                        <a:effectLst/>
                        <a:latin typeface="Times New Roman" pitchFamily="-105" charset="0"/>
                        <a:ea typeface="新細明體" pitchFamily="-105" charset="-120"/>
                      </a:endParaRPr>
                    </a:p>
                  </a:txBody>
                  <a:tcPr horzOverflow="overflow">
                    <a:lnL>
                      <a:noFill/>
                    </a:lnL>
                    <a:lnR>
                      <a:noFill/>
                    </a:lnR>
                    <a:lnT>
                      <a:noFill/>
                    </a:lnT>
                    <a:lnB>
                      <a:noFill/>
                    </a:lnB>
                    <a:lnTlToBr>
                      <a:noFill/>
                    </a:lnTlToBr>
                    <a:lnBlToTr>
                      <a:noFill/>
                    </a:lnBlToTr>
                    <a:noFill/>
                  </a:tcPr>
                </a:tc>
                <a:tc hMerge="1">
                  <a:txBody>
                    <a:bodyPr/>
                    <a:lstStyle/>
                    <a:p>
                      <a:endParaRPr 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0" i="0" u="none" strike="noStrike" cap="none" normalizeH="0" baseline="0" smtClean="0">
                          <a:ln>
                            <a:noFill/>
                          </a:ln>
                          <a:solidFill>
                            <a:schemeClr val="tx1"/>
                          </a:solidFill>
                          <a:effectLst/>
                          <a:latin typeface="Verdana" pitchFamily="-105" charset="0"/>
                          <a:ea typeface="新細明體" pitchFamily="-105" charset="-120"/>
                        </a:rPr>
                        <a:t>+++</a:t>
                      </a:r>
                      <a:endParaRPr kumimoji="0" lang="en-US" altLang="zh-TW" sz="1400" b="0" i="0" u="none" strike="noStrike" cap="none" normalizeH="0" baseline="0" smtClean="0">
                        <a:ln>
                          <a:noFill/>
                        </a:ln>
                        <a:solidFill>
                          <a:schemeClr val="tx1"/>
                        </a:solidFill>
                        <a:effectLst/>
                        <a:latin typeface="Times New Roman" pitchFamily="-105" charset="0"/>
                        <a:ea typeface="新細明體" pitchFamily="-105" charset="-12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0" i="0" u="none" strike="noStrike" cap="none" normalizeH="0" baseline="0" smtClean="0">
                          <a:ln>
                            <a:noFill/>
                          </a:ln>
                          <a:solidFill>
                            <a:schemeClr val="tx1"/>
                          </a:solidFill>
                          <a:effectLst/>
                          <a:latin typeface="Verdana" pitchFamily="-105" charset="0"/>
                          <a:ea typeface="新細明體" pitchFamily="-105" charset="-120"/>
                        </a:rPr>
                        <a:t>++</a:t>
                      </a:r>
                      <a:endParaRPr kumimoji="0" lang="en-US" altLang="zh-TW" sz="1400" b="0" i="0" u="none" strike="noStrike" cap="none" normalizeH="0" baseline="0" smtClean="0">
                        <a:ln>
                          <a:noFill/>
                        </a:ln>
                        <a:solidFill>
                          <a:schemeClr val="tx1"/>
                        </a:solidFill>
                        <a:effectLst/>
                        <a:latin typeface="Times New Roman" pitchFamily="-105" charset="0"/>
                        <a:ea typeface="新細明體" pitchFamily="-105" charset="-120"/>
                      </a:endParaRP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400" b="0" i="0" u="none" strike="noStrike" cap="none" normalizeH="0" baseline="0" smtClean="0">
                          <a:ln>
                            <a:noFill/>
                          </a:ln>
                          <a:solidFill>
                            <a:schemeClr val="tx1"/>
                          </a:solidFill>
                          <a:effectLst/>
                          <a:latin typeface="Verdana" pitchFamily="-105" charset="0"/>
                          <a:ea typeface="新細明體" pitchFamily="-105" charset="-120"/>
                        </a:rPr>
                        <a:t>0, + </a:t>
                      </a:r>
                      <a:endParaRPr kumimoji="0" lang="en-US" altLang="zh-TW" sz="1400" b="0" i="0" u="none" strike="noStrike" cap="none" normalizeH="0" baseline="0" smtClean="0">
                        <a:ln>
                          <a:noFill/>
                        </a:ln>
                        <a:solidFill>
                          <a:schemeClr val="tx1"/>
                        </a:solidFill>
                        <a:effectLst/>
                        <a:latin typeface="Times New Roman" pitchFamily="-105" charset="0"/>
                        <a:ea typeface="新細明體" pitchFamily="-105" charset="-120"/>
                      </a:endParaRPr>
                    </a:p>
                  </a:txBody>
                  <a:tcPr horzOverflow="overflow">
                    <a:lnL>
                      <a:noFill/>
                    </a:lnL>
                    <a:lnR>
                      <a:noFill/>
                    </a:lnR>
                    <a:lnT>
                      <a:noFill/>
                    </a:lnT>
                    <a:lnB>
                      <a:noFill/>
                    </a:lnB>
                    <a:lnTlToBr>
                      <a:noFill/>
                    </a:lnTlToBr>
                    <a:lnBlToTr>
                      <a:noFill/>
                    </a:lnBlToTr>
                    <a:noFill/>
                  </a:tcPr>
                </a:tc>
              </a:tr>
            </a:tbl>
          </a:graphicData>
        </a:graphic>
      </p:graphicFrame>
      <p:grpSp>
        <p:nvGrpSpPr>
          <p:cNvPr id="2" name="Group 132"/>
          <p:cNvGrpSpPr>
            <a:grpSpLocks/>
          </p:cNvGrpSpPr>
          <p:nvPr/>
        </p:nvGrpSpPr>
        <p:grpSpPr bwMode="auto">
          <a:xfrm>
            <a:off x="0" y="0"/>
            <a:ext cx="6227763" cy="5948363"/>
            <a:chOff x="0" y="0"/>
            <a:chExt cx="3923" cy="3747"/>
          </a:xfrm>
        </p:grpSpPr>
        <p:sp>
          <p:nvSpPr>
            <p:cNvPr id="23681" name="Oval 133"/>
            <p:cNvSpPr>
              <a:spLocks noChangeArrowheads="1"/>
            </p:cNvSpPr>
            <p:nvPr/>
          </p:nvSpPr>
          <p:spPr bwMode="auto">
            <a:xfrm>
              <a:off x="0" y="618"/>
              <a:ext cx="839" cy="181"/>
            </a:xfrm>
            <a:prstGeom prst="ellipse">
              <a:avLst/>
            </a:prstGeom>
            <a:noFill/>
            <a:ln w="9525">
              <a:solidFill>
                <a:srgbClr val="FF0000"/>
              </a:solidFill>
              <a:round/>
              <a:headEnd/>
              <a:tailEnd/>
            </a:ln>
          </p:spPr>
          <p:txBody>
            <a:bodyPr wrap="none" anchor="ctr"/>
            <a:lstStyle/>
            <a:p>
              <a:endParaRPr lang="en-US"/>
            </a:p>
          </p:txBody>
        </p:sp>
        <p:sp>
          <p:nvSpPr>
            <p:cNvPr id="23682" name="Oval 134"/>
            <p:cNvSpPr>
              <a:spLocks noChangeArrowheads="1"/>
            </p:cNvSpPr>
            <p:nvPr/>
          </p:nvSpPr>
          <p:spPr bwMode="auto">
            <a:xfrm>
              <a:off x="0" y="2432"/>
              <a:ext cx="839" cy="181"/>
            </a:xfrm>
            <a:prstGeom prst="ellipse">
              <a:avLst/>
            </a:prstGeom>
            <a:noFill/>
            <a:ln w="9525">
              <a:solidFill>
                <a:srgbClr val="FF0000"/>
              </a:solidFill>
              <a:round/>
              <a:headEnd/>
              <a:tailEnd/>
            </a:ln>
          </p:spPr>
          <p:txBody>
            <a:bodyPr wrap="none" anchor="ctr"/>
            <a:lstStyle/>
            <a:p>
              <a:endParaRPr lang="en-US"/>
            </a:p>
          </p:txBody>
        </p:sp>
        <p:sp>
          <p:nvSpPr>
            <p:cNvPr id="23683" name="Oval 135"/>
            <p:cNvSpPr>
              <a:spLocks noChangeArrowheads="1"/>
            </p:cNvSpPr>
            <p:nvPr/>
          </p:nvSpPr>
          <p:spPr bwMode="auto">
            <a:xfrm>
              <a:off x="0" y="1434"/>
              <a:ext cx="839" cy="181"/>
            </a:xfrm>
            <a:prstGeom prst="ellipse">
              <a:avLst/>
            </a:prstGeom>
            <a:noFill/>
            <a:ln w="9525">
              <a:solidFill>
                <a:srgbClr val="FF0000"/>
              </a:solidFill>
              <a:round/>
              <a:headEnd/>
              <a:tailEnd/>
            </a:ln>
          </p:spPr>
          <p:txBody>
            <a:bodyPr wrap="none" anchor="ctr"/>
            <a:lstStyle/>
            <a:p>
              <a:endParaRPr lang="en-US"/>
            </a:p>
          </p:txBody>
        </p:sp>
        <p:sp>
          <p:nvSpPr>
            <p:cNvPr id="23684" name="Oval 136"/>
            <p:cNvSpPr>
              <a:spLocks noChangeArrowheads="1"/>
            </p:cNvSpPr>
            <p:nvPr/>
          </p:nvSpPr>
          <p:spPr bwMode="auto">
            <a:xfrm>
              <a:off x="0" y="1661"/>
              <a:ext cx="839" cy="181"/>
            </a:xfrm>
            <a:prstGeom prst="ellipse">
              <a:avLst/>
            </a:prstGeom>
            <a:noFill/>
            <a:ln w="9525">
              <a:solidFill>
                <a:srgbClr val="FF0000"/>
              </a:solidFill>
              <a:round/>
              <a:headEnd/>
              <a:tailEnd/>
            </a:ln>
          </p:spPr>
          <p:txBody>
            <a:bodyPr wrap="none" anchor="ctr"/>
            <a:lstStyle/>
            <a:p>
              <a:endParaRPr lang="en-US"/>
            </a:p>
          </p:txBody>
        </p:sp>
        <p:sp>
          <p:nvSpPr>
            <p:cNvPr id="23685" name="Oval 137"/>
            <p:cNvSpPr>
              <a:spLocks noChangeArrowheads="1"/>
            </p:cNvSpPr>
            <p:nvPr/>
          </p:nvSpPr>
          <p:spPr bwMode="auto">
            <a:xfrm>
              <a:off x="0" y="1842"/>
              <a:ext cx="839" cy="181"/>
            </a:xfrm>
            <a:prstGeom prst="ellipse">
              <a:avLst/>
            </a:prstGeom>
            <a:noFill/>
            <a:ln w="9525">
              <a:solidFill>
                <a:srgbClr val="FF0000"/>
              </a:solidFill>
              <a:round/>
              <a:headEnd/>
              <a:tailEnd/>
            </a:ln>
          </p:spPr>
          <p:txBody>
            <a:bodyPr wrap="none" anchor="ctr"/>
            <a:lstStyle/>
            <a:p>
              <a:endParaRPr lang="en-US"/>
            </a:p>
          </p:txBody>
        </p:sp>
        <p:sp>
          <p:nvSpPr>
            <p:cNvPr id="23686" name="Oval 138"/>
            <p:cNvSpPr>
              <a:spLocks noChangeArrowheads="1"/>
            </p:cNvSpPr>
            <p:nvPr/>
          </p:nvSpPr>
          <p:spPr bwMode="auto">
            <a:xfrm>
              <a:off x="0" y="3203"/>
              <a:ext cx="839" cy="181"/>
            </a:xfrm>
            <a:prstGeom prst="ellipse">
              <a:avLst/>
            </a:prstGeom>
            <a:noFill/>
            <a:ln w="9525">
              <a:solidFill>
                <a:srgbClr val="FF0000"/>
              </a:solidFill>
              <a:round/>
              <a:headEnd/>
              <a:tailEnd/>
            </a:ln>
          </p:spPr>
          <p:txBody>
            <a:bodyPr wrap="none" anchor="ctr"/>
            <a:lstStyle/>
            <a:p>
              <a:endParaRPr lang="en-US"/>
            </a:p>
          </p:txBody>
        </p:sp>
        <p:sp>
          <p:nvSpPr>
            <p:cNvPr id="23687" name="Oval 139"/>
            <p:cNvSpPr>
              <a:spLocks noChangeArrowheads="1"/>
            </p:cNvSpPr>
            <p:nvPr/>
          </p:nvSpPr>
          <p:spPr bwMode="auto">
            <a:xfrm>
              <a:off x="0" y="3566"/>
              <a:ext cx="839" cy="181"/>
            </a:xfrm>
            <a:prstGeom prst="ellipse">
              <a:avLst/>
            </a:prstGeom>
            <a:noFill/>
            <a:ln w="9525">
              <a:solidFill>
                <a:srgbClr val="FF0000"/>
              </a:solidFill>
              <a:round/>
              <a:headEnd/>
              <a:tailEnd/>
            </a:ln>
          </p:spPr>
          <p:txBody>
            <a:bodyPr wrap="none" anchor="ctr"/>
            <a:lstStyle/>
            <a:p>
              <a:endParaRPr lang="en-US"/>
            </a:p>
          </p:txBody>
        </p:sp>
        <p:sp>
          <p:nvSpPr>
            <p:cNvPr id="23688" name="Text Box 140"/>
            <p:cNvSpPr txBox="1">
              <a:spLocks noChangeArrowheads="1"/>
            </p:cNvSpPr>
            <p:nvPr/>
          </p:nvSpPr>
          <p:spPr bwMode="auto">
            <a:xfrm>
              <a:off x="0" y="0"/>
              <a:ext cx="3923" cy="173"/>
            </a:xfrm>
            <a:prstGeom prst="rect">
              <a:avLst/>
            </a:prstGeom>
            <a:noFill/>
            <a:ln w="9525">
              <a:noFill/>
              <a:miter lim="800000"/>
              <a:headEnd/>
              <a:tailEnd/>
            </a:ln>
          </p:spPr>
          <p:txBody>
            <a:bodyPr>
              <a:spAutoFit/>
            </a:bodyPr>
            <a:lstStyle/>
            <a:p>
              <a:pPr>
                <a:spcBef>
                  <a:spcPct val="50000"/>
                </a:spcBef>
              </a:pPr>
              <a:r>
                <a:rPr lang="en-US" altLang="zh-TW" sz="1200" b="1">
                  <a:solidFill>
                    <a:srgbClr val="FF0000"/>
                  </a:solidFill>
                  <a:ea typeface="新細明體" pitchFamily="-105" charset="-120"/>
                </a:rPr>
                <a:t>1</a:t>
              </a:r>
              <a:r>
                <a:rPr lang="en-US" altLang="zh-TW" sz="1200" b="1" baseline="30000">
                  <a:solidFill>
                    <a:srgbClr val="FF0000"/>
                  </a:solidFill>
                  <a:ea typeface="新細明體" pitchFamily="-105" charset="-120"/>
                </a:rPr>
                <a:t>ST</a:t>
              </a:r>
              <a:r>
                <a:rPr lang="en-US" altLang="zh-TW" sz="1200" b="1">
                  <a:solidFill>
                    <a:srgbClr val="FF0000"/>
                  </a:solidFill>
                  <a:ea typeface="新細明體" pitchFamily="-105" charset="-120"/>
                </a:rPr>
                <a:t> GENERATION ANTIDEPRESSANTS ; TRICYCLIC ANTIDEPRESSANTS</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title"/>
          </p:nvPr>
        </p:nvSpPr>
        <p:spPr/>
        <p:txBody>
          <a:bodyPr/>
          <a:lstStyle/>
          <a:p>
            <a:pPr eaLnBrk="1" hangingPunct="1"/>
            <a:r>
              <a:rPr lang="en-US" smtClean="0">
                <a:ea typeface="ＭＳ Ｐゴシック" pitchFamily="-105" charset="-128"/>
              </a:rPr>
              <a:t>What are Antidepressants?</a:t>
            </a:r>
          </a:p>
        </p:txBody>
      </p:sp>
      <p:sp>
        <p:nvSpPr>
          <p:cNvPr id="16387" name="Rectangle 8"/>
          <p:cNvSpPr>
            <a:spLocks noGrp="1" noChangeArrowheads="1"/>
          </p:cNvSpPr>
          <p:nvPr>
            <p:ph idx="1"/>
          </p:nvPr>
        </p:nvSpPr>
        <p:spPr/>
        <p:txBody>
          <a:bodyPr/>
          <a:lstStyle/>
          <a:p>
            <a:pPr eaLnBrk="1" hangingPunct="1">
              <a:lnSpc>
                <a:spcPct val="90000"/>
              </a:lnSpc>
            </a:pPr>
            <a:r>
              <a:rPr lang="en-US" sz="2800" smtClean="0">
                <a:ea typeface="ＭＳ Ｐゴシック" pitchFamily="-105" charset="-128"/>
              </a:rPr>
              <a:t>Drugs that are used to relieve or prevent psychic depression.</a:t>
            </a:r>
          </a:p>
          <a:p>
            <a:pPr eaLnBrk="1" hangingPunct="1">
              <a:lnSpc>
                <a:spcPct val="90000"/>
              </a:lnSpc>
            </a:pPr>
            <a:r>
              <a:rPr lang="en-US" sz="2800" smtClean="0">
                <a:ea typeface="ＭＳ Ｐゴシック" pitchFamily="-105" charset="-128"/>
              </a:rPr>
              <a:t>Work by altering the way in which specific chemicals, called neurotransmitters, work in our brains (i.e. in the case of depression, some of the neurotransmitter systems don’t seem to be working properly).</a:t>
            </a:r>
          </a:p>
          <a:p>
            <a:pPr eaLnBrk="1" hangingPunct="1">
              <a:lnSpc>
                <a:spcPct val="90000"/>
              </a:lnSpc>
            </a:pPr>
            <a:r>
              <a:rPr lang="en-US" sz="2800" smtClean="0">
                <a:ea typeface="ＭＳ Ｐゴシック" pitchFamily="-105" charset="-128"/>
              </a:rPr>
              <a:t>They increase the activity of these chemicals in our brains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685800" y="0"/>
            <a:ext cx="7772400" cy="1143000"/>
          </a:xfrm>
        </p:spPr>
        <p:txBody>
          <a:bodyPr/>
          <a:lstStyle/>
          <a:p>
            <a:pPr eaLnBrk="1" hangingPunct="1"/>
            <a:r>
              <a:rPr lang="en-US" altLang="zh-TW" smtClean="0">
                <a:ea typeface="新細明體" pitchFamily="-105" charset="-120"/>
              </a:rPr>
              <a:t>Amine Hypothesis</a:t>
            </a:r>
          </a:p>
        </p:txBody>
      </p:sp>
      <p:sp>
        <p:nvSpPr>
          <p:cNvPr id="18435" name="Rectangle 3"/>
          <p:cNvSpPr>
            <a:spLocks noGrp="1" noChangeArrowheads="1"/>
          </p:cNvSpPr>
          <p:nvPr>
            <p:ph idx="1"/>
          </p:nvPr>
        </p:nvSpPr>
        <p:spPr>
          <a:xfrm>
            <a:off x="0" y="1447800"/>
            <a:ext cx="9396413" cy="4495800"/>
          </a:xfrm>
        </p:spPr>
        <p:txBody>
          <a:bodyPr/>
          <a:lstStyle/>
          <a:p>
            <a:pPr eaLnBrk="1" hangingPunct="1">
              <a:lnSpc>
                <a:spcPct val="80000"/>
              </a:lnSpc>
            </a:pPr>
            <a:r>
              <a:rPr lang="en-US" altLang="zh-TW" sz="2800" smtClean="0">
                <a:ea typeface="新細明體" pitchFamily="-105" charset="-120"/>
              </a:rPr>
              <a:t>1950: </a:t>
            </a:r>
            <a:r>
              <a:rPr lang="en-US" altLang="zh-TW" sz="2800" smtClean="0">
                <a:solidFill>
                  <a:srgbClr val="FF0000"/>
                </a:solidFill>
                <a:ea typeface="新細明體" pitchFamily="-105" charset="-120"/>
              </a:rPr>
              <a:t>Reserpine</a:t>
            </a:r>
            <a:r>
              <a:rPr lang="en-US" altLang="zh-TW" sz="2800" smtClean="0">
                <a:ea typeface="新細明體" pitchFamily="-105" charset="-120"/>
              </a:rPr>
              <a:t> </a:t>
            </a:r>
            <a:r>
              <a:rPr lang="en-US" altLang="zh-TW" sz="2800" smtClean="0">
                <a:ea typeface="新細明體" pitchFamily="-105" charset="-120"/>
                <a:sym typeface="Wingdings" pitchFamily="-105" charset="2"/>
              </a:rPr>
              <a:t> Induce depression</a:t>
            </a:r>
          </a:p>
          <a:p>
            <a:pPr eaLnBrk="1" hangingPunct="1">
              <a:lnSpc>
                <a:spcPct val="80000"/>
              </a:lnSpc>
            </a:pPr>
            <a:r>
              <a:rPr lang="en-US" altLang="zh-TW" sz="2800" smtClean="0">
                <a:ea typeface="新細明體" pitchFamily="-105" charset="-120"/>
                <a:sym typeface="Wingdings" pitchFamily="-105" charset="2"/>
              </a:rPr>
              <a:t>Study: Reserpine depletes storage or amine neurotransmitters such as </a:t>
            </a:r>
            <a:r>
              <a:rPr lang="en-US" altLang="zh-TW" sz="2800" smtClean="0">
                <a:solidFill>
                  <a:srgbClr val="FF0000"/>
                </a:solidFill>
                <a:ea typeface="新細明體" pitchFamily="-105" charset="-120"/>
                <a:sym typeface="Wingdings" pitchFamily="-105" charset="2"/>
              </a:rPr>
              <a:t>serotonin</a:t>
            </a:r>
            <a:r>
              <a:rPr lang="en-US" altLang="zh-TW" sz="2800" smtClean="0">
                <a:ea typeface="新細明體" pitchFamily="-105" charset="-120"/>
                <a:sym typeface="Wingdings" pitchFamily="-105" charset="2"/>
              </a:rPr>
              <a:t> and </a:t>
            </a:r>
            <a:r>
              <a:rPr lang="en-US" altLang="zh-TW" sz="2800" smtClean="0">
                <a:solidFill>
                  <a:srgbClr val="FF0000"/>
                </a:solidFill>
                <a:ea typeface="新細明體" pitchFamily="-105" charset="-120"/>
                <a:sym typeface="Wingdings" pitchFamily="-105" charset="2"/>
              </a:rPr>
              <a:t>norepinephrine</a:t>
            </a:r>
          </a:p>
          <a:p>
            <a:pPr eaLnBrk="1" hangingPunct="1">
              <a:lnSpc>
                <a:spcPct val="80000"/>
              </a:lnSpc>
            </a:pPr>
            <a:r>
              <a:rPr lang="en-US" altLang="zh-TW" sz="2800" smtClean="0">
                <a:ea typeface="新細明體" pitchFamily="-105" charset="-120"/>
                <a:sym typeface="Wingdings" pitchFamily="-105" charset="2"/>
              </a:rPr>
              <a:t>Break-through: </a:t>
            </a:r>
            <a:r>
              <a:rPr lang="en-US" altLang="zh-TW" sz="2800" smtClean="0">
                <a:solidFill>
                  <a:srgbClr val="FF0000"/>
                </a:solidFill>
                <a:ea typeface="新細明體" pitchFamily="-105" charset="-120"/>
                <a:sym typeface="Wingdings" pitchFamily="-105" charset="2"/>
              </a:rPr>
              <a:t>MAOI</a:t>
            </a:r>
            <a:r>
              <a:rPr lang="en-US" altLang="zh-TW" sz="2800" smtClean="0">
                <a:ea typeface="新細明體" pitchFamily="-105" charset="-120"/>
                <a:sym typeface="Wingdings" pitchFamily="-105" charset="2"/>
              </a:rPr>
              <a:t> and </a:t>
            </a:r>
            <a:r>
              <a:rPr lang="en-US" altLang="zh-TW" sz="2800" smtClean="0">
                <a:solidFill>
                  <a:srgbClr val="FF0000"/>
                </a:solidFill>
                <a:ea typeface="新細明體" pitchFamily="-105" charset="-120"/>
                <a:sym typeface="Wingdings" pitchFamily="-105" charset="2"/>
              </a:rPr>
              <a:t>TCA</a:t>
            </a:r>
          </a:p>
          <a:p>
            <a:pPr eaLnBrk="1" hangingPunct="1">
              <a:lnSpc>
                <a:spcPct val="80000"/>
              </a:lnSpc>
            </a:pPr>
            <a:r>
              <a:rPr lang="en-US" altLang="zh-TW" sz="2800" smtClean="0">
                <a:ea typeface="新細明體" pitchFamily="-105" charset="-120"/>
                <a:sym typeface="Wingdings" pitchFamily="-105" charset="2"/>
              </a:rPr>
              <a:t>Then: Depression  Amine-dependent synaptic transmission</a:t>
            </a:r>
          </a:p>
          <a:p>
            <a:pPr eaLnBrk="1" hangingPunct="1">
              <a:lnSpc>
                <a:spcPct val="80000"/>
              </a:lnSpc>
              <a:buFontTx/>
              <a:buNone/>
            </a:pPr>
            <a:r>
              <a:rPr lang="en-US" altLang="zh-TW" sz="2800" smtClean="0">
                <a:ea typeface="新細明體" pitchFamily="-105" charset="-120"/>
                <a:sym typeface="Wingdings" pitchFamily="-105" charset="2"/>
              </a:rPr>
              <a:t>	(Antidepressants  </a:t>
            </a:r>
            <a:r>
              <a:rPr lang="en-US" altLang="zh-TW" sz="2800" smtClean="0">
                <a:solidFill>
                  <a:srgbClr val="FF0000"/>
                </a:solidFill>
                <a:ea typeface="新細明體" pitchFamily="-105" charset="-120"/>
                <a:sym typeface="Wingdings" pitchFamily="-105" charset="2"/>
              </a:rPr>
              <a:t>Amine</a:t>
            </a:r>
            <a:r>
              <a:rPr lang="en-US" altLang="zh-TW" sz="2800" smtClean="0">
                <a:ea typeface="新細明體" pitchFamily="-105" charset="-120"/>
                <a:sym typeface="Wingdings" pitchFamily="-105" charset="2"/>
              </a:rPr>
              <a:t> by means of </a:t>
            </a:r>
            <a:r>
              <a:rPr lang="en-US" altLang="zh-TW" sz="2800" smtClean="0">
                <a:solidFill>
                  <a:srgbClr val="FF0000"/>
                </a:solidFill>
                <a:ea typeface="新細明體" pitchFamily="-105" charset="-120"/>
                <a:sym typeface="Wingdings" pitchFamily="-105" charset="2"/>
              </a:rPr>
              <a:t>reuptake</a:t>
            </a:r>
            <a:r>
              <a:rPr lang="en-US" altLang="zh-TW" sz="2800" smtClean="0">
                <a:ea typeface="新細明體" pitchFamily="-105" charset="-120"/>
                <a:sym typeface="Wingdings" pitchFamily="-105" charset="2"/>
              </a:rPr>
              <a:t> and </a:t>
            </a:r>
            <a:r>
              <a:rPr lang="en-US" altLang="zh-TW" sz="2800" smtClean="0">
                <a:solidFill>
                  <a:srgbClr val="FF0000"/>
                </a:solidFill>
                <a:ea typeface="新細明體" pitchFamily="-105" charset="-120"/>
                <a:sym typeface="Wingdings" pitchFamily="-105" charset="2"/>
              </a:rPr>
              <a:t>metabolism</a:t>
            </a:r>
            <a:r>
              <a:rPr lang="en-US" altLang="zh-TW" sz="2800" smtClean="0">
                <a:ea typeface="新細明體" pitchFamily="-105" charset="-120"/>
                <a:sym typeface="Wingdings" pitchFamily="-105" charset="2"/>
              </a:rPr>
              <a:t>)</a:t>
            </a:r>
          </a:p>
          <a:p>
            <a:pPr eaLnBrk="1" hangingPunct="1">
              <a:lnSpc>
                <a:spcPct val="80000"/>
              </a:lnSpc>
            </a:pPr>
            <a:r>
              <a:rPr lang="en-US" altLang="zh-TW" sz="2800" smtClean="0">
                <a:ea typeface="新細明體" pitchFamily="-105" charset="-120"/>
                <a:sym typeface="Wingdings" pitchFamily="-105" charset="2"/>
              </a:rPr>
              <a:t>Conclusion: Major model for the subsequent antidepressants, except </a:t>
            </a:r>
            <a:r>
              <a:rPr lang="en-US" altLang="zh-TW" sz="2800" smtClean="0">
                <a:solidFill>
                  <a:srgbClr val="FF0000"/>
                </a:solidFill>
                <a:ea typeface="新細明體" pitchFamily="-105" charset="-120"/>
                <a:sym typeface="Wingdings" pitchFamily="-105" charset="2"/>
              </a:rPr>
              <a:t>Buproprion</a:t>
            </a:r>
            <a:r>
              <a:rPr lang="en-US" altLang="zh-TW" sz="2800" smtClean="0">
                <a:ea typeface="新細明體" pitchFamily="-105" charset="-120"/>
                <a:sym typeface="Wingdings" pitchFamily="-105" charset="2"/>
              </a:rPr>
              <a:t>. </a:t>
            </a:r>
          </a:p>
          <a:p>
            <a:pPr eaLnBrk="1" hangingPunct="1">
              <a:lnSpc>
                <a:spcPct val="80000"/>
              </a:lnSpc>
            </a:pPr>
            <a:endParaRPr lang="en-US" altLang="zh-TW" sz="2800" smtClean="0">
              <a:ea typeface="新細明體" pitchFamily="-105" charset="-120"/>
              <a:sym typeface="Wingdings" pitchFamily="-105" charset="2"/>
            </a:endParaRPr>
          </a:p>
          <a:p>
            <a:pPr eaLnBrk="1" hangingPunct="1">
              <a:lnSpc>
                <a:spcPct val="80000"/>
              </a:lnSpc>
            </a:pPr>
            <a:endParaRPr lang="en-US" altLang="zh-TW" sz="2800" smtClean="0">
              <a:ea typeface="新細明體" pitchFamily="-105" charset="-12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6"/>
          <p:cNvSpPr>
            <a:spLocks noGrp="1" noChangeArrowheads="1"/>
          </p:cNvSpPr>
          <p:nvPr>
            <p:ph type="title"/>
          </p:nvPr>
        </p:nvSpPr>
        <p:spPr>
          <a:xfrm>
            <a:off x="533400" y="304800"/>
            <a:ext cx="8001000" cy="914400"/>
          </a:xfrm>
          <a:solidFill>
            <a:schemeClr val="hlink"/>
          </a:solidFill>
        </p:spPr>
        <p:txBody>
          <a:bodyPr/>
          <a:lstStyle/>
          <a:p>
            <a:r>
              <a:rPr lang="en-US" sz="3600" b="1" smtClean="0">
                <a:solidFill>
                  <a:srgbClr val="000000"/>
                </a:solidFill>
                <a:latin typeface="Arial" charset="0"/>
                <a:ea typeface="ＭＳ Ｐゴシック" pitchFamily="-105" charset="-128"/>
              </a:rPr>
              <a:t>Biogenic Theory of Depression</a:t>
            </a:r>
            <a:endParaRPr lang="en-US" b="1" smtClean="0">
              <a:solidFill>
                <a:srgbClr val="000000"/>
              </a:solidFill>
              <a:latin typeface="Arial" charset="0"/>
              <a:ea typeface="ＭＳ Ｐゴシック" pitchFamily="-105" charset="-128"/>
            </a:endParaRPr>
          </a:p>
        </p:txBody>
      </p:sp>
      <p:sp>
        <p:nvSpPr>
          <p:cNvPr id="19458" name="Rectangle 5"/>
          <p:cNvSpPr>
            <a:spLocks noGrp="1" noChangeArrowheads="1"/>
          </p:cNvSpPr>
          <p:nvPr>
            <p:ph idx="1"/>
          </p:nvPr>
        </p:nvSpPr>
        <p:spPr>
          <a:xfrm>
            <a:off x="533400" y="1905000"/>
            <a:ext cx="8153400" cy="4648200"/>
          </a:xfrm>
        </p:spPr>
        <p:txBody>
          <a:bodyPr/>
          <a:lstStyle/>
          <a:p>
            <a:pPr lvl="2"/>
            <a:r>
              <a:rPr lang="en-US" sz="2800" smtClean="0">
                <a:solidFill>
                  <a:srgbClr val="000000"/>
                </a:solidFill>
                <a:latin typeface="Arial" charset="0"/>
              </a:rPr>
              <a:t>The precise cause of affective disorders remains elusive.</a:t>
            </a:r>
          </a:p>
          <a:p>
            <a:pPr lvl="2"/>
            <a:r>
              <a:rPr lang="en-US" sz="2800" smtClean="0">
                <a:solidFill>
                  <a:srgbClr val="000000"/>
                </a:solidFill>
                <a:latin typeface="Arial" charset="0"/>
              </a:rPr>
              <a:t>Evidence implicates alterations in the firing patterns of a subset of biogenic amines in the CNS, Norepinephrine (NE) and Serotonin (5-HT).</a:t>
            </a:r>
          </a:p>
          <a:p>
            <a:pPr lvl="2"/>
            <a:endParaRPr lang="en-US" sz="2800" smtClean="0">
              <a:solidFill>
                <a:srgbClr val="000000"/>
              </a:solidFill>
              <a:latin typeface="Arial" charset="0"/>
            </a:endParaRPr>
          </a:p>
          <a:p>
            <a:pPr lvl="2">
              <a:buFontTx/>
              <a:buNone/>
            </a:pPr>
            <a:r>
              <a:rPr lang="en-US" sz="2800" b="1" smtClean="0">
                <a:solidFill>
                  <a:srgbClr val="000000"/>
                </a:solidFill>
                <a:latin typeface="Arial" charset="0"/>
                <a:sym typeface="Symbol" pitchFamily="-105" charset="2"/>
              </a:rPr>
              <a:t> </a:t>
            </a:r>
            <a:r>
              <a:rPr lang="en-US" sz="2800" b="1" smtClean="0">
                <a:solidFill>
                  <a:srgbClr val="000000"/>
                </a:solidFill>
                <a:latin typeface="Arial" charset="0"/>
              </a:rPr>
              <a:t>Activity of NE and 5 -HT systems</a:t>
            </a:r>
            <a:r>
              <a:rPr lang="en-US" sz="4000" b="1" smtClean="0">
                <a:solidFill>
                  <a:srgbClr val="000000"/>
                </a:solidFill>
                <a:latin typeface="Arial" charset="0"/>
              </a:rPr>
              <a:t>?</a:t>
            </a:r>
            <a:r>
              <a:rPr lang="en-US" sz="2800" smtClean="0">
                <a:solidFill>
                  <a:srgbClr val="000000"/>
                </a:solidFill>
                <a:latin typeface="Arial" charset="0"/>
              </a:rPr>
              <a:t>.</a:t>
            </a:r>
          </a:p>
          <a:p>
            <a:endParaRPr lang="en-US" smtClean="0">
              <a:solidFill>
                <a:srgbClr val="00FFFF"/>
              </a:solidFill>
              <a:ea typeface="ＭＳ Ｐゴシック" pitchFamily="-105" charset="-12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endParaRPr lang="zh-TW" altLang="en-US" smtClean="0">
              <a:ea typeface="新細明體" pitchFamily="-105" charset="-120"/>
            </a:endParaRPr>
          </a:p>
        </p:txBody>
      </p:sp>
      <p:sp>
        <p:nvSpPr>
          <p:cNvPr id="21507" name="Rectangle 3"/>
          <p:cNvSpPr>
            <a:spLocks noGrp="1" noChangeArrowheads="1"/>
          </p:cNvSpPr>
          <p:nvPr>
            <p:ph idx="1"/>
          </p:nvPr>
        </p:nvSpPr>
        <p:spPr/>
        <p:txBody>
          <a:bodyPr/>
          <a:lstStyle/>
          <a:p>
            <a:pPr eaLnBrk="1" hangingPunct="1"/>
            <a:endParaRPr lang="zh-TW" altLang="en-US" smtClean="0">
              <a:ea typeface="新細明體" pitchFamily="-105" charset="-120"/>
            </a:endParaRPr>
          </a:p>
        </p:txBody>
      </p:sp>
      <p:pic>
        <p:nvPicPr>
          <p:cNvPr id="21508" name="Picture 5" descr="BCPF3006&amp;SessionID=14F7D8CZYPJMPTRX"/>
          <p:cNvPicPr>
            <a:picLocks noChangeAspect="1" noChangeArrowheads="1"/>
          </p:cNvPicPr>
          <p:nvPr/>
        </p:nvPicPr>
        <p:blipFill>
          <a:blip r:embed="rId2"/>
          <a:srcRect/>
          <a:stretch>
            <a:fillRect/>
          </a:stretch>
        </p:blipFill>
        <p:spPr bwMode="auto">
          <a:xfrm>
            <a:off x="684213" y="0"/>
            <a:ext cx="7885112" cy="6977063"/>
          </a:xfrm>
          <a:prstGeom prst="rect">
            <a:avLst/>
          </a:prstGeom>
          <a:noFill/>
          <a:ln w="9525">
            <a:noFill/>
            <a:miter lim="800000"/>
            <a:headEnd/>
            <a:tailEnd/>
          </a:ln>
        </p:spPr>
      </p:pic>
      <p:sp>
        <p:nvSpPr>
          <p:cNvPr id="21509" name="TextBox 4"/>
          <p:cNvSpPr txBox="1">
            <a:spLocks noChangeArrowheads="1"/>
          </p:cNvSpPr>
          <p:nvPr/>
        </p:nvSpPr>
        <p:spPr bwMode="auto">
          <a:xfrm>
            <a:off x="3886200" y="1752600"/>
            <a:ext cx="903288" cy="461963"/>
          </a:xfrm>
          <a:prstGeom prst="rect">
            <a:avLst/>
          </a:prstGeom>
          <a:noFill/>
          <a:ln w="9525">
            <a:noFill/>
            <a:miter lim="800000"/>
            <a:headEnd/>
            <a:tailEnd/>
          </a:ln>
        </p:spPr>
        <p:txBody>
          <a:bodyPr wrap="none">
            <a:spAutoFit/>
          </a:bodyPr>
          <a:lstStyle/>
          <a:p>
            <a:r>
              <a:rPr lang="en-US">
                <a:solidFill>
                  <a:srgbClr val="FF0000"/>
                </a:solidFill>
              </a:rPr>
              <a:t>MAO</a:t>
            </a:r>
          </a:p>
        </p:txBody>
      </p:sp>
      <p:sp>
        <p:nvSpPr>
          <p:cNvPr id="21510" name="TextBox 5"/>
          <p:cNvSpPr txBox="1">
            <a:spLocks noChangeArrowheads="1"/>
          </p:cNvSpPr>
          <p:nvPr/>
        </p:nvSpPr>
        <p:spPr bwMode="auto">
          <a:xfrm>
            <a:off x="1066800" y="3048000"/>
            <a:ext cx="1073150" cy="461963"/>
          </a:xfrm>
          <a:prstGeom prst="rect">
            <a:avLst/>
          </a:prstGeom>
          <a:noFill/>
          <a:ln w="9525">
            <a:noFill/>
            <a:miter lim="800000"/>
            <a:headEnd/>
            <a:tailEnd/>
          </a:ln>
        </p:spPr>
        <p:txBody>
          <a:bodyPr wrap="none">
            <a:spAutoFit/>
          </a:bodyPr>
          <a:lstStyle/>
          <a:p>
            <a:r>
              <a:rPr lang="en-US">
                <a:solidFill>
                  <a:srgbClr val="FF0000"/>
                </a:solidFill>
              </a:rPr>
              <a:t>COMT</a:t>
            </a:r>
          </a:p>
        </p:txBody>
      </p:sp>
      <p:sp>
        <p:nvSpPr>
          <p:cNvPr id="21511" name="TextBox 6"/>
          <p:cNvSpPr txBox="1">
            <a:spLocks noChangeArrowheads="1"/>
          </p:cNvSpPr>
          <p:nvPr/>
        </p:nvSpPr>
        <p:spPr bwMode="auto">
          <a:xfrm>
            <a:off x="228600" y="0"/>
            <a:ext cx="4019550" cy="1200150"/>
          </a:xfrm>
          <a:prstGeom prst="rect">
            <a:avLst/>
          </a:prstGeom>
          <a:noFill/>
          <a:ln w="9525">
            <a:noFill/>
            <a:miter lim="800000"/>
            <a:headEnd/>
            <a:tailEnd/>
          </a:ln>
        </p:spPr>
        <p:txBody>
          <a:bodyPr wrap="none">
            <a:spAutoFit/>
          </a:bodyPr>
          <a:lstStyle/>
          <a:p>
            <a:pPr algn="ctr"/>
            <a:r>
              <a:rPr lang="en-US" b="1"/>
              <a:t>Amine neurotransmitters are</a:t>
            </a:r>
          </a:p>
          <a:p>
            <a:pPr algn="ctr"/>
            <a:r>
              <a:rPr lang="en-US" b="1"/>
              <a:t>either degraded (metab)</a:t>
            </a:r>
          </a:p>
          <a:p>
            <a:pPr algn="ctr"/>
            <a:r>
              <a:rPr lang="en-US" b="1"/>
              <a:t>or reuptaken</a:t>
            </a:r>
          </a:p>
        </p:txBody>
      </p:sp>
      <p:sp>
        <p:nvSpPr>
          <p:cNvPr id="21512" name="Oval 7"/>
          <p:cNvSpPr>
            <a:spLocks noChangeArrowheads="1"/>
          </p:cNvSpPr>
          <p:nvPr/>
        </p:nvSpPr>
        <p:spPr bwMode="auto">
          <a:xfrm>
            <a:off x="4267200" y="2057400"/>
            <a:ext cx="381000" cy="609600"/>
          </a:xfrm>
          <a:prstGeom prst="ellipse">
            <a:avLst/>
          </a:prstGeom>
          <a:solidFill>
            <a:schemeClr val="accent1"/>
          </a:solidFill>
          <a:ln w="9525">
            <a:solidFill>
              <a:schemeClr val="tx1"/>
            </a:solidFill>
            <a:round/>
            <a:headEnd/>
            <a:tailEnd/>
          </a:ln>
        </p:spPr>
        <p:txBody>
          <a:bodyPr/>
          <a:lstStyle/>
          <a:p>
            <a:endParaRPr lang="en-US"/>
          </a:p>
        </p:txBody>
      </p:sp>
      <p:sp>
        <p:nvSpPr>
          <p:cNvPr id="21513" name="TextBox 8"/>
          <p:cNvSpPr txBox="1">
            <a:spLocks noChangeArrowheads="1"/>
          </p:cNvSpPr>
          <p:nvPr/>
        </p:nvSpPr>
        <p:spPr bwMode="auto">
          <a:xfrm>
            <a:off x="4038600" y="2209800"/>
            <a:ext cx="782638" cy="461963"/>
          </a:xfrm>
          <a:prstGeom prst="rect">
            <a:avLst/>
          </a:prstGeom>
          <a:noFill/>
          <a:ln w="9525">
            <a:noFill/>
            <a:miter lim="800000"/>
            <a:headEnd/>
            <a:tailEnd/>
          </a:ln>
        </p:spPr>
        <p:txBody>
          <a:bodyPr wrap="none">
            <a:spAutoFit/>
          </a:bodyPr>
          <a:lstStyle/>
          <a:p>
            <a:r>
              <a:rPr lang="en-US"/>
              <a:t>Mito</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ext Box 2"/>
          <p:cNvSpPr txBox="1">
            <a:spLocks noChangeArrowheads="1"/>
          </p:cNvSpPr>
          <p:nvPr/>
        </p:nvSpPr>
        <p:spPr bwMode="auto">
          <a:xfrm>
            <a:off x="1355725" y="1812925"/>
            <a:ext cx="4989513" cy="3387725"/>
          </a:xfrm>
          <a:prstGeom prst="rect">
            <a:avLst/>
          </a:prstGeom>
          <a:noFill/>
          <a:ln w="9525">
            <a:solidFill>
              <a:srgbClr val="FA0529"/>
            </a:solidFill>
            <a:miter lim="800000"/>
            <a:headEnd/>
            <a:tailEnd/>
          </a:ln>
        </p:spPr>
        <p:txBody>
          <a:bodyPr wrap="none">
            <a:spAutoFit/>
          </a:bodyPr>
          <a:lstStyle/>
          <a:p>
            <a:r>
              <a:rPr lang="en-GB"/>
              <a:t>The monoamines</a:t>
            </a:r>
          </a:p>
          <a:p>
            <a:endParaRPr lang="en-GB"/>
          </a:p>
          <a:p>
            <a:r>
              <a:rPr lang="en-GB"/>
              <a:t>	Dopamine</a:t>
            </a:r>
          </a:p>
          <a:p>
            <a:endParaRPr lang="en-GB"/>
          </a:p>
          <a:p>
            <a:r>
              <a:rPr lang="en-GB"/>
              <a:t>	Epinephrine (adrenergic)</a:t>
            </a:r>
          </a:p>
          <a:p>
            <a:endParaRPr lang="en-GB"/>
          </a:p>
          <a:p>
            <a:r>
              <a:rPr lang="en-GB"/>
              <a:t>	Norepinephrine (noradrenergic)</a:t>
            </a:r>
          </a:p>
          <a:p>
            <a:endParaRPr lang="en-GB"/>
          </a:p>
          <a:p>
            <a:r>
              <a:rPr lang="en-GB"/>
              <a:t>	Serotonin</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685800" y="228600"/>
            <a:ext cx="7772400" cy="838200"/>
          </a:xfrm>
          <a:solidFill>
            <a:schemeClr val="hlink"/>
          </a:solidFill>
        </p:spPr>
        <p:txBody>
          <a:bodyPr/>
          <a:lstStyle/>
          <a:p>
            <a:r>
              <a:rPr lang="en-US" sz="3600" b="1" smtClean="0">
                <a:solidFill>
                  <a:srgbClr val="000000"/>
                </a:solidFill>
                <a:latin typeface="Arial" charset="0"/>
                <a:ea typeface="ＭＳ Ｐゴシック" pitchFamily="-105" charset="-128"/>
              </a:rPr>
              <a:t>NE System</a:t>
            </a:r>
            <a:endParaRPr lang="en-US" smtClean="0">
              <a:solidFill>
                <a:srgbClr val="000000"/>
              </a:solidFill>
              <a:ea typeface="ＭＳ Ｐゴシック" pitchFamily="-105" charset="-128"/>
            </a:endParaRPr>
          </a:p>
        </p:txBody>
      </p:sp>
      <p:sp>
        <p:nvSpPr>
          <p:cNvPr id="43011" name="Rectangle 5"/>
          <p:cNvSpPr>
            <a:spLocks noGrp="1" noChangeArrowheads="1"/>
          </p:cNvSpPr>
          <p:nvPr>
            <p:ph idx="1"/>
          </p:nvPr>
        </p:nvSpPr>
        <p:spPr>
          <a:xfrm>
            <a:off x="228600" y="1295400"/>
            <a:ext cx="8610600" cy="5334000"/>
          </a:xfrm>
        </p:spPr>
        <p:txBody>
          <a:bodyPr/>
          <a:lstStyle/>
          <a:p>
            <a:pPr>
              <a:lnSpc>
                <a:spcPct val="90000"/>
              </a:lnSpc>
              <a:buFontTx/>
              <a:buNone/>
            </a:pPr>
            <a:r>
              <a:rPr lang="en-US" sz="2400" smtClean="0">
                <a:solidFill>
                  <a:schemeClr val="hlink"/>
                </a:solidFill>
                <a:ea typeface="ＭＳ Ｐゴシック" pitchFamily="-105" charset="-128"/>
              </a:rPr>
              <a:t>   </a:t>
            </a:r>
            <a:r>
              <a:rPr lang="en-US" sz="2400" smtClean="0">
                <a:solidFill>
                  <a:srgbClr val="000000"/>
                </a:solidFill>
                <a:latin typeface="Arial" charset="0"/>
                <a:ea typeface="ＭＳ Ｐゴシック" pitchFamily="-105" charset="-128"/>
              </a:rPr>
              <a:t>Almost all NE pathways in the brain originate from the cell bodies of neuronal cells in the locus coereleus in the midbrain, which send their axons diffusely to the cortex, cerebellum and limbic areas (hippocampus, amygdala, hypothalamus, thalamus).</a:t>
            </a:r>
          </a:p>
          <a:p>
            <a:pPr lvl="2">
              <a:lnSpc>
                <a:spcPct val="90000"/>
              </a:lnSpc>
            </a:pPr>
            <a:r>
              <a:rPr lang="en-US" b="1" u="sng" smtClean="0">
                <a:solidFill>
                  <a:srgbClr val="000000"/>
                </a:solidFill>
                <a:latin typeface="Arial" charset="0"/>
              </a:rPr>
              <a:t>Mood</a:t>
            </a:r>
            <a:r>
              <a:rPr lang="en-US" b="1" smtClean="0">
                <a:solidFill>
                  <a:srgbClr val="000000"/>
                </a:solidFill>
                <a:latin typeface="Arial" charset="0"/>
              </a:rPr>
              <a:t>: -- higher functions performed by the cortex.</a:t>
            </a:r>
          </a:p>
          <a:p>
            <a:pPr lvl="2">
              <a:lnSpc>
                <a:spcPct val="90000"/>
              </a:lnSpc>
            </a:pPr>
            <a:r>
              <a:rPr lang="en-US" b="1" u="sng" smtClean="0">
                <a:solidFill>
                  <a:srgbClr val="000000"/>
                </a:solidFill>
                <a:latin typeface="Arial" charset="0"/>
              </a:rPr>
              <a:t>Cognitive function</a:t>
            </a:r>
            <a:r>
              <a:rPr lang="en-US" b="1" smtClean="0">
                <a:solidFill>
                  <a:srgbClr val="000000"/>
                </a:solidFill>
                <a:latin typeface="Arial" charset="0"/>
              </a:rPr>
              <a:t>: -- function of cortex.</a:t>
            </a:r>
          </a:p>
          <a:p>
            <a:pPr lvl="2">
              <a:lnSpc>
                <a:spcPct val="90000"/>
              </a:lnSpc>
            </a:pPr>
            <a:r>
              <a:rPr lang="en-US" b="1" u="sng" smtClean="0">
                <a:solidFill>
                  <a:srgbClr val="000000"/>
                </a:solidFill>
                <a:latin typeface="Arial" charset="0"/>
              </a:rPr>
              <a:t>Drive and motivation</a:t>
            </a:r>
            <a:r>
              <a:rPr lang="en-US" b="1" smtClean="0">
                <a:solidFill>
                  <a:srgbClr val="000000"/>
                </a:solidFill>
                <a:latin typeface="Arial" charset="0"/>
              </a:rPr>
              <a:t>:  -- function of brainstem</a:t>
            </a:r>
          </a:p>
          <a:p>
            <a:pPr lvl="2">
              <a:lnSpc>
                <a:spcPct val="90000"/>
              </a:lnSpc>
            </a:pPr>
            <a:r>
              <a:rPr lang="en-US" b="1" u="sng" smtClean="0">
                <a:solidFill>
                  <a:srgbClr val="000000"/>
                </a:solidFill>
                <a:latin typeface="Arial" charset="0"/>
              </a:rPr>
              <a:t>Memory and emotion</a:t>
            </a:r>
            <a:r>
              <a:rPr lang="en-US" b="1" smtClean="0">
                <a:solidFill>
                  <a:srgbClr val="000000"/>
                </a:solidFill>
                <a:latin typeface="Arial" charset="0"/>
              </a:rPr>
              <a:t>: -- function of the hippocampus and amygdala.</a:t>
            </a:r>
          </a:p>
          <a:p>
            <a:pPr lvl="2">
              <a:lnSpc>
                <a:spcPct val="90000"/>
              </a:lnSpc>
            </a:pPr>
            <a:r>
              <a:rPr lang="en-US" b="1" u="sng" smtClean="0">
                <a:solidFill>
                  <a:srgbClr val="000000"/>
                </a:solidFill>
                <a:latin typeface="Arial" charset="0"/>
              </a:rPr>
              <a:t>Endocrine response</a:t>
            </a:r>
            <a:r>
              <a:rPr lang="en-US" b="1" smtClean="0">
                <a:solidFill>
                  <a:srgbClr val="000000"/>
                </a:solidFill>
                <a:latin typeface="Arial" charset="0"/>
              </a:rPr>
              <a:t>: -- function of hypothalamus</a:t>
            </a:r>
            <a:r>
              <a:rPr lang="en-US" sz="1800" b="1" smtClean="0">
                <a:solidFill>
                  <a:srgbClr val="000000"/>
                </a:solidFill>
                <a:latin typeface="Arial" charset="0"/>
              </a:rPr>
              <a:t>.</a:t>
            </a:r>
            <a:endParaRPr lang="en-US" sz="1800" smtClean="0">
              <a:solidFill>
                <a:srgbClr val="000000"/>
              </a:solidFill>
              <a:latin typeface="Arial" charset="0"/>
            </a:endParaRPr>
          </a:p>
          <a:p>
            <a:pPr>
              <a:lnSpc>
                <a:spcPct val="90000"/>
              </a:lnSpc>
              <a:buFontTx/>
              <a:buNone/>
            </a:pPr>
            <a:r>
              <a:rPr lang="en-US" sz="2400" smtClean="0">
                <a:solidFill>
                  <a:srgbClr val="000000"/>
                </a:solidFill>
                <a:latin typeface="Arial" charset="0"/>
                <a:ea typeface="ＭＳ Ｐゴシック" pitchFamily="-105" charset="-128"/>
                <a:sym typeface="Symbol" pitchFamily="-105" charset="2"/>
              </a:rPr>
              <a:t>	</a:t>
            </a:r>
          </a:p>
          <a:p>
            <a:pPr>
              <a:lnSpc>
                <a:spcPct val="90000"/>
              </a:lnSpc>
              <a:buFontTx/>
              <a:buNone/>
            </a:pPr>
            <a:r>
              <a:rPr lang="en-US" sz="2400" smtClean="0">
                <a:solidFill>
                  <a:srgbClr val="000000"/>
                </a:solidFill>
                <a:latin typeface="Arial" charset="0"/>
                <a:ea typeface="ＭＳ Ｐゴシック" pitchFamily="-105" charset="-128"/>
                <a:sym typeface="Symbol" pitchFamily="-105" charset="2"/>
              </a:rPr>
              <a:t>	</a:t>
            </a:r>
            <a:r>
              <a:rPr lang="en-US" sz="2800" smtClean="0">
                <a:solidFill>
                  <a:srgbClr val="000000"/>
                </a:solidFill>
                <a:latin typeface="Arial" charset="0"/>
                <a:ea typeface="ＭＳ Ｐゴシック" pitchFamily="-105" charset="-128"/>
                <a:sym typeface="Symbol" pitchFamily="-105" charset="2"/>
              </a:rPr>
              <a:t></a:t>
            </a:r>
            <a:r>
              <a:rPr lang="en-US" sz="2800" smtClean="0">
                <a:solidFill>
                  <a:srgbClr val="000000"/>
                </a:solidFill>
                <a:latin typeface="Arial" charset="0"/>
                <a:ea typeface="ＭＳ Ｐゴシック" pitchFamily="-105" charset="-128"/>
              </a:rPr>
              <a:t> and </a:t>
            </a:r>
            <a:r>
              <a:rPr lang="en-US" sz="2800" smtClean="0">
                <a:solidFill>
                  <a:srgbClr val="000000"/>
                </a:solidFill>
                <a:latin typeface="Arial" charset="0"/>
                <a:ea typeface="ＭＳ Ｐゴシック" pitchFamily="-105" charset="-128"/>
                <a:sym typeface="Symbol" pitchFamily="-105" charset="2"/>
              </a:rPr>
              <a:t></a:t>
            </a:r>
            <a:r>
              <a:rPr lang="en-US" sz="2800" smtClean="0">
                <a:solidFill>
                  <a:srgbClr val="000000"/>
                </a:solidFill>
                <a:latin typeface="Arial" charset="0"/>
                <a:ea typeface="ＭＳ Ｐゴシック" pitchFamily="-105" charset="-128"/>
              </a:rPr>
              <a:t> receptors.</a:t>
            </a:r>
            <a:endParaRPr lang="en-US" smtClean="0">
              <a:solidFill>
                <a:srgbClr val="000000"/>
              </a:solidFill>
              <a:ea typeface="ＭＳ Ｐゴシック" pitchFamily="-105" charset="-12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034" name="Picture 2"/>
          <p:cNvPicPr>
            <a:picLocks noChangeAspect="1" noChangeArrowheads="1"/>
          </p:cNvPicPr>
          <p:nvPr/>
        </p:nvPicPr>
        <p:blipFill>
          <a:blip r:embed="rId2"/>
          <a:srcRect/>
          <a:stretch>
            <a:fillRect/>
          </a:stretch>
        </p:blipFill>
        <p:spPr bwMode="auto">
          <a:xfrm>
            <a:off x="-381000" y="722313"/>
            <a:ext cx="10015538" cy="5449887"/>
          </a:xfrm>
          <a:prstGeom prst="rect">
            <a:avLst/>
          </a:prstGeom>
          <a:noFill/>
          <a:ln w="9525">
            <a:noFill/>
            <a:miter lim="800000"/>
            <a:headEnd/>
            <a:tailEnd/>
          </a:ln>
        </p:spPr>
      </p:pic>
      <p:sp>
        <p:nvSpPr>
          <p:cNvPr id="44035" name="Rectangle 3"/>
          <p:cNvSpPr>
            <a:spLocks noChangeArrowheads="1"/>
          </p:cNvSpPr>
          <p:nvPr/>
        </p:nvSpPr>
        <p:spPr bwMode="auto">
          <a:xfrm>
            <a:off x="304800" y="5805488"/>
            <a:ext cx="6400800" cy="519112"/>
          </a:xfrm>
          <a:prstGeom prst="rect">
            <a:avLst/>
          </a:prstGeom>
          <a:solidFill>
            <a:schemeClr val="accent1"/>
          </a:solidFill>
          <a:ln w="9525">
            <a:noFill/>
            <a:miter lim="800000"/>
            <a:headEnd/>
            <a:tailEnd/>
          </a:ln>
        </p:spPr>
        <p:txBody>
          <a:bodyPr wrap="none">
            <a:spAutoFit/>
          </a:bodyPr>
          <a:lstStyle/>
          <a:p>
            <a:r>
              <a:rPr lang="en-GB" sz="2800" b="1">
                <a:solidFill>
                  <a:srgbClr val="FA0529"/>
                </a:solidFill>
              </a:rPr>
              <a:t>A synapse that uses norepinephrine (NE)</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058" name="Picture 2"/>
          <p:cNvPicPr>
            <a:picLocks noChangeAspect="1" noChangeArrowheads="1"/>
          </p:cNvPicPr>
          <p:nvPr/>
        </p:nvPicPr>
        <p:blipFill>
          <a:blip r:embed="rId2"/>
          <a:srcRect/>
          <a:stretch>
            <a:fillRect/>
          </a:stretch>
        </p:blipFill>
        <p:spPr bwMode="auto">
          <a:xfrm>
            <a:off x="152400" y="242888"/>
            <a:ext cx="8859838" cy="5861050"/>
          </a:xfrm>
          <a:prstGeom prst="rect">
            <a:avLst/>
          </a:prstGeom>
          <a:noFill/>
          <a:ln w="9525">
            <a:noFill/>
            <a:miter lim="800000"/>
            <a:headEnd/>
            <a:tailEnd/>
          </a:ln>
        </p:spPr>
      </p:pic>
      <p:sp>
        <p:nvSpPr>
          <p:cNvPr id="45059" name="Rectangle 3"/>
          <p:cNvSpPr>
            <a:spLocks noChangeArrowheads="1"/>
          </p:cNvSpPr>
          <p:nvPr/>
        </p:nvSpPr>
        <p:spPr bwMode="auto">
          <a:xfrm>
            <a:off x="2362200" y="6110288"/>
            <a:ext cx="2616200" cy="519112"/>
          </a:xfrm>
          <a:prstGeom prst="rect">
            <a:avLst/>
          </a:prstGeom>
          <a:solidFill>
            <a:schemeClr val="accent1"/>
          </a:solidFill>
          <a:ln w="9525">
            <a:noFill/>
            <a:miter lim="800000"/>
            <a:headEnd/>
            <a:tailEnd/>
          </a:ln>
        </p:spPr>
        <p:txBody>
          <a:bodyPr wrap="none">
            <a:spAutoFit/>
          </a:bodyPr>
          <a:lstStyle/>
          <a:p>
            <a:r>
              <a:rPr lang="en-GB" sz="2800" b="1">
                <a:solidFill>
                  <a:srgbClr val="FA0529"/>
                </a:solidFill>
              </a:rPr>
              <a:t>Reuptake of NE</a:t>
            </a:r>
          </a:p>
        </p:txBody>
      </p:sp>
      <p:sp>
        <p:nvSpPr>
          <p:cNvPr id="12292" name="Text Box 4"/>
          <p:cNvSpPr txBox="1">
            <a:spLocks noChangeArrowheads="1"/>
          </p:cNvSpPr>
          <p:nvPr/>
        </p:nvSpPr>
        <p:spPr bwMode="auto">
          <a:xfrm>
            <a:off x="2422525" y="381000"/>
            <a:ext cx="6478588" cy="1187450"/>
          </a:xfrm>
          <a:prstGeom prst="rect">
            <a:avLst/>
          </a:prstGeom>
          <a:solidFill>
            <a:srgbClr val="F6FA0F"/>
          </a:solidFill>
          <a:ln w="9525">
            <a:noFill/>
            <a:miter lim="800000"/>
            <a:headEnd/>
            <a:tailEnd/>
          </a:ln>
        </p:spPr>
        <p:txBody>
          <a:bodyPr wrap="none">
            <a:spAutoFit/>
          </a:bodyPr>
          <a:lstStyle/>
          <a:p>
            <a:r>
              <a:rPr lang="en-GB"/>
              <a:t>Monoamine oxidase, located on outer membrane</a:t>
            </a:r>
          </a:p>
          <a:p>
            <a:r>
              <a:rPr lang="en-GB"/>
              <a:t>of mitochondria; deaminates catecholamines free in</a:t>
            </a:r>
          </a:p>
          <a:p>
            <a:r>
              <a:rPr lang="en-GB"/>
              <a:t>nerve terminal that are not protected by vesicles</a:t>
            </a:r>
          </a:p>
        </p:txBody>
      </p:sp>
      <p:sp>
        <p:nvSpPr>
          <p:cNvPr id="12293" name="Text Box 5"/>
          <p:cNvSpPr txBox="1">
            <a:spLocks noChangeArrowheads="1"/>
          </p:cNvSpPr>
          <p:nvPr/>
        </p:nvSpPr>
        <p:spPr bwMode="auto">
          <a:xfrm>
            <a:off x="365125" y="4648200"/>
            <a:ext cx="2498725" cy="822325"/>
          </a:xfrm>
          <a:prstGeom prst="rect">
            <a:avLst/>
          </a:prstGeom>
          <a:solidFill>
            <a:srgbClr val="FF7F23"/>
          </a:solidFill>
          <a:ln w="9525">
            <a:noFill/>
            <a:miter lim="800000"/>
            <a:headEnd/>
            <a:tailEnd/>
          </a:ln>
        </p:spPr>
        <p:txBody>
          <a:bodyPr wrap="none">
            <a:spAutoFit/>
          </a:bodyPr>
          <a:lstStyle/>
          <a:p>
            <a:r>
              <a:rPr lang="en-GB"/>
              <a:t>Selective inhibitor,</a:t>
            </a:r>
          </a:p>
          <a:p>
            <a:r>
              <a:rPr lang="en-GB"/>
              <a:t>reboxetine</a:t>
            </a:r>
          </a:p>
        </p:txBody>
      </p:sp>
      <p:sp>
        <p:nvSpPr>
          <p:cNvPr id="12294" name="Text Box 6"/>
          <p:cNvSpPr txBox="1">
            <a:spLocks noChangeArrowheads="1"/>
          </p:cNvSpPr>
          <p:nvPr/>
        </p:nvSpPr>
        <p:spPr bwMode="auto">
          <a:xfrm>
            <a:off x="3352800" y="5181600"/>
            <a:ext cx="3168650" cy="457200"/>
          </a:xfrm>
          <a:prstGeom prst="rect">
            <a:avLst/>
          </a:prstGeom>
          <a:solidFill>
            <a:srgbClr val="FF7F23"/>
          </a:solidFill>
          <a:ln w="9525">
            <a:noFill/>
            <a:miter lim="800000"/>
            <a:headEnd/>
            <a:tailEnd/>
          </a:ln>
        </p:spPr>
        <p:txBody>
          <a:bodyPr wrap="none">
            <a:spAutoFit/>
          </a:bodyPr>
          <a:lstStyle/>
          <a:p>
            <a:r>
              <a:rPr lang="en-GB"/>
              <a:t>Cocaine blocks the NET</a:t>
            </a:r>
          </a:p>
        </p:txBody>
      </p:sp>
      <p:sp>
        <p:nvSpPr>
          <p:cNvPr id="12295" name="Text Box 7"/>
          <p:cNvSpPr txBox="1">
            <a:spLocks noChangeArrowheads="1"/>
          </p:cNvSpPr>
          <p:nvPr/>
        </p:nvSpPr>
        <p:spPr bwMode="auto">
          <a:xfrm>
            <a:off x="288925" y="3946525"/>
            <a:ext cx="2166938" cy="457200"/>
          </a:xfrm>
          <a:prstGeom prst="rect">
            <a:avLst/>
          </a:prstGeom>
          <a:solidFill>
            <a:srgbClr val="F6FA0F"/>
          </a:solidFill>
          <a:ln w="9525">
            <a:noFill/>
            <a:miter lim="800000"/>
            <a:headEnd/>
            <a:tailEnd/>
          </a:ln>
        </p:spPr>
        <p:txBody>
          <a:bodyPr wrap="none">
            <a:spAutoFit/>
          </a:bodyPr>
          <a:lstStyle/>
          <a:p>
            <a:r>
              <a:rPr lang="en-GB" b="1">
                <a:solidFill>
                  <a:srgbClr val="FA0529"/>
                </a:solidFill>
              </a:rPr>
              <a:t>Antidepressant</a:t>
            </a:r>
            <a:endParaRPr lang="en-GB"/>
          </a:p>
        </p:txBody>
      </p:sp>
      <p:sp>
        <p:nvSpPr>
          <p:cNvPr id="12296" name="Text Box 8"/>
          <p:cNvSpPr txBox="1">
            <a:spLocks noChangeArrowheads="1"/>
          </p:cNvSpPr>
          <p:nvPr/>
        </p:nvSpPr>
        <p:spPr bwMode="auto">
          <a:xfrm>
            <a:off x="212725" y="365125"/>
            <a:ext cx="2157413" cy="457200"/>
          </a:xfrm>
          <a:prstGeom prst="rect">
            <a:avLst/>
          </a:prstGeom>
          <a:solidFill>
            <a:srgbClr val="31FF2E"/>
          </a:solidFill>
          <a:ln w="9525">
            <a:noFill/>
            <a:miter lim="800000"/>
            <a:headEnd/>
            <a:tailEnd/>
          </a:ln>
        </p:spPr>
        <p:txBody>
          <a:bodyPr wrap="none">
            <a:spAutoFit/>
          </a:bodyPr>
          <a:lstStyle/>
          <a:p>
            <a:r>
              <a:rPr lang="en-GB"/>
              <a:t>MAO Inhibitors</a:t>
            </a:r>
          </a:p>
        </p:txBody>
      </p:sp>
      <p:sp>
        <p:nvSpPr>
          <p:cNvPr id="12297" name="Text Box 9"/>
          <p:cNvSpPr txBox="1">
            <a:spLocks noChangeArrowheads="1"/>
          </p:cNvSpPr>
          <p:nvPr/>
        </p:nvSpPr>
        <p:spPr bwMode="auto">
          <a:xfrm>
            <a:off x="6557963" y="5105400"/>
            <a:ext cx="1366837" cy="457200"/>
          </a:xfrm>
          <a:prstGeom prst="rect">
            <a:avLst/>
          </a:prstGeom>
          <a:solidFill>
            <a:srgbClr val="31FF2E"/>
          </a:solidFill>
          <a:ln w="9525">
            <a:noFill/>
            <a:miter lim="800000"/>
            <a:headEnd/>
            <a:tailEnd/>
          </a:ln>
        </p:spPr>
        <p:txBody>
          <a:bodyPr wrap="none">
            <a:spAutoFit/>
          </a:bodyPr>
          <a:lstStyle/>
          <a:p>
            <a:r>
              <a:rPr lang="en-GB"/>
              <a:t>Stimulant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229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229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229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229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229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1229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2" grpId="0" animBg="1" autoUpdateAnimBg="0"/>
      <p:bldP spid="12293" grpId="0" animBg="1" autoUpdateAnimBg="0"/>
      <p:bldP spid="12294" grpId="0" animBg="1" autoUpdateAnimBg="0"/>
      <p:bldP spid="12295" grpId="0" animBg="1" autoUpdateAnimBg="0"/>
      <p:bldP spid="12296" grpId="0" animBg="1" autoUpdateAnimBg="0"/>
      <p:bldP spid="12297" grpId="0" animBg="1" autoUpdateAnimBg="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Flow</Template>
  <TotalTime>3024</TotalTime>
  <Words>599</Words>
  <Application>Microsoft Office PowerPoint</Application>
  <PresentationFormat>On-screen Show (4:3)</PresentationFormat>
  <Paragraphs>234</Paragraphs>
  <Slides>17</Slides>
  <Notes>1</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Flow</vt:lpstr>
      <vt:lpstr>Antidepressant Drugs</vt:lpstr>
      <vt:lpstr>What are Antidepressants?</vt:lpstr>
      <vt:lpstr>Amine Hypothesis</vt:lpstr>
      <vt:lpstr>Biogenic Theory of Depression</vt:lpstr>
      <vt:lpstr>Slide 5</vt:lpstr>
      <vt:lpstr>Slide 6</vt:lpstr>
      <vt:lpstr>NE System</vt:lpstr>
      <vt:lpstr>Slide 8</vt:lpstr>
      <vt:lpstr>Slide 9</vt:lpstr>
      <vt:lpstr>Serotonin System</vt:lpstr>
      <vt:lpstr>Slide 11</vt:lpstr>
      <vt:lpstr>Slide 12</vt:lpstr>
      <vt:lpstr>Slide 13</vt:lpstr>
      <vt:lpstr>Slide 14</vt:lpstr>
      <vt:lpstr>Slide 15</vt:lpstr>
      <vt:lpstr>Available Antidepressants</vt:lpstr>
      <vt:lpstr>Slide 17</vt:lpstr>
    </vt:vector>
  </TitlesOfParts>
  <Company>izn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ac</dc:creator>
  <cp:lastModifiedBy>DR PIUS AKIVAGA KIGAMWA</cp:lastModifiedBy>
  <cp:revision>187</cp:revision>
  <dcterms:created xsi:type="dcterms:W3CDTF">2010-05-22T15:51:44Z</dcterms:created>
  <dcterms:modified xsi:type="dcterms:W3CDTF">2016-05-11T05:48:37Z</dcterms:modified>
</cp:coreProperties>
</file>