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1"/>
  </p:sldMasterIdLst>
  <p:notesMasterIdLst>
    <p:notesMasterId r:id="rId19"/>
  </p:notesMasterIdLst>
  <p:sldIdLst>
    <p:sldId id="406" r:id="rId2"/>
    <p:sldId id="390" r:id="rId3"/>
    <p:sldId id="392" r:id="rId4"/>
    <p:sldId id="411" r:id="rId5"/>
    <p:sldId id="393" r:id="rId6"/>
    <p:sldId id="349" r:id="rId7"/>
    <p:sldId id="412" r:id="rId8"/>
    <p:sldId id="265" r:id="rId9"/>
    <p:sldId id="266" r:id="rId10"/>
    <p:sldId id="413" r:id="rId11"/>
    <p:sldId id="267" r:id="rId12"/>
    <p:sldId id="341" r:id="rId13"/>
    <p:sldId id="409" r:id="rId14"/>
    <p:sldId id="401" r:id="rId15"/>
    <p:sldId id="414" r:id="rId16"/>
    <p:sldId id="391" r:id="rId17"/>
    <p:sldId id="397" r:id="rId1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05" charset="0"/>
        <a:ea typeface="ＭＳ Ｐゴシック" pitchFamily="-105" charset="-128"/>
        <a:cs typeface="+mn-cs"/>
      </a:defRPr>
    </a:lvl1pPr>
    <a:lvl2pPr marL="457200" algn="l" rtl="0" eaLnBrk="0" fontAlgn="base" hangingPunct="0">
      <a:spcBef>
        <a:spcPct val="0"/>
      </a:spcBef>
      <a:spcAft>
        <a:spcPct val="0"/>
      </a:spcAft>
      <a:defRPr sz="2400" kern="1200">
        <a:solidFill>
          <a:schemeClr val="tx1"/>
        </a:solidFill>
        <a:latin typeface="Times" pitchFamily="-105" charset="0"/>
        <a:ea typeface="ＭＳ Ｐゴシック" pitchFamily="-105" charset="-128"/>
        <a:cs typeface="+mn-cs"/>
      </a:defRPr>
    </a:lvl2pPr>
    <a:lvl3pPr marL="914400" algn="l" rtl="0" eaLnBrk="0" fontAlgn="base" hangingPunct="0">
      <a:spcBef>
        <a:spcPct val="0"/>
      </a:spcBef>
      <a:spcAft>
        <a:spcPct val="0"/>
      </a:spcAft>
      <a:defRPr sz="2400" kern="1200">
        <a:solidFill>
          <a:schemeClr val="tx1"/>
        </a:solidFill>
        <a:latin typeface="Times" pitchFamily="-105" charset="0"/>
        <a:ea typeface="ＭＳ Ｐゴシック" pitchFamily="-105" charset="-128"/>
        <a:cs typeface="+mn-cs"/>
      </a:defRPr>
    </a:lvl3pPr>
    <a:lvl4pPr marL="1371600" algn="l" rtl="0" eaLnBrk="0" fontAlgn="base" hangingPunct="0">
      <a:spcBef>
        <a:spcPct val="0"/>
      </a:spcBef>
      <a:spcAft>
        <a:spcPct val="0"/>
      </a:spcAft>
      <a:defRPr sz="2400" kern="1200">
        <a:solidFill>
          <a:schemeClr val="tx1"/>
        </a:solidFill>
        <a:latin typeface="Times" pitchFamily="-105" charset="0"/>
        <a:ea typeface="ＭＳ Ｐゴシック" pitchFamily="-105" charset="-128"/>
        <a:cs typeface="+mn-cs"/>
      </a:defRPr>
    </a:lvl4pPr>
    <a:lvl5pPr marL="1828800" algn="l" rtl="0" eaLnBrk="0" fontAlgn="base" hangingPunct="0">
      <a:spcBef>
        <a:spcPct val="0"/>
      </a:spcBef>
      <a:spcAft>
        <a:spcPct val="0"/>
      </a:spcAft>
      <a:defRPr sz="2400" kern="1200">
        <a:solidFill>
          <a:schemeClr val="tx1"/>
        </a:solidFill>
        <a:latin typeface="Times"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Times"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Times"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Times"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Times"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2BFF"/>
    <a:srgbClr val="34E3D8"/>
    <a:srgbClr val="2255E3"/>
    <a:srgbClr val="FF3048"/>
    <a:srgbClr val="FFFFFF"/>
    <a:srgbClr val="31FF2E"/>
    <a:srgbClr val="FCFF1C"/>
    <a:srgbClr val="FF7E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5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ea typeface="+mn-ea"/>
              </a:defRPr>
            </a:lvl1pPr>
          </a:lstStyle>
          <a:p>
            <a:pPr>
              <a:defRPr/>
            </a:pPr>
            <a:endParaRPr lang="en-GB" altLang="de-DE"/>
          </a:p>
        </p:txBody>
      </p:sp>
      <p:sp>
        <p:nvSpPr>
          <p:cNvPr id="409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ea typeface="+mn-ea"/>
              </a:defRPr>
            </a:lvl1pPr>
          </a:lstStyle>
          <a:p>
            <a:pPr>
              <a:defRPr/>
            </a:pPr>
            <a:endParaRPr lang="en-GB" altLang="de-DE"/>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de-DE" noProof="0"/>
              <a:t>Click to edit Master text styles</a:t>
            </a:r>
          </a:p>
          <a:p>
            <a:pPr lvl="1"/>
            <a:r>
              <a:rPr lang="en-GB" altLang="de-DE" noProof="0"/>
              <a:t>Second level</a:t>
            </a:r>
          </a:p>
          <a:p>
            <a:pPr lvl="2"/>
            <a:r>
              <a:rPr lang="en-GB" altLang="de-DE" noProof="0"/>
              <a:t>Third level</a:t>
            </a:r>
          </a:p>
          <a:p>
            <a:pPr lvl="3"/>
            <a:r>
              <a:rPr lang="en-GB" altLang="de-DE" noProof="0"/>
              <a:t>Fourth level</a:t>
            </a:r>
          </a:p>
          <a:p>
            <a:pPr lvl="4"/>
            <a:r>
              <a:rPr lang="en-GB" altLang="de-DE" noProof="0"/>
              <a:t>Fifth level</a:t>
            </a:r>
          </a:p>
        </p:txBody>
      </p:sp>
      <p:sp>
        <p:nvSpPr>
          <p:cNvPr id="409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ea typeface="+mn-ea"/>
              </a:defRPr>
            </a:lvl1pPr>
          </a:lstStyle>
          <a:p>
            <a:pPr>
              <a:defRPr/>
            </a:pPr>
            <a:endParaRPr lang="en-GB" altLang="de-DE"/>
          </a:p>
        </p:txBody>
      </p:sp>
      <p:sp>
        <p:nvSpPr>
          <p:cNvPr id="409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CBF26A5-348D-4932-9A04-1DEE3C2E6A3D}" type="slidenum">
              <a:rPr lang="en-GB" altLang="de-DE"/>
              <a:pPr/>
              <a:t>‹#›</a:t>
            </a:fld>
            <a:endParaRPr lang="en-GB"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05" charset="0"/>
        <a:ea typeface="ＭＳ Ｐゴシック" pitchFamily="29" charset="-128"/>
        <a:cs typeface="ＭＳ Ｐゴシック" pitchFamily="29" charset="-128"/>
      </a:defRPr>
    </a:lvl1pPr>
    <a:lvl2pPr marL="457200" algn="l" rtl="0" eaLnBrk="0" fontAlgn="base" hangingPunct="0">
      <a:spcBef>
        <a:spcPct val="30000"/>
      </a:spcBef>
      <a:spcAft>
        <a:spcPct val="0"/>
      </a:spcAft>
      <a:defRPr sz="1200" kern="1200">
        <a:solidFill>
          <a:schemeClr val="tx1"/>
        </a:solidFill>
        <a:latin typeface="Times"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43FD0F1-7E70-48DC-92B3-692901448B30}" type="slidenum">
              <a:rPr lang="en-US"/>
              <a:pPr/>
              <a:t>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en-US" smtClean="0">
              <a:ea typeface="ＭＳ Ｐゴシック" pitchFamily="-10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GB" altLang="de-DE"/>
          </a:p>
        </p:txBody>
      </p:sp>
      <p:sp>
        <p:nvSpPr>
          <p:cNvPr id="19" name="Footer Placeholder 18"/>
          <p:cNvSpPr>
            <a:spLocks noGrp="1"/>
          </p:cNvSpPr>
          <p:nvPr>
            <p:ph type="ftr" sz="quarter" idx="11"/>
          </p:nvPr>
        </p:nvSpPr>
        <p:spPr/>
        <p:txBody>
          <a:bodyPr/>
          <a:lstStyle/>
          <a:p>
            <a:pPr>
              <a:defRPr/>
            </a:pPr>
            <a:endParaRPr lang="en-GB" altLang="de-DE"/>
          </a:p>
        </p:txBody>
      </p:sp>
      <p:sp>
        <p:nvSpPr>
          <p:cNvPr id="27" name="Slide Number Placeholder 26"/>
          <p:cNvSpPr>
            <a:spLocks noGrp="1"/>
          </p:cNvSpPr>
          <p:nvPr>
            <p:ph type="sldNum" sz="quarter" idx="12"/>
          </p:nvPr>
        </p:nvSpPr>
        <p:spPr/>
        <p:txBody>
          <a:bodyPr/>
          <a:lstStyle/>
          <a:p>
            <a:fld id="{212CE702-8C05-43BB-BC1A-56D7D11C6B71}" type="slidenum">
              <a:rPr lang="en-GB" altLang="de-DE" smtClean="0"/>
              <a:pPr/>
              <a:t>‹#›</a:t>
            </a:fld>
            <a:endParaRPr lang="en-GB" alt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ltLang="de-DE"/>
          </a:p>
        </p:txBody>
      </p:sp>
      <p:sp>
        <p:nvSpPr>
          <p:cNvPr id="5" name="Footer Placeholder 4"/>
          <p:cNvSpPr>
            <a:spLocks noGrp="1"/>
          </p:cNvSpPr>
          <p:nvPr>
            <p:ph type="ftr" sz="quarter" idx="11"/>
          </p:nvPr>
        </p:nvSpPr>
        <p:spPr/>
        <p:txBody>
          <a:bodyPr/>
          <a:lstStyle/>
          <a:p>
            <a:pPr>
              <a:defRPr/>
            </a:pPr>
            <a:endParaRPr lang="en-GB" altLang="de-DE"/>
          </a:p>
        </p:txBody>
      </p:sp>
      <p:sp>
        <p:nvSpPr>
          <p:cNvPr id="6" name="Slide Number Placeholder 5"/>
          <p:cNvSpPr>
            <a:spLocks noGrp="1"/>
          </p:cNvSpPr>
          <p:nvPr>
            <p:ph type="sldNum" sz="quarter" idx="12"/>
          </p:nvPr>
        </p:nvSpPr>
        <p:spPr/>
        <p:txBody>
          <a:bodyPr/>
          <a:lstStyle/>
          <a:p>
            <a:fld id="{CB96917B-96B5-4343-8DFC-3A18B9A83A31}" type="slidenum">
              <a:rPr lang="en-GB" altLang="de-DE" smtClean="0"/>
              <a:pPr/>
              <a:t>‹#›</a:t>
            </a:fld>
            <a:endParaRPr lang="en-GB"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ltLang="de-DE"/>
          </a:p>
        </p:txBody>
      </p:sp>
      <p:sp>
        <p:nvSpPr>
          <p:cNvPr id="5" name="Footer Placeholder 4"/>
          <p:cNvSpPr>
            <a:spLocks noGrp="1"/>
          </p:cNvSpPr>
          <p:nvPr>
            <p:ph type="ftr" sz="quarter" idx="11"/>
          </p:nvPr>
        </p:nvSpPr>
        <p:spPr/>
        <p:txBody>
          <a:bodyPr/>
          <a:lstStyle/>
          <a:p>
            <a:pPr>
              <a:defRPr/>
            </a:pPr>
            <a:endParaRPr lang="en-GB" altLang="de-DE"/>
          </a:p>
        </p:txBody>
      </p:sp>
      <p:sp>
        <p:nvSpPr>
          <p:cNvPr id="6" name="Slide Number Placeholder 5"/>
          <p:cNvSpPr>
            <a:spLocks noGrp="1"/>
          </p:cNvSpPr>
          <p:nvPr>
            <p:ph type="sldNum" sz="quarter" idx="12"/>
          </p:nvPr>
        </p:nvSpPr>
        <p:spPr/>
        <p:txBody>
          <a:bodyPr/>
          <a:lstStyle/>
          <a:p>
            <a:fld id="{7990E76F-3B37-46D9-AB89-6ACE5D77D3E5}" type="slidenum">
              <a:rPr lang="en-GB" altLang="de-DE" smtClean="0"/>
              <a:pPr/>
              <a:t>‹#›</a:t>
            </a:fld>
            <a:endParaRPr lang="en-GB" alt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828800" y="304800"/>
            <a:ext cx="73152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447800"/>
            <a:ext cx="8229600" cy="4495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ea typeface="新細明體" pitchFamily="-105" charset="-120"/>
              </a:defRPr>
            </a:lvl1pPr>
          </a:lstStyle>
          <a:p>
            <a:fld id="{AB80CB3A-B23A-4948-A6FE-532C3648C20E}" type="slidenum">
              <a:rPr lang="zh-TW" altLang="en-US"/>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ltLang="de-DE"/>
          </a:p>
        </p:txBody>
      </p:sp>
      <p:sp>
        <p:nvSpPr>
          <p:cNvPr id="5" name="Footer Placeholder 4"/>
          <p:cNvSpPr>
            <a:spLocks noGrp="1"/>
          </p:cNvSpPr>
          <p:nvPr>
            <p:ph type="ftr" sz="quarter" idx="11"/>
          </p:nvPr>
        </p:nvSpPr>
        <p:spPr/>
        <p:txBody>
          <a:bodyPr/>
          <a:lstStyle/>
          <a:p>
            <a:pPr>
              <a:defRPr/>
            </a:pPr>
            <a:endParaRPr lang="en-GB" altLang="de-DE"/>
          </a:p>
        </p:txBody>
      </p:sp>
      <p:sp>
        <p:nvSpPr>
          <p:cNvPr id="6" name="Slide Number Placeholder 5"/>
          <p:cNvSpPr>
            <a:spLocks noGrp="1"/>
          </p:cNvSpPr>
          <p:nvPr>
            <p:ph type="sldNum" sz="quarter" idx="12"/>
          </p:nvPr>
        </p:nvSpPr>
        <p:spPr/>
        <p:txBody>
          <a:bodyPr/>
          <a:lstStyle/>
          <a:p>
            <a:fld id="{08FEC0B8-A509-4C52-BFDF-AF50C8423877}" type="slidenum">
              <a:rPr lang="en-GB" altLang="de-DE" smtClean="0"/>
              <a:pPr/>
              <a:t>‹#›</a:t>
            </a:fld>
            <a:endParaRPr lang="en-GB"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ltLang="de-DE"/>
          </a:p>
        </p:txBody>
      </p:sp>
      <p:sp>
        <p:nvSpPr>
          <p:cNvPr id="5" name="Footer Placeholder 4"/>
          <p:cNvSpPr>
            <a:spLocks noGrp="1"/>
          </p:cNvSpPr>
          <p:nvPr>
            <p:ph type="ftr" sz="quarter" idx="11"/>
          </p:nvPr>
        </p:nvSpPr>
        <p:spPr/>
        <p:txBody>
          <a:bodyPr/>
          <a:lstStyle/>
          <a:p>
            <a:pPr>
              <a:defRPr/>
            </a:pPr>
            <a:endParaRPr lang="en-GB" altLang="de-DE"/>
          </a:p>
        </p:txBody>
      </p:sp>
      <p:sp>
        <p:nvSpPr>
          <p:cNvPr id="6" name="Slide Number Placeholder 5"/>
          <p:cNvSpPr>
            <a:spLocks noGrp="1"/>
          </p:cNvSpPr>
          <p:nvPr>
            <p:ph type="sldNum" sz="quarter" idx="12"/>
          </p:nvPr>
        </p:nvSpPr>
        <p:spPr/>
        <p:txBody>
          <a:bodyPr/>
          <a:lstStyle/>
          <a:p>
            <a:fld id="{5DDEB9F1-31D4-4FA3-B2B1-649C3FA332F2}" type="slidenum">
              <a:rPr lang="en-GB" altLang="de-DE" smtClean="0"/>
              <a:pPr/>
              <a:t>‹#›</a:t>
            </a:fld>
            <a:endParaRPr lang="en-GB" alt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ltLang="de-DE"/>
          </a:p>
        </p:txBody>
      </p:sp>
      <p:sp>
        <p:nvSpPr>
          <p:cNvPr id="6" name="Footer Placeholder 5"/>
          <p:cNvSpPr>
            <a:spLocks noGrp="1"/>
          </p:cNvSpPr>
          <p:nvPr>
            <p:ph type="ftr" sz="quarter" idx="11"/>
          </p:nvPr>
        </p:nvSpPr>
        <p:spPr/>
        <p:txBody>
          <a:bodyPr/>
          <a:lstStyle/>
          <a:p>
            <a:pPr>
              <a:defRPr/>
            </a:pPr>
            <a:endParaRPr lang="en-GB" altLang="de-DE"/>
          </a:p>
        </p:txBody>
      </p:sp>
      <p:sp>
        <p:nvSpPr>
          <p:cNvPr id="7" name="Slide Number Placeholder 6"/>
          <p:cNvSpPr>
            <a:spLocks noGrp="1"/>
          </p:cNvSpPr>
          <p:nvPr>
            <p:ph type="sldNum" sz="quarter" idx="12"/>
          </p:nvPr>
        </p:nvSpPr>
        <p:spPr/>
        <p:txBody>
          <a:bodyPr/>
          <a:lstStyle/>
          <a:p>
            <a:fld id="{863A77E9-0EA9-4783-B0C6-C34CA3B09027}" type="slidenum">
              <a:rPr lang="en-GB" altLang="de-DE" smtClean="0"/>
              <a:pPr/>
              <a:t>‹#›</a:t>
            </a:fld>
            <a:endParaRPr lang="en-GB"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ltLang="de-DE"/>
          </a:p>
        </p:txBody>
      </p:sp>
      <p:sp>
        <p:nvSpPr>
          <p:cNvPr id="8" name="Footer Placeholder 7"/>
          <p:cNvSpPr>
            <a:spLocks noGrp="1"/>
          </p:cNvSpPr>
          <p:nvPr>
            <p:ph type="ftr" sz="quarter" idx="11"/>
          </p:nvPr>
        </p:nvSpPr>
        <p:spPr/>
        <p:txBody>
          <a:bodyPr/>
          <a:lstStyle/>
          <a:p>
            <a:pPr>
              <a:defRPr/>
            </a:pPr>
            <a:endParaRPr lang="en-GB" altLang="de-DE"/>
          </a:p>
        </p:txBody>
      </p:sp>
      <p:sp>
        <p:nvSpPr>
          <p:cNvPr id="9" name="Slide Number Placeholder 8"/>
          <p:cNvSpPr>
            <a:spLocks noGrp="1"/>
          </p:cNvSpPr>
          <p:nvPr>
            <p:ph type="sldNum" sz="quarter" idx="12"/>
          </p:nvPr>
        </p:nvSpPr>
        <p:spPr/>
        <p:txBody>
          <a:bodyPr/>
          <a:lstStyle/>
          <a:p>
            <a:fld id="{F4D447C7-D675-421B-99F5-B5AE53CC8E60}" type="slidenum">
              <a:rPr lang="en-GB" altLang="de-DE" smtClean="0"/>
              <a:pPr/>
              <a:t>‹#›</a:t>
            </a:fld>
            <a:endParaRPr lang="en-GB"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ltLang="de-DE"/>
          </a:p>
        </p:txBody>
      </p:sp>
      <p:sp>
        <p:nvSpPr>
          <p:cNvPr id="4" name="Footer Placeholder 3"/>
          <p:cNvSpPr>
            <a:spLocks noGrp="1"/>
          </p:cNvSpPr>
          <p:nvPr>
            <p:ph type="ftr" sz="quarter" idx="11"/>
          </p:nvPr>
        </p:nvSpPr>
        <p:spPr/>
        <p:txBody>
          <a:bodyPr/>
          <a:lstStyle/>
          <a:p>
            <a:pPr>
              <a:defRPr/>
            </a:pPr>
            <a:endParaRPr lang="en-GB" altLang="de-DE"/>
          </a:p>
        </p:txBody>
      </p:sp>
      <p:sp>
        <p:nvSpPr>
          <p:cNvPr id="5" name="Slide Number Placeholder 4"/>
          <p:cNvSpPr>
            <a:spLocks noGrp="1"/>
          </p:cNvSpPr>
          <p:nvPr>
            <p:ph type="sldNum" sz="quarter" idx="12"/>
          </p:nvPr>
        </p:nvSpPr>
        <p:spPr/>
        <p:txBody>
          <a:bodyPr/>
          <a:lstStyle/>
          <a:p>
            <a:fld id="{923AAA59-FADC-4A02-A5C2-E29C57FB8C01}" type="slidenum">
              <a:rPr lang="en-GB" altLang="de-DE" smtClean="0"/>
              <a:pPr/>
              <a:t>‹#›</a:t>
            </a:fld>
            <a:endParaRPr lang="en-GB" alt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ltLang="de-DE"/>
          </a:p>
        </p:txBody>
      </p:sp>
      <p:sp>
        <p:nvSpPr>
          <p:cNvPr id="3" name="Footer Placeholder 2"/>
          <p:cNvSpPr>
            <a:spLocks noGrp="1"/>
          </p:cNvSpPr>
          <p:nvPr>
            <p:ph type="ftr" sz="quarter" idx="11"/>
          </p:nvPr>
        </p:nvSpPr>
        <p:spPr/>
        <p:txBody>
          <a:bodyPr/>
          <a:lstStyle/>
          <a:p>
            <a:pPr>
              <a:defRPr/>
            </a:pPr>
            <a:endParaRPr lang="en-GB" altLang="de-DE"/>
          </a:p>
        </p:txBody>
      </p:sp>
      <p:sp>
        <p:nvSpPr>
          <p:cNvPr id="4" name="Slide Number Placeholder 3"/>
          <p:cNvSpPr>
            <a:spLocks noGrp="1"/>
          </p:cNvSpPr>
          <p:nvPr>
            <p:ph type="sldNum" sz="quarter" idx="12"/>
          </p:nvPr>
        </p:nvSpPr>
        <p:spPr/>
        <p:txBody>
          <a:bodyPr/>
          <a:lstStyle/>
          <a:p>
            <a:fld id="{5BB35C1B-C237-4089-B3F8-65F78226C5C4}" type="slidenum">
              <a:rPr lang="en-GB" altLang="de-DE" smtClean="0"/>
              <a:pPr/>
              <a:t>‹#›</a:t>
            </a:fld>
            <a:endParaRPr lang="en-GB" alt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ltLang="de-DE"/>
          </a:p>
        </p:txBody>
      </p:sp>
      <p:sp>
        <p:nvSpPr>
          <p:cNvPr id="6" name="Footer Placeholder 5"/>
          <p:cNvSpPr>
            <a:spLocks noGrp="1"/>
          </p:cNvSpPr>
          <p:nvPr>
            <p:ph type="ftr" sz="quarter" idx="11"/>
          </p:nvPr>
        </p:nvSpPr>
        <p:spPr/>
        <p:txBody>
          <a:bodyPr/>
          <a:lstStyle/>
          <a:p>
            <a:pPr>
              <a:defRPr/>
            </a:pPr>
            <a:endParaRPr lang="en-GB" altLang="de-DE"/>
          </a:p>
        </p:txBody>
      </p:sp>
      <p:sp>
        <p:nvSpPr>
          <p:cNvPr id="7" name="Slide Number Placeholder 6"/>
          <p:cNvSpPr>
            <a:spLocks noGrp="1"/>
          </p:cNvSpPr>
          <p:nvPr>
            <p:ph type="sldNum" sz="quarter" idx="12"/>
          </p:nvPr>
        </p:nvSpPr>
        <p:spPr/>
        <p:txBody>
          <a:bodyPr/>
          <a:lstStyle/>
          <a:p>
            <a:fld id="{529048D2-3538-4AA0-84C5-C5697FEC736B}" type="slidenum">
              <a:rPr lang="en-GB" altLang="de-DE" smtClean="0"/>
              <a:pPr/>
              <a:t>‹#›</a:t>
            </a:fld>
            <a:endParaRPr lang="en-GB"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ltLang="de-DE"/>
          </a:p>
        </p:txBody>
      </p:sp>
      <p:sp>
        <p:nvSpPr>
          <p:cNvPr id="6" name="Footer Placeholder 5"/>
          <p:cNvSpPr>
            <a:spLocks noGrp="1"/>
          </p:cNvSpPr>
          <p:nvPr>
            <p:ph type="ftr" sz="quarter" idx="11"/>
          </p:nvPr>
        </p:nvSpPr>
        <p:spPr/>
        <p:txBody>
          <a:bodyPr/>
          <a:lstStyle/>
          <a:p>
            <a:pPr>
              <a:defRPr/>
            </a:pPr>
            <a:endParaRPr lang="en-GB" altLang="de-DE"/>
          </a:p>
        </p:txBody>
      </p:sp>
      <p:sp>
        <p:nvSpPr>
          <p:cNvPr id="7" name="Slide Number Placeholder 6"/>
          <p:cNvSpPr>
            <a:spLocks noGrp="1"/>
          </p:cNvSpPr>
          <p:nvPr>
            <p:ph type="sldNum" sz="quarter" idx="12"/>
          </p:nvPr>
        </p:nvSpPr>
        <p:spPr>
          <a:xfrm>
            <a:off x="8077200" y="6356350"/>
            <a:ext cx="609600" cy="365125"/>
          </a:xfrm>
        </p:spPr>
        <p:txBody>
          <a:bodyPr/>
          <a:lstStyle/>
          <a:p>
            <a:fld id="{412BF3A6-DAA6-4694-9E0F-7C4712EC9C36}" type="slidenum">
              <a:rPr lang="en-GB" altLang="de-DE" smtClean="0"/>
              <a:pPr/>
              <a:t>‹#›</a:t>
            </a:fld>
            <a:endParaRPr lang="en-GB" alt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ltLang="de-D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ltLang="de-D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5764B7-662F-4EAF-8BF2-7CEE6B839297}" type="slidenum">
              <a:rPr lang="en-GB" altLang="de-DE" smtClean="0"/>
              <a:pPr/>
              <a:t>‹#›</a:t>
            </a:fld>
            <a:endParaRPr lang="en-GB" alt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r>
              <a:rPr lang="en-US" smtClean="0">
                <a:ea typeface="ＭＳ Ｐゴシック" pitchFamily="-105" charset="-128"/>
              </a:rPr>
              <a:t>Antidepressant Drugs</a:t>
            </a:r>
          </a:p>
        </p:txBody>
      </p:sp>
      <p:sp>
        <p:nvSpPr>
          <p:cNvPr id="15363" name="Subtitle 2"/>
          <p:cNvSpPr>
            <a:spLocks noGrp="1"/>
          </p:cNvSpPr>
          <p:nvPr>
            <p:ph type="subTitle" idx="1"/>
          </p:nvPr>
        </p:nvSpPr>
        <p:spPr/>
        <p:txBody>
          <a:bodyPr/>
          <a:lstStyle/>
          <a:p>
            <a:r>
              <a:rPr lang="en-US" dirty="0" smtClean="0">
                <a:ea typeface="ＭＳ Ｐゴシック" pitchFamily="-105" charset="-128"/>
              </a:rPr>
              <a:t>By Pius Kigamwa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228600"/>
            <a:ext cx="7772400" cy="838200"/>
          </a:xfrm>
          <a:solidFill>
            <a:schemeClr val="hlink"/>
          </a:solidFill>
        </p:spPr>
        <p:txBody>
          <a:bodyPr/>
          <a:lstStyle/>
          <a:p>
            <a:r>
              <a:rPr lang="en-US" sz="3600" b="1" smtClean="0">
                <a:solidFill>
                  <a:srgbClr val="000000"/>
                </a:solidFill>
                <a:latin typeface="Arial" charset="0"/>
                <a:ea typeface="ＭＳ Ｐゴシック" pitchFamily="-105" charset="-128"/>
              </a:rPr>
              <a:t>Serotonin System</a:t>
            </a:r>
            <a:endParaRPr lang="en-US" b="1" smtClean="0">
              <a:solidFill>
                <a:srgbClr val="000000"/>
              </a:solidFill>
              <a:latin typeface="Arial" charset="0"/>
              <a:ea typeface="ＭＳ Ｐゴシック" pitchFamily="-105" charset="-128"/>
            </a:endParaRPr>
          </a:p>
        </p:txBody>
      </p:sp>
      <p:sp>
        <p:nvSpPr>
          <p:cNvPr id="57347" name="Rectangle 5"/>
          <p:cNvSpPr>
            <a:spLocks noGrp="1" noChangeArrowheads="1"/>
          </p:cNvSpPr>
          <p:nvPr>
            <p:ph idx="1"/>
          </p:nvPr>
        </p:nvSpPr>
        <p:spPr>
          <a:xfrm>
            <a:off x="304800" y="1219200"/>
            <a:ext cx="8534400" cy="5410200"/>
          </a:xfrm>
        </p:spPr>
        <p:txBody>
          <a:bodyPr/>
          <a:lstStyle/>
          <a:p>
            <a:pPr>
              <a:buFontTx/>
              <a:buNone/>
            </a:pPr>
            <a:r>
              <a:rPr lang="en-US" sz="2400" smtClean="0">
                <a:latin typeface="Arial" charset="0"/>
                <a:ea typeface="ＭＳ Ｐゴシック" pitchFamily="-105" charset="-128"/>
              </a:rPr>
              <a:t>   </a:t>
            </a:r>
            <a:r>
              <a:rPr lang="en-US" sz="2800" smtClean="0">
                <a:latin typeface="Arial" charset="0"/>
                <a:ea typeface="ＭＳ Ｐゴシック" pitchFamily="-105" charset="-128"/>
              </a:rPr>
              <a:t>As with the NE system, serotonin neurons located in the pons and midbrain (in groups known as raphe nuclei) send their projections diffusely to the cortex, hippocampus, amygdala, hypothalamus, thalamus, etc. --same areas implicated in depression. This system is also involve in:</a:t>
            </a:r>
            <a:endParaRPr lang="en-US" sz="2400" smtClean="0">
              <a:latin typeface="Arial" charset="0"/>
              <a:ea typeface="ＭＳ Ｐゴシック" pitchFamily="-105" charset="-128"/>
            </a:endParaRPr>
          </a:p>
          <a:p>
            <a:pPr lvl="3">
              <a:buFontTx/>
              <a:buChar char="•"/>
            </a:pPr>
            <a:r>
              <a:rPr lang="en-US" sz="2400" b="1" smtClean="0">
                <a:latin typeface="Arial" charset="0"/>
              </a:rPr>
              <a:t>Anxiety.</a:t>
            </a:r>
          </a:p>
          <a:p>
            <a:pPr lvl="3">
              <a:buFontTx/>
              <a:buChar char="•"/>
            </a:pPr>
            <a:r>
              <a:rPr lang="en-US" sz="2400" b="1" smtClean="0">
                <a:latin typeface="Arial" charset="0"/>
              </a:rPr>
              <a:t>Sleep.</a:t>
            </a:r>
          </a:p>
          <a:p>
            <a:pPr lvl="3">
              <a:buFontTx/>
              <a:buChar char="•"/>
            </a:pPr>
            <a:r>
              <a:rPr lang="en-US" sz="2400" b="1" smtClean="0">
                <a:latin typeface="Arial" charset="0"/>
              </a:rPr>
              <a:t>Sexual behavior.</a:t>
            </a:r>
          </a:p>
          <a:p>
            <a:pPr lvl="3">
              <a:buFontTx/>
              <a:buChar char="•"/>
            </a:pPr>
            <a:r>
              <a:rPr lang="en-US" sz="2400" b="1" smtClean="0">
                <a:latin typeface="Arial" charset="0"/>
              </a:rPr>
              <a:t>Rhythms (Suprachiasmatic nucleus).</a:t>
            </a:r>
          </a:p>
          <a:p>
            <a:pPr lvl="3">
              <a:buFontTx/>
              <a:buChar char="•"/>
            </a:pPr>
            <a:r>
              <a:rPr lang="en-US" sz="2400" b="1" smtClean="0">
                <a:latin typeface="Arial" charset="0"/>
              </a:rPr>
              <a:t>Temperature regulation.</a:t>
            </a:r>
          </a:p>
          <a:p>
            <a:pPr lvl="3">
              <a:buFontTx/>
              <a:buChar char="•"/>
            </a:pPr>
            <a:r>
              <a:rPr lang="en-US" sz="2400" b="1" smtClean="0">
                <a:latin typeface="Arial" charset="0"/>
              </a:rPr>
              <a:t>CSF production.</a:t>
            </a:r>
            <a:endParaRPr lang="en-US" smtClean="0">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a:srcRect/>
          <a:stretch>
            <a:fillRect/>
          </a:stretch>
        </p:blipFill>
        <p:spPr bwMode="auto">
          <a:xfrm>
            <a:off x="268288" y="950913"/>
            <a:ext cx="8723312" cy="4535487"/>
          </a:xfrm>
          <a:prstGeom prst="rect">
            <a:avLst/>
          </a:prstGeom>
          <a:noFill/>
          <a:ln w="9525">
            <a:noFill/>
            <a:miter lim="800000"/>
            <a:headEnd/>
            <a:tailEnd/>
          </a:ln>
        </p:spPr>
      </p:pic>
      <p:sp>
        <p:nvSpPr>
          <p:cNvPr id="63491" name="Rectangle 3"/>
          <p:cNvSpPr>
            <a:spLocks noChangeArrowheads="1"/>
          </p:cNvSpPr>
          <p:nvPr/>
        </p:nvSpPr>
        <p:spPr bwMode="auto">
          <a:xfrm>
            <a:off x="990600" y="5653088"/>
            <a:ext cx="5559425" cy="519112"/>
          </a:xfrm>
          <a:prstGeom prst="rect">
            <a:avLst/>
          </a:prstGeom>
          <a:solidFill>
            <a:schemeClr val="accent1"/>
          </a:solidFill>
          <a:ln w="9525">
            <a:noFill/>
            <a:miter lim="800000"/>
            <a:headEnd/>
            <a:tailEnd/>
          </a:ln>
        </p:spPr>
        <p:txBody>
          <a:bodyPr wrap="none">
            <a:spAutoFit/>
          </a:bodyPr>
          <a:lstStyle/>
          <a:p>
            <a:r>
              <a:rPr lang="en-GB" sz="2800" b="1">
                <a:solidFill>
                  <a:srgbClr val="FA0529"/>
                </a:solidFill>
              </a:rPr>
              <a:t>A synapse that uses serotonin/5-HT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228600" y="76200"/>
            <a:ext cx="8343900" cy="8489950"/>
          </a:xfrm>
          <a:prstGeom prst="rect">
            <a:avLst/>
          </a:prstGeom>
          <a:noFill/>
          <a:ln w="9525">
            <a:noFill/>
            <a:miter lim="800000"/>
            <a:headEnd/>
            <a:tailEnd/>
          </a:ln>
        </p:spPr>
        <p:txBody>
          <a:bodyPr wrap="none">
            <a:spAutoFit/>
          </a:bodyPr>
          <a:lstStyle/>
          <a:p>
            <a:r>
              <a:rPr lang="en-GB" b="1">
                <a:solidFill>
                  <a:srgbClr val="FA0529"/>
                </a:solidFill>
              </a:rPr>
              <a:t>Dopamine pathways</a:t>
            </a:r>
            <a:r>
              <a:rPr lang="en-GB"/>
              <a:t> do many things:</a:t>
            </a:r>
          </a:p>
          <a:p>
            <a:r>
              <a:rPr lang="en-GB"/>
              <a:t>Control flow of blood through the brain</a:t>
            </a:r>
          </a:p>
          <a:p>
            <a:r>
              <a:rPr lang="en-GB"/>
              <a:t> </a:t>
            </a:r>
          </a:p>
          <a:p>
            <a:r>
              <a:rPr lang="en-GB"/>
              <a:t>Motor control (nigrostriatal) system</a:t>
            </a:r>
          </a:p>
          <a:p>
            <a:endParaRPr lang="en-GB"/>
          </a:p>
          <a:p>
            <a:r>
              <a:rPr lang="en-GB"/>
              <a:t>Behavioural control</a:t>
            </a:r>
          </a:p>
          <a:p>
            <a:r>
              <a:rPr lang="en-GB"/>
              <a:t>	Dopamine is the brain’s motivational chemical. It works on</a:t>
            </a:r>
          </a:p>
          <a:p>
            <a:r>
              <a:rPr lang="en-GB"/>
              <a:t>	glutamate synapses to </a:t>
            </a:r>
            <a:r>
              <a:rPr lang="en-GB" b="1">
                <a:solidFill>
                  <a:srgbClr val="FA0529"/>
                </a:solidFill>
              </a:rPr>
              <a:t>modulate </a:t>
            </a:r>
            <a:r>
              <a:rPr lang="en-GB"/>
              <a:t>their excitability.</a:t>
            </a:r>
          </a:p>
          <a:p>
            <a:endParaRPr lang="en-GB"/>
          </a:p>
          <a:p>
            <a:r>
              <a:rPr lang="en-GB"/>
              <a:t>	A shortage of brain dopamine causes an indecisive</a:t>
            </a:r>
          </a:p>
          <a:p>
            <a:r>
              <a:rPr lang="en-GB"/>
              <a:t>	personality, unable to initiate even the body’s own</a:t>
            </a:r>
          </a:p>
          <a:p>
            <a:r>
              <a:rPr lang="en-GB"/>
              <a:t>	movement.  </a:t>
            </a:r>
            <a:r>
              <a:rPr lang="en-GB" b="1">
                <a:solidFill>
                  <a:srgbClr val="FA0529"/>
                </a:solidFill>
              </a:rPr>
              <a:t>Parkinson’s disease</a:t>
            </a:r>
            <a:r>
              <a:rPr lang="en-GB"/>
              <a:t>. Time stops.</a:t>
            </a:r>
          </a:p>
          <a:p>
            <a:r>
              <a:rPr lang="en-GB"/>
              <a:t>	L-DOPA therapy. </a:t>
            </a:r>
            <a:r>
              <a:rPr lang="en-GB" b="1">
                <a:solidFill>
                  <a:srgbClr val="FA0529"/>
                </a:solidFill>
              </a:rPr>
              <a:t>‘Awakenings’ film. (Oliver Sachs)</a:t>
            </a:r>
          </a:p>
          <a:p>
            <a:endParaRPr lang="en-GB"/>
          </a:p>
          <a:p>
            <a:r>
              <a:rPr lang="en-GB"/>
              <a:t>	Excess dopamine, more arousal. </a:t>
            </a:r>
            <a:r>
              <a:rPr lang="en-GB" b="1">
                <a:solidFill>
                  <a:srgbClr val="FA0529"/>
                </a:solidFill>
              </a:rPr>
              <a:t>Attention defecit </a:t>
            </a:r>
          </a:p>
          <a:p>
            <a:r>
              <a:rPr lang="en-GB" b="1">
                <a:solidFill>
                  <a:srgbClr val="FA0529"/>
                </a:solidFill>
              </a:rPr>
              <a:t>	disorder</a:t>
            </a:r>
            <a:r>
              <a:rPr lang="en-GB"/>
              <a:t>.  May cause </a:t>
            </a:r>
            <a:r>
              <a:rPr lang="en-GB" b="1">
                <a:solidFill>
                  <a:srgbClr val="FA0529"/>
                </a:solidFill>
              </a:rPr>
              <a:t>schizophrenia</a:t>
            </a:r>
            <a:r>
              <a:rPr lang="en-GB"/>
              <a:t>.</a:t>
            </a:r>
          </a:p>
          <a:p>
            <a:r>
              <a:rPr lang="en-GB"/>
              <a:t>	Dopamine’s action is essential for </a:t>
            </a:r>
            <a:r>
              <a:rPr lang="en-GB" b="1">
                <a:solidFill>
                  <a:srgbClr val="FA0529"/>
                </a:solidFill>
              </a:rPr>
              <a:t>drug addiction</a:t>
            </a:r>
            <a:r>
              <a:rPr lang="en-GB"/>
              <a:t>. </a:t>
            </a:r>
          </a:p>
          <a:p>
            <a:endParaRPr lang="en-GB"/>
          </a:p>
          <a:p>
            <a:r>
              <a:rPr lang="en-GB"/>
              <a:t>	</a:t>
            </a:r>
          </a:p>
          <a:p>
            <a:endParaRPr lang="en-GB"/>
          </a:p>
          <a:p>
            <a:r>
              <a:rPr lang="en-GB"/>
              <a:t>	</a:t>
            </a:r>
          </a:p>
          <a:p>
            <a:endParaRPr lang="en-GB"/>
          </a:p>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zh-TW" altLang="en-US" smtClean="0">
              <a:ea typeface="新細明體" pitchFamily="-105" charset="-120"/>
            </a:endParaRPr>
          </a:p>
        </p:txBody>
      </p:sp>
      <p:pic>
        <p:nvPicPr>
          <p:cNvPr id="79875" name="Picture 3"/>
          <p:cNvPicPr>
            <a:picLocks noGrp="1" noChangeAspect="1" noChangeArrowheads="1"/>
          </p:cNvPicPr>
          <p:nvPr>
            <p:ph idx="1"/>
          </p:nvPr>
        </p:nvPicPr>
        <p:blipFill>
          <a:blip r:embed="rId2"/>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3"/>
          <p:cNvPicPr>
            <a:picLocks noGrp="1" noChangeAspect="1" noChangeArrowheads="1"/>
          </p:cNvPicPr>
          <p:nvPr>
            <p:ph idx="1"/>
          </p:nvPr>
        </p:nvPicPr>
        <p:blipFill>
          <a:blip r:embed="rId2"/>
          <a:srcRect/>
          <a:stretch>
            <a:fillRect/>
          </a:stretch>
        </p:blipFill>
        <p:spPr>
          <a:xfrm>
            <a:off x="0" y="1268413"/>
            <a:ext cx="9144000" cy="4995862"/>
          </a:xfrm>
        </p:spPr>
      </p:pic>
      <p:sp>
        <p:nvSpPr>
          <p:cNvPr id="82947" name="TextBox 3"/>
          <p:cNvSpPr txBox="1">
            <a:spLocks noChangeArrowheads="1"/>
          </p:cNvSpPr>
          <p:nvPr/>
        </p:nvSpPr>
        <p:spPr bwMode="auto">
          <a:xfrm>
            <a:off x="2971800" y="304800"/>
            <a:ext cx="2116138" cy="461963"/>
          </a:xfrm>
          <a:prstGeom prst="rect">
            <a:avLst/>
          </a:prstGeom>
          <a:noFill/>
          <a:ln w="9525">
            <a:noFill/>
            <a:miter lim="800000"/>
            <a:headEnd/>
            <a:tailEnd/>
          </a:ln>
        </p:spPr>
        <p:txBody>
          <a:bodyPr wrap="none">
            <a:spAutoFit/>
          </a:bodyPr>
          <a:lstStyle/>
          <a:p>
            <a:r>
              <a:rPr lang="en-US"/>
              <a:t>Chronic, severe</a:t>
            </a:r>
          </a:p>
        </p:txBody>
      </p:sp>
      <p:cxnSp>
        <p:nvCxnSpPr>
          <p:cNvPr id="82948" name="Straight Arrow Connector 5"/>
          <p:cNvCxnSpPr>
            <a:cxnSpLocks noChangeShapeType="1"/>
          </p:cNvCxnSpPr>
          <p:nvPr/>
        </p:nvCxnSpPr>
        <p:spPr bwMode="auto">
          <a:xfrm rot="16200000" flipH="1">
            <a:off x="4242593" y="939007"/>
            <a:ext cx="354013" cy="304800"/>
          </a:xfrm>
          <a:prstGeom prst="straightConnector1">
            <a:avLst/>
          </a:prstGeom>
          <a:noFill/>
          <a:ln w="9525">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3"/>
          <p:cNvPicPr>
            <a:picLocks noChangeAspect="1"/>
          </p:cNvPicPr>
          <p:nvPr/>
        </p:nvPicPr>
        <p:blipFill>
          <a:blip r:embed="rId2"/>
          <a:srcRect/>
          <a:stretch>
            <a:fillRect/>
          </a:stretch>
        </p:blipFill>
        <p:spPr bwMode="auto">
          <a:xfrm>
            <a:off x="4953000" y="228600"/>
            <a:ext cx="3505200" cy="6400800"/>
          </a:xfrm>
          <a:prstGeom prst="rect">
            <a:avLst/>
          </a:prstGeom>
          <a:noFill/>
          <a:ln w="9525">
            <a:noFill/>
            <a:miter lim="800000"/>
            <a:headEnd/>
            <a:tailEnd/>
          </a:ln>
        </p:spPr>
      </p:pic>
      <p:sp>
        <p:nvSpPr>
          <p:cNvPr id="83971" name="TextBox 4"/>
          <p:cNvSpPr txBox="1">
            <a:spLocks noChangeArrowheads="1"/>
          </p:cNvSpPr>
          <p:nvPr/>
        </p:nvSpPr>
        <p:spPr bwMode="auto">
          <a:xfrm>
            <a:off x="304800" y="838200"/>
            <a:ext cx="3636963" cy="1570038"/>
          </a:xfrm>
          <a:prstGeom prst="rect">
            <a:avLst/>
          </a:prstGeom>
          <a:noFill/>
          <a:ln w="9525">
            <a:noFill/>
            <a:miter lim="800000"/>
            <a:headEnd/>
            <a:tailEnd/>
          </a:ln>
        </p:spPr>
        <p:txBody>
          <a:bodyPr wrap="none">
            <a:spAutoFit/>
          </a:bodyPr>
          <a:lstStyle/>
          <a:p>
            <a:r>
              <a:rPr lang="en-US"/>
              <a:t>Mechanism for the Delay in</a:t>
            </a:r>
          </a:p>
          <a:p>
            <a:r>
              <a:rPr lang="en-US"/>
              <a:t>Onset of the therapeutic</a:t>
            </a:r>
          </a:p>
          <a:p>
            <a:r>
              <a:rPr lang="en-US"/>
              <a:t>Effect of Antidepressant</a:t>
            </a:r>
          </a:p>
          <a:p>
            <a:r>
              <a:rPr lang="en-US"/>
              <a:t>Medications.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533400"/>
          </a:xfrm>
        </p:spPr>
        <p:txBody>
          <a:bodyPr/>
          <a:lstStyle/>
          <a:p>
            <a:pPr eaLnBrk="1" hangingPunct="1"/>
            <a:r>
              <a:rPr lang="en-US" sz="2800" smtClean="0">
                <a:ea typeface="ＭＳ Ｐゴシック" pitchFamily="-105" charset="-128"/>
              </a:rPr>
              <a:t>Available Antidepressants</a:t>
            </a:r>
          </a:p>
        </p:txBody>
      </p:sp>
      <p:sp>
        <p:nvSpPr>
          <p:cNvPr id="17411" name="Rectangle 3"/>
          <p:cNvSpPr>
            <a:spLocks noGrp="1" noChangeArrowheads="1"/>
          </p:cNvSpPr>
          <p:nvPr>
            <p:ph idx="1"/>
          </p:nvPr>
        </p:nvSpPr>
        <p:spPr>
          <a:xfrm>
            <a:off x="0" y="609600"/>
            <a:ext cx="9144000" cy="6248400"/>
          </a:xfrm>
        </p:spPr>
        <p:txBody>
          <a:bodyPr/>
          <a:lstStyle/>
          <a:p>
            <a:pPr eaLnBrk="1" hangingPunct="1">
              <a:lnSpc>
                <a:spcPct val="80000"/>
              </a:lnSpc>
            </a:pPr>
            <a:r>
              <a:rPr lang="en-US" sz="1800" dirty="0" smtClean="0">
                <a:ea typeface="ＭＳ Ｐゴシック" pitchFamily="-105" charset="-128"/>
              </a:rPr>
              <a:t>1) </a:t>
            </a:r>
            <a:r>
              <a:rPr lang="en-US" sz="1800" u="sng" dirty="0" err="1" smtClean="0">
                <a:ea typeface="ＭＳ Ｐゴシック" pitchFamily="-105" charset="-128"/>
              </a:rPr>
              <a:t>Tricyclics</a:t>
            </a:r>
            <a:r>
              <a:rPr lang="en-US" sz="1800" u="sng" dirty="0" smtClean="0">
                <a:ea typeface="ＭＳ Ｐゴシック" pitchFamily="-105" charset="-128"/>
              </a:rPr>
              <a:t> and </a:t>
            </a:r>
            <a:r>
              <a:rPr lang="en-US" sz="1800" u="sng" dirty="0" err="1" smtClean="0">
                <a:ea typeface="ＭＳ Ｐゴシック" pitchFamily="-105" charset="-128"/>
              </a:rPr>
              <a:t>Tetracyclics</a:t>
            </a:r>
            <a:r>
              <a:rPr lang="en-US" sz="1800" u="sng" dirty="0" smtClean="0">
                <a:ea typeface="ＭＳ Ｐゴシック" pitchFamily="-105" charset="-128"/>
              </a:rPr>
              <a:t> (TCA)</a:t>
            </a:r>
            <a:r>
              <a:rPr lang="en-US" sz="1800" dirty="0" smtClean="0">
                <a:ea typeface="ＭＳ Ｐゴシック" pitchFamily="-105" charset="-128"/>
              </a:rPr>
              <a:t>			</a:t>
            </a: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Imipramine</a:t>
            </a:r>
            <a:r>
              <a:rPr lang="en-US" sz="1800" dirty="0" smtClean="0">
                <a:ea typeface="ＭＳ Ｐゴシック" pitchFamily="-105" charset="-128"/>
              </a:rPr>
              <a:t>	  </a:t>
            </a:r>
            <a:r>
              <a:rPr lang="en-US" sz="1800" dirty="0" err="1" smtClean="0">
                <a:ea typeface="ＭＳ Ｐゴシック" pitchFamily="-105" charset="-128"/>
              </a:rPr>
              <a:t>Doxepin</a:t>
            </a:r>
            <a:r>
              <a:rPr lang="en-US" sz="1800" dirty="0" smtClean="0">
                <a:ea typeface="ＭＳ Ｐゴシック" pitchFamily="-105" charset="-128"/>
              </a:rPr>
              <a:t>	        </a:t>
            </a:r>
            <a:r>
              <a:rPr lang="en-US" sz="1800" dirty="0" err="1" smtClean="0">
                <a:ea typeface="ＭＳ Ｐゴシック" pitchFamily="-105" charset="-128"/>
              </a:rPr>
              <a:t>Desipramine</a:t>
            </a:r>
            <a:r>
              <a:rPr lang="en-US" sz="1800" dirty="0" smtClean="0">
                <a:ea typeface="ＭＳ Ｐゴシック" pitchFamily="-105" charset="-128"/>
              </a:rPr>
              <a:t>      </a:t>
            </a:r>
            <a:r>
              <a:rPr lang="en-US" sz="1800" dirty="0" err="1" smtClean="0">
                <a:ea typeface="ＭＳ Ｐゴシック" pitchFamily="-105" charset="-128"/>
              </a:rPr>
              <a:t>Amoxepine</a:t>
            </a:r>
            <a:r>
              <a:rPr lang="en-US" sz="1800" dirty="0" smtClean="0">
                <a:ea typeface="ＭＳ Ｐゴシック" pitchFamily="-105" charset="-128"/>
              </a:rPr>
              <a:t>	</a:t>
            </a:r>
            <a:r>
              <a:rPr lang="en-US" sz="1800" dirty="0" err="1" smtClean="0">
                <a:ea typeface="ＭＳ Ｐゴシック" pitchFamily="-105" charset="-128"/>
              </a:rPr>
              <a:t>Trimipramine</a:t>
            </a:r>
            <a:r>
              <a:rPr lang="en-US" sz="1800" dirty="0" smtClean="0">
                <a:ea typeface="ＭＳ Ｐゴシック" pitchFamily="-105" charset="-128"/>
              </a:rPr>
              <a:t>	</a:t>
            </a: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Maprotiline</a:t>
            </a:r>
            <a:r>
              <a:rPr lang="en-US" sz="1800" dirty="0" smtClean="0">
                <a:ea typeface="ＭＳ Ｐゴシック" pitchFamily="-105" charset="-128"/>
              </a:rPr>
              <a:t>	  </a:t>
            </a:r>
            <a:r>
              <a:rPr lang="en-US" sz="1800" dirty="0" err="1" smtClean="0">
                <a:ea typeface="ＭＳ Ｐゴシック" pitchFamily="-105" charset="-128"/>
              </a:rPr>
              <a:t>Clomipramine</a:t>
            </a:r>
            <a:r>
              <a:rPr lang="en-US" sz="1800" dirty="0" smtClean="0">
                <a:ea typeface="ＭＳ Ｐゴシック" pitchFamily="-105" charset="-128"/>
              </a:rPr>
              <a:t>    </a:t>
            </a:r>
            <a:r>
              <a:rPr lang="en-US" sz="1800" dirty="0" err="1" smtClean="0">
                <a:ea typeface="ＭＳ Ｐゴシック" pitchFamily="-105" charset="-128"/>
              </a:rPr>
              <a:t>Amitriptyline</a:t>
            </a:r>
            <a:r>
              <a:rPr lang="en-US" sz="1800" dirty="0" smtClean="0">
                <a:ea typeface="ＭＳ Ｐゴシック" pitchFamily="-105" charset="-128"/>
              </a:rPr>
              <a:t>      </a:t>
            </a:r>
            <a:r>
              <a:rPr lang="en-US" sz="1800" dirty="0" err="1" smtClean="0">
                <a:ea typeface="ＭＳ Ｐゴシック" pitchFamily="-105" charset="-128"/>
              </a:rPr>
              <a:t>Nortriptyline</a:t>
            </a:r>
            <a:r>
              <a:rPr lang="en-US" sz="1800" dirty="0" smtClean="0">
                <a:ea typeface="ＭＳ Ｐゴシック" pitchFamily="-105" charset="-128"/>
              </a:rPr>
              <a:t>	</a:t>
            </a:r>
            <a:r>
              <a:rPr lang="en-US" sz="1800" dirty="0" err="1" smtClean="0">
                <a:ea typeface="ＭＳ Ｐゴシック" pitchFamily="-105" charset="-128"/>
              </a:rPr>
              <a:t>Protriptyline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2) </a:t>
            </a:r>
            <a:r>
              <a:rPr lang="en-US" sz="1800" u="sng" dirty="0" smtClean="0">
                <a:ea typeface="ＭＳ Ｐゴシック" pitchFamily="-105" charset="-128"/>
              </a:rPr>
              <a:t>Monoamine </a:t>
            </a:r>
            <a:r>
              <a:rPr lang="en-US" sz="1800" u="sng" dirty="0" err="1" smtClean="0">
                <a:ea typeface="ＭＳ Ｐゴシック" pitchFamily="-105" charset="-128"/>
              </a:rPr>
              <a:t>Oxidase</a:t>
            </a:r>
            <a:r>
              <a:rPr lang="en-US" sz="1800" u="sng" dirty="0" smtClean="0">
                <a:ea typeface="ＭＳ Ｐゴシック" pitchFamily="-105" charset="-128"/>
              </a:rPr>
              <a:t> Inhibitors (MAOIs)</a:t>
            </a: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Tranylcypramine</a:t>
            </a:r>
            <a:r>
              <a:rPr lang="en-US" sz="1800" dirty="0" smtClean="0">
                <a:ea typeface="ＭＳ Ｐゴシック" pitchFamily="-105" charset="-128"/>
              </a:rPr>
              <a:t>	</a:t>
            </a:r>
            <a:r>
              <a:rPr lang="en-US" sz="1800" dirty="0" err="1" smtClean="0">
                <a:ea typeface="ＭＳ Ｐゴシック" pitchFamily="-105" charset="-128"/>
              </a:rPr>
              <a:t>Phenelzine</a:t>
            </a:r>
            <a:r>
              <a:rPr lang="en-US" sz="1800" dirty="0" smtClean="0">
                <a:ea typeface="ＭＳ Ｐゴシック" pitchFamily="-105" charset="-128"/>
              </a:rPr>
              <a:t>		</a:t>
            </a:r>
            <a:r>
              <a:rPr lang="en-US" sz="1800" dirty="0" err="1" smtClean="0">
                <a:ea typeface="ＭＳ Ｐゴシック" pitchFamily="-105" charset="-128"/>
              </a:rPr>
              <a:t>Moclobemide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3) </a:t>
            </a:r>
            <a:r>
              <a:rPr lang="en-US" sz="1800" u="sng" dirty="0" smtClean="0">
                <a:ea typeface="ＭＳ Ｐゴシック" pitchFamily="-105" charset="-128"/>
              </a:rPr>
              <a:t>Serotonin Selective Reuptake Inhibitors (SSRIs)</a:t>
            </a:r>
            <a:r>
              <a:rPr lang="en-US" sz="1800" dirty="0" smtClean="0">
                <a:ea typeface="ＭＳ Ｐゴシック" pitchFamily="-105" charset="-128"/>
              </a:rPr>
              <a:t>		</a:t>
            </a:r>
            <a:r>
              <a:rPr lang="en-US" sz="1800" dirty="0" err="1" smtClean="0">
                <a:ea typeface="ＭＳ Ｐゴシック" pitchFamily="-105" charset="-128"/>
              </a:rPr>
              <a:t>Fluoxetine</a:t>
            </a:r>
            <a:r>
              <a:rPr lang="en-US" sz="1800" dirty="0" smtClean="0">
                <a:ea typeface="ＭＳ Ｐゴシック" pitchFamily="-105" charset="-128"/>
              </a:rPr>
              <a:t>	</a:t>
            </a:r>
            <a:r>
              <a:rPr lang="en-US" sz="1800" dirty="0" err="1" smtClean="0">
                <a:ea typeface="ＭＳ Ｐゴシック" pitchFamily="-105" charset="-128"/>
              </a:rPr>
              <a:t>Fluvoxamine</a:t>
            </a:r>
            <a:r>
              <a:rPr lang="en-US" sz="1800" dirty="0" smtClean="0">
                <a:ea typeface="ＭＳ Ｐゴシック" pitchFamily="-105" charset="-128"/>
              </a:rPr>
              <a:t>	</a:t>
            </a:r>
            <a:r>
              <a:rPr lang="en-US" sz="1800" dirty="0" err="1" smtClean="0">
                <a:ea typeface="ＭＳ Ｐゴシック" pitchFamily="-105" charset="-128"/>
              </a:rPr>
              <a:t>Escitalopram</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Sertraline</a:t>
            </a:r>
            <a:r>
              <a:rPr lang="en-US" sz="1800" dirty="0" smtClean="0">
                <a:ea typeface="ＭＳ Ｐゴシック" pitchFamily="-105" charset="-128"/>
              </a:rPr>
              <a:t>	</a:t>
            </a:r>
            <a:r>
              <a:rPr lang="en-US" sz="1800" dirty="0" err="1" smtClean="0">
                <a:ea typeface="ＭＳ Ｐゴシック" pitchFamily="-105" charset="-128"/>
              </a:rPr>
              <a:t>Paroxetine</a:t>
            </a:r>
            <a:r>
              <a:rPr lang="en-US" sz="1800" dirty="0" smtClean="0">
                <a:ea typeface="ＭＳ Ｐゴシック" pitchFamily="-105" charset="-128"/>
              </a:rPr>
              <a:t>	</a:t>
            </a:r>
            <a:r>
              <a:rPr lang="en-US" sz="1800" dirty="0" err="1" smtClean="0">
                <a:ea typeface="ＭＳ Ｐゴシック" pitchFamily="-105" charset="-128"/>
              </a:rPr>
              <a:t>Citalopram</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4) </a:t>
            </a:r>
            <a:r>
              <a:rPr lang="en-US" sz="1800" u="sng" dirty="0" smtClean="0">
                <a:ea typeface="ＭＳ Ｐゴシック" pitchFamily="-105" charset="-128"/>
              </a:rPr>
              <a:t>Dual Serotonin and </a:t>
            </a:r>
            <a:r>
              <a:rPr lang="en-US" sz="1800" u="sng" dirty="0" err="1" smtClean="0">
                <a:ea typeface="ＭＳ Ｐゴシック" pitchFamily="-105" charset="-128"/>
              </a:rPr>
              <a:t>Norepinephrine</a:t>
            </a:r>
            <a:r>
              <a:rPr lang="en-US" sz="1800" u="sng" dirty="0" smtClean="0">
                <a:ea typeface="ＭＳ Ｐゴシック" pitchFamily="-105" charset="-128"/>
              </a:rPr>
              <a:t> Reuptake Inhibitor (SNRI)</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Venlafaxine</a:t>
            </a:r>
            <a:r>
              <a:rPr lang="en-US" sz="1800" dirty="0" smtClean="0">
                <a:ea typeface="ＭＳ Ｐゴシック" pitchFamily="-105" charset="-128"/>
              </a:rPr>
              <a:t> 		</a:t>
            </a:r>
            <a:r>
              <a:rPr lang="en-US" sz="1800" dirty="0" err="1" smtClean="0">
                <a:ea typeface="ＭＳ Ｐゴシック" pitchFamily="-105" charset="-128"/>
              </a:rPr>
              <a:t>Duloxetine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5) </a:t>
            </a:r>
            <a:r>
              <a:rPr lang="en-US" sz="1800" u="sng" dirty="0" smtClean="0">
                <a:ea typeface="ＭＳ Ｐゴシック" pitchFamily="-105" charset="-128"/>
              </a:rPr>
              <a:t>Serotonin-2 </a:t>
            </a:r>
            <a:r>
              <a:rPr lang="en-US" sz="1800" u="sng" dirty="0" err="1" smtClean="0">
                <a:ea typeface="ＭＳ Ｐゴシック" pitchFamily="-105" charset="-128"/>
              </a:rPr>
              <a:t>Antogonist</a:t>
            </a:r>
            <a:r>
              <a:rPr lang="en-US" sz="1800" u="sng" dirty="0" smtClean="0">
                <a:ea typeface="ＭＳ Ｐゴシック" pitchFamily="-105" charset="-128"/>
              </a:rPr>
              <a:t> and Reuptake Inhibitors (SARIs)</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Nefazodone</a:t>
            </a:r>
            <a:r>
              <a:rPr lang="en-US" sz="1800" dirty="0" smtClean="0">
                <a:ea typeface="ＭＳ Ｐゴシック" pitchFamily="-105" charset="-128"/>
              </a:rPr>
              <a:t>		</a:t>
            </a:r>
            <a:r>
              <a:rPr lang="en-US" sz="1800" dirty="0" err="1" smtClean="0">
                <a:ea typeface="ＭＳ Ｐゴシック" pitchFamily="-105" charset="-128"/>
              </a:rPr>
              <a:t>Trazodone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6) </a:t>
            </a:r>
            <a:r>
              <a:rPr lang="en-US" sz="1800" u="sng" dirty="0" err="1" smtClean="0">
                <a:ea typeface="ＭＳ Ｐゴシック" pitchFamily="-105" charset="-128"/>
              </a:rPr>
              <a:t>Norepinephrine</a:t>
            </a:r>
            <a:r>
              <a:rPr lang="en-US" sz="1800" u="sng" dirty="0" smtClean="0">
                <a:ea typeface="ＭＳ Ｐゴシック" pitchFamily="-105" charset="-128"/>
              </a:rPr>
              <a:t> and Dopamine Reuptake Inhibitor (NDRI)</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Bupropion</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7) </a:t>
            </a:r>
            <a:r>
              <a:rPr lang="en-US" sz="1800" u="sng" dirty="0" smtClean="0">
                <a:ea typeface="ＭＳ Ｐゴシック" pitchFamily="-105" charset="-128"/>
              </a:rPr>
              <a:t>Noradrenergic and Specific </a:t>
            </a:r>
            <a:r>
              <a:rPr lang="en-US" sz="1800" u="sng" dirty="0" err="1" smtClean="0">
                <a:ea typeface="ＭＳ Ｐゴシック" pitchFamily="-105" charset="-128"/>
              </a:rPr>
              <a:t>Serotonergic</a:t>
            </a:r>
            <a:r>
              <a:rPr lang="en-US" sz="1800" u="sng" dirty="0" smtClean="0">
                <a:ea typeface="ＭＳ Ｐゴシック" pitchFamily="-105" charset="-128"/>
              </a:rPr>
              <a:t> Antidepressant (</a:t>
            </a:r>
            <a:r>
              <a:rPr lang="en-US" sz="1800" u="sng" dirty="0" err="1" smtClean="0">
                <a:ea typeface="ＭＳ Ｐゴシック" pitchFamily="-105" charset="-128"/>
              </a:rPr>
              <a:t>NaSSAs</a:t>
            </a:r>
            <a:r>
              <a:rPr lang="en-US" sz="1800" u="sng" dirty="0" smtClean="0">
                <a:ea typeface="ＭＳ Ｐゴシック" pitchFamily="-105" charset="-128"/>
              </a:rPr>
              <a:t>)</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Mirtazapine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8) </a:t>
            </a:r>
            <a:r>
              <a:rPr lang="en-US" sz="1800" u="sng" dirty="0" smtClean="0">
                <a:ea typeface="ＭＳ Ｐゴシック" pitchFamily="-105" charset="-128"/>
              </a:rPr>
              <a:t>Noradrenalin Specific Reuptake Inhibitor (NRI)</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Reboxetine</a:t>
            </a:r>
            <a:endParaRPr lang="en-US" sz="1800" dirty="0" smtClean="0">
              <a:ea typeface="ＭＳ Ｐゴシック" pitchFamily="-105" charset="-128"/>
            </a:endParaRPr>
          </a:p>
          <a:p>
            <a:pPr eaLnBrk="1" hangingPunct="1">
              <a:lnSpc>
                <a:spcPct val="80000"/>
              </a:lnSpc>
            </a:pPr>
            <a:r>
              <a:rPr lang="en-US" sz="1800" dirty="0" smtClean="0">
                <a:ea typeface="ＭＳ Ｐゴシック" pitchFamily="-105" charset="-128"/>
              </a:rPr>
              <a:t>9) </a:t>
            </a:r>
            <a:r>
              <a:rPr lang="en-US" sz="1800" u="sng" dirty="0" smtClean="0">
                <a:ea typeface="ＭＳ Ｐゴシック" pitchFamily="-105" charset="-128"/>
              </a:rPr>
              <a:t>Serotonin Reuptake Enhancer</a:t>
            </a:r>
            <a:endParaRPr lang="en-US" sz="1800" dirty="0" smtClean="0">
              <a:ea typeface="ＭＳ Ｐゴシック" pitchFamily="-105" charset="-128"/>
            </a:endParaRPr>
          </a:p>
          <a:p>
            <a:pPr eaLnBrk="1" hangingPunct="1">
              <a:lnSpc>
                <a:spcPct val="80000"/>
              </a:lnSpc>
              <a:buFont typeface="Wingdings" pitchFamily="-105" charset="2"/>
              <a:buNone/>
            </a:pPr>
            <a:r>
              <a:rPr lang="en-US" sz="1800" dirty="0" smtClean="0">
                <a:ea typeface="ＭＳ Ｐゴシック" pitchFamily="-105" charset="-128"/>
              </a:rPr>
              <a:t>		</a:t>
            </a:r>
            <a:r>
              <a:rPr lang="en-US" sz="1800" dirty="0" err="1" smtClean="0">
                <a:ea typeface="ＭＳ Ｐゴシック" pitchFamily="-105" charset="-128"/>
              </a:rPr>
              <a:t>Tianeptine</a:t>
            </a:r>
            <a:endParaRPr lang="en-US" sz="1800" dirty="0" smtClean="0">
              <a:ea typeface="ＭＳ Ｐゴシック" pitchFamily="-10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zh-TW" altLang="en-US" smtClean="0">
              <a:ea typeface="新細明體" pitchFamily="-105" charset="-120"/>
            </a:endParaRPr>
          </a:p>
        </p:txBody>
      </p:sp>
      <p:graphicFrame>
        <p:nvGraphicFramePr>
          <p:cNvPr id="58371" name="Group 3"/>
          <p:cNvGraphicFramePr>
            <a:graphicFrameLocks noGrp="1"/>
          </p:cNvGraphicFramePr>
          <p:nvPr>
            <p:ph type="tbl" idx="1"/>
          </p:nvPr>
        </p:nvGraphicFramePr>
        <p:xfrm>
          <a:off x="0" y="9525"/>
          <a:ext cx="9144000" cy="6878955"/>
        </p:xfrm>
        <a:graphic>
          <a:graphicData uri="http://schemas.openxmlformats.org/drawingml/2006/table">
            <a:tbl>
              <a:tblPr/>
              <a:tblGrid>
                <a:gridCol w="1725613"/>
                <a:gridCol w="469900"/>
                <a:gridCol w="647700"/>
                <a:gridCol w="360362"/>
                <a:gridCol w="1368425"/>
                <a:gridCol w="287338"/>
                <a:gridCol w="1368425"/>
                <a:gridCol w="1800225"/>
                <a:gridCol w="1116012"/>
              </a:tblGrid>
              <a:tr h="307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Verdana" pitchFamily="-105" charset="0"/>
                          <a:ea typeface="新細明體" pitchFamily="-105" charset="-120"/>
                        </a:rPr>
                        <a:t> </a:t>
                      </a:r>
                      <a:endParaRPr kumimoji="0" lang="zh-TW" altLang="en-US" sz="1200" b="0" i="0" u="none" strike="noStrike" cap="none" normalizeH="0" baseline="0" dirty="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chemeClr val="tx1"/>
                          </a:solidFill>
                          <a:effectLst/>
                          <a:latin typeface="Verdana" pitchFamily="-105" charset="0"/>
                          <a:ea typeface="新細明體" pitchFamily="-105" charset="-120"/>
                        </a:rPr>
                        <a:t> </a:t>
                      </a:r>
                      <a:endParaRPr kumimoji="0" lang="zh-TW" altLang="en-US"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chemeClr val="tx1"/>
                          </a:solidFill>
                          <a:effectLst/>
                          <a:latin typeface="Verdana" pitchFamily="-105" charset="0"/>
                          <a:ea typeface="新細明體" pitchFamily="-105" charset="-120"/>
                        </a:rPr>
                        <a:t> </a:t>
                      </a:r>
                      <a:endParaRPr kumimoji="0" lang="zh-TW" altLang="en-US"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Block of Amine Pump for:</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4131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smtClean="0">
                          <a:ln>
                            <a:noFill/>
                          </a:ln>
                          <a:solidFill>
                            <a:schemeClr val="tx1"/>
                          </a:solidFill>
                          <a:effectLst/>
                          <a:latin typeface="Verdana" pitchFamily="-105" charset="0"/>
                          <a:ea typeface="新細明體" pitchFamily="-105" charset="-120"/>
                        </a:rPr>
                        <a:t/>
                      </a:r>
                      <a:br>
                        <a:rPr kumimoji="0" lang="zh-TW" altLang="en-US" sz="1200" b="1" i="0" u="none" strike="noStrike" cap="none" normalizeH="0" baseline="0" smtClean="0">
                          <a:ln>
                            <a:noFill/>
                          </a:ln>
                          <a:solidFill>
                            <a:schemeClr val="tx1"/>
                          </a:solidFill>
                          <a:effectLst/>
                          <a:latin typeface="Verdana" pitchFamily="-105" charset="0"/>
                          <a:ea typeface="新細明體" pitchFamily="-105" charset="-120"/>
                        </a:rPr>
                      </a:br>
                      <a:r>
                        <a:rPr kumimoji="0" lang="zh-TW" altLang="en-US" sz="1200" b="1" i="0" u="none" strike="noStrike" cap="none" normalizeH="0" baseline="0" smtClean="0">
                          <a:ln>
                            <a:noFill/>
                          </a:ln>
                          <a:solidFill>
                            <a:schemeClr val="tx1"/>
                          </a:solidFill>
                          <a:effectLst/>
                          <a:latin typeface="Verdana" pitchFamily="-105" charset="0"/>
                          <a:ea typeface="新細明體" pitchFamily="-105" charset="-120"/>
                        </a:rPr>
                        <a:t/>
                      </a:r>
                      <a:br>
                        <a:rPr kumimoji="0" lang="zh-TW" altLang="en-US" sz="1200" b="1" i="0" u="none" strike="noStrike" cap="none" normalizeH="0" baseline="0" smtClean="0">
                          <a:ln>
                            <a:noFill/>
                          </a:ln>
                          <a:solidFill>
                            <a:schemeClr val="tx1"/>
                          </a:solidFill>
                          <a:effectLst/>
                          <a:latin typeface="Verdana" pitchFamily="-105" charset="0"/>
                          <a:ea typeface="新細明體" pitchFamily="-105" charset="-120"/>
                        </a:rPr>
                      </a:b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Drug</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smtClean="0">
                          <a:ln>
                            <a:noFill/>
                          </a:ln>
                          <a:solidFill>
                            <a:schemeClr val="tx1"/>
                          </a:solidFill>
                          <a:effectLst/>
                          <a:latin typeface="Verdana" pitchFamily="-105" charset="0"/>
                          <a:ea typeface="新細明體" pitchFamily="-105" charset="-120"/>
                        </a:rPr>
                        <a:t>Sedation</a:t>
                      </a:r>
                      <a:endParaRPr kumimoji="0" lang="en-US" altLang="zh-TW" sz="1200" b="0" i="0" u="none" strike="noStrike" cap="none" normalizeH="0" baseline="0" dirty="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Anti-muscarinic</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Serotonin</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Norepinephrine</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smtClean="0">
                          <a:ln>
                            <a:noFill/>
                          </a:ln>
                          <a:solidFill>
                            <a:schemeClr val="tx1"/>
                          </a:solidFill>
                          <a:effectLst/>
                          <a:latin typeface="Verdana" pitchFamily="-105" charset="0"/>
                          <a:ea typeface="新細明體" pitchFamily="-105" charset="-120"/>
                        </a:rPr>
                        <a:t>Dopamine</a:t>
                      </a:r>
                      <a:endParaRPr kumimoji="0" lang="en-US" altLang="zh-TW" sz="12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180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Amitriptyline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dirty="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Amoxapine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968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Bupropion</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 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 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Citalopram</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Clomipramine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Desipramine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Doxepin (</a:t>
                      </a:r>
                      <a:r>
                        <a:rPr kumimoji="0" lang="en-US" altLang="zh-TW" sz="1400" b="0" i="0" u="none" strike="noStrike" cap="none" normalizeH="0" baseline="0" smtClean="0">
                          <a:ln>
                            <a:noFill/>
                          </a:ln>
                          <a:solidFill>
                            <a:srgbClr val="FF0000"/>
                          </a:solidFill>
                          <a:effectLst/>
                          <a:latin typeface="Verdana" pitchFamily="-105" charset="0"/>
                          <a:ea typeface="新細明體" pitchFamily="-105" charset="-120"/>
                        </a:rPr>
                        <a:t>Sinequan</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Fluoxetine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Prozac</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 +</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 +</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Fluvoxamine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Luvox</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Imipramine (</a:t>
                      </a:r>
                      <a:r>
                        <a:rPr kumimoji="0" lang="en-US" altLang="zh-TW" sz="1400" b="0" i="0" u="none" strike="noStrike" cap="none" normalizeH="0" baseline="0" smtClean="0">
                          <a:ln>
                            <a:noFill/>
                          </a:ln>
                          <a:solidFill>
                            <a:srgbClr val="FF0000"/>
                          </a:solidFill>
                          <a:effectLst/>
                          <a:latin typeface="Verdana" pitchFamily="-105" charset="0"/>
                          <a:ea typeface="新細明體" pitchFamily="-105" charset="-120"/>
                        </a:rPr>
                        <a:t>Tofranil</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Maprotiline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Mirtazapine</a:t>
                      </a:r>
                      <a:r>
                        <a:rPr kumimoji="0" lang="en-US" altLang="zh-TW" sz="1400" b="0" i="0" u="none" strike="noStrike" cap="none" normalizeH="0" baseline="30000" smtClean="0">
                          <a:ln>
                            <a:noFill/>
                          </a:ln>
                          <a:solidFill>
                            <a:schemeClr val="tx1"/>
                          </a:solidFill>
                          <a:effectLst/>
                          <a:latin typeface="Verdana" pitchFamily="-105" charset="0"/>
                          <a:ea typeface="新細明體" pitchFamily="-105" charset="-120"/>
                        </a:rPr>
                        <a:t>2</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48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Nefazodone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 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Nortriptyline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Paroxetine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Seroxat</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Protriptyline</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Sertraline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Zoloft</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2524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Trazodone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Mesyrel</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r h="3079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Venlafaxine (</a:t>
                      </a:r>
                      <a:r>
                        <a:rPr kumimoji="0" lang="en-US" altLang="zh-TW" sz="1400" b="0" i="0" u="none" strike="noStrike" cap="none" normalizeH="0" baseline="0" smtClean="0">
                          <a:ln>
                            <a:noFill/>
                          </a:ln>
                          <a:solidFill>
                            <a:srgbClr val="FF3300"/>
                          </a:solidFill>
                          <a:effectLst/>
                          <a:latin typeface="Verdana" pitchFamily="-105" charset="0"/>
                          <a:ea typeface="新細明體" pitchFamily="-105" charset="-120"/>
                        </a:rPr>
                        <a:t>Efexor</a:t>
                      </a: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chemeClr val="tx1"/>
                          </a:solidFill>
                          <a:effectLst/>
                          <a:latin typeface="Verdana" pitchFamily="-105" charset="0"/>
                          <a:ea typeface="新細明體" pitchFamily="-105" charset="-120"/>
                        </a:rPr>
                        <a:t>0, + </a:t>
                      </a:r>
                      <a:endParaRPr kumimoji="0" lang="en-US" altLang="zh-TW" sz="1400" b="0" i="0" u="none" strike="noStrike" cap="none" normalizeH="0" baseline="0" smtClean="0">
                        <a:ln>
                          <a:noFill/>
                        </a:ln>
                        <a:solidFill>
                          <a:schemeClr val="tx1"/>
                        </a:solidFill>
                        <a:effectLst/>
                        <a:latin typeface="Times New Roman" pitchFamily="-105" charset="0"/>
                        <a:ea typeface="新細明體" pitchFamily="-105" charset="-120"/>
                      </a:endParaRPr>
                    </a:p>
                  </a:txBody>
                  <a:tcPr horzOverflow="overflow">
                    <a:lnL>
                      <a:noFill/>
                    </a:lnL>
                    <a:lnR>
                      <a:noFill/>
                    </a:lnR>
                    <a:lnT>
                      <a:noFill/>
                    </a:lnT>
                    <a:lnB>
                      <a:noFill/>
                    </a:lnB>
                    <a:lnTlToBr>
                      <a:noFill/>
                    </a:lnTlToBr>
                    <a:lnBlToTr>
                      <a:noFill/>
                    </a:lnBlToTr>
                    <a:noFill/>
                  </a:tcPr>
                </a:tc>
              </a:tr>
            </a:tbl>
          </a:graphicData>
        </a:graphic>
      </p:graphicFrame>
      <p:grpSp>
        <p:nvGrpSpPr>
          <p:cNvPr id="2" name="Group 132"/>
          <p:cNvGrpSpPr>
            <a:grpSpLocks/>
          </p:cNvGrpSpPr>
          <p:nvPr/>
        </p:nvGrpSpPr>
        <p:grpSpPr bwMode="auto">
          <a:xfrm>
            <a:off x="0" y="0"/>
            <a:ext cx="6227763" cy="5948363"/>
            <a:chOff x="0" y="0"/>
            <a:chExt cx="3923" cy="3747"/>
          </a:xfrm>
        </p:grpSpPr>
        <p:sp>
          <p:nvSpPr>
            <p:cNvPr id="23681" name="Oval 133"/>
            <p:cNvSpPr>
              <a:spLocks noChangeArrowheads="1"/>
            </p:cNvSpPr>
            <p:nvPr/>
          </p:nvSpPr>
          <p:spPr bwMode="auto">
            <a:xfrm>
              <a:off x="0" y="618"/>
              <a:ext cx="839" cy="181"/>
            </a:xfrm>
            <a:prstGeom prst="ellipse">
              <a:avLst/>
            </a:prstGeom>
            <a:noFill/>
            <a:ln w="9525">
              <a:solidFill>
                <a:srgbClr val="FF0000"/>
              </a:solidFill>
              <a:round/>
              <a:headEnd/>
              <a:tailEnd/>
            </a:ln>
          </p:spPr>
          <p:txBody>
            <a:bodyPr wrap="none" anchor="ctr"/>
            <a:lstStyle/>
            <a:p>
              <a:endParaRPr lang="en-US"/>
            </a:p>
          </p:txBody>
        </p:sp>
        <p:sp>
          <p:nvSpPr>
            <p:cNvPr id="23682" name="Oval 134"/>
            <p:cNvSpPr>
              <a:spLocks noChangeArrowheads="1"/>
            </p:cNvSpPr>
            <p:nvPr/>
          </p:nvSpPr>
          <p:spPr bwMode="auto">
            <a:xfrm>
              <a:off x="0" y="2432"/>
              <a:ext cx="839" cy="181"/>
            </a:xfrm>
            <a:prstGeom prst="ellipse">
              <a:avLst/>
            </a:prstGeom>
            <a:noFill/>
            <a:ln w="9525">
              <a:solidFill>
                <a:srgbClr val="FF0000"/>
              </a:solidFill>
              <a:round/>
              <a:headEnd/>
              <a:tailEnd/>
            </a:ln>
          </p:spPr>
          <p:txBody>
            <a:bodyPr wrap="none" anchor="ctr"/>
            <a:lstStyle/>
            <a:p>
              <a:endParaRPr lang="en-US"/>
            </a:p>
          </p:txBody>
        </p:sp>
        <p:sp>
          <p:nvSpPr>
            <p:cNvPr id="23683" name="Oval 135"/>
            <p:cNvSpPr>
              <a:spLocks noChangeArrowheads="1"/>
            </p:cNvSpPr>
            <p:nvPr/>
          </p:nvSpPr>
          <p:spPr bwMode="auto">
            <a:xfrm>
              <a:off x="0" y="1434"/>
              <a:ext cx="839" cy="181"/>
            </a:xfrm>
            <a:prstGeom prst="ellipse">
              <a:avLst/>
            </a:prstGeom>
            <a:noFill/>
            <a:ln w="9525">
              <a:solidFill>
                <a:srgbClr val="FF0000"/>
              </a:solidFill>
              <a:round/>
              <a:headEnd/>
              <a:tailEnd/>
            </a:ln>
          </p:spPr>
          <p:txBody>
            <a:bodyPr wrap="none" anchor="ctr"/>
            <a:lstStyle/>
            <a:p>
              <a:endParaRPr lang="en-US"/>
            </a:p>
          </p:txBody>
        </p:sp>
        <p:sp>
          <p:nvSpPr>
            <p:cNvPr id="23684" name="Oval 136"/>
            <p:cNvSpPr>
              <a:spLocks noChangeArrowheads="1"/>
            </p:cNvSpPr>
            <p:nvPr/>
          </p:nvSpPr>
          <p:spPr bwMode="auto">
            <a:xfrm>
              <a:off x="0" y="1661"/>
              <a:ext cx="839" cy="181"/>
            </a:xfrm>
            <a:prstGeom prst="ellipse">
              <a:avLst/>
            </a:prstGeom>
            <a:noFill/>
            <a:ln w="9525">
              <a:solidFill>
                <a:srgbClr val="FF0000"/>
              </a:solidFill>
              <a:round/>
              <a:headEnd/>
              <a:tailEnd/>
            </a:ln>
          </p:spPr>
          <p:txBody>
            <a:bodyPr wrap="none" anchor="ctr"/>
            <a:lstStyle/>
            <a:p>
              <a:endParaRPr lang="en-US"/>
            </a:p>
          </p:txBody>
        </p:sp>
        <p:sp>
          <p:nvSpPr>
            <p:cNvPr id="23685" name="Oval 137"/>
            <p:cNvSpPr>
              <a:spLocks noChangeArrowheads="1"/>
            </p:cNvSpPr>
            <p:nvPr/>
          </p:nvSpPr>
          <p:spPr bwMode="auto">
            <a:xfrm>
              <a:off x="0" y="1842"/>
              <a:ext cx="839" cy="181"/>
            </a:xfrm>
            <a:prstGeom prst="ellipse">
              <a:avLst/>
            </a:prstGeom>
            <a:noFill/>
            <a:ln w="9525">
              <a:solidFill>
                <a:srgbClr val="FF0000"/>
              </a:solidFill>
              <a:round/>
              <a:headEnd/>
              <a:tailEnd/>
            </a:ln>
          </p:spPr>
          <p:txBody>
            <a:bodyPr wrap="none" anchor="ctr"/>
            <a:lstStyle/>
            <a:p>
              <a:endParaRPr lang="en-US"/>
            </a:p>
          </p:txBody>
        </p:sp>
        <p:sp>
          <p:nvSpPr>
            <p:cNvPr id="23686" name="Oval 138"/>
            <p:cNvSpPr>
              <a:spLocks noChangeArrowheads="1"/>
            </p:cNvSpPr>
            <p:nvPr/>
          </p:nvSpPr>
          <p:spPr bwMode="auto">
            <a:xfrm>
              <a:off x="0" y="3203"/>
              <a:ext cx="839" cy="181"/>
            </a:xfrm>
            <a:prstGeom prst="ellipse">
              <a:avLst/>
            </a:prstGeom>
            <a:noFill/>
            <a:ln w="9525">
              <a:solidFill>
                <a:srgbClr val="FF0000"/>
              </a:solidFill>
              <a:round/>
              <a:headEnd/>
              <a:tailEnd/>
            </a:ln>
          </p:spPr>
          <p:txBody>
            <a:bodyPr wrap="none" anchor="ctr"/>
            <a:lstStyle/>
            <a:p>
              <a:endParaRPr lang="en-US"/>
            </a:p>
          </p:txBody>
        </p:sp>
        <p:sp>
          <p:nvSpPr>
            <p:cNvPr id="23687" name="Oval 139"/>
            <p:cNvSpPr>
              <a:spLocks noChangeArrowheads="1"/>
            </p:cNvSpPr>
            <p:nvPr/>
          </p:nvSpPr>
          <p:spPr bwMode="auto">
            <a:xfrm>
              <a:off x="0" y="3566"/>
              <a:ext cx="839" cy="181"/>
            </a:xfrm>
            <a:prstGeom prst="ellipse">
              <a:avLst/>
            </a:prstGeom>
            <a:noFill/>
            <a:ln w="9525">
              <a:solidFill>
                <a:srgbClr val="FF0000"/>
              </a:solidFill>
              <a:round/>
              <a:headEnd/>
              <a:tailEnd/>
            </a:ln>
          </p:spPr>
          <p:txBody>
            <a:bodyPr wrap="none" anchor="ctr"/>
            <a:lstStyle/>
            <a:p>
              <a:endParaRPr lang="en-US"/>
            </a:p>
          </p:txBody>
        </p:sp>
        <p:sp>
          <p:nvSpPr>
            <p:cNvPr id="23688" name="Text Box 140"/>
            <p:cNvSpPr txBox="1">
              <a:spLocks noChangeArrowheads="1"/>
            </p:cNvSpPr>
            <p:nvPr/>
          </p:nvSpPr>
          <p:spPr bwMode="auto">
            <a:xfrm>
              <a:off x="0" y="0"/>
              <a:ext cx="3923" cy="173"/>
            </a:xfrm>
            <a:prstGeom prst="rect">
              <a:avLst/>
            </a:prstGeom>
            <a:noFill/>
            <a:ln w="9525">
              <a:noFill/>
              <a:miter lim="800000"/>
              <a:headEnd/>
              <a:tailEnd/>
            </a:ln>
          </p:spPr>
          <p:txBody>
            <a:bodyPr>
              <a:spAutoFit/>
            </a:bodyPr>
            <a:lstStyle/>
            <a:p>
              <a:pPr>
                <a:spcBef>
                  <a:spcPct val="50000"/>
                </a:spcBef>
              </a:pPr>
              <a:r>
                <a:rPr lang="en-US" altLang="zh-TW" sz="1200" b="1">
                  <a:solidFill>
                    <a:srgbClr val="FF0000"/>
                  </a:solidFill>
                  <a:ea typeface="新細明體" pitchFamily="-105" charset="-120"/>
                </a:rPr>
                <a:t>1</a:t>
              </a:r>
              <a:r>
                <a:rPr lang="en-US" altLang="zh-TW" sz="1200" b="1" baseline="30000">
                  <a:solidFill>
                    <a:srgbClr val="FF0000"/>
                  </a:solidFill>
                  <a:ea typeface="新細明體" pitchFamily="-105" charset="-120"/>
                </a:rPr>
                <a:t>ST</a:t>
              </a:r>
              <a:r>
                <a:rPr lang="en-US" altLang="zh-TW" sz="1200" b="1">
                  <a:solidFill>
                    <a:srgbClr val="FF0000"/>
                  </a:solidFill>
                  <a:ea typeface="新細明體" pitchFamily="-105" charset="-120"/>
                </a:rPr>
                <a:t> GENERATION ANTIDEPRESSANTS ; TRICYCLIC ANTIDEPRESSANTS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title"/>
          </p:nvPr>
        </p:nvSpPr>
        <p:spPr/>
        <p:txBody>
          <a:bodyPr/>
          <a:lstStyle/>
          <a:p>
            <a:pPr eaLnBrk="1" hangingPunct="1"/>
            <a:r>
              <a:rPr lang="en-US" smtClean="0">
                <a:ea typeface="ＭＳ Ｐゴシック" pitchFamily="-105" charset="-128"/>
              </a:rPr>
              <a:t>What are Antidepressants?</a:t>
            </a:r>
          </a:p>
        </p:txBody>
      </p:sp>
      <p:sp>
        <p:nvSpPr>
          <p:cNvPr id="16387" name="Rectangle 8"/>
          <p:cNvSpPr>
            <a:spLocks noGrp="1" noChangeArrowheads="1"/>
          </p:cNvSpPr>
          <p:nvPr>
            <p:ph idx="1"/>
          </p:nvPr>
        </p:nvSpPr>
        <p:spPr/>
        <p:txBody>
          <a:bodyPr/>
          <a:lstStyle/>
          <a:p>
            <a:pPr eaLnBrk="1" hangingPunct="1">
              <a:lnSpc>
                <a:spcPct val="90000"/>
              </a:lnSpc>
            </a:pPr>
            <a:r>
              <a:rPr lang="en-US" sz="2800" smtClean="0">
                <a:ea typeface="ＭＳ Ｐゴシック" pitchFamily="-105" charset="-128"/>
              </a:rPr>
              <a:t>Drugs that are used to relieve or prevent psychic depression.</a:t>
            </a:r>
          </a:p>
          <a:p>
            <a:pPr eaLnBrk="1" hangingPunct="1">
              <a:lnSpc>
                <a:spcPct val="90000"/>
              </a:lnSpc>
            </a:pPr>
            <a:r>
              <a:rPr lang="en-US" sz="2800" smtClean="0">
                <a:ea typeface="ＭＳ Ｐゴシック" pitchFamily="-105" charset="-128"/>
              </a:rPr>
              <a:t>Work by altering the way in which specific chemicals, called neurotransmitters, work in our brains (i.e. in the case of depression, some of the neurotransmitter systems don’t seem to be working properly).</a:t>
            </a:r>
          </a:p>
          <a:p>
            <a:pPr eaLnBrk="1" hangingPunct="1">
              <a:lnSpc>
                <a:spcPct val="90000"/>
              </a:lnSpc>
            </a:pPr>
            <a:r>
              <a:rPr lang="en-US" sz="2800" smtClean="0">
                <a:ea typeface="ＭＳ Ｐゴシック" pitchFamily="-105" charset="-128"/>
              </a:rPr>
              <a:t>They increase the activity of these chemicals in our brains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143000"/>
          </a:xfrm>
        </p:spPr>
        <p:txBody>
          <a:bodyPr/>
          <a:lstStyle/>
          <a:p>
            <a:pPr eaLnBrk="1" hangingPunct="1"/>
            <a:r>
              <a:rPr lang="en-US" altLang="zh-TW" smtClean="0">
                <a:ea typeface="新細明體" pitchFamily="-105" charset="-120"/>
              </a:rPr>
              <a:t>Amine Hypothesis</a:t>
            </a:r>
          </a:p>
        </p:txBody>
      </p:sp>
      <p:sp>
        <p:nvSpPr>
          <p:cNvPr id="18435" name="Rectangle 3"/>
          <p:cNvSpPr>
            <a:spLocks noGrp="1" noChangeArrowheads="1"/>
          </p:cNvSpPr>
          <p:nvPr>
            <p:ph idx="1"/>
          </p:nvPr>
        </p:nvSpPr>
        <p:spPr>
          <a:xfrm>
            <a:off x="0" y="1447800"/>
            <a:ext cx="9396413" cy="4495800"/>
          </a:xfrm>
        </p:spPr>
        <p:txBody>
          <a:bodyPr/>
          <a:lstStyle/>
          <a:p>
            <a:pPr eaLnBrk="1" hangingPunct="1">
              <a:lnSpc>
                <a:spcPct val="80000"/>
              </a:lnSpc>
            </a:pPr>
            <a:r>
              <a:rPr lang="en-US" altLang="zh-TW" sz="2800" smtClean="0">
                <a:ea typeface="新細明體" pitchFamily="-105" charset="-120"/>
              </a:rPr>
              <a:t>1950: </a:t>
            </a:r>
            <a:r>
              <a:rPr lang="en-US" altLang="zh-TW" sz="2800" smtClean="0">
                <a:solidFill>
                  <a:srgbClr val="FF0000"/>
                </a:solidFill>
                <a:ea typeface="新細明體" pitchFamily="-105" charset="-120"/>
              </a:rPr>
              <a:t>Reserpine</a:t>
            </a:r>
            <a:r>
              <a:rPr lang="en-US" altLang="zh-TW" sz="2800" smtClean="0">
                <a:ea typeface="新細明體" pitchFamily="-105" charset="-120"/>
              </a:rPr>
              <a:t> </a:t>
            </a:r>
            <a:r>
              <a:rPr lang="en-US" altLang="zh-TW" sz="2800" smtClean="0">
                <a:ea typeface="新細明體" pitchFamily="-105" charset="-120"/>
                <a:sym typeface="Wingdings" pitchFamily="-105" charset="2"/>
              </a:rPr>
              <a:t> Induce depression</a:t>
            </a:r>
          </a:p>
          <a:p>
            <a:pPr eaLnBrk="1" hangingPunct="1">
              <a:lnSpc>
                <a:spcPct val="80000"/>
              </a:lnSpc>
            </a:pPr>
            <a:r>
              <a:rPr lang="en-US" altLang="zh-TW" sz="2800" smtClean="0">
                <a:ea typeface="新細明體" pitchFamily="-105" charset="-120"/>
                <a:sym typeface="Wingdings" pitchFamily="-105" charset="2"/>
              </a:rPr>
              <a:t>Study: Reserpine depletes storage or amine neurotransmitters such as </a:t>
            </a:r>
            <a:r>
              <a:rPr lang="en-US" altLang="zh-TW" sz="2800" smtClean="0">
                <a:solidFill>
                  <a:srgbClr val="FF0000"/>
                </a:solidFill>
                <a:ea typeface="新細明體" pitchFamily="-105" charset="-120"/>
                <a:sym typeface="Wingdings" pitchFamily="-105" charset="2"/>
              </a:rPr>
              <a:t>serotonin</a:t>
            </a:r>
            <a:r>
              <a:rPr lang="en-US" altLang="zh-TW" sz="2800" smtClean="0">
                <a:ea typeface="新細明體" pitchFamily="-105" charset="-120"/>
                <a:sym typeface="Wingdings" pitchFamily="-105" charset="2"/>
              </a:rPr>
              <a:t> and </a:t>
            </a:r>
            <a:r>
              <a:rPr lang="en-US" altLang="zh-TW" sz="2800" smtClean="0">
                <a:solidFill>
                  <a:srgbClr val="FF0000"/>
                </a:solidFill>
                <a:ea typeface="新細明體" pitchFamily="-105" charset="-120"/>
                <a:sym typeface="Wingdings" pitchFamily="-105" charset="2"/>
              </a:rPr>
              <a:t>norepinephrine</a:t>
            </a:r>
          </a:p>
          <a:p>
            <a:pPr eaLnBrk="1" hangingPunct="1">
              <a:lnSpc>
                <a:spcPct val="80000"/>
              </a:lnSpc>
            </a:pPr>
            <a:r>
              <a:rPr lang="en-US" altLang="zh-TW" sz="2800" smtClean="0">
                <a:ea typeface="新細明體" pitchFamily="-105" charset="-120"/>
                <a:sym typeface="Wingdings" pitchFamily="-105" charset="2"/>
              </a:rPr>
              <a:t>Break-through: </a:t>
            </a:r>
            <a:r>
              <a:rPr lang="en-US" altLang="zh-TW" sz="2800" smtClean="0">
                <a:solidFill>
                  <a:srgbClr val="FF0000"/>
                </a:solidFill>
                <a:ea typeface="新細明體" pitchFamily="-105" charset="-120"/>
                <a:sym typeface="Wingdings" pitchFamily="-105" charset="2"/>
              </a:rPr>
              <a:t>MAOI</a:t>
            </a:r>
            <a:r>
              <a:rPr lang="en-US" altLang="zh-TW" sz="2800" smtClean="0">
                <a:ea typeface="新細明體" pitchFamily="-105" charset="-120"/>
                <a:sym typeface="Wingdings" pitchFamily="-105" charset="2"/>
              </a:rPr>
              <a:t> and </a:t>
            </a:r>
            <a:r>
              <a:rPr lang="en-US" altLang="zh-TW" sz="2800" smtClean="0">
                <a:solidFill>
                  <a:srgbClr val="FF0000"/>
                </a:solidFill>
                <a:ea typeface="新細明體" pitchFamily="-105" charset="-120"/>
                <a:sym typeface="Wingdings" pitchFamily="-105" charset="2"/>
              </a:rPr>
              <a:t>TCA</a:t>
            </a:r>
          </a:p>
          <a:p>
            <a:pPr eaLnBrk="1" hangingPunct="1">
              <a:lnSpc>
                <a:spcPct val="80000"/>
              </a:lnSpc>
            </a:pPr>
            <a:r>
              <a:rPr lang="en-US" altLang="zh-TW" sz="2800" smtClean="0">
                <a:ea typeface="新細明體" pitchFamily="-105" charset="-120"/>
                <a:sym typeface="Wingdings" pitchFamily="-105" charset="2"/>
              </a:rPr>
              <a:t>Then: Depression  Amine-dependent synaptic transmission</a:t>
            </a:r>
          </a:p>
          <a:p>
            <a:pPr eaLnBrk="1" hangingPunct="1">
              <a:lnSpc>
                <a:spcPct val="80000"/>
              </a:lnSpc>
              <a:buFontTx/>
              <a:buNone/>
            </a:pPr>
            <a:r>
              <a:rPr lang="en-US" altLang="zh-TW" sz="2800" smtClean="0">
                <a:ea typeface="新細明體" pitchFamily="-105" charset="-120"/>
                <a:sym typeface="Wingdings" pitchFamily="-105" charset="2"/>
              </a:rPr>
              <a:t>	(Antidepressants  </a:t>
            </a:r>
            <a:r>
              <a:rPr lang="en-US" altLang="zh-TW" sz="2800" smtClean="0">
                <a:solidFill>
                  <a:srgbClr val="FF0000"/>
                </a:solidFill>
                <a:ea typeface="新細明體" pitchFamily="-105" charset="-120"/>
                <a:sym typeface="Wingdings" pitchFamily="-105" charset="2"/>
              </a:rPr>
              <a:t>Amine</a:t>
            </a:r>
            <a:r>
              <a:rPr lang="en-US" altLang="zh-TW" sz="2800" smtClean="0">
                <a:ea typeface="新細明體" pitchFamily="-105" charset="-120"/>
                <a:sym typeface="Wingdings" pitchFamily="-105" charset="2"/>
              </a:rPr>
              <a:t> by means of </a:t>
            </a:r>
            <a:r>
              <a:rPr lang="en-US" altLang="zh-TW" sz="2800" smtClean="0">
                <a:solidFill>
                  <a:srgbClr val="FF0000"/>
                </a:solidFill>
                <a:ea typeface="新細明體" pitchFamily="-105" charset="-120"/>
                <a:sym typeface="Wingdings" pitchFamily="-105" charset="2"/>
              </a:rPr>
              <a:t>reuptake</a:t>
            </a:r>
            <a:r>
              <a:rPr lang="en-US" altLang="zh-TW" sz="2800" smtClean="0">
                <a:ea typeface="新細明體" pitchFamily="-105" charset="-120"/>
                <a:sym typeface="Wingdings" pitchFamily="-105" charset="2"/>
              </a:rPr>
              <a:t> and </a:t>
            </a:r>
            <a:r>
              <a:rPr lang="en-US" altLang="zh-TW" sz="2800" smtClean="0">
                <a:solidFill>
                  <a:srgbClr val="FF0000"/>
                </a:solidFill>
                <a:ea typeface="新細明體" pitchFamily="-105" charset="-120"/>
                <a:sym typeface="Wingdings" pitchFamily="-105" charset="2"/>
              </a:rPr>
              <a:t>metabolism</a:t>
            </a:r>
            <a:r>
              <a:rPr lang="en-US" altLang="zh-TW" sz="2800" smtClean="0">
                <a:ea typeface="新細明體" pitchFamily="-105" charset="-120"/>
                <a:sym typeface="Wingdings" pitchFamily="-105" charset="2"/>
              </a:rPr>
              <a:t>)</a:t>
            </a:r>
          </a:p>
          <a:p>
            <a:pPr eaLnBrk="1" hangingPunct="1">
              <a:lnSpc>
                <a:spcPct val="80000"/>
              </a:lnSpc>
            </a:pPr>
            <a:r>
              <a:rPr lang="en-US" altLang="zh-TW" sz="2800" smtClean="0">
                <a:ea typeface="新細明體" pitchFamily="-105" charset="-120"/>
                <a:sym typeface="Wingdings" pitchFamily="-105" charset="2"/>
              </a:rPr>
              <a:t>Conclusion: Major model for the subsequent antidepressants, except </a:t>
            </a:r>
            <a:r>
              <a:rPr lang="en-US" altLang="zh-TW" sz="2800" smtClean="0">
                <a:solidFill>
                  <a:srgbClr val="FF0000"/>
                </a:solidFill>
                <a:ea typeface="新細明體" pitchFamily="-105" charset="-120"/>
                <a:sym typeface="Wingdings" pitchFamily="-105" charset="2"/>
              </a:rPr>
              <a:t>Buproprion</a:t>
            </a:r>
            <a:r>
              <a:rPr lang="en-US" altLang="zh-TW" sz="2800" smtClean="0">
                <a:ea typeface="新細明體" pitchFamily="-105" charset="-120"/>
                <a:sym typeface="Wingdings" pitchFamily="-105" charset="2"/>
              </a:rPr>
              <a:t>. </a:t>
            </a:r>
          </a:p>
          <a:p>
            <a:pPr eaLnBrk="1" hangingPunct="1">
              <a:lnSpc>
                <a:spcPct val="80000"/>
              </a:lnSpc>
            </a:pPr>
            <a:endParaRPr lang="en-US" altLang="zh-TW" sz="2800" smtClean="0">
              <a:ea typeface="新細明體" pitchFamily="-105" charset="-120"/>
              <a:sym typeface="Wingdings" pitchFamily="-105" charset="2"/>
            </a:endParaRPr>
          </a:p>
          <a:p>
            <a:pPr eaLnBrk="1" hangingPunct="1">
              <a:lnSpc>
                <a:spcPct val="80000"/>
              </a:lnSpc>
            </a:pPr>
            <a:endParaRPr lang="en-US" altLang="zh-TW" sz="2800" smtClean="0">
              <a:ea typeface="新細明體" pitchFamily="-10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6"/>
          <p:cNvSpPr>
            <a:spLocks noGrp="1" noChangeArrowheads="1"/>
          </p:cNvSpPr>
          <p:nvPr>
            <p:ph type="title"/>
          </p:nvPr>
        </p:nvSpPr>
        <p:spPr>
          <a:xfrm>
            <a:off x="533400" y="304800"/>
            <a:ext cx="8001000" cy="914400"/>
          </a:xfrm>
          <a:solidFill>
            <a:schemeClr val="hlink"/>
          </a:solidFill>
        </p:spPr>
        <p:txBody>
          <a:bodyPr/>
          <a:lstStyle/>
          <a:p>
            <a:r>
              <a:rPr lang="en-US" sz="3600" b="1" smtClean="0">
                <a:solidFill>
                  <a:srgbClr val="000000"/>
                </a:solidFill>
                <a:latin typeface="Arial" charset="0"/>
                <a:ea typeface="ＭＳ Ｐゴシック" pitchFamily="-105" charset="-128"/>
              </a:rPr>
              <a:t>Biogenic Theory of Depression</a:t>
            </a:r>
            <a:endParaRPr lang="en-US" b="1" smtClean="0">
              <a:solidFill>
                <a:srgbClr val="000000"/>
              </a:solidFill>
              <a:latin typeface="Arial" charset="0"/>
              <a:ea typeface="ＭＳ Ｐゴシック" pitchFamily="-105" charset="-128"/>
            </a:endParaRPr>
          </a:p>
        </p:txBody>
      </p:sp>
      <p:sp>
        <p:nvSpPr>
          <p:cNvPr id="19458" name="Rectangle 5"/>
          <p:cNvSpPr>
            <a:spLocks noGrp="1" noChangeArrowheads="1"/>
          </p:cNvSpPr>
          <p:nvPr>
            <p:ph idx="1"/>
          </p:nvPr>
        </p:nvSpPr>
        <p:spPr>
          <a:xfrm>
            <a:off x="533400" y="1905000"/>
            <a:ext cx="8153400" cy="4648200"/>
          </a:xfrm>
        </p:spPr>
        <p:txBody>
          <a:bodyPr/>
          <a:lstStyle/>
          <a:p>
            <a:pPr lvl="2"/>
            <a:r>
              <a:rPr lang="en-US" sz="2800" smtClean="0">
                <a:solidFill>
                  <a:srgbClr val="000000"/>
                </a:solidFill>
                <a:latin typeface="Arial" charset="0"/>
              </a:rPr>
              <a:t>The precise cause of affective disorders remains elusive.</a:t>
            </a:r>
          </a:p>
          <a:p>
            <a:pPr lvl="2"/>
            <a:r>
              <a:rPr lang="en-US" sz="2800" smtClean="0">
                <a:solidFill>
                  <a:srgbClr val="000000"/>
                </a:solidFill>
                <a:latin typeface="Arial" charset="0"/>
              </a:rPr>
              <a:t>Evidence implicates alterations in the firing patterns of a subset of biogenic amines in the CNS, Norepinephrine (NE) and Serotonin (5-HT).</a:t>
            </a:r>
          </a:p>
          <a:p>
            <a:pPr lvl="2"/>
            <a:endParaRPr lang="en-US" sz="2800" smtClean="0">
              <a:solidFill>
                <a:srgbClr val="000000"/>
              </a:solidFill>
              <a:latin typeface="Arial" charset="0"/>
            </a:endParaRPr>
          </a:p>
          <a:p>
            <a:pPr lvl="2">
              <a:buFontTx/>
              <a:buNone/>
            </a:pPr>
            <a:r>
              <a:rPr lang="en-US" sz="2800" b="1" smtClean="0">
                <a:solidFill>
                  <a:srgbClr val="000000"/>
                </a:solidFill>
                <a:latin typeface="Arial" charset="0"/>
                <a:sym typeface="Symbol" pitchFamily="-105" charset="2"/>
              </a:rPr>
              <a:t> </a:t>
            </a:r>
            <a:r>
              <a:rPr lang="en-US" sz="2800" b="1" smtClean="0">
                <a:solidFill>
                  <a:srgbClr val="000000"/>
                </a:solidFill>
                <a:latin typeface="Arial" charset="0"/>
              </a:rPr>
              <a:t>Activity of NE and 5 -HT systems</a:t>
            </a:r>
            <a:r>
              <a:rPr lang="en-US" sz="4000" b="1" smtClean="0">
                <a:solidFill>
                  <a:srgbClr val="000000"/>
                </a:solidFill>
                <a:latin typeface="Arial" charset="0"/>
              </a:rPr>
              <a:t>?</a:t>
            </a:r>
            <a:r>
              <a:rPr lang="en-US" sz="2800" smtClean="0">
                <a:solidFill>
                  <a:srgbClr val="000000"/>
                </a:solidFill>
                <a:latin typeface="Arial" charset="0"/>
              </a:rPr>
              <a:t>.</a:t>
            </a:r>
          </a:p>
          <a:p>
            <a:endParaRPr lang="en-US" smtClean="0">
              <a:solidFill>
                <a:srgbClr val="00FFFF"/>
              </a:solidFill>
              <a:ea typeface="ＭＳ Ｐゴシック" pitchFamily="-105"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zh-TW" altLang="en-US" smtClean="0">
              <a:ea typeface="新細明體" pitchFamily="-105" charset="-120"/>
            </a:endParaRPr>
          </a:p>
        </p:txBody>
      </p:sp>
      <p:sp>
        <p:nvSpPr>
          <p:cNvPr id="21507" name="Rectangle 3"/>
          <p:cNvSpPr>
            <a:spLocks noGrp="1" noChangeArrowheads="1"/>
          </p:cNvSpPr>
          <p:nvPr>
            <p:ph idx="1"/>
          </p:nvPr>
        </p:nvSpPr>
        <p:spPr/>
        <p:txBody>
          <a:bodyPr/>
          <a:lstStyle/>
          <a:p>
            <a:pPr eaLnBrk="1" hangingPunct="1"/>
            <a:endParaRPr lang="zh-TW" altLang="en-US" smtClean="0">
              <a:ea typeface="新細明體" pitchFamily="-105" charset="-120"/>
            </a:endParaRPr>
          </a:p>
        </p:txBody>
      </p:sp>
      <p:pic>
        <p:nvPicPr>
          <p:cNvPr id="21508" name="Picture 5" descr="BCPF3006&amp;SessionID=14F7D8CZYPJMPTRX"/>
          <p:cNvPicPr>
            <a:picLocks noChangeAspect="1" noChangeArrowheads="1"/>
          </p:cNvPicPr>
          <p:nvPr/>
        </p:nvPicPr>
        <p:blipFill>
          <a:blip r:embed="rId2"/>
          <a:srcRect/>
          <a:stretch>
            <a:fillRect/>
          </a:stretch>
        </p:blipFill>
        <p:spPr bwMode="auto">
          <a:xfrm>
            <a:off x="684213" y="0"/>
            <a:ext cx="7885112" cy="6977063"/>
          </a:xfrm>
          <a:prstGeom prst="rect">
            <a:avLst/>
          </a:prstGeom>
          <a:noFill/>
          <a:ln w="9525">
            <a:noFill/>
            <a:miter lim="800000"/>
            <a:headEnd/>
            <a:tailEnd/>
          </a:ln>
        </p:spPr>
      </p:pic>
      <p:sp>
        <p:nvSpPr>
          <p:cNvPr id="21509" name="TextBox 4"/>
          <p:cNvSpPr txBox="1">
            <a:spLocks noChangeArrowheads="1"/>
          </p:cNvSpPr>
          <p:nvPr/>
        </p:nvSpPr>
        <p:spPr bwMode="auto">
          <a:xfrm>
            <a:off x="3886200" y="1752600"/>
            <a:ext cx="903288" cy="461963"/>
          </a:xfrm>
          <a:prstGeom prst="rect">
            <a:avLst/>
          </a:prstGeom>
          <a:noFill/>
          <a:ln w="9525">
            <a:noFill/>
            <a:miter lim="800000"/>
            <a:headEnd/>
            <a:tailEnd/>
          </a:ln>
        </p:spPr>
        <p:txBody>
          <a:bodyPr wrap="none">
            <a:spAutoFit/>
          </a:bodyPr>
          <a:lstStyle/>
          <a:p>
            <a:r>
              <a:rPr lang="en-US">
                <a:solidFill>
                  <a:srgbClr val="FF0000"/>
                </a:solidFill>
              </a:rPr>
              <a:t>MAO</a:t>
            </a:r>
          </a:p>
        </p:txBody>
      </p:sp>
      <p:sp>
        <p:nvSpPr>
          <p:cNvPr id="21510" name="TextBox 5"/>
          <p:cNvSpPr txBox="1">
            <a:spLocks noChangeArrowheads="1"/>
          </p:cNvSpPr>
          <p:nvPr/>
        </p:nvSpPr>
        <p:spPr bwMode="auto">
          <a:xfrm>
            <a:off x="1066800" y="3048000"/>
            <a:ext cx="1073150" cy="461963"/>
          </a:xfrm>
          <a:prstGeom prst="rect">
            <a:avLst/>
          </a:prstGeom>
          <a:noFill/>
          <a:ln w="9525">
            <a:noFill/>
            <a:miter lim="800000"/>
            <a:headEnd/>
            <a:tailEnd/>
          </a:ln>
        </p:spPr>
        <p:txBody>
          <a:bodyPr wrap="none">
            <a:spAutoFit/>
          </a:bodyPr>
          <a:lstStyle/>
          <a:p>
            <a:r>
              <a:rPr lang="en-US">
                <a:solidFill>
                  <a:srgbClr val="FF0000"/>
                </a:solidFill>
              </a:rPr>
              <a:t>COMT</a:t>
            </a:r>
          </a:p>
        </p:txBody>
      </p:sp>
      <p:sp>
        <p:nvSpPr>
          <p:cNvPr id="21511" name="TextBox 6"/>
          <p:cNvSpPr txBox="1">
            <a:spLocks noChangeArrowheads="1"/>
          </p:cNvSpPr>
          <p:nvPr/>
        </p:nvSpPr>
        <p:spPr bwMode="auto">
          <a:xfrm>
            <a:off x="228600" y="0"/>
            <a:ext cx="4019550" cy="1200150"/>
          </a:xfrm>
          <a:prstGeom prst="rect">
            <a:avLst/>
          </a:prstGeom>
          <a:noFill/>
          <a:ln w="9525">
            <a:noFill/>
            <a:miter lim="800000"/>
            <a:headEnd/>
            <a:tailEnd/>
          </a:ln>
        </p:spPr>
        <p:txBody>
          <a:bodyPr wrap="none">
            <a:spAutoFit/>
          </a:bodyPr>
          <a:lstStyle/>
          <a:p>
            <a:pPr algn="ctr"/>
            <a:r>
              <a:rPr lang="en-US" b="1"/>
              <a:t>Amine neurotransmitters are</a:t>
            </a:r>
          </a:p>
          <a:p>
            <a:pPr algn="ctr"/>
            <a:r>
              <a:rPr lang="en-US" b="1"/>
              <a:t>either degraded (metab)</a:t>
            </a:r>
          </a:p>
          <a:p>
            <a:pPr algn="ctr"/>
            <a:r>
              <a:rPr lang="en-US" b="1"/>
              <a:t>or reuptaken</a:t>
            </a:r>
          </a:p>
        </p:txBody>
      </p:sp>
      <p:sp>
        <p:nvSpPr>
          <p:cNvPr id="21512" name="Oval 7"/>
          <p:cNvSpPr>
            <a:spLocks noChangeArrowheads="1"/>
          </p:cNvSpPr>
          <p:nvPr/>
        </p:nvSpPr>
        <p:spPr bwMode="auto">
          <a:xfrm>
            <a:off x="4267200" y="2057400"/>
            <a:ext cx="381000" cy="609600"/>
          </a:xfrm>
          <a:prstGeom prst="ellipse">
            <a:avLst/>
          </a:prstGeom>
          <a:solidFill>
            <a:schemeClr val="accent1"/>
          </a:solidFill>
          <a:ln w="9525">
            <a:solidFill>
              <a:schemeClr val="tx1"/>
            </a:solidFill>
            <a:round/>
            <a:headEnd/>
            <a:tailEnd/>
          </a:ln>
        </p:spPr>
        <p:txBody>
          <a:bodyPr/>
          <a:lstStyle/>
          <a:p>
            <a:endParaRPr lang="en-US"/>
          </a:p>
        </p:txBody>
      </p:sp>
      <p:sp>
        <p:nvSpPr>
          <p:cNvPr id="21513" name="TextBox 8"/>
          <p:cNvSpPr txBox="1">
            <a:spLocks noChangeArrowheads="1"/>
          </p:cNvSpPr>
          <p:nvPr/>
        </p:nvSpPr>
        <p:spPr bwMode="auto">
          <a:xfrm>
            <a:off x="4038600" y="2209800"/>
            <a:ext cx="782638" cy="461963"/>
          </a:xfrm>
          <a:prstGeom prst="rect">
            <a:avLst/>
          </a:prstGeom>
          <a:noFill/>
          <a:ln w="9525">
            <a:noFill/>
            <a:miter lim="800000"/>
            <a:headEnd/>
            <a:tailEnd/>
          </a:ln>
        </p:spPr>
        <p:txBody>
          <a:bodyPr wrap="none">
            <a:spAutoFit/>
          </a:bodyPr>
          <a:lstStyle/>
          <a:p>
            <a:r>
              <a:rPr lang="en-US"/>
              <a:t>Mito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355725" y="1812925"/>
            <a:ext cx="4989513" cy="3387725"/>
          </a:xfrm>
          <a:prstGeom prst="rect">
            <a:avLst/>
          </a:prstGeom>
          <a:noFill/>
          <a:ln w="9525">
            <a:solidFill>
              <a:srgbClr val="FA0529"/>
            </a:solidFill>
            <a:miter lim="800000"/>
            <a:headEnd/>
            <a:tailEnd/>
          </a:ln>
        </p:spPr>
        <p:txBody>
          <a:bodyPr wrap="none">
            <a:spAutoFit/>
          </a:bodyPr>
          <a:lstStyle/>
          <a:p>
            <a:r>
              <a:rPr lang="en-GB"/>
              <a:t>The monoamines</a:t>
            </a:r>
          </a:p>
          <a:p>
            <a:endParaRPr lang="en-GB"/>
          </a:p>
          <a:p>
            <a:r>
              <a:rPr lang="en-GB"/>
              <a:t>	Dopamine</a:t>
            </a:r>
          </a:p>
          <a:p>
            <a:endParaRPr lang="en-GB"/>
          </a:p>
          <a:p>
            <a:r>
              <a:rPr lang="en-GB"/>
              <a:t>	Epinephrine (adrenergic)</a:t>
            </a:r>
          </a:p>
          <a:p>
            <a:endParaRPr lang="en-GB"/>
          </a:p>
          <a:p>
            <a:r>
              <a:rPr lang="en-GB"/>
              <a:t>	Norepinephrine (noradrenergic)</a:t>
            </a:r>
          </a:p>
          <a:p>
            <a:endParaRPr lang="en-GB"/>
          </a:p>
          <a:p>
            <a:r>
              <a:rPr lang="en-GB"/>
              <a:t>	Serotonin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228600"/>
            <a:ext cx="7772400" cy="838200"/>
          </a:xfrm>
          <a:solidFill>
            <a:schemeClr val="hlink"/>
          </a:solidFill>
        </p:spPr>
        <p:txBody>
          <a:bodyPr/>
          <a:lstStyle/>
          <a:p>
            <a:r>
              <a:rPr lang="en-US" sz="3600" b="1" smtClean="0">
                <a:solidFill>
                  <a:srgbClr val="000000"/>
                </a:solidFill>
                <a:latin typeface="Arial" charset="0"/>
                <a:ea typeface="ＭＳ Ｐゴシック" pitchFamily="-105" charset="-128"/>
              </a:rPr>
              <a:t>NE System</a:t>
            </a:r>
            <a:endParaRPr lang="en-US" smtClean="0">
              <a:solidFill>
                <a:srgbClr val="000000"/>
              </a:solidFill>
              <a:ea typeface="ＭＳ Ｐゴシック" pitchFamily="-105" charset="-128"/>
            </a:endParaRPr>
          </a:p>
        </p:txBody>
      </p:sp>
      <p:sp>
        <p:nvSpPr>
          <p:cNvPr id="43011" name="Rectangle 5"/>
          <p:cNvSpPr>
            <a:spLocks noGrp="1" noChangeArrowheads="1"/>
          </p:cNvSpPr>
          <p:nvPr>
            <p:ph idx="1"/>
          </p:nvPr>
        </p:nvSpPr>
        <p:spPr>
          <a:xfrm>
            <a:off x="228600" y="1295400"/>
            <a:ext cx="8610600" cy="5334000"/>
          </a:xfrm>
        </p:spPr>
        <p:txBody>
          <a:bodyPr/>
          <a:lstStyle/>
          <a:p>
            <a:pPr>
              <a:lnSpc>
                <a:spcPct val="90000"/>
              </a:lnSpc>
              <a:buFontTx/>
              <a:buNone/>
            </a:pPr>
            <a:r>
              <a:rPr lang="en-US" sz="2400" smtClean="0">
                <a:solidFill>
                  <a:schemeClr val="hlink"/>
                </a:solidFill>
                <a:ea typeface="ＭＳ Ｐゴシック" pitchFamily="-105" charset="-128"/>
              </a:rPr>
              <a:t>   </a:t>
            </a:r>
            <a:r>
              <a:rPr lang="en-US" sz="2400" smtClean="0">
                <a:solidFill>
                  <a:srgbClr val="000000"/>
                </a:solidFill>
                <a:latin typeface="Arial" charset="0"/>
                <a:ea typeface="ＭＳ Ｐゴシック" pitchFamily="-105" charset="-128"/>
              </a:rPr>
              <a:t>Almost all NE pathways in the brain originate from the cell bodies of neuronal cells in the locus coereleus in the midbrain, which send their axons diffusely to the cortex, cerebellum and limbic areas (hippocampus, amygdala, hypothalamus, thalamus).</a:t>
            </a:r>
          </a:p>
          <a:p>
            <a:pPr lvl="2">
              <a:lnSpc>
                <a:spcPct val="90000"/>
              </a:lnSpc>
            </a:pPr>
            <a:r>
              <a:rPr lang="en-US" b="1" u="sng" smtClean="0">
                <a:solidFill>
                  <a:srgbClr val="000000"/>
                </a:solidFill>
                <a:latin typeface="Arial" charset="0"/>
              </a:rPr>
              <a:t>Mood</a:t>
            </a:r>
            <a:r>
              <a:rPr lang="en-US" b="1" smtClean="0">
                <a:solidFill>
                  <a:srgbClr val="000000"/>
                </a:solidFill>
                <a:latin typeface="Arial" charset="0"/>
              </a:rPr>
              <a:t>: -- higher functions performed by the cortex.</a:t>
            </a:r>
          </a:p>
          <a:p>
            <a:pPr lvl="2">
              <a:lnSpc>
                <a:spcPct val="90000"/>
              </a:lnSpc>
            </a:pPr>
            <a:r>
              <a:rPr lang="en-US" b="1" u="sng" smtClean="0">
                <a:solidFill>
                  <a:srgbClr val="000000"/>
                </a:solidFill>
                <a:latin typeface="Arial" charset="0"/>
              </a:rPr>
              <a:t>Cognitive function</a:t>
            </a:r>
            <a:r>
              <a:rPr lang="en-US" b="1" smtClean="0">
                <a:solidFill>
                  <a:srgbClr val="000000"/>
                </a:solidFill>
                <a:latin typeface="Arial" charset="0"/>
              </a:rPr>
              <a:t>: -- function of cortex.</a:t>
            </a:r>
          </a:p>
          <a:p>
            <a:pPr lvl="2">
              <a:lnSpc>
                <a:spcPct val="90000"/>
              </a:lnSpc>
            </a:pPr>
            <a:r>
              <a:rPr lang="en-US" b="1" u="sng" smtClean="0">
                <a:solidFill>
                  <a:srgbClr val="000000"/>
                </a:solidFill>
                <a:latin typeface="Arial" charset="0"/>
              </a:rPr>
              <a:t>Drive and motivation</a:t>
            </a:r>
            <a:r>
              <a:rPr lang="en-US" b="1" smtClean="0">
                <a:solidFill>
                  <a:srgbClr val="000000"/>
                </a:solidFill>
                <a:latin typeface="Arial" charset="0"/>
              </a:rPr>
              <a:t>:  -- function of brainstem</a:t>
            </a:r>
          </a:p>
          <a:p>
            <a:pPr lvl="2">
              <a:lnSpc>
                <a:spcPct val="90000"/>
              </a:lnSpc>
            </a:pPr>
            <a:r>
              <a:rPr lang="en-US" b="1" u="sng" smtClean="0">
                <a:solidFill>
                  <a:srgbClr val="000000"/>
                </a:solidFill>
                <a:latin typeface="Arial" charset="0"/>
              </a:rPr>
              <a:t>Memory and emotion</a:t>
            </a:r>
            <a:r>
              <a:rPr lang="en-US" b="1" smtClean="0">
                <a:solidFill>
                  <a:srgbClr val="000000"/>
                </a:solidFill>
                <a:latin typeface="Arial" charset="0"/>
              </a:rPr>
              <a:t>: -- function of the hippocampus and amygdala.</a:t>
            </a:r>
          </a:p>
          <a:p>
            <a:pPr lvl="2">
              <a:lnSpc>
                <a:spcPct val="90000"/>
              </a:lnSpc>
            </a:pPr>
            <a:r>
              <a:rPr lang="en-US" b="1" u="sng" smtClean="0">
                <a:solidFill>
                  <a:srgbClr val="000000"/>
                </a:solidFill>
                <a:latin typeface="Arial" charset="0"/>
              </a:rPr>
              <a:t>Endocrine response</a:t>
            </a:r>
            <a:r>
              <a:rPr lang="en-US" b="1" smtClean="0">
                <a:solidFill>
                  <a:srgbClr val="000000"/>
                </a:solidFill>
                <a:latin typeface="Arial" charset="0"/>
              </a:rPr>
              <a:t>: -- function of hypothalamus</a:t>
            </a:r>
            <a:r>
              <a:rPr lang="en-US" sz="1800" b="1" smtClean="0">
                <a:solidFill>
                  <a:srgbClr val="000000"/>
                </a:solidFill>
                <a:latin typeface="Arial" charset="0"/>
              </a:rPr>
              <a:t>.</a:t>
            </a:r>
            <a:endParaRPr lang="en-US" sz="1800" smtClean="0">
              <a:solidFill>
                <a:srgbClr val="000000"/>
              </a:solidFill>
              <a:latin typeface="Arial" charset="0"/>
            </a:endParaRPr>
          </a:p>
          <a:p>
            <a:pPr>
              <a:lnSpc>
                <a:spcPct val="90000"/>
              </a:lnSpc>
              <a:buFontTx/>
              <a:buNone/>
            </a:pPr>
            <a:r>
              <a:rPr lang="en-US" sz="2400" smtClean="0">
                <a:solidFill>
                  <a:srgbClr val="000000"/>
                </a:solidFill>
                <a:latin typeface="Arial" charset="0"/>
                <a:ea typeface="ＭＳ Ｐゴシック" pitchFamily="-105" charset="-128"/>
                <a:sym typeface="Symbol" pitchFamily="-105" charset="2"/>
              </a:rPr>
              <a:t>	</a:t>
            </a:r>
          </a:p>
          <a:p>
            <a:pPr>
              <a:lnSpc>
                <a:spcPct val="90000"/>
              </a:lnSpc>
              <a:buFontTx/>
              <a:buNone/>
            </a:pPr>
            <a:r>
              <a:rPr lang="en-US" sz="2400" smtClean="0">
                <a:solidFill>
                  <a:srgbClr val="000000"/>
                </a:solidFill>
                <a:latin typeface="Arial" charset="0"/>
                <a:ea typeface="ＭＳ Ｐゴシック" pitchFamily="-105" charset="-128"/>
                <a:sym typeface="Symbol" pitchFamily="-105" charset="2"/>
              </a:rPr>
              <a:t>	</a:t>
            </a:r>
            <a:r>
              <a:rPr lang="en-US" sz="2800" smtClean="0">
                <a:solidFill>
                  <a:srgbClr val="000000"/>
                </a:solidFill>
                <a:latin typeface="Arial" charset="0"/>
                <a:ea typeface="ＭＳ Ｐゴシック" pitchFamily="-105" charset="-128"/>
                <a:sym typeface="Symbol" pitchFamily="-105" charset="2"/>
              </a:rPr>
              <a:t></a:t>
            </a:r>
            <a:r>
              <a:rPr lang="en-US" sz="2800" smtClean="0">
                <a:solidFill>
                  <a:srgbClr val="000000"/>
                </a:solidFill>
                <a:latin typeface="Arial" charset="0"/>
                <a:ea typeface="ＭＳ Ｐゴシック" pitchFamily="-105" charset="-128"/>
              </a:rPr>
              <a:t> and </a:t>
            </a:r>
            <a:r>
              <a:rPr lang="en-US" sz="2800" smtClean="0">
                <a:solidFill>
                  <a:srgbClr val="000000"/>
                </a:solidFill>
                <a:latin typeface="Arial" charset="0"/>
                <a:ea typeface="ＭＳ Ｐゴシック" pitchFamily="-105" charset="-128"/>
                <a:sym typeface="Symbol" pitchFamily="-105" charset="2"/>
              </a:rPr>
              <a:t></a:t>
            </a:r>
            <a:r>
              <a:rPr lang="en-US" sz="2800" smtClean="0">
                <a:solidFill>
                  <a:srgbClr val="000000"/>
                </a:solidFill>
                <a:latin typeface="Arial" charset="0"/>
                <a:ea typeface="ＭＳ Ｐゴシック" pitchFamily="-105" charset="-128"/>
              </a:rPr>
              <a:t> receptors.</a:t>
            </a:r>
            <a:endParaRPr lang="en-US" smtClean="0">
              <a:solidFill>
                <a:srgbClr val="000000"/>
              </a:solidFill>
              <a:ea typeface="ＭＳ Ｐゴシック" pitchFamily="-105"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381000" y="722313"/>
            <a:ext cx="10015538" cy="5449887"/>
          </a:xfrm>
          <a:prstGeom prst="rect">
            <a:avLst/>
          </a:prstGeom>
          <a:noFill/>
          <a:ln w="9525">
            <a:noFill/>
            <a:miter lim="800000"/>
            <a:headEnd/>
            <a:tailEnd/>
          </a:ln>
        </p:spPr>
      </p:pic>
      <p:sp>
        <p:nvSpPr>
          <p:cNvPr id="44035" name="Rectangle 3"/>
          <p:cNvSpPr>
            <a:spLocks noChangeArrowheads="1"/>
          </p:cNvSpPr>
          <p:nvPr/>
        </p:nvSpPr>
        <p:spPr bwMode="auto">
          <a:xfrm>
            <a:off x="304800" y="5805488"/>
            <a:ext cx="6400800" cy="519112"/>
          </a:xfrm>
          <a:prstGeom prst="rect">
            <a:avLst/>
          </a:prstGeom>
          <a:solidFill>
            <a:schemeClr val="accent1"/>
          </a:solidFill>
          <a:ln w="9525">
            <a:noFill/>
            <a:miter lim="800000"/>
            <a:headEnd/>
            <a:tailEnd/>
          </a:ln>
        </p:spPr>
        <p:txBody>
          <a:bodyPr wrap="none">
            <a:spAutoFit/>
          </a:bodyPr>
          <a:lstStyle/>
          <a:p>
            <a:r>
              <a:rPr lang="en-GB" sz="2800" b="1">
                <a:solidFill>
                  <a:srgbClr val="FA0529"/>
                </a:solidFill>
              </a:rPr>
              <a:t>A synapse that uses norepinephrine (NE)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a:srcRect/>
          <a:stretch>
            <a:fillRect/>
          </a:stretch>
        </p:blipFill>
        <p:spPr bwMode="auto">
          <a:xfrm>
            <a:off x="152400" y="242888"/>
            <a:ext cx="8859838" cy="5861050"/>
          </a:xfrm>
          <a:prstGeom prst="rect">
            <a:avLst/>
          </a:prstGeom>
          <a:noFill/>
          <a:ln w="9525">
            <a:noFill/>
            <a:miter lim="800000"/>
            <a:headEnd/>
            <a:tailEnd/>
          </a:ln>
        </p:spPr>
      </p:pic>
      <p:sp>
        <p:nvSpPr>
          <p:cNvPr id="45059" name="Rectangle 3"/>
          <p:cNvSpPr>
            <a:spLocks noChangeArrowheads="1"/>
          </p:cNvSpPr>
          <p:nvPr/>
        </p:nvSpPr>
        <p:spPr bwMode="auto">
          <a:xfrm>
            <a:off x="2362200" y="6110288"/>
            <a:ext cx="2616200" cy="519112"/>
          </a:xfrm>
          <a:prstGeom prst="rect">
            <a:avLst/>
          </a:prstGeom>
          <a:solidFill>
            <a:schemeClr val="accent1"/>
          </a:solidFill>
          <a:ln w="9525">
            <a:noFill/>
            <a:miter lim="800000"/>
            <a:headEnd/>
            <a:tailEnd/>
          </a:ln>
        </p:spPr>
        <p:txBody>
          <a:bodyPr wrap="none">
            <a:spAutoFit/>
          </a:bodyPr>
          <a:lstStyle/>
          <a:p>
            <a:r>
              <a:rPr lang="en-GB" sz="2800" b="1">
                <a:solidFill>
                  <a:srgbClr val="FA0529"/>
                </a:solidFill>
              </a:rPr>
              <a:t>Reuptake of NE</a:t>
            </a:r>
          </a:p>
        </p:txBody>
      </p:sp>
      <p:sp>
        <p:nvSpPr>
          <p:cNvPr id="12292" name="Text Box 4"/>
          <p:cNvSpPr txBox="1">
            <a:spLocks noChangeArrowheads="1"/>
          </p:cNvSpPr>
          <p:nvPr/>
        </p:nvSpPr>
        <p:spPr bwMode="auto">
          <a:xfrm>
            <a:off x="2422525" y="381000"/>
            <a:ext cx="6478588" cy="1187450"/>
          </a:xfrm>
          <a:prstGeom prst="rect">
            <a:avLst/>
          </a:prstGeom>
          <a:solidFill>
            <a:srgbClr val="F6FA0F"/>
          </a:solidFill>
          <a:ln w="9525">
            <a:noFill/>
            <a:miter lim="800000"/>
            <a:headEnd/>
            <a:tailEnd/>
          </a:ln>
        </p:spPr>
        <p:txBody>
          <a:bodyPr wrap="none">
            <a:spAutoFit/>
          </a:bodyPr>
          <a:lstStyle/>
          <a:p>
            <a:r>
              <a:rPr lang="en-GB"/>
              <a:t>Monoamine oxidase, located on outer membrane</a:t>
            </a:r>
          </a:p>
          <a:p>
            <a:r>
              <a:rPr lang="en-GB"/>
              <a:t>of mitochondria; deaminates catecholamines free in</a:t>
            </a:r>
          </a:p>
          <a:p>
            <a:r>
              <a:rPr lang="en-GB"/>
              <a:t>nerve terminal that are not protected by vesicles</a:t>
            </a:r>
          </a:p>
        </p:txBody>
      </p:sp>
      <p:sp>
        <p:nvSpPr>
          <p:cNvPr id="12293" name="Text Box 5"/>
          <p:cNvSpPr txBox="1">
            <a:spLocks noChangeArrowheads="1"/>
          </p:cNvSpPr>
          <p:nvPr/>
        </p:nvSpPr>
        <p:spPr bwMode="auto">
          <a:xfrm>
            <a:off x="365125" y="4648200"/>
            <a:ext cx="2498725" cy="822325"/>
          </a:xfrm>
          <a:prstGeom prst="rect">
            <a:avLst/>
          </a:prstGeom>
          <a:solidFill>
            <a:srgbClr val="FF7F23"/>
          </a:solidFill>
          <a:ln w="9525">
            <a:noFill/>
            <a:miter lim="800000"/>
            <a:headEnd/>
            <a:tailEnd/>
          </a:ln>
        </p:spPr>
        <p:txBody>
          <a:bodyPr wrap="none">
            <a:spAutoFit/>
          </a:bodyPr>
          <a:lstStyle/>
          <a:p>
            <a:r>
              <a:rPr lang="en-GB"/>
              <a:t>Selective inhibitor,</a:t>
            </a:r>
          </a:p>
          <a:p>
            <a:r>
              <a:rPr lang="en-GB"/>
              <a:t>reboxetine</a:t>
            </a:r>
          </a:p>
        </p:txBody>
      </p:sp>
      <p:sp>
        <p:nvSpPr>
          <p:cNvPr id="12294" name="Text Box 6"/>
          <p:cNvSpPr txBox="1">
            <a:spLocks noChangeArrowheads="1"/>
          </p:cNvSpPr>
          <p:nvPr/>
        </p:nvSpPr>
        <p:spPr bwMode="auto">
          <a:xfrm>
            <a:off x="3352800" y="5181600"/>
            <a:ext cx="3168650" cy="457200"/>
          </a:xfrm>
          <a:prstGeom prst="rect">
            <a:avLst/>
          </a:prstGeom>
          <a:solidFill>
            <a:srgbClr val="FF7F23"/>
          </a:solidFill>
          <a:ln w="9525">
            <a:noFill/>
            <a:miter lim="800000"/>
            <a:headEnd/>
            <a:tailEnd/>
          </a:ln>
        </p:spPr>
        <p:txBody>
          <a:bodyPr wrap="none">
            <a:spAutoFit/>
          </a:bodyPr>
          <a:lstStyle/>
          <a:p>
            <a:r>
              <a:rPr lang="en-GB"/>
              <a:t>Cocaine blocks the NET</a:t>
            </a:r>
          </a:p>
        </p:txBody>
      </p:sp>
      <p:sp>
        <p:nvSpPr>
          <p:cNvPr id="12295" name="Text Box 7"/>
          <p:cNvSpPr txBox="1">
            <a:spLocks noChangeArrowheads="1"/>
          </p:cNvSpPr>
          <p:nvPr/>
        </p:nvSpPr>
        <p:spPr bwMode="auto">
          <a:xfrm>
            <a:off x="288925" y="3946525"/>
            <a:ext cx="2166938" cy="457200"/>
          </a:xfrm>
          <a:prstGeom prst="rect">
            <a:avLst/>
          </a:prstGeom>
          <a:solidFill>
            <a:srgbClr val="F6FA0F"/>
          </a:solidFill>
          <a:ln w="9525">
            <a:noFill/>
            <a:miter lim="800000"/>
            <a:headEnd/>
            <a:tailEnd/>
          </a:ln>
        </p:spPr>
        <p:txBody>
          <a:bodyPr wrap="none">
            <a:spAutoFit/>
          </a:bodyPr>
          <a:lstStyle/>
          <a:p>
            <a:r>
              <a:rPr lang="en-GB" b="1">
                <a:solidFill>
                  <a:srgbClr val="FA0529"/>
                </a:solidFill>
              </a:rPr>
              <a:t>Antidepressant</a:t>
            </a:r>
            <a:endParaRPr lang="en-GB"/>
          </a:p>
        </p:txBody>
      </p:sp>
      <p:sp>
        <p:nvSpPr>
          <p:cNvPr id="12296" name="Text Box 8"/>
          <p:cNvSpPr txBox="1">
            <a:spLocks noChangeArrowheads="1"/>
          </p:cNvSpPr>
          <p:nvPr/>
        </p:nvSpPr>
        <p:spPr bwMode="auto">
          <a:xfrm>
            <a:off x="212725" y="365125"/>
            <a:ext cx="2157413" cy="457200"/>
          </a:xfrm>
          <a:prstGeom prst="rect">
            <a:avLst/>
          </a:prstGeom>
          <a:solidFill>
            <a:srgbClr val="31FF2E"/>
          </a:solidFill>
          <a:ln w="9525">
            <a:noFill/>
            <a:miter lim="800000"/>
            <a:headEnd/>
            <a:tailEnd/>
          </a:ln>
        </p:spPr>
        <p:txBody>
          <a:bodyPr wrap="none">
            <a:spAutoFit/>
          </a:bodyPr>
          <a:lstStyle/>
          <a:p>
            <a:r>
              <a:rPr lang="en-GB"/>
              <a:t>MAO Inhibitors</a:t>
            </a:r>
          </a:p>
        </p:txBody>
      </p:sp>
      <p:sp>
        <p:nvSpPr>
          <p:cNvPr id="12297" name="Text Box 9"/>
          <p:cNvSpPr txBox="1">
            <a:spLocks noChangeArrowheads="1"/>
          </p:cNvSpPr>
          <p:nvPr/>
        </p:nvSpPr>
        <p:spPr bwMode="auto">
          <a:xfrm>
            <a:off x="6557963" y="5105400"/>
            <a:ext cx="1366837" cy="457200"/>
          </a:xfrm>
          <a:prstGeom prst="rect">
            <a:avLst/>
          </a:prstGeom>
          <a:solidFill>
            <a:srgbClr val="31FF2E"/>
          </a:solidFill>
          <a:ln w="9525">
            <a:noFill/>
            <a:miter lim="800000"/>
            <a:headEnd/>
            <a:tailEnd/>
          </a:ln>
        </p:spPr>
        <p:txBody>
          <a:bodyPr wrap="none">
            <a:spAutoFit/>
          </a:bodyPr>
          <a:lstStyle/>
          <a:p>
            <a:r>
              <a:rPr lang="en-GB"/>
              <a:t>Stimulant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autoUpdateAnimBg="0"/>
      <p:bldP spid="12293" grpId="0" animBg="1" autoUpdateAnimBg="0"/>
      <p:bldP spid="12294" grpId="0" animBg="1" autoUpdateAnimBg="0"/>
      <p:bldP spid="12295" grpId="0" animBg="1" autoUpdateAnimBg="0"/>
      <p:bldP spid="12296" grpId="0" animBg="1" autoUpdateAnimBg="0"/>
      <p:bldP spid="12297"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3024</TotalTime>
  <Words>599</Words>
  <Application>Microsoft Office PowerPoint</Application>
  <PresentationFormat>On-screen Show (4:3)</PresentationFormat>
  <Paragraphs>234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Antidepressant Drugs</vt:lpstr>
      <vt:lpstr>What are Antidepressants?</vt:lpstr>
      <vt:lpstr>Amine Hypothesis</vt:lpstr>
      <vt:lpstr>Biogenic Theory of Depression</vt:lpstr>
      <vt:lpstr>Slide 5</vt:lpstr>
      <vt:lpstr>Slide 6</vt:lpstr>
      <vt:lpstr>NE System</vt:lpstr>
      <vt:lpstr>Slide 8</vt:lpstr>
      <vt:lpstr>Slide 9</vt:lpstr>
      <vt:lpstr>Serotonin System</vt:lpstr>
      <vt:lpstr>Slide 11</vt:lpstr>
      <vt:lpstr>Slide 12</vt:lpstr>
      <vt:lpstr>Slide 13</vt:lpstr>
      <vt:lpstr>Slide 14</vt:lpstr>
      <vt:lpstr>Slide 15</vt:lpstr>
      <vt:lpstr>Available Antidepressants</vt:lpstr>
      <vt:lpstr>Slide 17</vt:lpstr>
    </vt:vector>
  </TitlesOfParts>
  <Company>izn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dc:creator>
  <cp:lastModifiedBy>DR PIUS AKIVAGA KIGAMWA</cp:lastModifiedBy>
  <cp:revision>187</cp:revision>
  <dcterms:created xsi:type="dcterms:W3CDTF">2010-05-22T15:51:44Z</dcterms:created>
  <dcterms:modified xsi:type="dcterms:W3CDTF">2016-05-11T05:48:37Z</dcterms:modified>
</cp:coreProperties>
</file>