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0ABC-FFE7-4FFD-9F14-47B6E7BEEECA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9025-FAA5-4D46-A5AE-C81A4200A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81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0ABC-FFE7-4FFD-9F14-47B6E7BEEECA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9025-FAA5-4D46-A5AE-C81A4200A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9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0ABC-FFE7-4FFD-9F14-47B6E7BEEECA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9025-FAA5-4D46-A5AE-C81A4200A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16" y="0"/>
            <a:ext cx="12162183" cy="954157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16" y="1099930"/>
            <a:ext cx="12162184" cy="575807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0ABC-FFE7-4FFD-9F14-47B6E7BEEECA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9025-FAA5-4D46-A5AE-C81A4200A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0ABC-FFE7-4FFD-9F14-47B6E7BEEECA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9025-FAA5-4D46-A5AE-C81A4200A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6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0ABC-FFE7-4FFD-9F14-47B6E7BEEECA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9025-FAA5-4D46-A5AE-C81A4200A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4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0ABC-FFE7-4FFD-9F14-47B6E7BEEECA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9025-FAA5-4D46-A5AE-C81A4200A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5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0ABC-FFE7-4FFD-9F14-47B6E7BEEECA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9025-FAA5-4D46-A5AE-C81A4200A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5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0ABC-FFE7-4FFD-9F14-47B6E7BEEECA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9025-FAA5-4D46-A5AE-C81A4200A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7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0ABC-FFE7-4FFD-9F14-47B6E7BEEECA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9025-FAA5-4D46-A5AE-C81A4200A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4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0ABC-FFE7-4FFD-9F14-47B6E7BEEECA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A9025-FAA5-4D46-A5AE-C81A4200A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6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30ABC-FFE7-4FFD-9F14-47B6E7BEEECA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A9025-FAA5-4D46-A5AE-C81A4200A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4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INDICATIONS AND CONTRAINDICATIONS IN THERAPY &amp;</a:t>
            </a:r>
            <a:br>
              <a:rPr lang="en-US" sz="4800" b="1" dirty="0" smtClean="0"/>
            </a:br>
            <a:r>
              <a:rPr lang="en-US" sz="4800" b="1" dirty="0" smtClean="0"/>
              <a:t>TYPES OF PSYCHOTHERAPY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BY: DR. MANASI KUMAR</a:t>
            </a:r>
          </a:p>
          <a:p>
            <a:endParaRPr lang="en-US" sz="2800" b="1" dirty="0"/>
          </a:p>
          <a:p>
            <a:r>
              <a:rPr lang="en-US" sz="2800" b="1" dirty="0" smtClean="0"/>
              <a:t>Date: 16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/1/2017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0933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CONSTN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Clients need enough information about the </a:t>
            </a:r>
            <a:r>
              <a:rPr lang="en-US" dirty="0" err="1" smtClean="0"/>
              <a:t>coundelling</a:t>
            </a:r>
            <a:r>
              <a:rPr lang="en-US" dirty="0" smtClean="0"/>
              <a:t> process to be able to make informed choices</a:t>
            </a:r>
          </a:p>
          <a:p>
            <a:r>
              <a:rPr lang="en-US" dirty="0" smtClean="0"/>
              <a:t>Educate the clients about their rights and responsibilities</a:t>
            </a:r>
          </a:p>
          <a:p>
            <a:r>
              <a:rPr lang="en-US" dirty="0" smtClean="0"/>
              <a:t>Provide informed consent</a:t>
            </a:r>
          </a:p>
          <a:p>
            <a:pPr lvl="1"/>
            <a:r>
              <a:rPr lang="en-US" dirty="0" smtClean="0"/>
              <a:t>Therapy procedures</a:t>
            </a:r>
          </a:p>
          <a:p>
            <a:pPr lvl="1"/>
            <a:r>
              <a:rPr lang="en-US" dirty="0" smtClean="0"/>
              <a:t>risks/ benefits and alternatives</a:t>
            </a:r>
          </a:p>
          <a:p>
            <a:pPr lvl="1"/>
            <a:r>
              <a:rPr lang="en-US" dirty="0" smtClean="0"/>
              <a:t>Right to withdraw from treatment</a:t>
            </a:r>
          </a:p>
          <a:p>
            <a:pPr lvl="1"/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Supervision</a:t>
            </a:r>
          </a:p>
          <a:p>
            <a:pPr lvl="1"/>
            <a:r>
              <a:rPr lang="en-US" dirty="0" smtClean="0"/>
              <a:t>Privileged communications</a:t>
            </a:r>
          </a:p>
          <a:p>
            <a:pPr lvl="1"/>
            <a:r>
              <a:rPr lang="en-US" dirty="0" smtClean="0"/>
              <a:t>Limits of confidentiality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0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CONFIDENTIALITY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Confidentiality is essential but not absolute</a:t>
            </a:r>
          </a:p>
          <a:p>
            <a:r>
              <a:rPr lang="en-US" dirty="0" smtClean="0"/>
              <a:t>Expectations</a:t>
            </a:r>
          </a:p>
          <a:p>
            <a:pPr lvl="1"/>
            <a:r>
              <a:rPr lang="en-US" dirty="0" smtClean="0"/>
              <a:t>Duty to warn (</a:t>
            </a:r>
            <a:r>
              <a:rPr lang="en-US" dirty="0" err="1" smtClean="0"/>
              <a:t>tarasoff</a:t>
            </a:r>
            <a:r>
              <a:rPr lang="en-US" dirty="0" smtClean="0"/>
              <a:t> case)</a:t>
            </a:r>
          </a:p>
          <a:p>
            <a:pPr lvl="2"/>
            <a:r>
              <a:rPr lang="en-US" dirty="0" smtClean="0"/>
              <a:t>The client poses a danger to self or others</a:t>
            </a:r>
          </a:p>
          <a:p>
            <a:pPr lvl="2"/>
            <a:r>
              <a:rPr lang="en-US" dirty="0" smtClean="0"/>
              <a:t>A client is under the age of 16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53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MULTICULTURAL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Biases are reflected when we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166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&amp;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</a:p>
          <a:p>
            <a:pPr lvl="1"/>
            <a:r>
              <a:rPr lang="en-US" dirty="0" smtClean="0"/>
              <a:t>An ongoing process designed to help the counselor to evaluate key elements of the client’s psychological functioning</a:t>
            </a:r>
          </a:p>
          <a:p>
            <a:pPr lvl="2"/>
            <a:r>
              <a:rPr lang="en-US" dirty="0" smtClean="0"/>
              <a:t>Assessment practices are influenced by the therapist’s theoretical orientation</a:t>
            </a:r>
          </a:p>
          <a:p>
            <a:pPr lvl="2"/>
            <a:r>
              <a:rPr lang="en-US" dirty="0" smtClean="0"/>
              <a:t>Requires cultural sensitivity</a:t>
            </a:r>
          </a:p>
          <a:p>
            <a:pPr lvl="2"/>
            <a:r>
              <a:rPr lang="en-US" dirty="0" smtClean="0"/>
              <a:t>Can be helpful in treatment planning</a:t>
            </a:r>
          </a:p>
          <a:p>
            <a:r>
              <a:rPr lang="en-US" dirty="0" smtClean="0"/>
              <a:t>Diagnosis</a:t>
            </a:r>
          </a:p>
          <a:p>
            <a:pPr lvl="1"/>
            <a:r>
              <a:rPr lang="en-US" dirty="0" smtClean="0"/>
              <a:t>Process of identifying pattern of symptoms which fit the criteria for a specific mental disorder defined in the DSM – IV-TR</a:t>
            </a:r>
          </a:p>
          <a:p>
            <a:pPr lvl="2"/>
            <a:r>
              <a:rPr lang="en-US" dirty="0" smtClean="0"/>
              <a:t>Requires cultural sensitivity</a:t>
            </a:r>
          </a:p>
          <a:p>
            <a:pPr lvl="2"/>
            <a:r>
              <a:rPr lang="en-US" dirty="0" smtClean="0"/>
              <a:t>Counselor debate its utility in understanding the client’s subjective world</a:t>
            </a:r>
          </a:p>
          <a:p>
            <a:pPr lvl="2"/>
            <a:r>
              <a:rPr lang="en-US" dirty="0" smtClean="0"/>
              <a:t>Can be helpful in treatment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89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– BASED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500" dirty="0" smtClean="0"/>
              <a:t>Strengths:</a:t>
            </a:r>
          </a:p>
          <a:p>
            <a:pPr lvl="1"/>
            <a:r>
              <a:rPr lang="en-US" sz="2500" dirty="0" smtClean="0"/>
              <a:t>Counselors use treatments that have been validated by empirical research</a:t>
            </a:r>
          </a:p>
          <a:p>
            <a:pPr lvl="1"/>
            <a:r>
              <a:rPr lang="en-US" sz="2500" dirty="0" smtClean="0"/>
              <a:t>Treatments are usually brief and are standardized</a:t>
            </a:r>
          </a:p>
          <a:p>
            <a:pPr lvl="1"/>
            <a:r>
              <a:rPr lang="en-US" sz="2500" dirty="0" smtClean="0"/>
              <a:t>Are preferred by many insurance companies</a:t>
            </a:r>
          </a:p>
          <a:p>
            <a:pPr lvl="1"/>
            <a:r>
              <a:rPr lang="en-US" sz="2500" dirty="0" smtClean="0"/>
              <a:t>Calls for accountability among mental health professionals to provide effective treatments</a:t>
            </a:r>
          </a:p>
          <a:p>
            <a:r>
              <a:rPr lang="en-US" sz="2500" dirty="0" smtClean="0"/>
              <a:t>Criticisms</a:t>
            </a:r>
          </a:p>
          <a:p>
            <a:pPr lvl="1"/>
            <a:r>
              <a:rPr lang="en-US" sz="2500" dirty="0" smtClean="0"/>
              <a:t>Some counselors believe this approach is mechanistic and does not allow for individual differences in clients</a:t>
            </a:r>
          </a:p>
          <a:p>
            <a:pPr lvl="1"/>
            <a:r>
              <a:rPr lang="en-US" sz="2500" dirty="0" smtClean="0"/>
              <a:t>Is not well – suited for helping clients with existential concerns</a:t>
            </a:r>
          </a:p>
          <a:p>
            <a:pPr lvl="1"/>
            <a:r>
              <a:rPr lang="en-US" sz="2500" dirty="0" smtClean="0"/>
              <a:t>It is difficult to measure both relational and technical aspects of a psychological treatment</a:t>
            </a:r>
          </a:p>
          <a:p>
            <a:pPr lvl="1"/>
            <a:r>
              <a:rPr lang="en-US" sz="2500" dirty="0" smtClean="0"/>
              <a:t>Has potential for misuses as a method of cost for insurance companies instead of a method of efficacious treatment for clients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278297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PSYCHOANALYTIC OR PSYCHODYNAMIC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Structure of personality</a:t>
            </a:r>
          </a:p>
          <a:p>
            <a:pPr lvl="1"/>
            <a:r>
              <a:rPr lang="en-US" sz="4000" dirty="0" smtClean="0"/>
              <a:t>The ID (demanding child)</a:t>
            </a:r>
          </a:p>
          <a:p>
            <a:pPr lvl="2"/>
            <a:r>
              <a:rPr lang="en-US" sz="4000" dirty="0" smtClean="0"/>
              <a:t>Ruled by the </a:t>
            </a:r>
            <a:r>
              <a:rPr lang="en-US" sz="4000" dirty="0" smtClean="0">
                <a:solidFill>
                  <a:srgbClr val="FF0000"/>
                </a:solidFill>
              </a:rPr>
              <a:t>pleasure principle</a:t>
            </a:r>
          </a:p>
          <a:p>
            <a:pPr lvl="1"/>
            <a:r>
              <a:rPr lang="en-US" sz="4000" dirty="0" smtClean="0"/>
              <a:t>The EGO (Traffic cop)</a:t>
            </a:r>
          </a:p>
          <a:p>
            <a:pPr lvl="2"/>
            <a:r>
              <a:rPr lang="en-US" sz="4000" dirty="0" smtClean="0"/>
              <a:t>Ruled by the </a:t>
            </a:r>
            <a:r>
              <a:rPr lang="en-US" sz="4000" dirty="0" smtClean="0">
                <a:solidFill>
                  <a:srgbClr val="FF0000"/>
                </a:solidFill>
              </a:rPr>
              <a:t>reality principle</a:t>
            </a:r>
          </a:p>
          <a:p>
            <a:pPr lvl="1"/>
            <a:r>
              <a:rPr lang="en-US" sz="4000" dirty="0" smtClean="0"/>
              <a:t>The SUPEREGO (Judge)</a:t>
            </a:r>
          </a:p>
          <a:p>
            <a:pPr lvl="2"/>
            <a:r>
              <a:rPr lang="en-US" sz="4000" dirty="0" smtClean="0"/>
              <a:t>Ruled by the </a:t>
            </a:r>
            <a:r>
              <a:rPr lang="en-US" sz="4000" dirty="0" smtClean="0">
                <a:solidFill>
                  <a:srgbClr val="FF0000"/>
                </a:solidFill>
              </a:rPr>
              <a:t>moral principle</a:t>
            </a:r>
          </a:p>
          <a:p>
            <a:r>
              <a:rPr lang="en-US" sz="4000" dirty="0" smtClean="0"/>
              <a:t>These agencies work in tandem.</a:t>
            </a:r>
          </a:p>
          <a:p>
            <a:r>
              <a:rPr lang="en-US" sz="4000" dirty="0" smtClean="0"/>
              <a:t>When patients are taken through the psychoanalytic process, the </a:t>
            </a:r>
            <a:r>
              <a:rPr lang="en-US" sz="4000" dirty="0" smtClean="0">
                <a:solidFill>
                  <a:srgbClr val="FF0000"/>
                </a:solidFill>
              </a:rPr>
              <a:t>ego</a:t>
            </a:r>
            <a:r>
              <a:rPr lang="en-US" sz="4000" dirty="0" smtClean="0"/>
              <a:t> is strengthened enabling it to manage the d and the superego.</a:t>
            </a:r>
          </a:p>
          <a:p>
            <a:r>
              <a:rPr lang="en-US" sz="4000" dirty="0" smtClean="0"/>
              <a:t>OCD </a:t>
            </a:r>
            <a:r>
              <a:rPr lang="en-US" sz="4000" dirty="0" smtClean="0">
                <a:sym typeface="Wingdings" panose="05000000000000000000" pitchFamily="2" charset="2"/>
              </a:rPr>
              <a:t> punitive superego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51204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CONSCIOUS &amp; UNCONSCIOUS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Conscious: what’s on the surface i.e. logic, reality</a:t>
            </a:r>
          </a:p>
          <a:p>
            <a:r>
              <a:rPr lang="en-US" dirty="0" smtClean="0"/>
              <a:t>Unconscious: what lies deep below the surface i.e. drives, instincts; compels behavior; no negation, anything is possible.</a:t>
            </a:r>
          </a:p>
          <a:p>
            <a:pPr lvl="1"/>
            <a:r>
              <a:rPr lang="en-US" dirty="0" smtClean="0"/>
              <a:t>Clinical evidence for postulating the unconscious</a:t>
            </a:r>
          </a:p>
          <a:p>
            <a:pPr lvl="2"/>
            <a:r>
              <a:rPr lang="en-US" dirty="0" smtClean="0"/>
              <a:t>Dreams</a:t>
            </a:r>
          </a:p>
          <a:p>
            <a:pPr lvl="2"/>
            <a:r>
              <a:rPr lang="en-US" dirty="0" smtClean="0"/>
              <a:t>Slips of the tongue</a:t>
            </a:r>
          </a:p>
          <a:p>
            <a:pPr lvl="2"/>
            <a:r>
              <a:rPr lang="en-US" dirty="0" smtClean="0"/>
              <a:t>Post – hypnotic suggestions</a:t>
            </a:r>
          </a:p>
          <a:p>
            <a:pPr lvl="2"/>
            <a:r>
              <a:rPr lang="en-US" dirty="0" smtClean="0"/>
              <a:t>Material derived from free – association</a:t>
            </a:r>
          </a:p>
          <a:p>
            <a:pPr lvl="2"/>
            <a:r>
              <a:rPr lang="en-US" dirty="0" smtClean="0"/>
              <a:t>Material derived from projective techniques (raw shark ink blot technique)</a:t>
            </a:r>
          </a:p>
          <a:p>
            <a:pPr lvl="2"/>
            <a:r>
              <a:rPr lang="en-US" dirty="0" smtClean="0"/>
              <a:t>Symbolic content of psychotic symptoms</a:t>
            </a:r>
          </a:p>
          <a:p>
            <a:pPr lvl="3"/>
            <a:r>
              <a:rPr lang="en-US" dirty="0" smtClean="0"/>
              <a:t>NOTE: consciousness is only a thin slice of the total mind</a:t>
            </a:r>
          </a:p>
          <a:p>
            <a:r>
              <a:rPr lang="en-US" dirty="0" smtClean="0"/>
              <a:t>Preconscious: gate keeper of the things coming out of the unconscious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78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ANXUETY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Feeling of dread resulting from repressed feelings, memories &amp; desires</a:t>
            </a:r>
          </a:p>
          <a:p>
            <a:pPr lvl="1"/>
            <a:r>
              <a:rPr lang="en-US" dirty="0" smtClean="0"/>
              <a:t>Develops out of conflict among the id, ego &amp; superego to control </a:t>
            </a:r>
            <a:r>
              <a:rPr lang="en-US" dirty="0" err="1" smtClean="0"/>
              <a:t>psychihc</a:t>
            </a:r>
            <a:r>
              <a:rPr lang="en-US" dirty="0" smtClean="0"/>
              <a:t> energy</a:t>
            </a:r>
          </a:p>
          <a:p>
            <a:r>
              <a:rPr lang="en-US" dirty="0" smtClean="0"/>
              <a:t>Reality anxiety e.g. around exams</a:t>
            </a:r>
          </a:p>
          <a:p>
            <a:r>
              <a:rPr lang="en-US" dirty="0" smtClean="0"/>
              <a:t>Neurotic anxiety (between Id &amp; ego)</a:t>
            </a:r>
          </a:p>
          <a:p>
            <a:pPr lvl="1"/>
            <a:r>
              <a:rPr lang="en-US" dirty="0" smtClean="0"/>
              <a:t>Strawberry </a:t>
            </a:r>
            <a:r>
              <a:rPr lang="en-US" dirty="0" err="1" smtClean="0"/>
              <a:t>icecream</a:t>
            </a:r>
            <a:r>
              <a:rPr lang="en-US" dirty="0" smtClean="0"/>
              <a:t> vs. vanilla </a:t>
            </a:r>
            <a:r>
              <a:rPr lang="en-US" dirty="0" err="1" smtClean="0"/>
              <a:t>icecream</a:t>
            </a:r>
            <a:endParaRPr lang="en-US" dirty="0" smtClean="0"/>
          </a:p>
          <a:p>
            <a:r>
              <a:rPr lang="en-US" dirty="0" smtClean="0"/>
              <a:t>Moral anxiety (between ego &amp; superego)</a:t>
            </a:r>
          </a:p>
          <a:p>
            <a:pPr lvl="1"/>
            <a:r>
              <a:rPr lang="en-US" dirty="0" smtClean="0"/>
              <a:t>Should I do something that feels good to me or that is good for the society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35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Therapist training: poor, unprofessional or harmful practices</a:t>
            </a:r>
          </a:p>
          <a:p>
            <a:pPr lvl="1"/>
            <a:r>
              <a:rPr lang="en-US" sz="3200" dirty="0" smtClean="0"/>
              <a:t>If the therapist isn’t competent enough to tackle the complexity of the patient’s condition</a:t>
            </a:r>
          </a:p>
          <a:p>
            <a:r>
              <a:rPr lang="en-US" sz="3200" dirty="0" smtClean="0"/>
              <a:t>Patient in acute condition</a:t>
            </a:r>
          </a:p>
          <a:p>
            <a:pPr lvl="1"/>
            <a:r>
              <a:rPr lang="en-US" sz="3200" dirty="0" smtClean="0"/>
              <a:t>Immediate medical management may be required to stabilize the patient.</a:t>
            </a:r>
          </a:p>
          <a:p>
            <a:r>
              <a:rPr lang="en-US" sz="3200" dirty="0" smtClean="0"/>
              <a:t>No contraindication otherwise as such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1107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THERAPEUTIC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It is an important component of effective counselling</a:t>
            </a:r>
          </a:p>
          <a:p>
            <a:r>
              <a:rPr lang="en-US" sz="3600" dirty="0" smtClean="0"/>
              <a:t>The therapist as a person is a key part of the effectiveness of therapeutic treatments</a:t>
            </a:r>
          </a:p>
          <a:p>
            <a:r>
              <a:rPr lang="en-US" sz="3600" dirty="0" smtClean="0"/>
              <a:t>Research shows that both the therapy relationship and the therapy used contribute to treatment outcome</a:t>
            </a:r>
          </a:p>
          <a:p>
            <a:pPr lvl="1"/>
            <a:r>
              <a:rPr lang="en-US" sz="3600" dirty="0" smtClean="0"/>
              <a:t>The ability of the therapist to communicate and connect with the patient affects the success of the treatment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0040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EFFECTIVE PSYCHOTHERAPIST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most important instrument you have is YOU</a:t>
            </a:r>
          </a:p>
          <a:p>
            <a:pPr lvl="1"/>
            <a:r>
              <a:rPr lang="en-US" sz="3600" dirty="0" smtClean="0"/>
              <a:t>Your living example of who you are and how you struggle to live up to your potential is powerful</a:t>
            </a:r>
          </a:p>
          <a:p>
            <a:r>
              <a:rPr lang="en-US" sz="3600" dirty="0" smtClean="0"/>
              <a:t>Be authentic</a:t>
            </a:r>
          </a:p>
          <a:p>
            <a:pPr lvl="1"/>
            <a:r>
              <a:rPr lang="en-US" sz="3600" dirty="0" smtClean="0"/>
              <a:t>The stereotyped, professional role can be shed e.g. one may need to hold the client’s hand; stop advising and just listen at some point.</a:t>
            </a:r>
          </a:p>
          <a:p>
            <a:pPr lvl="1"/>
            <a:r>
              <a:rPr lang="en-US" sz="3600" dirty="0" smtClean="0"/>
              <a:t>If you hide behind your role the client will also hide</a:t>
            </a:r>
          </a:p>
          <a:p>
            <a:r>
              <a:rPr lang="en-US" sz="3600" dirty="0" smtClean="0"/>
              <a:t>Be a therapeutic person and be clear about who you are</a:t>
            </a:r>
          </a:p>
          <a:p>
            <a:pPr lvl="1"/>
            <a:r>
              <a:rPr lang="en-US" sz="3600" dirty="0" smtClean="0"/>
              <a:t>Be willing to grow, to risk, to care and to be involved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8934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THERAPIST’S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 aware of value imposition</a:t>
            </a:r>
          </a:p>
          <a:p>
            <a:pPr lvl="1"/>
            <a:r>
              <a:rPr lang="en-US" sz="3200" dirty="0" smtClean="0"/>
              <a:t>How your values influence your interventions</a:t>
            </a:r>
          </a:p>
          <a:p>
            <a:pPr lvl="1"/>
            <a:r>
              <a:rPr lang="en-US" sz="3200" dirty="0" smtClean="0"/>
              <a:t>How your values may influence your client’s experiences in therapy</a:t>
            </a:r>
          </a:p>
          <a:p>
            <a:r>
              <a:rPr lang="en-US" sz="3200" dirty="0" smtClean="0"/>
              <a:t>Recognize that you are nor value – neutral: judge whether a certain opinion we are endorsing is coming from a point of judgment or not; supervision is therefore necessary.</a:t>
            </a:r>
          </a:p>
          <a:p>
            <a:r>
              <a:rPr lang="en-US" sz="3200" dirty="0" smtClean="0"/>
              <a:t>Your job is to assist clients in finding answers that are most congruent with their own values; the therapist’s opinions and values don’t matter</a:t>
            </a:r>
          </a:p>
          <a:p>
            <a:r>
              <a:rPr lang="en-US" sz="3200" dirty="0" smtClean="0"/>
              <a:t>Find ways to manage value conflicts between you and your clients</a:t>
            </a:r>
          </a:p>
          <a:p>
            <a:r>
              <a:rPr lang="en-US" sz="3200" dirty="0" smtClean="0"/>
              <a:t>Begin therapy by exploring the client’s goals for therapy (ask the client)</a:t>
            </a:r>
          </a:p>
          <a:p>
            <a:pPr lvl="1"/>
            <a:r>
              <a:rPr lang="en-US" sz="3200" dirty="0" smtClean="0"/>
              <a:t>After knowing the goals, focus on the need of the client.</a:t>
            </a:r>
          </a:p>
        </p:txBody>
      </p:sp>
    </p:spTree>
    <p:extLst>
      <p:ext uri="{BB962C8B-B14F-4D97-AF65-F5344CB8AC3E}">
        <p14:creationId xmlns:p14="http://schemas.microsoft.com/office/powerpoint/2010/main" val="189719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MULTICULTURAL COUNSELING OR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Become aware of your biases and values</a:t>
            </a:r>
          </a:p>
          <a:p>
            <a:r>
              <a:rPr lang="en-US" sz="3600" dirty="0" smtClean="0"/>
              <a:t>Become aware of your own cultural norms and expectations</a:t>
            </a:r>
          </a:p>
          <a:p>
            <a:r>
              <a:rPr lang="en-US" sz="3600" dirty="0" smtClean="0"/>
              <a:t>Attempt to understand the world from your client’s vantage point e.g. a Buddhist view of past torturous experience</a:t>
            </a:r>
          </a:p>
          <a:p>
            <a:r>
              <a:rPr lang="en-US" sz="3600" dirty="0" smtClean="0"/>
              <a:t>Gain a knowledge of the dynamics of oppression, racism, discrimination and stereotyping.</a:t>
            </a:r>
          </a:p>
          <a:p>
            <a:r>
              <a:rPr lang="en-US" sz="3600" dirty="0" smtClean="0"/>
              <a:t>Study the historical background, traditions &amp; values of your client</a:t>
            </a:r>
          </a:p>
          <a:p>
            <a:r>
              <a:rPr lang="en-US" sz="3600" dirty="0" smtClean="0"/>
              <a:t>Be open to learning from your client</a:t>
            </a:r>
          </a:p>
          <a:p>
            <a:r>
              <a:rPr lang="en-US" sz="3600" dirty="0" smtClean="0"/>
              <a:t>Challenge yourself to expand your vantage point to explore your client’s ways of life that are different from your own</a:t>
            </a:r>
          </a:p>
          <a:p>
            <a:r>
              <a:rPr lang="en-US" sz="3600" dirty="0" smtClean="0"/>
              <a:t>Develop an awareness of acculturation strategies.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51339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FACED BY BEGINNING THERAPISTS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Achieving a sense of balance and well – being</a:t>
            </a:r>
          </a:p>
          <a:p>
            <a:r>
              <a:rPr lang="en-US" sz="3200" dirty="0" smtClean="0"/>
              <a:t>Questioning competency as you learn new techniques or begin to practice on your own without supervision</a:t>
            </a:r>
          </a:p>
          <a:p>
            <a:r>
              <a:rPr lang="en-US" sz="3200" dirty="0" smtClean="0"/>
              <a:t>Accepting your limitations while simultaneously acknowledging your strengths</a:t>
            </a:r>
          </a:p>
          <a:p>
            <a:r>
              <a:rPr lang="en-US" sz="3200" dirty="0" smtClean="0"/>
              <a:t>Managing difficult and unsatisfying relationships with clients e.g. a patient that is too clingy</a:t>
            </a:r>
          </a:p>
          <a:p>
            <a:r>
              <a:rPr lang="en-US" sz="3200" dirty="0" smtClean="0"/>
              <a:t>Struggling with commitment and personal growth</a:t>
            </a:r>
          </a:p>
          <a:p>
            <a:r>
              <a:rPr lang="en-US" sz="3200" dirty="0" smtClean="0"/>
              <a:t>Developing healthy helping relationships with clients</a:t>
            </a:r>
          </a:p>
          <a:p>
            <a:r>
              <a:rPr lang="en-US" sz="3200" dirty="0" smtClean="0"/>
              <a:t>Developing healthy personal boundaries in your professional life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1640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Ethics codes are a fundamental component of effective counseling:</a:t>
            </a:r>
          </a:p>
          <a:p>
            <a:pPr lvl="1"/>
            <a:r>
              <a:rPr lang="en-US" dirty="0" smtClean="0"/>
              <a:t>Guidelines that outline professional standards of behavior and practice</a:t>
            </a:r>
          </a:p>
          <a:p>
            <a:pPr lvl="1"/>
            <a:r>
              <a:rPr lang="en-US" dirty="0" smtClean="0"/>
              <a:t>Codes do not make decisions for counsellors</a:t>
            </a:r>
          </a:p>
          <a:p>
            <a:pPr lvl="1"/>
            <a:r>
              <a:rPr lang="en-US" dirty="0" smtClean="0"/>
              <a:t>Counselors must interpret and apply ethical codes to their decision making</a:t>
            </a:r>
          </a:p>
          <a:p>
            <a:r>
              <a:rPr lang="en-US" dirty="0" smtClean="0"/>
              <a:t>Types of ethics to consider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Mandatory ethics</a:t>
            </a:r>
          </a:p>
          <a:p>
            <a:pPr lvl="2"/>
            <a:r>
              <a:rPr lang="en-US" dirty="0" smtClean="0"/>
              <a:t>E.g. don’t harm your patient etc.; they have to be strictly regulated by a professional body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Aspirational ethics</a:t>
            </a:r>
          </a:p>
          <a:p>
            <a:pPr lvl="2"/>
            <a:r>
              <a:rPr lang="en-US" dirty="0" smtClean="0"/>
              <a:t>In addition to be a medical doctor, you need to be more psychologically oriented; be wholesome in your approach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Positive ethics</a:t>
            </a:r>
          </a:p>
          <a:p>
            <a:pPr lvl="2"/>
            <a:r>
              <a:rPr lang="en-US" dirty="0" smtClean="0"/>
              <a:t>Talks about human rights e.g. if someone falls down, pick them up (the bystander effect)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32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principles that underlie our professional codes</a:t>
            </a:r>
          </a:p>
          <a:p>
            <a:pPr lvl="1"/>
            <a:r>
              <a:rPr lang="en-US" dirty="0" smtClean="0"/>
              <a:t>Benefit others, do no harm, respect others autonomy, be just fair &amp; faithful</a:t>
            </a:r>
          </a:p>
          <a:p>
            <a:r>
              <a:rPr lang="en-US" dirty="0" smtClean="0"/>
              <a:t>The role of ethical codes are</a:t>
            </a:r>
          </a:p>
          <a:p>
            <a:pPr lvl="1"/>
            <a:r>
              <a:rPr lang="en-US" dirty="0" smtClean="0"/>
              <a:t>Educate us about our responsibilities</a:t>
            </a:r>
          </a:p>
          <a:p>
            <a:pPr lvl="1"/>
            <a:r>
              <a:rPr lang="en-US" dirty="0" smtClean="0"/>
              <a:t>Basis for accountability</a:t>
            </a:r>
          </a:p>
          <a:p>
            <a:pPr lvl="1"/>
            <a:r>
              <a:rPr lang="en-US" dirty="0" smtClean="0"/>
              <a:t>Protect clients</a:t>
            </a:r>
          </a:p>
          <a:p>
            <a:r>
              <a:rPr lang="en-US" dirty="0" smtClean="0"/>
              <a:t>Making ethical decisions</a:t>
            </a:r>
          </a:p>
          <a:p>
            <a:pPr lvl="1"/>
            <a:r>
              <a:rPr lang="en-US" dirty="0" smtClean="0"/>
              <a:t>Identify the problem</a:t>
            </a:r>
          </a:p>
          <a:p>
            <a:pPr lvl="1"/>
            <a:r>
              <a:rPr lang="en-US" dirty="0" smtClean="0"/>
              <a:t>Review relevant codes </a:t>
            </a:r>
          </a:p>
          <a:p>
            <a:pPr lvl="1"/>
            <a:r>
              <a:rPr lang="en-US" dirty="0" smtClean="0"/>
              <a:t>Seek consultation</a:t>
            </a:r>
          </a:p>
          <a:p>
            <a:pPr lvl="1"/>
            <a:r>
              <a:rPr lang="en-US" dirty="0" smtClean="0"/>
              <a:t>Brainstorm</a:t>
            </a:r>
          </a:p>
          <a:p>
            <a:pPr lvl="1"/>
            <a:r>
              <a:rPr lang="en-US" dirty="0" smtClean="0"/>
              <a:t>List </a:t>
            </a:r>
            <a:r>
              <a:rPr lang="en-US" dirty="0" err="1" smtClean="0"/>
              <a:t>ocnsequwences</a:t>
            </a:r>
            <a:endParaRPr lang="en-US" dirty="0" smtClean="0"/>
          </a:p>
          <a:p>
            <a:pPr lvl="1"/>
            <a:r>
              <a:rPr lang="en-US" dirty="0" smtClean="0"/>
              <a:t>Decide and document the reasons for your actions</a:t>
            </a:r>
          </a:p>
          <a:p>
            <a:r>
              <a:rPr lang="en-US" dirty="0" smtClean="0"/>
              <a:t>To the degree that is possible, include the client in your decision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068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1205</Words>
  <Application>Microsoft Office PowerPoint</Application>
  <PresentationFormat>Widescreen</PresentationFormat>
  <Paragraphs>148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INDICATIONS AND CONTRAINDICATIONS IN THERAPY &amp; TYPES OF PSYCHOTHERAPY</vt:lpstr>
      <vt:lpstr>CONTRAINDICATIONS</vt:lpstr>
      <vt:lpstr>THE THERAPEUTIC RELATIONSHIP</vt:lpstr>
      <vt:lpstr>THE EFFECTIVE PSYCHOTHERAPIST</vt:lpstr>
      <vt:lpstr>THE THERAPIST’S VALUES</vt:lpstr>
      <vt:lpstr>MULTICULTURAL COUNSELING OR THERAPY</vt:lpstr>
      <vt:lpstr>ISSUES FACED BY BEGINNING THERAPISTS</vt:lpstr>
      <vt:lpstr>PROFESSIONAL ETHICS</vt:lpstr>
      <vt:lpstr>ETHICAL DECISION MAKING</vt:lpstr>
      <vt:lpstr>INFORMED CONSTN</vt:lpstr>
      <vt:lpstr>LIMITS OF CONFIDENTIALITY</vt:lpstr>
      <vt:lpstr>MULTICULTURAL ISSUES</vt:lpstr>
      <vt:lpstr>ASSESSMENT &amp; DIAGNOSIS</vt:lpstr>
      <vt:lpstr>EVIDENCE – BASED PRACTICES</vt:lpstr>
      <vt:lpstr>PSYCHOANALYTIC OR PSYCHODYNAMIC THERAPY</vt:lpstr>
      <vt:lpstr>CONSCIOUS &amp; UNCONSCIOUS</vt:lpstr>
      <vt:lpstr>ANXUETY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INDICATIONS AND CONTRAINDICATIONS IN THERAPY &amp; TYPES OF PSYCHOTHERAPY</dc:title>
  <dc:creator>Effie Nailah</dc:creator>
  <cp:lastModifiedBy>Effie Nailah</cp:lastModifiedBy>
  <cp:revision>7</cp:revision>
  <dcterms:created xsi:type="dcterms:W3CDTF">2017-01-16T08:09:45Z</dcterms:created>
  <dcterms:modified xsi:type="dcterms:W3CDTF">2017-01-16T08:59:34Z</dcterms:modified>
</cp:coreProperties>
</file>