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0" r:id="rId1"/>
  </p:sldMasterIdLst>
  <p:sldIdLst>
    <p:sldId id="256" r:id="rId2"/>
    <p:sldId id="257" r:id="rId3"/>
    <p:sldId id="258" r:id="rId4"/>
    <p:sldId id="317" r:id="rId5"/>
    <p:sldId id="261" r:id="rId6"/>
    <p:sldId id="316" r:id="rId7"/>
    <p:sldId id="262" r:id="rId8"/>
    <p:sldId id="348" r:id="rId9"/>
    <p:sldId id="263" r:id="rId10"/>
    <p:sldId id="264" r:id="rId11"/>
    <p:sldId id="265" r:id="rId12"/>
    <p:sldId id="339" r:id="rId13"/>
    <p:sldId id="318" r:id="rId14"/>
    <p:sldId id="319" r:id="rId15"/>
    <p:sldId id="340" r:id="rId16"/>
    <p:sldId id="320" r:id="rId17"/>
    <p:sldId id="321" r:id="rId18"/>
    <p:sldId id="322" r:id="rId19"/>
    <p:sldId id="323" r:id="rId20"/>
    <p:sldId id="324" r:id="rId21"/>
    <p:sldId id="342" r:id="rId22"/>
    <p:sldId id="325" r:id="rId23"/>
    <p:sldId id="344" r:id="rId24"/>
    <p:sldId id="343" r:id="rId25"/>
    <p:sldId id="345" r:id="rId26"/>
    <p:sldId id="341" r:id="rId27"/>
    <p:sldId id="326" r:id="rId28"/>
    <p:sldId id="327" r:id="rId29"/>
    <p:sldId id="351" r:id="rId30"/>
    <p:sldId id="329" r:id="rId31"/>
    <p:sldId id="349" r:id="rId32"/>
    <p:sldId id="350" r:id="rId33"/>
    <p:sldId id="330" r:id="rId34"/>
    <p:sldId id="334" r:id="rId35"/>
    <p:sldId id="335" r:id="rId36"/>
    <p:sldId id="336" r:id="rId37"/>
    <p:sldId id="337" r:id="rId38"/>
    <p:sldId id="338" r:id="rId39"/>
    <p:sldId id="268" r:id="rId40"/>
    <p:sldId id="269" r:id="rId41"/>
    <p:sldId id="270" r:id="rId42"/>
    <p:sldId id="271" r:id="rId43"/>
    <p:sldId id="272" r:id="rId44"/>
    <p:sldId id="315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9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6A2384CF-2B8F-FE43-AE2E-A223ED929174}" type="datetimeFigureOut">
              <a:rPr lang="en-US" smtClean="0"/>
              <a:t>2/8/16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84CF-2B8F-FE43-AE2E-A223ED929174}" type="datetimeFigureOut">
              <a:rPr lang="en-US" smtClean="0"/>
              <a:t>2/8/16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0F67-112A-EF42-8A31-17305861F3B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84CF-2B8F-FE43-AE2E-A223ED929174}" type="datetimeFigureOut">
              <a:rPr lang="en-US" smtClean="0"/>
              <a:t>2/8/16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0F67-112A-EF42-8A31-17305861F3B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84CF-2B8F-FE43-AE2E-A223ED929174}" type="datetimeFigureOut">
              <a:rPr lang="en-US" smtClean="0"/>
              <a:t>2/8/16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0F67-112A-EF42-8A31-17305861F3B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84CF-2B8F-FE43-AE2E-A223ED929174}" type="datetimeFigureOut">
              <a:rPr lang="en-US" smtClean="0"/>
              <a:t>2/8/16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0F67-112A-EF42-8A31-17305861F3B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84CF-2B8F-FE43-AE2E-A223ED929174}" type="datetimeFigureOut">
              <a:rPr lang="en-US" smtClean="0"/>
              <a:t>2/8/16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0F67-112A-EF42-8A31-17305861F3B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84CF-2B8F-FE43-AE2E-A223ED929174}" type="datetimeFigureOut">
              <a:rPr lang="en-US" smtClean="0"/>
              <a:t>2/8/16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0F67-112A-EF42-8A31-17305861F3B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6A2384CF-2B8F-FE43-AE2E-A223ED929174}" type="datetimeFigureOut">
              <a:rPr lang="en-US" smtClean="0"/>
              <a:t>2/8/16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84CF-2B8F-FE43-AE2E-A223ED929174}" type="datetimeFigureOut">
              <a:rPr lang="en-US" smtClean="0"/>
              <a:t>2/8/16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0F67-112A-EF42-8A31-17305861F3B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84CF-2B8F-FE43-AE2E-A223ED929174}" type="datetimeFigureOut">
              <a:rPr lang="en-US" smtClean="0"/>
              <a:t>2/8/16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0F67-112A-EF42-8A31-17305861F3B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84CF-2B8F-FE43-AE2E-A223ED929174}" type="datetimeFigureOut">
              <a:rPr lang="en-US" smtClean="0"/>
              <a:t>2/8/16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0F67-112A-EF42-8A31-17305861F3B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84CF-2B8F-FE43-AE2E-A223ED929174}" type="datetimeFigureOut">
              <a:rPr lang="en-US" smtClean="0"/>
              <a:t>2/8/16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0F67-112A-EF42-8A31-17305861F3B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84CF-2B8F-FE43-AE2E-A223ED929174}" type="datetimeFigureOut">
              <a:rPr lang="en-US" smtClean="0"/>
              <a:t>2/8/16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0F67-112A-EF42-8A31-17305861F3BB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84CF-2B8F-FE43-AE2E-A223ED929174}" type="datetimeFigureOut">
              <a:rPr lang="en-US" smtClean="0"/>
              <a:t>2/8/16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6A2384CF-2B8F-FE43-AE2E-A223ED929174}" type="datetimeFigureOut">
              <a:rPr lang="en-US" smtClean="0"/>
              <a:t>2/8/16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0C20F67-112A-EF42-8A31-17305861F3BB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Biological Therapies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Level 4 (2015/2016)</a:t>
            </a:r>
          </a:p>
          <a:p>
            <a:r>
              <a:rPr lang="en-GB" dirty="0" smtClean="0"/>
              <a:t>Dr Judy Kamau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77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Prescribing principles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Thorough medical evaluation</a:t>
            </a:r>
          </a:p>
          <a:p>
            <a:r>
              <a:rPr lang="en-GB" dirty="0"/>
              <a:t>Beware of side effects, current and previous and previous response</a:t>
            </a:r>
          </a:p>
          <a:p>
            <a:r>
              <a:rPr lang="en-GB" dirty="0"/>
              <a:t>Inform family of benefits and risks, delay in therapeutic response</a:t>
            </a:r>
          </a:p>
          <a:p>
            <a:r>
              <a:rPr lang="en-GB" dirty="0"/>
              <a:t>Start low and increase slowly (dosage)</a:t>
            </a:r>
          </a:p>
          <a:p>
            <a:r>
              <a:rPr lang="en-GB" dirty="0"/>
              <a:t>Special considerations for special populations (children, geriatrics, pregnant and nursing women)</a:t>
            </a:r>
          </a:p>
          <a:p>
            <a:r>
              <a:rPr lang="en-GB" dirty="0"/>
              <a:t>Beware of drug interactions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73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lassification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Anxiolytics and hypnotics</a:t>
            </a:r>
          </a:p>
          <a:p>
            <a:r>
              <a:rPr lang="en-GB" dirty="0" smtClean="0"/>
              <a:t>Antipsychotics</a:t>
            </a:r>
          </a:p>
          <a:p>
            <a:r>
              <a:rPr lang="en-GB" dirty="0" smtClean="0"/>
              <a:t>Antidepressants</a:t>
            </a:r>
          </a:p>
          <a:p>
            <a:r>
              <a:rPr lang="en-GB" dirty="0" smtClean="0"/>
              <a:t>Mood stabilizers</a:t>
            </a:r>
          </a:p>
          <a:p>
            <a:r>
              <a:rPr lang="en-GB" dirty="0" smtClean="0"/>
              <a:t>Prescription stimulants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03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Antipsychotics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Used to treat psychosis (disorders resulting from abnormal perception of reality accompanied by defective insight) e.g. In schizophrenia and mania. </a:t>
            </a:r>
          </a:p>
          <a:p>
            <a:r>
              <a:rPr lang="en-GB" dirty="0"/>
              <a:t>Psychotic patients experience delusions, hallucinations, cognitive impairments, personality changes and thought disorders</a:t>
            </a:r>
          </a:p>
          <a:p>
            <a:r>
              <a:rPr lang="en-GB" dirty="0"/>
              <a:t>Also useful for sedation and tranquilisation</a:t>
            </a:r>
          </a:p>
          <a:p>
            <a:r>
              <a:rPr lang="en-GB" dirty="0"/>
              <a:t>Non psychotic indications: Tic disorders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00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Antipsychotics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Typical antipsychotics</a:t>
            </a:r>
          </a:p>
          <a:p>
            <a:pPr lvl="1"/>
            <a:r>
              <a:rPr lang="en-GB" dirty="0" smtClean="0"/>
              <a:t>(typically) Produce extrapyramidal side effects (EPSE)- Parkinsonism (muscle rigidity, tremor, bradykinesia), acute dystonic reactions, dyskinesia, akathasia, tardive dyskinesia</a:t>
            </a:r>
          </a:p>
          <a:p>
            <a:r>
              <a:rPr lang="en-GB" dirty="0" smtClean="0"/>
              <a:t>Atypical antipsychotics</a:t>
            </a:r>
          </a:p>
          <a:p>
            <a:pPr lvl="1"/>
            <a:r>
              <a:rPr lang="en-GB" dirty="0" smtClean="0"/>
              <a:t>Lower propensity to produce EPSE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76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Antipsychotics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Typical (1</a:t>
            </a:r>
            <a:r>
              <a:rPr lang="en-GB" baseline="30000" dirty="0"/>
              <a:t>st</a:t>
            </a:r>
            <a:r>
              <a:rPr lang="en-GB" dirty="0"/>
              <a:t> generation): </a:t>
            </a:r>
          </a:p>
          <a:p>
            <a:pPr lvl="1"/>
            <a:r>
              <a:rPr lang="en-GB" dirty="0"/>
              <a:t>Older (1950’s)</a:t>
            </a:r>
          </a:p>
          <a:p>
            <a:pPr lvl="1"/>
            <a:r>
              <a:rPr lang="en-GB" dirty="0"/>
              <a:t>Propensity to cause extra-pyramidal side </a:t>
            </a:r>
            <a:r>
              <a:rPr lang="en-GB" dirty="0" smtClean="0"/>
              <a:t>effects (EPSE) </a:t>
            </a:r>
            <a:r>
              <a:rPr lang="en-GB" dirty="0"/>
              <a:t>due to action on basal ganglia. </a:t>
            </a:r>
            <a:endParaRPr lang="en-GB" dirty="0" smtClean="0"/>
          </a:p>
          <a:p>
            <a:pPr lvl="1"/>
            <a:r>
              <a:rPr lang="en-GB" dirty="0" smtClean="0"/>
              <a:t>EPSE- </a:t>
            </a:r>
            <a:r>
              <a:rPr lang="en-GB" dirty="0"/>
              <a:t>Parkinsonism (muscle rigidity, tremor, bradykinesia), acute dystonic reactions, dyskinesia, akathasia, tardive dyskinesia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54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Antipsychotics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Examples of typical antipsychotics include: </a:t>
            </a:r>
          </a:p>
          <a:p>
            <a:pPr lvl="1"/>
            <a:r>
              <a:rPr lang="en-GB" dirty="0" smtClean="0"/>
              <a:t>Phenothiazines</a:t>
            </a:r>
            <a:r>
              <a:rPr lang="en-GB" dirty="0"/>
              <a:t>: </a:t>
            </a:r>
          </a:p>
          <a:p>
            <a:pPr lvl="2"/>
            <a:r>
              <a:rPr lang="en-GB" dirty="0"/>
              <a:t>Chlorpromazine</a:t>
            </a:r>
          </a:p>
          <a:p>
            <a:pPr lvl="2"/>
            <a:r>
              <a:rPr lang="en-GB" dirty="0"/>
              <a:t>Thioridazine</a:t>
            </a:r>
          </a:p>
          <a:p>
            <a:pPr lvl="2"/>
            <a:r>
              <a:rPr lang="en-GB" dirty="0"/>
              <a:t>Fluphenazine</a:t>
            </a:r>
          </a:p>
          <a:p>
            <a:pPr lvl="1"/>
            <a:r>
              <a:rPr lang="en-GB" dirty="0"/>
              <a:t>Thioxanthines:</a:t>
            </a:r>
          </a:p>
          <a:p>
            <a:pPr lvl="2"/>
            <a:r>
              <a:rPr lang="en-GB" dirty="0"/>
              <a:t>Flupenthixol </a:t>
            </a:r>
          </a:p>
          <a:p>
            <a:pPr lvl="1"/>
            <a:r>
              <a:rPr lang="en-GB" dirty="0"/>
              <a:t>Butyrophenones:</a:t>
            </a:r>
          </a:p>
          <a:p>
            <a:pPr lvl="2"/>
            <a:r>
              <a:rPr lang="en-GB" dirty="0"/>
              <a:t>Haloperidol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15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Antipsychotics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Atypical (2</a:t>
            </a:r>
            <a:r>
              <a:rPr lang="en-GB" baseline="30000" dirty="0"/>
              <a:t>nd</a:t>
            </a:r>
            <a:r>
              <a:rPr lang="en-GB" dirty="0"/>
              <a:t> generation):</a:t>
            </a:r>
          </a:p>
          <a:p>
            <a:pPr lvl="1"/>
            <a:r>
              <a:rPr lang="en-GB" dirty="0"/>
              <a:t>Lower incidence of extrapyramidal side effects and prolonged elevated prolactin levels</a:t>
            </a:r>
          </a:p>
          <a:p>
            <a:r>
              <a:rPr lang="en-GB" dirty="0"/>
              <a:t>Greater effects on negative symptoms of schizophrenia </a:t>
            </a:r>
            <a:endParaRPr lang="en-GB" dirty="0" smtClean="0"/>
          </a:p>
          <a:p>
            <a:r>
              <a:rPr lang="en-GB" dirty="0" smtClean="0"/>
              <a:t>Include</a:t>
            </a:r>
            <a:r>
              <a:rPr lang="en-GB" dirty="0"/>
              <a:t>: Clozapine, Risperidone, Olanzapine, Quetiapine, Aripiprazole, Sertindole, Amisulpiride, Ziprasidone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055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Antipsychotics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Mechanism of action:</a:t>
            </a:r>
          </a:p>
          <a:p>
            <a:pPr lvl="1"/>
            <a:r>
              <a:rPr lang="en-GB" dirty="0"/>
              <a:t>Dopamine receptor blockade  (D2)</a:t>
            </a:r>
          </a:p>
          <a:p>
            <a:pPr lvl="1"/>
            <a:r>
              <a:rPr lang="en-GB" dirty="0"/>
              <a:t>This accounts for antipsychotic activity and propensity to cause extra-pyramidal side effects</a:t>
            </a:r>
          </a:p>
          <a:p>
            <a:pPr lvl="1"/>
            <a:r>
              <a:rPr lang="en-GB" dirty="0"/>
              <a:t>Some atypical anti psychotics with low D2 receptor occupancy and high 5HT receptor </a:t>
            </a:r>
            <a:r>
              <a:rPr lang="en-GB" dirty="0" smtClean="0"/>
              <a:t>occupancy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37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Antipsychotics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Depot antipsychotic drugs</a:t>
            </a:r>
          </a:p>
          <a:p>
            <a:pPr lvl="1"/>
            <a:r>
              <a:rPr lang="en-GB" dirty="0"/>
              <a:t>Slow release preparations</a:t>
            </a:r>
          </a:p>
          <a:p>
            <a:pPr lvl="1"/>
            <a:r>
              <a:rPr lang="en-GB" dirty="0"/>
              <a:t>Where compliance cannot be assured</a:t>
            </a:r>
          </a:p>
          <a:p>
            <a:pPr lvl="1"/>
            <a:r>
              <a:rPr lang="en-GB" dirty="0"/>
              <a:t>Given I/M </a:t>
            </a:r>
          </a:p>
          <a:p>
            <a:pPr lvl="1"/>
            <a:r>
              <a:rPr lang="en-GB" dirty="0"/>
              <a:t>Include: fluphenazine decanoate, flupenthixol decanoate, zuclopenthixol decanoate, Haloperidol decanoate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26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Antipsychotics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27200"/>
            <a:ext cx="7345363" cy="4605867"/>
          </a:xfrm>
        </p:spPr>
        <p:txBody>
          <a:bodyPr numCol="2">
            <a:normAutofit fontScale="85000" lnSpcReduction="20000"/>
          </a:bodyPr>
          <a:lstStyle/>
          <a:p>
            <a:pPr>
              <a:buNone/>
            </a:pPr>
            <a:r>
              <a:rPr lang="en-GB" b="1" dirty="0"/>
              <a:t>Side effects include: </a:t>
            </a:r>
          </a:p>
          <a:p>
            <a:r>
              <a:rPr lang="en-GB" dirty="0"/>
              <a:t>Extra pyramidal side </a:t>
            </a:r>
            <a:r>
              <a:rPr lang="en-GB" dirty="0" smtClean="0"/>
              <a:t>effects (</a:t>
            </a:r>
            <a:r>
              <a:rPr lang="en-GB" dirty="0"/>
              <a:t>anti-dopeminergic)</a:t>
            </a:r>
          </a:p>
          <a:p>
            <a:pPr lvl="1"/>
            <a:r>
              <a:rPr lang="en-GB" dirty="0"/>
              <a:t>Acute dystonia, akathasia, parkinsonian syndrome, tardive dyskinesia</a:t>
            </a:r>
          </a:p>
          <a:p>
            <a:r>
              <a:rPr lang="en-GB" dirty="0"/>
              <a:t>Anticholinergic effects: </a:t>
            </a:r>
          </a:p>
          <a:p>
            <a:pPr lvl="1"/>
            <a:r>
              <a:rPr lang="en-GB" dirty="0"/>
              <a:t>dry mouth, urinary retention, constipation, blurred vision</a:t>
            </a:r>
          </a:p>
          <a:p>
            <a:r>
              <a:rPr lang="en-GB" dirty="0"/>
              <a:t>Antiadrenergic effects: </a:t>
            </a:r>
          </a:p>
          <a:p>
            <a:pPr lvl="1"/>
            <a:r>
              <a:rPr lang="en-GB" dirty="0"/>
              <a:t>Sedation, postural </a:t>
            </a:r>
            <a:r>
              <a:rPr lang="en-GB" dirty="0" smtClean="0"/>
              <a:t>hypotension, </a:t>
            </a:r>
            <a:r>
              <a:rPr lang="en-GB" dirty="0"/>
              <a:t>inhibition of ejaculation</a:t>
            </a:r>
          </a:p>
          <a:p>
            <a:r>
              <a:rPr lang="en-GB" dirty="0"/>
              <a:t>Cardiac: </a:t>
            </a:r>
            <a:r>
              <a:rPr lang="en-GB" dirty="0" smtClean="0"/>
              <a:t>arrhythmias, </a:t>
            </a:r>
            <a:r>
              <a:rPr lang="en-GB" dirty="0"/>
              <a:t>prolongation of QT interval</a:t>
            </a:r>
          </a:p>
          <a:p>
            <a:r>
              <a:rPr lang="en-GB" dirty="0"/>
              <a:t>Metabolic effects</a:t>
            </a:r>
          </a:p>
          <a:p>
            <a:r>
              <a:rPr lang="en-GB" dirty="0"/>
              <a:t>Sensitivity reactions</a:t>
            </a:r>
          </a:p>
          <a:p>
            <a:r>
              <a:rPr lang="en-GB" dirty="0"/>
              <a:t>Neuroleptic malignant </a:t>
            </a:r>
            <a:r>
              <a:rPr lang="en-GB" dirty="0" smtClean="0"/>
              <a:t>syndrome 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uscle rigidity, breakdown of muscle fibres, fever, altered </a:t>
            </a:r>
            <a:r>
              <a:rPr lang="en-GB" dirty="0" smtClean="0"/>
              <a:t>consciousness, </a:t>
            </a:r>
            <a:r>
              <a:rPr lang="en-GB" dirty="0" smtClean="0"/>
              <a:t>death)</a:t>
            </a:r>
            <a:endParaRPr lang="en-GB" dirty="0"/>
          </a:p>
          <a:p>
            <a:r>
              <a:rPr lang="en-GB" dirty="0" smtClean="0"/>
              <a:t>Amenorrhoea</a:t>
            </a:r>
            <a:endParaRPr lang="en-GB" dirty="0"/>
          </a:p>
          <a:p>
            <a:r>
              <a:rPr lang="en-GB" dirty="0"/>
              <a:t>Galactorhoea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725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Types of therapies (Treatments)</a:t>
            </a:r>
          </a:p>
          <a:p>
            <a:pPr lvl="1"/>
            <a:r>
              <a:rPr lang="en-GB" dirty="0"/>
              <a:t>Physical treatments ( Biological)</a:t>
            </a:r>
          </a:p>
          <a:p>
            <a:pPr lvl="2"/>
            <a:r>
              <a:rPr lang="en-GB" dirty="0"/>
              <a:t>Pharmacotherapy</a:t>
            </a:r>
          </a:p>
          <a:p>
            <a:pPr lvl="2"/>
            <a:r>
              <a:rPr lang="en-GB" dirty="0"/>
              <a:t>ECT (Electroconvulsive therapy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Surgery </a:t>
            </a:r>
            <a:endParaRPr lang="en-GB" dirty="0"/>
          </a:p>
          <a:p>
            <a:pPr lvl="1"/>
            <a:r>
              <a:rPr lang="en-GB" dirty="0"/>
              <a:t>Non Biological treatments  ( Psychotherapy)</a:t>
            </a:r>
          </a:p>
          <a:p>
            <a:pPr marL="1143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619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Antidepressants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Indicated </a:t>
            </a:r>
            <a:r>
              <a:rPr lang="en-GB" dirty="0"/>
              <a:t>to treat the various symptoms of depressive </a:t>
            </a:r>
            <a:r>
              <a:rPr lang="en-GB" dirty="0" smtClean="0"/>
              <a:t>disorders</a:t>
            </a:r>
            <a:endParaRPr lang="en-GB" dirty="0"/>
          </a:p>
          <a:p>
            <a:r>
              <a:rPr lang="en-GB" dirty="0" smtClean="0"/>
              <a:t>According </a:t>
            </a:r>
            <a:r>
              <a:rPr lang="en-GB" dirty="0"/>
              <a:t>to the biogenic </a:t>
            </a:r>
            <a:r>
              <a:rPr lang="en-GB" dirty="0" smtClean="0"/>
              <a:t>monoamine </a:t>
            </a:r>
            <a:r>
              <a:rPr lang="en-GB" dirty="0"/>
              <a:t>theory, depression results from a deficiency of </a:t>
            </a:r>
            <a:r>
              <a:rPr lang="en-GB" b="1" dirty="0"/>
              <a:t>monoamines </a:t>
            </a:r>
            <a:r>
              <a:rPr lang="en-GB" dirty="0"/>
              <a:t>(norepinephrine, serotonin) in certain brain </a:t>
            </a:r>
            <a:r>
              <a:rPr lang="en-GB" dirty="0" smtClean="0"/>
              <a:t>areas</a:t>
            </a:r>
          </a:p>
          <a:p>
            <a:r>
              <a:rPr lang="en-GB" dirty="0" smtClean="0"/>
              <a:t>Exert antidepressant activity by increasing the availability of monoamines via:</a:t>
            </a:r>
          </a:p>
          <a:p>
            <a:pPr lvl="1"/>
            <a:r>
              <a:rPr lang="en-GB" dirty="0" smtClean="0"/>
              <a:t>Presynaptic inhibition of reuptake of 5HT, NE, Dopamine</a:t>
            </a:r>
          </a:p>
          <a:p>
            <a:pPr lvl="1"/>
            <a:r>
              <a:rPr lang="en-GB" dirty="0" smtClean="0"/>
              <a:t>Inhibition of monoamine oxidase reducing neurotransmitter breakdown</a:t>
            </a:r>
          </a:p>
          <a:p>
            <a:pPr lvl="1"/>
            <a:r>
              <a:rPr lang="en-GB" dirty="0" smtClean="0"/>
              <a:t>Increasing the availability of neurotransmitter precursors</a:t>
            </a:r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793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Antidepressants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Initial resolution of depressive symptoms generally takes 10-20 days</a:t>
            </a:r>
            <a:endParaRPr lang="en-GB" dirty="0"/>
          </a:p>
          <a:p>
            <a:r>
              <a:rPr lang="en-GB" dirty="0"/>
              <a:t>Off label: Anxiety, Sleep disorders, OCD, Eating disorders, Neuropathic pain, Migraines, ADHD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16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Antidepressants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Tricyclic antidepressants</a:t>
            </a:r>
          </a:p>
          <a:p>
            <a:pPr lvl="1"/>
            <a:r>
              <a:rPr lang="en-GB" dirty="0" smtClean="0"/>
              <a:t>Inhibit reuptake of both 5HT &amp; noradrenaline</a:t>
            </a:r>
          </a:p>
          <a:p>
            <a:pPr lvl="1"/>
            <a:r>
              <a:rPr lang="en-GB" dirty="0" smtClean="0"/>
              <a:t>Include: amitryptiline, clomipramine, imipramine </a:t>
            </a:r>
          </a:p>
          <a:p>
            <a:pPr lvl="1"/>
            <a:r>
              <a:rPr lang="en-GB" dirty="0" smtClean="0"/>
              <a:t>S/E: autonomic, psychiatric, cardiovascular, neurological, withdrawal effects</a:t>
            </a:r>
          </a:p>
          <a:p>
            <a:pPr lvl="1"/>
            <a:r>
              <a:rPr lang="en-GB" dirty="0" smtClean="0"/>
              <a:t>Toxic effects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2095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Antidepressants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Monoamine oxidase (MAO) inhibitors &amp; reversible monoamine oxidase inhibitors (RIMAs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Inactivate enzymes that oxidise noradrenaline, 5HT, dopamine, tyramine (MAO A and MAO B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Include: Phenelzine, Isocarboxazid, Tranylcypromine</a:t>
            </a:r>
          </a:p>
          <a:p>
            <a:pPr lvl="1"/>
            <a:r>
              <a:rPr lang="en-GB" dirty="0" smtClean="0"/>
              <a:t>Moclobemide- RIMA </a:t>
            </a:r>
          </a:p>
          <a:p>
            <a:pPr lvl="1"/>
            <a:r>
              <a:rPr lang="en-GB" dirty="0" smtClean="0"/>
              <a:t>Interactions with food and drugs</a:t>
            </a:r>
          </a:p>
          <a:p>
            <a:pPr lvl="1"/>
            <a:r>
              <a:rPr lang="en-GB" dirty="0" smtClean="0"/>
              <a:t>S/E: hypertensive crises, antimuscurinic, hepatotoxicity, insomnia, anxiety, weight gain, hypotension, ankle oedema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95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Antidepressants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/>
              <a:t>Selective Serotonin Reuptake Inhibitors (SSRIs</a:t>
            </a:r>
            <a:r>
              <a:rPr lang="en-GB" b="1" dirty="0" smtClean="0"/>
              <a:t>)</a:t>
            </a:r>
          </a:p>
          <a:p>
            <a:pPr lvl="1"/>
            <a:r>
              <a:rPr lang="en-GB" dirty="0" smtClean="0"/>
              <a:t>Inhibit the reuptake of 5-HT with high potency and selectivity leading to increased 5-HT in the synaptic cleft</a:t>
            </a:r>
          </a:p>
          <a:p>
            <a:pPr lvl="1"/>
            <a:r>
              <a:rPr lang="en-GB" dirty="0" smtClean="0"/>
              <a:t>Include: paroxetine, sertraline, fluoxetine, fluvoxamine, citalopram, escitalopram</a:t>
            </a:r>
          </a:p>
          <a:p>
            <a:pPr lvl="1"/>
            <a:r>
              <a:rPr lang="en-GB" dirty="0" smtClean="0"/>
              <a:t>Easier dosing</a:t>
            </a:r>
          </a:p>
          <a:p>
            <a:pPr lvl="1"/>
            <a:r>
              <a:rPr lang="en-GB" dirty="0" smtClean="0"/>
              <a:t>Better tolerance than TCAs &amp; MAOs</a:t>
            </a:r>
          </a:p>
          <a:p>
            <a:pPr lvl="1"/>
            <a:r>
              <a:rPr lang="en-GB" dirty="0" smtClean="0"/>
              <a:t>Fewer anticholinergic side effects, low toxicity in overdose, not sedating</a:t>
            </a:r>
          </a:p>
          <a:p>
            <a:pPr lvl="1"/>
            <a:r>
              <a:rPr lang="en-GB" dirty="0" smtClean="0"/>
              <a:t>S/E: gastrointestinal, neuropsychiatric, sexual dysfunction, suicidal behaviour</a:t>
            </a:r>
          </a:p>
          <a:p>
            <a:pPr lvl="1"/>
            <a:r>
              <a:rPr lang="en-GB" dirty="0" smtClean="0"/>
              <a:t>Serotonin syndrome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95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Antidepressants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Other antidepressants</a:t>
            </a:r>
            <a:r>
              <a:rPr lang="en-GB" dirty="0" smtClean="0"/>
              <a:t>: </a:t>
            </a:r>
          </a:p>
          <a:p>
            <a:r>
              <a:rPr lang="en-GB" dirty="0" smtClean="0"/>
              <a:t>Serotonin</a:t>
            </a:r>
            <a:r>
              <a:rPr lang="en-GB" dirty="0"/>
              <a:t>/noradrenaline reuptake inhibitors(SNRIs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Venlafaxine, duloxetine</a:t>
            </a:r>
            <a:endParaRPr lang="en-GB" dirty="0"/>
          </a:p>
          <a:p>
            <a:r>
              <a:rPr lang="en-GB" dirty="0"/>
              <a:t>Tetracyclic </a:t>
            </a:r>
            <a:r>
              <a:rPr lang="en-GB" dirty="0" smtClean="0"/>
              <a:t>antidepressants</a:t>
            </a:r>
          </a:p>
          <a:p>
            <a:pPr lvl="1"/>
            <a:r>
              <a:rPr lang="en-GB" dirty="0" smtClean="0"/>
              <a:t>MOA similar to TCA but with less anticholinergic side effects</a:t>
            </a:r>
          </a:p>
          <a:p>
            <a:pPr lvl="1"/>
            <a:r>
              <a:rPr lang="en-GB" dirty="0" smtClean="0"/>
              <a:t>Mianserin </a:t>
            </a:r>
            <a:endParaRPr lang="en-GB" dirty="0"/>
          </a:p>
          <a:p>
            <a:r>
              <a:rPr lang="en-GB" dirty="0"/>
              <a:t>Serotonin antagonist/ reuptake inhibitors (SARIs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Trazodone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95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Antidepressants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Noradrenergic and specific serotonergic antidepressants (NaSSA)</a:t>
            </a:r>
          </a:p>
          <a:p>
            <a:pPr lvl="1"/>
            <a:r>
              <a:rPr lang="en-GB" dirty="0" smtClean="0"/>
              <a:t>Mirtazepine </a:t>
            </a:r>
            <a:endParaRPr lang="en-GB" dirty="0" smtClean="0"/>
          </a:p>
          <a:p>
            <a:r>
              <a:rPr lang="en-GB" dirty="0" smtClean="0"/>
              <a:t>Noradrenaline reuptake inhibitor (NARI)</a:t>
            </a:r>
          </a:p>
          <a:p>
            <a:pPr lvl="1"/>
            <a:r>
              <a:rPr lang="en-GB" dirty="0" smtClean="0"/>
              <a:t>Reboxetine </a:t>
            </a:r>
          </a:p>
          <a:p>
            <a:r>
              <a:rPr lang="en-GB" dirty="0" smtClean="0"/>
              <a:t>Noradrenergic and doperminergic reuptake inhibitor (NDRI)</a:t>
            </a:r>
          </a:p>
          <a:p>
            <a:pPr lvl="1"/>
            <a:r>
              <a:rPr lang="en-GB" dirty="0" smtClean="0"/>
              <a:t>Bupropion </a:t>
            </a:r>
            <a:endParaRPr lang="en-GB" dirty="0" smtClean="0"/>
          </a:p>
          <a:p>
            <a:r>
              <a:rPr lang="en-GB" dirty="0" smtClean="0"/>
              <a:t>Melatonin agonist and specific serotonin antagonist (MaSSA)</a:t>
            </a:r>
          </a:p>
          <a:p>
            <a:pPr lvl="1"/>
            <a:r>
              <a:rPr lang="en-GB" dirty="0" smtClean="0"/>
              <a:t>Aglomelatine </a:t>
            </a:r>
          </a:p>
          <a:p>
            <a:r>
              <a:rPr lang="en-GB" dirty="0" smtClean="0"/>
              <a:t>St John’s Wort: plant extract; may potentiate monoamine neurotransmission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95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Mood stabilizers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Effective for treating both mania and depression in bipolar patients. </a:t>
            </a:r>
          </a:p>
          <a:p>
            <a:r>
              <a:rPr lang="en-GB" b="1" dirty="0" smtClean="0"/>
              <a:t>Lithium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MOA: Intracellular signalling effects through second messengers. (inhibits formation of cAMP and attenuates formation of inositol lipid derived mediators</a:t>
            </a:r>
          </a:p>
          <a:p>
            <a:pPr lvl="1"/>
            <a:r>
              <a:rPr lang="en-GB" dirty="0" smtClean="0"/>
              <a:t>S/E: polyuria, polydypsia, weight gain, cognitive problems, tremor, hypothyroidism, GI problems, teratogenic</a:t>
            </a:r>
          </a:p>
          <a:p>
            <a:pPr lvl="1"/>
            <a:r>
              <a:rPr lang="en-GB" dirty="0"/>
              <a:t>Narrow therapeutic </a:t>
            </a:r>
            <a:r>
              <a:rPr lang="en-GB" dirty="0" smtClean="0"/>
              <a:t>index</a:t>
            </a:r>
          </a:p>
          <a:p>
            <a:pPr lvl="1"/>
            <a:r>
              <a:rPr lang="en-GB" dirty="0" smtClean="0"/>
              <a:t>Toxicity: marked tremor, nausea, diarrhoea, ataxia, drowsiness, </a:t>
            </a:r>
            <a:r>
              <a:rPr lang="en-GB" dirty="0"/>
              <a:t>confusion</a:t>
            </a:r>
            <a:r>
              <a:rPr lang="en-GB" dirty="0" smtClean="0"/>
              <a:t>,</a:t>
            </a:r>
            <a:r>
              <a:rPr lang="en-GB" dirty="0"/>
              <a:t> </a:t>
            </a:r>
            <a:r>
              <a:rPr lang="en-GB" dirty="0" smtClean="0"/>
              <a:t>seizures, coma,</a:t>
            </a:r>
            <a:endParaRPr lang="en-GB" dirty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8622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Mood stabilizers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/>
              <a:t>Anticonvulsants </a:t>
            </a:r>
          </a:p>
          <a:p>
            <a:pPr lvl="1"/>
            <a:r>
              <a:rPr lang="en-GB" dirty="0" smtClean="0"/>
              <a:t>Valproate/Valproic acid:</a:t>
            </a:r>
            <a:endParaRPr lang="en-GB" dirty="0"/>
          </a:p>
          <a:p>
            <a:pPr lvl="2"/>
            <a:r>
              <a:rPr lang="en-GB" dirty="0" smtClean="0"/>
              <a:t>Acute mania, mixed episodes, prophylactic agent, rapid cycling  bipolar</a:t>
            </a:r>
          </a:p>
          <a:p>
            <a:pPr lvl="2"/>
            <a:r>
              <a:rPr lang="en-GB" dirty="0" smtClean="0"/>
              <a:t>S/E: nausea, tremor, sedation, hair loss, weight gain, deranged LFTs. is teratogenic</a:t>
            </a:r>
          </a:p>
          <a:p>
            <a:pPr lvl="2"/>
            <a:r>
              <a:rPr lang="en-GB" dirty="0" smtClean="0"/>
              <a:t>Wide therapeutic index though can be fatal in overdose</a:t>
            </a:r>
          </a:p>
          <a:p>
            <a:pPr lvl="1"/>
            <a:r>
              <a:rPr lang="en-GB" dirty="0" smtClean="0"/>
              <a:t>Carbamazepine</a:t>
            </a:r>
          </a:p>
          <a:p>
            <a:pPr lvl="2"/>
            <a:r>
              <a:rPr lang="en-GB" dirty="0" smtClean="0"/>
              <a:t>Acute mania, bipolar depression; prophylactic agent</a:t>
            </a:r>
          </a:p>
          <a:p>
            <a:pPr lvl="2"/>
            <a:r>
              <a:rPr lang="en-GB" dirty="0" smtClean="0"/>
              <a:t>Interacts with many drugs: decreases plasma levels of antipsychotics, benzodiazepines, TCAs, hormonal contraceptives; levels can be decreased by: erythromycin, calcium channel blockers</a:t>
            </a:r>
          </a:p>
        </p:txBody>
      </p:sp>
    </p:spTree>
    <p:extLst>
      <p:ext uri="{BB962C8B-B14F-4D97-AF65-F5344CB8AC3E}">
        <p14:creationId xmlns:p14="http://schemas.microsoft.com/office/powerpoint/2010/main" val="3214720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Mood stabilizers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b="1" dirty="0" smtClean="0"/>
              <a:t>Anticonvulsants…</a:t>
            </a:r>
          </a:p>
          <a:p>
            <a:pPr lvl="2"/>
            <a:r>
              <a:rPr lang="en-GB" dirty="0" smtClean="0"/>
              <a:t>Lamotrigine</a:t>
            </a:r>
            <a:r>
              <a:rPr lang="en-GB" dirty="0" smtClean="0"/>
              <a:t> </a:t>
            </a:r>
            <a:endParaRPr lang="en-GB" dirty="0"/>
          </a:p>
          <a:p>
            <a:pPr lvl="3"/>
            <a:r>
              <a:rPr lang="en-GB" dirty="0" smtClean="0"/>
              <a:t>maintenance </a:t>
            </a:r>
            <a:r>
              <a:rPr lang="en-GB" dirty="0"/>
              <a:t>treatment</a:t>
            </a:r>
          </a:p>
          <a:p>
            <a:pPr lvl="3"/>
            <a:r>
              <a:rPr lang="en-GB" dirty="0"/>
              <a:t>Especially for bipolar depression</a:t>
            </a:r>
          </a:p>
          <a:p>
            <a:pPr lvl="2"/>
            <a:r>
              <a:rPr lang="en-GB" dirty="0" smtClean="0"/>
              <a:t>Gabapentin</a:t>
            </a:r>
          </a:p>
          <a:p>
            <a:pPr lvl="3"/>
            <a:r>
              <a:rPr lang="en-GB" dirty="0" smtClean="0"/>
              <a:t>Used in non response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820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History of treatments in Psychiatry</a:t>
            </a:r>
          </a:p>
          <a:p>
            <a:pPr lvl="1"/>
            <a:r>
              <a:rPr lang="en-GB" dirty="0"/>
              <a:t>Mid 20</a:t>
            </a:r>
            <a:r>
              <a:rPr lang="en-GB" baseline="30000" dirty="0"/>
              <a:t>th</a:t>
            </a:r>
            <a:r>
              <a:rPr lang="en-GB" dirty="0"/>
              <a:t> century- Insulin coma to treat morphine addiction and schizophrenia</a:t>
            </a:r>
          </a:p>
          <a:p>
            <a:pPr lvl="1"/>
            <a:r>
              <a:rPr lang="en-GB" dirty="0"/>
              <a:t>1930’s- shock therapy (metronidazole 1930)</a:t>
            </a:r>
          </a:p>
          <a:p>
            <a:pPr lvl="1"/>
            <a:r>
              <a:rPr lang="en-GB" dirty="0"/>
              <a:t>ECT 1950’s</a:t>
            </a:r>
          </a:p>
          <a:p>
            <a:pPr lvl="1"/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antipsychotic, chlorpromazine-1952</a:t>
            </a:r>
          </a:p>
          <a:p>
            <a:pPr lvl="1"/>
            <a:r>
              <a:rPr lang="en-GB" dirty="0"/>
              <a:t>Tricyclic antidepressants and MAO Inhibitors 1950’s: </a:t>
            </a:r>
          </a:p>
          <a:p>
            <a:pPr lvl="1"/>
            <a:r>
              <a:rPr lang="en-GB" dirty="0"/>
              <a:t>Benzodiazepines: 1960’s</a:t>
            </a:r>
          </a:p>
          <a:p>
            <a:pPr lvl="1"/>
            <a:r>
              <a:rPr lang="en-GB" dirty="0"/>
              <a:t>Psychoanalysis –first half of the 20</a:t>
            </a:r>
            <a:r>
              <a:rPr lang="en-GB" baseline="30000" dirty="0"/>
              <a:t>th</a:t>
            </a:r>
            <a:r>
              <a:rPr lang="en-GB" dirty="0"/>
              <a:t> century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739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Anxiolytics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Used to curb anxiety</a:t>
            </a:r>
          </a:p>
          <a:p>
            <a:pPr marL="0" indent="0">
              <a:buNone/>
            </a:pPr>
            <a:r>
              <a:rPr lang="en-GB" b="1" dirty="0" smtClean="0"/>
              <a:t>Benzodiazepines</a:t>
            </a:r>
          </a:p>
          <a:p>
            <a:r>
              <a:rPr lang="en-GB" dirty="0" smtClean="0"/>
              <a:t>Reduce anxiety, agitation and tension</a:t>
            </a:r>
          </a:p>
          <a:p>
            <a:r>
              <a:rPr lang="en-GB" dirty="0" smtClean="0"/>
              <a:t>Uses: anxiolytic, sedative, muscle relaxant, anticonvulsant</a:t>
            </a:r>
          </a:p>
          <a:p>
            <a:r>
              <a:rPr lang="en-GB" dirty="0" smtClean="0"/>
              <a:t>MoA: Enhance GABA neurotransmission</a:t>
            </a:r>
          </a:p>
          <a:p>
            <a:r>
              <a:rPr lang="en-GB" dirty="0" smtClean="0"/>
              <a:t>Are addictive</a:t>
            </a:r>
          </a:p>
          <a:p>
            <a:r>
              <a:rPr lang="en-GB" dirty="0" smtClean="0"/>
              <a:t>Should not be routinely prescribed for longer than a month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36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Anxiolytics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Benzodiazepines…</a:t>
            </a:r>
          </a:p>
          <a:p>
            <a:r>
              <a:rPr lang="en-GB" dirty="0" smtClean="0"/>
              <a:t>Long acting compounds preferable for management of anxiety. (half life more than 12 hours)</a:t>
            </a:r>
          </a:p>
          <a:p>
            <a:pPr lvl="1"/>
            <a:r>
              <a:rPr lang="en-GB" dirty="0" smtClean="0"/>
              <a:t>Include: diazepam, chlordiazepoxide,  alprazolam, clonazepam</a:t>
            </a:r>
          </a:p>
          <a:p>
            <a:r>
              <a:rPr lang="en-GB" dirty="0" smtClean="0"/>
              <a:t>Side effect: headache, confusion, ataxia, blurred vision, GI disturbance, jaundice, paradoxical excitement……</a:t>
            </a:r>
            <a:endParaRPr lang="en-GB" dirty="0" smtClean="0"/>
          </a:p>
          <a:p>
            <a:r>
              <a:rPr lang="en-GB" dirty="0" smtClean="0"/>
              <a:t>Potentiate effects of alcohol</a:t>
            </a:r>
          </a:p>
          <a:p>
            <a:r>
              <a:rPr lang="en-GB" dirty="0" smtClean="0"/>
              <a:t>Cause dependence which is associated with a withdrawal syndrome- apprehension, insomnia, nausea, tremor heightened sensitivity to perceptual stimuli</a:t>
            </a:r>
          </a:p>
          <a:p>
            <a:r>
              <a:rPr lang="en-GB" dirty="0" smtClean="0"/>
              <a:t>Flumazenil is a benzodiazepine receptor antagonist, useful in reversing toxicity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36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Anxiolytics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Azapirones </a:t>
            </a:r>
          </a:p>
          <a:p>
            <a:r>
              <a:rPr lang="en-GB" dirty="0" smtClean="0"/>
              <a:t>Buspirone</a:t>
            </a:r>
          </a:p>
          <a:p>
            <a:pPr lvl="1"/>
            <a:r>
              <a:rPr lang="en-GB" dirty="0" smtClean="0"/>
              <a:t>Useful in treatment of Generalised Anxiety Disorder, not for panic disorder</a:t>
            </a:r>
          </a:p>
          <a:p>
            <a:pPr lvl="1"/>
            <a:r>
              <a:rPr lang="en-GB" dirty="0" smtClean="0"/>
              <a:t>Effects take several days to develop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oA: stimulates 5-HT</a:t>
            </a:r>
            <a:r>
              <a:rPr lang="en-GB" baseline="-25000" dirty="0" smtClean="0"/>
              <a:t>1A</a:t>
            </a:r>
            <a:r>
              <a:rPr lang="en-GB" dirty="0" smtClean="0"/>
              <a:t> receptor</a:t>
            </a:r>
          </a:p>
          <a:p>
            <a:pPr lvl="1"/>
            <a:r>
              <a:rPr lang="en-GB" dirty="0" smtClean="0"/>
              <a:t>Not sedative but associated with light headedness, nervousness headache</a:t>
            </a:r>
          </a:p>
          <a:p>
            <a:pPr lvl="1"/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36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Anxiolytics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Antidepressant drugs:</a:t>
            </a:r>
          </a:p>
          <a:p>
            <a:pPr lvl="2"/>
            <a:r>
              <a:rPr lang="en-GB" dirty="0" smtClean="0"/>
              <a:t>TCA, </a:t>
            </a:r>
            <a:r>
              <a:rPr lang="en-GB" dirty="0" smtClean="0"/>
              <a:t>SSRIs, MAOIs</a:t>
            </a:r>
          </a:p>
          <a:p>
            <a:pPr lvl="2"/>
            <a:r>
              <a:rPr lang="en-GB" dirty="0" smtClean="0"/>
              <a:t>Onset of effect much slower than of the benzos </a:t>
            </a:r>
          </a:p>
          <a:p>
            <a:r>
              <a:rPr lang="en-GB" b="1" dirty="0" smtClean="0"/>
              <a:t>Beta-adrenoceptor antagonists</a:t>
            </a:r>
          </a:p>
          <a:p>
            <a:pPr lvl="1"/>
            <a:r>
              <a:rPr lang="en-GB" dirty="0" smtClean="0"/>
              <a:t>Relieve autonomic symptoms of anxiety</a:t>
            </a:r>
          </a:p>
          <a:p>
            <a:pPr lvl="1"/>
            <a:r>
              <a:rPr lang="en-GB" dirty="0" smtClean="0"/>
              <a:t>Especially if main symptoms are tremors and palpitations</a:t>
            </a:r>
          </a:p>
          <a:p>
            <a:pPr lvl="1"/>
            <a:r>
              <a:rPr lang="en-GB" dirty="0" smtClean="0"/>
              <a:t>Include propranolol</a:t>
            </a:r>
          </a:p>
          <a:p>
            <a:pPr lvl="1"/>
            <a:r>
              <a:rPr lang="en-GB" dirty="0" smtClean="0"/>
              <a:t>Contraindicated in hypotension, bradycardia, heart block, bronchospasms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41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Hypnotics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Are used to improve sleep</a:t>
            </a:r>
            <a:endParaRPr lang="en-GB" dirty="0" smtClean="0"/>
          </a:p>
          <a:p>
            <a:r>
              <a:rPr lang="en-GB" dirty="0" smtClean="0"/>
              <a:t>Primary chronic insomnia is rare</a:t>
            </a:r>
          </a:p>
          <a:p>
            <a:r>
              <a:rPr lang="en-GB" dirty="0" smtClean="0"/>
              <a:t>Comorbidity is the rule</a:t>
            </a:r>
          </a:p>
          <a:p>
            <a:r>
              <a:rPr lang="en-GB" dirty="0" smtClean="0"/>
              <a:t>Non pharmacological methods tried first- Sleep Hygiene</a:t>
            </a:r>
          </a:p>
          <a:p>
            <a:r>
              <a:rPr lang="en-GB" dirty="0" smtClean="0"/>
              <a:t>The ideal hypnotic would increase the length and quality of sleep without residual effects the next morning.</a:t>
            </a:r>
            <a:endParaRPr lang="en-GB" dirty="0" smtClean="0"/>
          </a:p>
          <a:p>
            <a:r>
              <a:rPr lang="en-GB" dirty="0" smtClean="0"/>
              <a:t>Many anxiolytic drugs also act as hypnotics</a:t>
            </a:r>
          </a:p>
          <a:p>
            <a:r>
              <a:rPr lang="en-GB" dirty="0" smtClean="0"/>
              <a:t>Antihistamines and low doses of sedating anti depressants e.g. amitriptyline are also used to facilitate sleep 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045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Hypnotics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enhance the action of GABA</a:t>
            </a:r>
          </a:p>
          <a:p>
            <a:pPr lvl="1"/>
            <a:r>
              <a:rPr lang="en-GB" dirty="0" smtClean="0"/>
              <a:t>Benzodiazepines: </a:t>
            </a:r>
          </a:p>
          <a:p>
            <a:pPr lvl="2"/>
            <a:r>
              <a:rPr lang="en-GB" dirty="0" smtClean="0"/>
              <a:t>shorter acting compounds lack hang over effects the next day (e.g. temazepam</a:t>
            </a:r>
          </a:p>
          <a:p>
            <a:pPr lvl="2"/>
            <a:r>
              <a:rPr lang="en-GB" dirty="0" smtClean="0"/>
              <a:t>Longer acting compounds produce some cognitive impairment the next day (e.g. flurazepam, nitrazepam)</a:t>
            </a:r>
            <a:endParaRPr lang="en-GB" dirty="0"/>
          </a:p>
          <a:p>
            <a:pPr lvl="1"/>
            <a:r>
              <a:rPr lang="en-GB" dirty="0"/>
              <a:t>Non benzodiazepine </a:t>
            </a:r>
            <a:r>
              <a:rPr lang="en-GB" dirty="0" smtClean="0"/>
              <a:t>ligands: Zoplicone, Zolpidem zaleplon</a:t>
            </a:r>
            <a:endParaRPr lang="en-GB" dirty="0"/>
          </a:p>
          <a:p>
            <a:pPr lvl="1"/>
            <a:r>
              <a:rPr lang="en-GB" dirty="0" smtClean="0"/>
              <a:t>Melatonin: not addictive; nudges one to sleep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25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Psychostimulants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</a:t>
            </a:r>
            <a:r>
              <a:rPr lang="en-GB" dirty="0" smtClean="0"/>
              <a:t>nclude: </a:t>
            </a:r>
          </a:p>
          <a:p>
            <a:pPr lvl="1"/>
            <a:r>
              <a:rPr lang="en-GB" dirty="0" smtClean="0"/>
              <a:t>A</a:t>
            </a:r>
            <a:r>
              <a:rPr lang="en-GB" dirty="0" smtClean="0"/>
              <a:t>mphetamines- </a:t>
            </a:r>
            <a:r>
              <a:rPr lang="en-GB" dirty="0" smtClean="0"/>
              <a:t>dextroamphetamine</a:t>
            </a:r>
            <a:endParaRPr lang="en-GB" dirty="0" smtClean="0"/>
          </a:p>
          <a:p>
            <a:pPr lvl="1"/>
            <a:r>
              <a:rPr lang="en-GB" dirty="0" smtClean="0"/>
              <a:t>Methylphenidate</a:t>
            </a:r>
          </a:p>
          <a:p>
            <a:r>
              <a:rPr lang="en-GB" dirty="0" smtClean="0"/>
              <a:t>MoA: increase the release and block the reuptake of dopamine and noradrenaline</a:t>
            </a:r>
          </a:p>
          <a:p>
            <a:r>
              <a:rPr lang="en-GB" dirty="0" smtClean="0"/>
              <a:t>Indications: </a:t>
            </a:r>
          </a:p>
          <a:p>
            <a:pPr lvl="1"/>
            <a:r>
              <a:rPr lang="en-GB" dirty="0" smtClean="0"/>
              <a:t>Narcolepsy</a:t>
            </a:r>
          </a:p>
          <a:p>
            <a:pPr lvl="1"/>
            <a:r>
              <a:rPr lang="en-GB" dirty="0" smtClean="0"/>
              <a:t>ADHD</a:t>
            </a:r>
          </a:p>
          <a:p>
            <a:r>
              <a:rPr lang="en-GB" dirty="0" smtClean="0"/>
              <a:t>Side effects: restlessness, insomnia, poor appetite, dizziness, tremor, palpitations, arrhythmias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13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biological treatments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35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Electroconvulsive therapy</a:t>
            </a:r>
            <a:br>
              <a:rPr lang="en-GB" dirty="0" smtClean="0"/>
            </a:br>
            <a:r>
              <a:rPr lang="en-GB" dirty="0" smtClean="0"/>
              <a:t>(ECT)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Introduced in the late 1930’s </a:t>
            </a:r>
          </a:p>
          <a:p>
            <a:r>
              <a:rPr lang="en-GB" dirty="0" smtClean="0"/>
              <a:t>Initially Cardiazol, or just passing an electric current into the brain</a:t>
            </a:r>
          </a:p>
          <a:p>
            <a:r>
              <a:rPr lang="en-GB" dirty="0" smtClean="0"/>
              <a:t>Now made safer with use of brief anaesthesia and muscle relaxants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87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Electroconvulsive therapy</a:t>
            </a:r>
            <a:br>
              <a:rPr lang="en-GB" dirty="0"/>
            </a:br>
            <a:r>
              <a:rPr lang="en-GB" dirty="0"/>
              <a:t>(ECT)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Indications:</a:t>
            </a:r>
          </a:p>
          <a:p>
            <a:r>
              <a:rPr lang="en-GB" dirty="0" smtClean="0"/>
              <a:t>Major depression</a:t>
            </a:r>
          </a:p>
          <a:p>
            <a:pPr lvl="1"/>
            <a:r>
              <a:rPr lang="en-GB" dirty="0" smtClean="0"/>
              <a:t>Not responding to antidepressants</a:t>
            </a:r>
          </a:p>
          <a:p>
            <a:pPr lvl="1"/>
            <a:r>
              <a:rPr lang="en-GB" dirty="0" smtClean="0"/>
              <a:t>With psychotic symptoms</a:t>
            </a:r>
          </a:p>
          <a:p>
            <a:pPr lvl="1"/>
            <a:r>
              <a:rPr lang="en-GB" dirty="0" smtClean="0"/>
              <a:t>With failure to eat or drink</a:t>
            </a:r>
          </a:p>
          <a:p>
            <a:pPr lvl="1"/>
            <a:r>
              <a:rPr lang="en-GB" dirty="0" smtClean="0"/>
              <a:t>Depressive stupor</a:t>
            </a:r>
          </a:p>
          <a:p>
            <a:pPr lvl="1"/>
            <a:r>
              <a:rPr lang="en-GB" dirty="0" smtClean="0"/>
              <a:t>High suicide risk</a:t>
            </a:r>
          </a:p>
          <a:p>
            <a:r>
              <a:rPr lang="en-GB" dirty="0" smtClean="0"/>
              <a:t>Schizoaffective depression</a:t>
            </a:r>
          </a:p>
          <a:p>
            <a:r>
              <a:rPr lang="en-GB" dirty="0" smtClean="0"/>
              <a:t>Catatonic schizophrenia</a:t>
            </a:r>
          </a:p>
          <a:p>
            <a:r>
              <a:rPr lang="en-GB" dirty="0" smtClean="0"/>
              <a:t>Mania not responding to drug treatment</a:t>
            </a:r>
          </a:p>
          <a:p>
            <a:r>
              <a:rPr lang="en-GB" dirty="0" smtClean="0"/>
              <a:t>Post- partum psychosis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22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Pharmacotherapy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825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Electroconvulsive therapy</a:t>
            </a:r>
            <a:br>
              <a:rPr lang="en-GB" dirty="0"/>
            </a:br>
            <a:r>
              <a:rPr lang="en-GB" dirty="0"/>
              <a:t>(ECT)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MoA:</a:t>
            </a:r>
          </a:p>
          <a:p>
            <a:pPr lvl="1"/>
            <a:r>
              <a:rPr lang="en-GB" dirty="0"/>
              <a:t>N</a:t>
            </a:r>
            <a:r>
              <a:rPr lang="en-GB" dirty="0" smtClean="0"/>
              <a:t>eurochemical effects of ECT- changes n the bran monoamine pathway</a:t>
            </a:r>
          </a:p>
          <a:p>
            <a:pPr lvl="2"/>
            <a:r>
              <a:rPr lang="en-GB" dirty="0" smtClean="0"/>
              <a:t>Down regulation of noradrenaline beta </a:t>
            </a:r>
            <a:r>
              <a:rPr lang="en-GB" dirty="0" smtClean="0"/>
              <a:t>adrenoreceptors</a:t>
            </a:r>
            <a:endParaRPr lang="en-GB" dirty="0" smtClean="0"/>
          </a:p>
          <a:p>
            <a:pPr lvl="2"/>
            <a:r>
              <a:rPr lang="en-GB" dirty="0" smtClean="0"/>
              <a:t>Increased expression of D2 receptors</a:t>
            </a:r>
          </a:p>
          <a:p>
            <a:r>
              <a:rPr lang="en-GB" dirty="0" smtClean="0"/>
              <a:t>Side effects: </a:t>
            </a:r>
          </a:p>
          <a:p>
            <a:pPr lvl="1"/>
            <a:r>
              <a:rPr lang="en-GB" dirty="0" smtClean="0"/>
              <a:t>Retrograde amnesia</a:t>
            </a:r>
          </a:p>
          <a:p>
            <a:pPr lvl="1"/>
            <a:r>
              <a:rPr lang="en-GB" dirty="0" smtClean="0"/>
              <a:t>Anterograde amnesia</a:t>
            </a:r>
            <a:endParaRPr lang="en-GB" dirty="0" smtClean="0"/>
          </a:p>
          <a:p>
            <a:pPr lvl="1"/>
            <a:r>
              <a:rPr lang="en-GB" dirty="0" smtClean="0"/>
              <a:t>Brief disorientation</a:t>
            </a:r>
          </a:p>
          <a:p>
            <a:pPr lvl="1"/>
            <a:r>
              <a:rPr lang="en-GB" dirty="0" smtClean="0"/>
              <a:t>Headache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609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Neurosurgery for mental disorder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/>
              <a:t>Began in 1936- work of Moniz- Nobel prize in 1949</a:t>
            </a:r>
          </a:p>
          <a:p>
            <a:r>
              <a:rPr lang="en-GB" dirty="0" smtClean="0"/>
              <a:t>Controversial</a:t>
            </a:r>
          </a:p>
          <a:p>
            <a:r>
              <a:rPr lang="en-GB" dirty="0" smtClean="0"/>
              <a:t>Indications :</a:t>
            </a:r>
          </a:p>
          <a:p>
            <a:pPr lvl="1"/>
            <a:r>
              <a:rPr lang="en-GB" dirty="0" smtClean="0"/>
              <a:t>Severe mood disorders, OCD, Severe anxiety disorders</a:t>
            </a:r>
          </a:p>
          <a:p>
            <a:pPr lvl="1"/>
            <a:r>
              <a:rPr lang="en-GB" dirty="0" smtClean="0"/>
              <a:t>Patient must want the operation</a:t>
            </a:r>
          </a:p>
          <a:p>
            <a:pPr lvl="1"/>
            <a:r>
              <a:rPr lang="en-GB" dirty="0" smtClean="0"/>
              <a:t>All reasonable treatments have completely failed</a:t>
            </a:r>
          </a:p>
          <a:p>
            <a:pPr lvl="1"/>
            <a:r>
              <a:rPr lang="en-GB" dirty="0" smtClean="0"/>
              <a:t>Patient remains ill but has capacity to provide consent</a:t>
            </a:r>
          </a:p>
          <a:p>
            <a:r>
              <a:rPr lang="en-GB" dirty="0" smtClean="0"/>
              <a:t>Stereotactic procedures used include:</a:t>
            </a:r>
          </a:p>
          <a:p>
            <a:pPr lvl="1"/>
            <a:r>
              <a:rPr lang="en-GB" dirty="0" smtClean="0"/>
              <a:t>Sub caudate tractotomy</a:t>
            </a:r>
          </a:p>
          <a:p>
            <a:pPr lvl="1"/>
            <a:r>
              <a:rPr lang="en-GB" dirty="0" smtClean="0"/>
              <a:t>Anterior cingulotomy</a:t>
            </a:r>
          </a:p>
          <a:p>
            <a:pPr lvl="1"/>
            <a:r>
              <a:rPr lang="en-GB" dirty="0" smtClean="0"/>
              <a:t>Limbic leucotomy</a:t>
            </a:r>
          </a:p>
          <a:p>
            <a:pPr lvl="1"/>
            <a:r>
              <a:rPr lang="en-GB" dirty="0" smtClean="0"/>
              <a:t>Anterior capsulotomy</a:t>
            </a:r>
          </a:p>
          <a:p>
            <a:r>
              <a:rPr lang="en-GB" dirty="0" smtClean="0"/>
              <a:t>Adverse effects; operative mortality, haemorrhage, hemiplegia, epilepsy, personality changes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88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Light therapy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Treatment of seasonal affective disorder</a:t>
            </a:r>
          </a:p>
          <a:p>
            <a:r>
              <a:rPr lang="en-GB" dirty="0" smtClean="0"/>
              <a:t>Used to ameliorate symptoms of winter depression due to effects on circadian and seasonal rhythms</a:t>
            </a:r>
          </a:p>
          <a:p>
            <a:r>
              <a:rPr lang="en-GB" dirty="0" smtClean="0"/>
              <a:t>Administered using a light box, 2 hours/30 minutes a day for 1-3 weeks</a:t>
            </a:r>
          </a:p>
          <a:p>
            <a:r>
              <a:rPr lang="en-GB" dirty="0" smtClean="0"/>
              <a:t>Dawn stimulating alarm clocks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479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Repetitive T</a:t>
            </a:r>
            <a:r>
              <a:rPr lang="en-GB" dirty="0" smtClean="0"/>
              <a:t>ranscranial magnetic stimulation (rTMS)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Experimental treatment for treatment resistant depression</a:t>
            </a:r>
          </a:p>
          <a:p>
            <a:r>
              <a:rPr lang="en-GB" dirty="0" smtClean="0"/>
              <a:t>An electromagnetic coil is placed on the scalp, pulses of current then produce a powerful magnetic field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81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02772" y="2133600"/>
            <a:ext cx="7345362" cy="3932238"/>
          </a:xfrm>
        </p:spPr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QUESTIONS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48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Psychopharmacology</a:t>
            </a:r>
            <a:r>
              <a:rPr lang="en-GB" dirty="0"/>
              <a:t>: study of drugs that influence the human mental state and behaviour</a:t>
            </a:r>
          </a:p>
          <a:p>
            <a:r>
              <a:rPr lang="en-GB" dirty="0"/>
              <a:t>Pharmacokinetics:</a:t>
            </a:r>
          </a:p>
          <a:p>
            <a:pPr lvl="1"/>
            <a:r>
              <a:rPr lang="en-GB" dirty="0"/>
              <a:t>Absorption</a:t>
            </a:r>
          </a:p>
          <a:p>
            <a:pPr lvl="1"/>
            <a:r>
              <a:rPr lang="en-GB" dirty="0"/>
              <a:t>Distribution</a:t>
            </a:r>
          </a:p>
          <a:p>
            <a:pPr lvl="1"/>
            <a:r>
              <a:rPr lang="en-GB" dirty="0"/>
              <a:t>Metabolism</a:t>
            </a:r>
          </a:p>
          <a:p>
            <a:pPr lvl="1"/>
            <a:r>
              <a:rPr lang="en-GB" dirty="0"/>
              <a:t>Excretion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321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Neurotransmitters: endogenous chemicals in the human body responsible for transmission of nerve impulses between neurons and target cells across a synapse</a:t>
            </a:r>
          </a:p>
          <a:p>
            <a:r>
              <a:rPr lang="en-GB" dirty="0"/>
              <a:t>For a signal to be transmitted across, an optimum amount of neurotransmitters in the synaptic space must be present</a:t>
            </a:r>
          </a:p>
          <a:p>
            <a:r>
              <a:rPr lang="en-GB" dirty="0"/>
              <a:t>In mentally healthy individuals there is a balance between the amount of neurotransmitters in the synaptic space and the presynaptic neuron. </a:t>
            </a:r>
          </a:p>
          <a:p>
            <a:r>
              <a:rPr lang="en-GB" dirty="0"/>
              <a:t>A disruption of this balance leads to mental and metabolic disorders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97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Pharmacodynamics</a:t>
            </a:r>
          </a:p>
          <a:p>
            <a:r>
              <a:rPr lang="en-GB" dirty="0" smtClean="0"/>
              <a:t>Psychotropic drugs interfere with neurotransmitter function in several ways:</a:t>
            </a:r>
          </a:p>
          <a:p>
            <a:pPr lvl="1"/>
            <a:r>
              <a:rPr lang="en-GB" dirty="0" smtClean="0"/>
              <a:t>On neurotransmitter receptors</a:t>
            </a:r>
          </a:p>
          <a:p>
            <a:pPr lvl="1"/>
            <a:r>
              <a:rPr lang="en-GB" dirty="0" smtClean="0"/>
              <a:t>Storage</a:t>
            </a:r>
          </a:p>
          <a:p>
            <a:pPr lvl="1"/>
            <a:r>
              <a:rPr lang="en-GB" dirty="0" smtClean="0"/>
              <a:t>Release</a:t>
            </a:r>
          </a:p>
          <a:p>
            <a:pPr lvl="1"/>
            <a:r>
              <a:rPr lang="en-GB" dirty="0" smtClean="0"/>
              <a:t>Reuptake</a:t>
            </a:r>
          </a:p>
          <a:p>
            <a:pPr lvl="1"/>
            <a:r>
              <a:rPr lang="en-GB" dirty="0" smtClean="0"/>
              <a:t>Metabolism </a:t>
            </a:r>
          </a:p>
          <a:p>
            <a:pPr marL="342900" lvl="1" indent="-3429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GB" dirty="0"/>
              <a:t>Drugs can be agonists (mimic endogenous neurotransmitters) or antagonists (bind receptors and block the action of agonists)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577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"/>
            <a:ext cx="9144000" cy="67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2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Important neurotransmitters implicated in psychopharmacology include:</a:t>
            </a:r>
          </a:p>
          <a:p>
            <a:pPr lvl="1"/>
            <a:r>
              <a:rPr lang="en-GB" dirty="0"/>
              <a:t>Acetylcholine: reduction implicated in </a:t>
            </a:r>
            <a:r>
              <a:rPr lang="en-GB" dirty="0" smtClean="0"/>
              <a:t>Alzheimer's</a:t>
            </a:r>
            <a:endParaRPr lang="en-GB" dirty="0"/>
          </a:p>
          <a:p>
            <a:pPr lvl="1"/>
            <a:r>
              <a:rPr lang="en-GB" dirty="0"/>
              <a:t>Serotonin: regulates mood, anxiety and arousal</a:t>
            </a:r>
          </a:p>
          <a:p>
            <a:pPr lvl="1"/>
            <a:r>
              <a:rPr lang="en-GB" dirty="0"/>
              <a:t>Dopamine:  plays a role in Schizophrenia and Parkinson’s disease</a:t>
            </a:r>
          </a:p>
          <a:p>
            <a:pPr lvl="1"/>
            <a:r>
              <a:rPr lang="en-GB" dirty="0"/>
              <a:t>Norepinephrine:</a:t>
            </a:r>
          </a:p>
          <a:p>
            <a:pPr lvl="1"/>
            <a:r>
              <a:rPr lang="en-GB" dirty="0"/>
              <a:t>Epinephrine</a:t>
            </a:r>
          </a:p>
          <a:p>
            <a:pPr lvl="1"/>
            <a:r>
              <a:rPr lang="en-GB" dirty="0"/>
              <a:t>Glutamate: Excitatory neurotransmitter</a:t>
            </a:r>
          </a:p>
          <a:p>
            <a:pPr lvl="1"/>
            <a:r>
              <a:rPr lang="en-GB" dirty="0"/>
              <a:t>GABA: Inhibitory neurotransmitter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059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7416</TotalTime>
  <Words>1878</Words>
  <Application>Microsoft Macintosh PowerPoint</Application>
  <PresentationFormat>On-screen Show (4:3)</PresentationFormat>
  <Paragraphs>307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Capital</vt:lpstr>
      <vt:lpstr>Biological Therapies</vt:lpstr>
      <vt:lpstr>Background  </vt:lpstr>
      <vt:lpstr>Background  </vt:lpstr>
      <vt:lpstr>Pharmacotherapy </vt:lpstr>
      <vt:lpstr>Introduction </vt:lpstr>
      <vt:lpstr>Introduction </vt:lpstr>
      <vt:lpstr>Introduction </vt:lpstr>
      <vt:lpstr>PowerPoint Presentation</vt:lpstr>
      <vt:lpstr>Introduction </vt:lpstr>
      <vt:lpstr>Prescribing principles</vt:lpstr>
      <vt:lpstr>Classification </vt:lpstr>
      <vt:lpstr>Antipsychotics </vt:lpstr>
      <vt:lpstr>Antipsychotics </vt:lpstr>
      <vt:lpstr>Antipsychotics </vt:lpstr>
      <vt:lpstr>Antipsychotics </vt:lpstr>
      <vt:lpstr>Antipsychotics</vt:lpstr>
      <vt:lpstr>Antipsychotics</vt:lpstr>
      <vt:lpstr>Antipsychotics</vt:lpstr>
      <vt:lpstr>Antipsychotics</vt:lpstr>
      <vt:lpstr>Antidepressants </vt:lpstr>
      <vt:lpstr>Antidepressants </vt:lpstr>
      <vt:lpstr>Antidepressants </vt:lpstr>
      <vt:lpstr>Antidepressants </vt:lpstr>
      <vt:lpstr>Antidepressants </vt:lpstr>
      <vt:lpstr>Antidepressants </vt:lpstr>
      <vt:lpstr>Antidepressants </vt:lpstr>
      <vt:lpstr>Mood stabilizers </vt:lpstr>
      <vt:lpstr>Mood stabilizers </vt:lpstr>
      <vt:lpstr>Mood stabilizers</vt:lpstr>
      <vt:lpstr>Anxiolytics </vt:lpstr>
      <vt:lpstr>Anxiolytics </vt:lpstr>
      <vt:lpstr>Anxiolytics </vt:lpstr>
      <vt:lpstr>Anxiolytics </vt:lpstr>
      <vt:lpstr>Hypnotics </vt:lpstr>
      <vt:lpstr>Hypnotics </vt:lpstr>
      <vt:lpstr>Psychostimulants </vt:lpstr>
      <vt:lpstr>Other biological treatments </vt:lpstr>
      <vt:lpstr>Electroconvulsive therapy (ECT)</vt:lpstr>
      <vt:lpstr>Electroconvulsive therapy (ECT)</vt:lpstr>
      <vt:lpstr>Electroconvulsive therapy (ECT)</vt:lpstr>
      <vt:lpstr>Neurosurgery for mental disorder</vt:lpstr>
      <vt:lpstr>Light therapy</vt:lpstr>
      <vt:lpstr>Repetitive Transcranial magnetic stimulation (rTMS)</vt:lpstr>
      <vt:lpstr>PowerPoint Presentation</vt:lpstr>
    </vt:vector>
  </TitlesOfParts>
  <Company>Dr Judy W. Kamau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Therapies</dc:title>
  <dc:creator>Judy Kamau</dc:creator>
  <cp:lastModifiedBy>Judy Kamau</cp:lastModifiedBy>
  <cp:revision>45</cp:revision>
  <dcterms:created xsi:type="dcterms:W3CDTF">2016-02-06T06:04:04Z</dcterms:created>
  <dcterms:modified xsi:type="dcterms:W3CDTF">2016-02-13T08:35:08Z</dcterms:modified>
</cp:coreProperties>
</file>