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77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4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6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1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90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6626"/>
            <a:ext cx="12192000" cy="592137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1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4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7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0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5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4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9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9E71E-94A2-41C5-9B64-B1FDA87A1C2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E159C-266F-4149-BF60-4FAE0D0F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3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BIOLOGICAL THERAPIES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LEVEL 4 (2016/2017)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551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ANTIPSYCHOTICS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Phenothiazines</a:t>
            </a:r>
            <a:endParaRPr lang="en-US" dirty="0" smtClean="0"/>
          </a:p>
          <a:p>
            <a:r>
              <a:rPr lang="en-US" dirty="0" err="1" smtClean="0"/>
              <a:t>Chlorpomazine</a:t>
            </a:r>
            <a:endParaRPr lang="en-US" dirty="0" smtClean="0"/>
          </a:p>
          <a:p>
            <a:r>
              <a:rPr lang="en-US" dirty="0" err="1" smtClean="0"/>
              <a:t>Thioridazine</a:t>
            </a:r>
            <a:endParaRPr lang="en-US" dirty="0" smtClean="0"/>
          </a:p>
          <a:p>
            <a:r>
              <a:rPr lang="en-US" dirty="0" err="1" smtClean="0"/>
              <a:t>Fluphenazine</a:t>
            </a:r>
            <a:endParaRPr lang="en-US" dirty="0" smtClean="0"/>
          </a:p>
          <a:p>
            <a:r>
              <a:rPr lang="en-US" dirty="0" err="1" smtClean="0"/>
              <a:t>Thioxanthines</a:t>
            </a:r>
            <a:endParaRPr lang="en-US" dirty="0" smtClean="0"/>
          </a:p>
          <a:p>
            <a:pPr lvl="1"/>
            <a:r>
              <a:rPr lang="en-US" dirty="0" err="1" smtClean="0"/>
              <a:t>Flupenthixol</a:t>
            </a:r>
            <a:endParaRPr lang="en-US" dirty="0" smtClean="0"/>
          </a:p>
          <a:p>
            <a:r>
              <a:rPr lang="en-US" dirty="0" err="1" smtClean="0"/>
              <a:t>Butyrophenones</a:t>
            </a:r>
            <a:endParaRPr lang="en-US" dirty="0" smtClean="0"/>
          </a:p>
          <a:p>
            <a:pPr lvl="1"/>
            <a:r>
              <a:rPr lang="en-US" dirty="0" smtClean="0"/>
              <a:t>Haloperidol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99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ATYPICAL ANTIPSYCHOTICS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Clozapine</a:t>
            </a:r>
          </a:p>
          <a:p>
            <a:r>
              <a:rPr lang="en-US" sz="3600" dirty="0" err="1" smtClean="0"/>
              <a:t>Risperidone</a:t>
            </a:r>
            <a:endParaRPr lang="en-US" sz="3600" dirty="0" smtClean="0"/>
          </a:p>
          <a:p>
            <a:r>
              <a:rPr lang="en-US" sz="3600" dirty="0" smtClean="0"/>
              <a:t>Olanzapine</a:t>
            </a:r>
          </a:p>
          <a:p>
            <a:r>
              <a:rPr lang="en-US" sz="3600" dirty="0" err="1" smtClean="0"/>
              <a:t>Quetiapine</a:t>
            </a:r>
            <a:endParaRPr lang="en-US" sz="3600" dirty="0" smtClean="0"/>
          </a:p>
          <a:p>
            <a:r>
              <a:rPr lang="en-US" sz="3600" dirty="0" err="1" smtClean="0"/>
              <a:t>Aripiprazole</a:t>
            </a:r>
            <a:endParaRPr lang="en-US" sz="3600" dirty="0" smtClean="0"/>
          </a:p>
          <a:p>
            <a:r>
              <a:rPr lang="en-US" sz="3600" dirty="0" err="1" smtClean="0"/>
              <a:t>Sertindole</a:t>
            </a:r>
            <a:endParaRPr lang="en-US" sz="3600" dirty="0" smtClean="0"/>
          </a:p>
          <a:p>
            <a:r>
              <a:rPr lang="en-US" sz="3600" dirty="0" err="1" smtClean="0"/>
              <a:t>Amisulpiride</a:t>
            </a:r>
            <a:endParaRPr lang="en-US" sz="3600" dirty="0" smtClean="0"/>
          </a:p>
          <a:p>
            <a:r>
              <a:rPr lang="en-US" sz="3600" dirty="0" err="1" smtClean="0"/>
              <a:t>Ziprasidone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176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Dopamine receptor blockade (D2)</a:t>
            </a:r>
          </a:p>
          <a:p>
            <a:endParaRPr lang="en-US" sz="3600" dirty="0" smtClean="0"/>
          </a:p>
          <a:p>
            <a:r>
              <a:rPr lang="en-US" sz="3600" dirty="0" smtClean="0"/>
              <a:t>Accounts for antipsychotic activity and propensity to cause EPS</a:t>
            </a:r>
          </a:p>
          <a:p>
            <a:endParaRPr lang="en-US" sz="3600" dirty="0" smtClean="0"/>
          </a:p>
          <a:p>
            <a:r>
              <a:rPr lang="en-US" sz="3600" dirty="0" smtClean="0"/>
              <a:t>Some atypical antipsychotic with low D2 receptor occupancy have a high 5HT receptor occupancy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7286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DEPOT ANTIPSYCHOTICS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Slow release preparation</a:t>
            </a:r>
          </a:p>
          <a:p>
            <a:r>
              <a:rPr lang="en-US" sz="3600" dirty="0" smtClean="0"/>
              <a:t>Where compliance cannot be assured</a:t>
            </a:r>
          </a:p>
          <a:p>
            <a:r>
              <a:rPr lang="en-US" sz="3600" dirty="0" smtClean="0"/>
              <a:t>Given IM</a:t>
            </a:r>
          </a:p>
          <a:p>
            <a:r>
              <a:rPr lang="en-US" sz="3600" dirty="0" smtClean="0"/>
              <a:t>Include:</a:t>
            </a:r>
          </a:p>
          <a:p>
            <a:pPr lvl="1"/>
            <a:r>
              <a:rPr lang="en-US" sz="3600" dirty="0" err="1" smtClean="0"/>
              <a:t>Fluphenazine</a:t>
            </a:r>
            <a:r>
              <a:rPr lang="en-US" sz="3600" dirty="0" smtClean="0"/>
              <a:t> </a:t>
            </a:r>
            <a:r>
              <a:rPr lang="en-US" sz="3600" dirty="0" err="1" smtClean="0"/>
              <a:t>decanoate</a:t>
            </a:r>
            <a:endParaRPr lang="en-US" sz="3600" dirty="0" smtClean="0"/>
          </a:p>
          <a:p>
            <a:pPr lvl="1"/>
            <a:r>
              <a:rPr lang="en-US" sz="3600" dirty="0" err="1" smtClean="0"/>
              <a:t>Flupenthixol</a:t>
            </a:r>
            <a:r>
              <a:rPr lang="en-US" sz="3600" dirty="0"/>
              <a:t> </a:t>
            </a:r>
            <a:r>
              <a:rPr lang="en-US" sz="3600" dirty="0" err="1" smtClean="0"/>
              <a:t>decanoate</a:t>
            </a:r>
            <a:endParaRPr lang="en-US" sz="3600" dirty="0" smtClean="0"/>
          </a:p>
          <a:p>
            <a:pPr lvl="1"/>
            <a:r>
              <a:rPr lang="en-US" sz="3600" dirty="0" err="1" smtClean="0"/>
              <a:t>Zuclopenthixol</a:t>
            </a:r>
            <a:r>
              <a:rPr lang="en-US" sz="3600" dirty="0" smtClean="0"/>
              <a:t> </a:t>
            </a:r>
            <a:r>
              <a:rPr lang="en-US" sz="3600" dirty="0" err="1" smtClean="0"/>
              <a:t>decanoate</a:t>
            </a:r>
            <a:endParaRPr lang="en-US" sz="3600" dirty="0" smtClean="0"/>
          </a:p>
          <a:p>
            <a:pPr lvl="1"/>
            <a:r>
              <a:rPr lang="en-US" sz="3600" dirty="0" smtClean="0"/>
              <a:t>Haloperidol </a:t>
            </a:r>
            <a:r>
              <a:rPr lang="en-US" sz="3600" dirty="0" err="1" smtClean="0"/>
              <a:t>decanoate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86816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EPS</a:t>
            </a:r>
          </a:p>
          <a:p>
            <a:r>
              <a:rPr lang="en-US" sz="2800" dirty="0" smtClean="0"/>
              <a:t>Anticholinergic effects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xerostomia</a:t>
            </a:r>
            <a:r>
              <a:rPr lang="en-US" sz="2800" dirty="0" smtClean="0">
                <a:sym typeface="Wingdings" panose="05000000000000000000" pitchFamily="2" charset="2"/>
              </a:rPr>
              <a:t>, urinary retention, blurred </a:t>
            </a:r>
            <a:r>
              <a:rPr lang="en-US" sz="2800" dirty="0" smtClean="0">
                <a:sym typeface="Wingdings" panose="05000000000000000000" pitchFamily="2" charset="2"/>
              </a:rPr>
              <a:t>vision, constipation</a:t>
            </a: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Anti-adrenergic effects  postural </a:t>
            </a:r>
            <a:r>
              <a:rPr lang="en-US" sz="2800" dirty="0" smtClean="0">
                <a:sym typeface="Wingdings" panose="05000000000000000000" pitchFamily="2" charset="2"/>
              </a:rPr>
              <a:t>hypotension, sedation, inhibition of ejaculation</a:t>
            </a: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Cardiac  </a:t>
            </a:r>
            <a:r>
              <a:rPr lang="en-US" sz="2800" dirty="0" smtClean="0">
                <a:sym typeface="Wingdings" panose="05000000000000000000" pitchFamily="2" charset="2"/>
              </a:rPr>
              <a:t>arrhythmias, prolonged QT interval</a:t>
            </a: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Metabolic effects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Sensitivity reaction  photosensitivity in clozapine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Neuroleptic malignant </a:t>
            </a:r>
            <a:r>
              <a:rPr lang="en-US" sz="2800" dirty="0" smtClean="0">
                <a:sym typeface="Wingdings" panose="05000000000000000000" pitchFamily="2" charset="2"/>
              </a:rPr>
              <a:t>syndrome – Muscle </a:t>
            </a:r>
            <a:r>
              <a:rPr lang="en-US" sz="2800" dirty="0" smtClean="0">
                <a:sym typeface="Wingdings" panose="05000000000000000000" pitchFamily="2" charset="2"/>
              </a:rPr>
              <a:t>rigidity, breakdown of muscle fibers, fever, altered consciousness, death</a:t>
            </a: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Amenorrhea &amp; </a:t>
            </a:r>
            <a:r>
              <a:rPr lang="en-US" sz="2800" dirty="0" err="1" smtClean="0">
                <a:sym typeface="Wingdings" panose="05000000000000000000" pitchFamily="2" charset="2"/>
              </a:rPr>
              <a:t>Galactorrhea</a:t>
            </a:r>
            <a:r>
              <a:rPr lang="en-US" sz="2800" dirty="0" smtClean="0">
                <a:sym typeface="Wingdings" panose="05000000000000000000" pitchFamily="2" charset="2"/>
              </a:rPr>
              <a:t>  due to PRL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1716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ANTIDEPRESSANTS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Indicated to treat the various symptoms of depressive disorders</a:t>
            </a:r>
          </a:p>
          <a:p>
            <a:r>
              <a:rPr lang="en-US" dirty="0" smtClean="0"/>
              <a:t>According to the biogenic monoamine theory, depression results from a deficiency of monoamines (NE, 5-HT) in certain brain areas</a:t>
            </a:r>
          </a:p>
          <a:p>
            <a:r>
              <a:rPr lang="en-US" dirty="0" smtClean="0"/>
              <a:t>Exert anti-depressant activity by increasing the availability of monoamines via:</a:t>
            </a:r>
          </a:p>
          <a:p>
            <a:pPr lvl="1"/>
            <a:r>
              <a:rPr lang="en-US" dirty="0" smtClean="0"/>
              <a:t>Presynaptic inhibition of reuptake of 5HT, NE, Dopamine</a:t>
            </a:r>
          </a:p>
          <a:p>
            <a:pPr lvl="1"/>
            <a:r>
              <a:rPr lang="en-US" dirty="0" smtClean="0"/>
              <a:t>Inhibition of monoamine oxidase reducing NT breakdown</a:t>
            </a:r>
          </a:p>
          <a:p>
            <a:pPr lvl="1"/>
            <a:r>
              <a:rPr lang="en-US" dirty="0" smtClean="0"/>
              <a:t>Increasing the availability of NT precursors</a:t>
            </a:r>
          </a:p>
          <a:p>
            <a:r>
              <a:rPr lang="en-US" dirty="0" smtClean="0"/>
              <a:t>Initial resolution of depressive symptoms generally takes 10 – 20 days</a:t>
            </a:r>
          </a:p>
          <a:p>
            <a:r>
              <a:rPr lang="en-US" dirty="0" smtClean="0"/>
              <a:t>Off label:</a:t>
            </a:r>
          </a:p>
          <a:p>
            <a:pPr lvl="1"/>
            <a:r>
              <a:rPr lang="en-US" dirty="0" smtClean="0"/>
              <a:t>Anxiety</a:t>
            </a:r>
          </a:p>
          <a:p>
            <a:pPr lvl="1"/>
            <a:r>
              <a:rPr lang="en-US" dirty="0" smtClean="0"/>
              <a:t>Sleep disorders</a:t>
            </a:r>
          </a:p>
          <a:p>
            <a:pPr lvl="1"/>
            <a:r>
              <a:rPr lang="en-US" dirty="0" smtClean="0"/>
              <a:t>OCD</a:t>
            </a:r>
            <a:br>
              <a:rPr lang="en-US" dirty="0" smtClean="0"/>
            </a:br>
            <a:r>
              <a:rPr lang="en-US" dirty="0" smtClean="0"/>
              <a:t>Eating disorders</a:t>
            </a:r>
          </a:p>
          <a:p>
            <a:pPr lvl="1"/>
            <a:r>
              <a:rPr lang="en-US" dirty="0" smtClean="0"/>
              <a:t>Neuropathic pain</a:t>
            </a:r>
          </a:p>
          <a:p>
            <a:pPr lvl="1"/>
            <a:r>
              <a:rPr lang="en-US" dirty="0" smtClean="0"/>
              <a:t>Migraines </a:t>
            </a:r>
          </a:p>
          <a:p>
            <a:pPr lvl="1"/>
            <a:r>
              <a:rPr lang="en-US" dirty="0" smtClean="0"/>
              <a:t>ADHD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98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Inhibit reuptake of both 5-HT and NE</a:t>
            </a:r>
          </a:p>
          <a:p>
            <a:r>
              <a:rPr lang="en-US" sz="2800" dirty="0" smtClean="0"/>
              <a:t>Include</a:t>
            </a:r>
          </a:p>
          <a:p>
            <a:pPr lvl="1"/>
            <a:r>
              <a:rPr lang="en-US" sz="2800" dirty="0" smtClean="0"/>
              <a:t>Amitriptyline</a:t>
            </a:r>
            <a:endParaRPr lang="en-US" sz="2800" dirty="0" smtClean="0"/>
          </a:p>
          <a:p>
            <a:pPr lvl="1"/>
            <a:r>
              <a:rPr lang="en-US" sz="2800" dirty="0" smtClean="0"/>
              <a:t>Clomipramine</a:t>
            </a:r>
          </a:p>
          <a:p>
            <a:pPr lvl="1"/>
            <a:r>
              <a:rPr lang="en-US" sz="2800" dirty="0" smtClean="0"/>
              <a:t>Imipramine</a:t>
            </a:r>
          </a:p>
          <a:p>
            <a:r>
              <a:rPr lang="en-US" sz="2800" dirty="0" smtClean="0"/>
              <a:t>Side effects</a:t>
            </a:r>
          </a:p>
          <a:p>
            <a:pPr lvl="1"/>
            <a:r>
              <a:rPr lang="en-US" sz="2800" dirty="0" smtClean="0"/>
              <a:t>Autonomic</a:t>
            </a:r>
          </a:p>
          <a:p>
            <a:pPr lvl="1"/>
            <a:r>
              <a:rPr lang="en-US" sz="2800" dirty="0" smtClean="0"/>
              <a:t>Psychiatric</a:t>
            </a:r>
          </a:p>
          <a:p>
            <a:pPr lvl="1"/>
            <a:r>
              <a:rPr lang="en-US" sz="2800" dirty="0" smtClean="0"/>
              <a:t>Cardiovascular </a:t>
            </a:r>
            <a:r>
              <a:rPr lang="en-US" sz="2800" dirty="0" smtClean="0">
                <a:sym typeface="Wingdings" panose="05000000000000000000" pitchFamily="2" charset="2"/>
              </a:rPr>
              <a:t> QT prolongation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Neurological  seizures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Withdrawal effects  rebound insomnia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Toxic effects esp. </a:t>
            </a:r>
            <a:r>
              <a:rPr lang="en-US" sz="2800" dirty="0" smtClean="0">
                <a:sym typeface="Wingdings" panose="05000000000000000000" pitchFamily="2" charset="2"/>
              </a:rPr>
              <a:t>amitriptyline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033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MAOIs &amp; REVERSIBLE MONOAMINE OXIDASE INHIBITORS (RIMAs)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Inactivate enzymes that </a:t>
            </a:r>
            <a:r>
              <a:rPr lang="en-US" dirty="0" smtClean="0"/>
              <a:t>oxidize </a:t>
            </a:r>
            <a:r>
              <a:rPr lang="en-US" dirty="0" smtClean="0"/>
              <a:t>NE, 5-HT, </a:t>
            </a:r>
            <a:r>
              <a:rPr lang="en-US" dirty="0" smtClean="0"/>
              <a:t>dopamine, </a:t>
            </a:r>
            <a:r>
              <a:rPr lang="en-US" dirty="0" err="1" smtClean="0"/>
              <a:t>tyramine</a:t>
            </a:r>
            <a:r>
              <a:rPr lang="en-US" dirty="0" smtClean="0"/>
              <a:t> (MAO A &amp; MAO B)</a:t>
            </a:r>
            <a:endParaRPr lang="en-US" dirty="0" smtClean="0"/>
          </a:p>
          <a:p>
            <a:r>
              <a:rPr lang="en-US" dirty="0" smtClean="0"/>
              <a:t>Include:</a:t>
            </a:r>
          </a:p>
          <a:p>
            <a:pPr lvl="1"/>
            <a:r>
              <a:rPr lang="en-US" dirty="0" err="1" smtClean="0"/>
              <a:t>Phenelzine</a:t>
            </a:r>
            <a:endParaRPr lang="en-US" dirty="0" smtClean="0"/>
          </a:p>
          <a:p>
            <a:pPr lvl="1"/>
            <a:r>
              <a:rPr lang="en-US" dirty="0" err="1" smtClean="0"/>
              <a:t>Isocarboxazid</a:t>
            </a:r>
            <a:endParaRPr lang="en-US" dirty="0" smtClean="0"/>
          </a:p>
          <a:p>
            <a:pPr lvl="1"/>
            <a:r>
              <a:rPr lang="en-US" dirty="0" smtClean="0"/>
              <a:t>Tranylcypromine</a:t>
            </a:r>
          </a:p>
          <a:p>
            <a:pPr lvl="1"/>
            <a:r>
              <a:rPr lang="en-US" dirty="0" err="1" smtClean="0"/>
              <a:t>Moclobemide</a:t>
            </a:r>
            <a:r>
              <a:rPr lang="en-US" dirty="0" smtClean="0"/>
              <a:t> – </a:t>
            </a:r>
            <a:r>
              <a:rPr lang="en-US" dirty="0" smtClean="0"/>
              <a:t>RIMA</a:t>
            </a:r>
            <a:endParaRPr lang="en-US" dirty="0" smtClean="0"/>
          </a:p>
          <a:p>
            <a:pPr lvl="1"/>
            <a:r>
              <a:rPr lang="en-US" dirty="0" smtClean="0"/>
              <a:t>Interactions with food and rugs</a:t>
            </a:r>
          </a:p>
          <a:p>
            <a:pPr lvl="1"/>
            <a:r>
              <a:rPr lang="en-US" dirty="0" smtClean="0"/>
              <a:t>Side effects;</a:t>
            </a:r>
          </a:p>
          <a:p>
            <a:pPr lvl="2"/>
            <a:r>
              <a:rPr lang="en-US" dirty="0" smtClean="0"/>
              <a:t>HTN crisis</a:t>
            </a:r>
          </a:p>
          <a:p>
            <a:pPr lvl="2"/>
            <a:r>
              <a:rPr lang="en-US" dirty="0" err="1" smtClean="0"/>
              <a:t>Antimuscarinic</a:t>
            </a:r>
            <a:endParaRPr lang="en-US" dirty="0" smtClean="0"/>
          </a:p>
          <a:p>
            <a:pPr lvl="2"/>
            <a:r>
              <a:rPr lang="en-US" dirty="0" smtClean="0"/>
              <a:t>Hepatotoxicity</a:t>
            </a:r>
          </a:p>
          <a:p>
            <a:pPr lvl="2"/>
            <a:r>
              <a:rPr lang="en-US" dirty="0" smtClean="0"/>
              <a:t>Insomnia</a:t>
            </a:r>
          </a:p>
          <a:p>
            <a:pPr lvl="2"/>
            <a:r>
              <a:rPr lang="en-US" dirty="0" smtClean="0"/>
              <a:t>Anxiety</a:t>
            </a:r>
            <a:endParaRPr lang="en-US" dirty="0" smtClean="0"/>
          </a:p>
          <a:p>
            <a:pPr lvl="2"/>
            <a:r>
              <a:rPr lang="en-US" dirty="0" smtClean="0"/>
              <a:t>Weight gain</a:t>
            </a:r>
          </a:p>
          <a:p>
            <a:pPr lvl="2"/>
            <a:r>
              <a:rPr lang="en-US" dirty="0" smtClean="0"/>
              <a:t>Ankle </a:t>
            </a:r>
            <a:r>
              <a:rPr lang="en-US" dirty="0" smtClean="0"/>
              <a:t>edema</a:t>
            </a:r>
          </a:p>
          <a:p>
            <a:pPr lvl="2"/>
            <a:r>
              <a:rPr lang="en-US" dirty="0" smtClean="0"/>
              <a:t>hypotension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76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Inhibit reuptake of 5-HT with high potency and selectivity leading to </a:t>
            </a:r>
            <a:r>
              <a:rPr lang="en-US" dirty="0" smtClean="0">
                <a:sym typeface="Wingdings" panose="05000000000000000000" pitchFamily="2" charset="2"/>
              </a:rPr>
              <a:t> increased 5-HT in the synaptic cleft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Include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Fluoxetine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Fluvoxamine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Paroxetine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Citalopram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Escitalopram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Sertraline </a:t>
            </a:r>
            <a:r>
              <a:rPr lang="en-US" dirty="0" smtClean="0">
                <a:sym typeface="Wingdings" panose="05000000000000000000" pitchFamily="2" charset="2"/>
              </a:rPr>
              <a:t>etc.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Easier to dose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Better tolerated than TCAs &amp; </a:t>
            </a:r>
            <a:r>
              <a:rPr lang="en-US" dirty="0" smtClean="0">
                <a:sym typeface="Wingdings" panose="05000000000000000000" pitchFamily="2" charset="2"/>
              </a:rPr>
              <a:t>MAOIs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Fewer anticholinergic S?Es; low toxicity in overdose, not sedating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S/E of sexual dysfunction, serotonin </a:t>
            </a:r>
            <a:r>
              <a:rPr lang="en-US" dirty="0" smtClean="0">
                <a:sym typeface="Wingdings" panose="05000000000000000000" pitchFamily="2" charset="2"/>
              </a:rPr>
              <a:t>syndrome, Gastrointestinal, neuropsychiatric, suicidal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72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Serotonin Noradrenaline Reuptake Inhibitors </a:t>
            </a:r>
            <a:r>
              <a:rPr lang="en-US" dirty="0" smtClean="0">
                <a:sym typeface="Wingdings" panose="05000000000000000000" pitchFamily="2" charset="2"/>
              </a:rPr>
              <a:t> venlafaxine, duloxetine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Tetracyclic antidepressants  </a:t>
            </a:r>
            <a:r>
              <a:rPr lang="en-US" dirty="0" err="1" smtClean="0">
                <a:sym typeface="Wingdings" panose="05000000000000000000" pitchFamily="2" charset="2"/>
              </a:rPr>
              <a:t>Mianserin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Serotonin Antagonist /Reuptake Inhibitors (SARIs)  </a:t>
            </a:r>
            <a:r>
              <a:rPr lang="en-US" dirty="0" err="1" smtClean="0">
                <a:sym typeface="Wingdings" panose="05000000000000000000" pitchFamily="2" charset="2"/>
              </a:rPr>
              <a:t>Trazodone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NaSSA</a:t>
            </a:r>
            <a:r>
              <a:rPr lang="en-US" dirty="0" smtClean="0">
                <a:sym typeface="Wingdings" panose="05000000000000000000" pitchFamily="2" charset="2"/>
              </a:rPr>
              <a:t>  Mirtazapine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NARI  </a:t>
            </a:r>
            <a:r>
              <a:rPr lang="en-US" dirty="0" err="1" smtClean="0">
                <a:sym typeface="Wingdings" panose="05000000000000000000" pitchFamily="2" charset="2"/>
              </a:rPr>
              <a:t>Reboxetine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NDRI  Bupropion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MaSSA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sym typeface="Wingdings" panose="05000000000000000000" pitchFamily="2" charset="2"/>
              </a:rPr>
              <a:t>Agomelatine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St. John’s </a:t>
            </a:r>
            <a:r>
              <a:rPr lang="en-US" dirty="0" err="1" smtClean="0">
                <a:sym typeface="Wingdings" panose="05000000000000000000" pitchFamily="2" charset="2"/>
              </a:rPr>
              <a:t>Wort</a:t>
            </a:r>
            <a:r>
              <a:rPr lang="en-US" dirty="0" smtClean="0">
                <a:sym typeface="Wingdings" panose="05000000000000000000" pitchFamily="2" charset="2"/>
              </a:rPr>
              <a:t>: plant extract; may potentiate monoamine neurotransmission</a:t>
            </a:r>
          </a:p>
        </p:txBody>
      </p:sp>
    </p:spTree>
    <p:extLst>
      <p:ext uri="{BB962C8B-B14F-4D97-AF65-F5344CB8AC3E}">
        <p14:creationId xmlns:p14="http://schemas.microsoft.com/office/powerpoint/2010/main" val="298639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History of treatments in psychiatry</a:t>
            </a:r>
          </a:p>
          <a:p>
            <a:pPr lvl="1"/>
            <a:r>
              <a:rPr lang="en-US" sz="3200" dirty="0" smtClean="0"/>
              <a:t>Mid 20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century </a:t>
            </a:r>
            <a:r>
              <a:rPr lang="en-US" sz="3200" dirty="0" smtClean="0">
                <a:sym typeface="Wingdings" panose="05000000000000000000" pitchFamily="2" charset="2"/>
              </a:rPr>
              <a:t> Insulin coma to treat morphine addiction and schizophrenia.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1930’s  Shock therapy 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ECT  1950s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1</a:t>
            </a:r>
            <a:r>
              <a:rPr lang="en-US" sz="3200" baseline="30000" dirty="0" smtClean="0">
                <a:sym typeface="Wingdings" panose="05000000000000000000" pitchFamily="2" charset="2"/>
              </a:rPr>
              <a:t>st</a:t>
            </a:r>
            <a:r>
              <a:rPr lang="en-US" sz="3200" dirty="0" smtClean="0">
                <a:sym typeface="Wingdings" panose="05000000000000000000" pitchFamily="2" charset="2"/>
              </a:rPr>
              <a:t> antipsychotic  Chlorpromazine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TCAs and MAOIs  1950s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Benzodiazepines  1960s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Psychoanalysis  1</a:t>
            </a:r>
            <a:r>
              <a:rPr lang="en-US" sz="3200" baseline="30000" dirty="0" smtClean="0">
                <a:sym typeface="Wingdings" panose="05000000000000000000" pitchFamily="2" charset="2"/>
              </a:rPr>
              <a:t>st</a:t>
            </a:r>
            <a:r>
              <a:rPr lang="en-US" sz="3200" dirty="0" smtClean="0">
                <a:sym typeface="Wingdings" panose="05000000000000000000" pitchFamily="2" charset="2"/>
              </a:rPr>
              <a:t> half </a:t>
            </a:r>
            <a:r>
              <a:rPr lang="en-US" sz="3200" dirty="0">
                <a:sym typeface="Wingdings" panose="05000000000000000000" pitchFamily="2" charset="2"/>
              </a:rPr>
              <a:t>o</a:t>
            </a:r>
            <a:r>
              <a:rPr lang="en-US" sz="3200" dirty="0" smtClean="0">
                <a:sym typeface="Wingdings" panose="05000000000000000000" pitchFamily="2" charset="2"/>
              </a:rPr>
              <a:t>f the 20</a:t>
            </a:r>
            <a:r>
              <a:rPr lang="en-US" sz="3200" baseline="30000" dirty="0" smtClean="0">
                <a:sym typeface="Wingdings" panose="05000000000000000000" pitchFamily="2" charset="2"/>
              </a:rPr>
              <a:t>th</a:t>
            </a:r>
            <a:r>
              <a:rPr lang="en-US" sz="3200" dirty="0" smtClean="0">
                <a:sym typeface="Wingdings" panose="05000000000000000000" pitchFamily="2" charset="2"/>
              </a:rPr>
              <a:t> century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082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MOOD STABILIZERS FOR MANIA AND DEPRESSION IN BIPOLAR PATIENTS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LITHIUM</a:t>
            </a:r>
          </a:p>
          <a:p>
            <a:r>
              <a:rPr lang="en-US" sz="2800" dirty="0" err="1" smtClean="0"/>
              <a:t>MoA</a:t>
            </a:r>
            <a:r>
              <a:rPr lang="en-US" sz="2800" dirty="0" smtClean="0"/>
              <a:t>: intracellular signaling effect through second messengers</a:t>
            </a:r>
          </a:p>
          <a:p>
            <a:r>
              <a:rPr lang="en-US" sz="2800" dirty="0" smtClean="0"/>
              <a:t>Inhibits formation of </a:t>
            </a:r>
            <a:r>
              <a:rPr lang="en-US" sz="2800" dirty="0" err="1" smtClean="0"/>
              <a:t>cAMP</a:t>
            </a:r>
            <a:r>
              <a:rPr lang="en-US" sz="2800" dirty="0" smtClean="0"/>
              <a:t> and attenuates formation of inositol lipid derived mediators</a:t>
            </a:r>
          </a:p>
          <a:p>
            <a:r>
              <a:rPr lang="en-US" sz="2800" dirty="0" smtClean="0"/>
              <a:t>S/E</a:t>
            </a:r>
          </a:p>
          <a:p>
            <a:pPr lvl="1"/>
            <a:r>
              <a:rPr lang="en-US" sz="2800" dirty="0" smtClean="0"/>
              <a:t>Polyuria, polydipsia, weight gain, cognitive problems, tremors, hypothyroidism, GI problems, </a:t>
            </a:r>
            <a:r>
              <a:rPr lang="en-US" sz="2800" dirty="0" err="1" smtClean="0"/>
              <a:t>teratogenic</a:t>
            </a:r>
            <a:endParaRPr lang="en-US" sz="2800" dirty="0" smtClean="0"/>
          </a:p>
          <a:p>
            <a:r>
              <a:rPr lang="en-US" sz="2800" dirty="0" smtClean="0"/>
              <a:t>Narrow TI</a:t>
            </a:r>
          </a:p>
          <a:p>
            <a:r>
              <a:rPr lang="en-US" sz="2800" dirty="0" smtClean="0"/>
              <a:t>Toxicity </a:t>
            </a:r>
            <a:r>
              <a:rPr lang="en-US" sz="2800" dirty="0" smtClean="0">
                <a:sym typeface="Wingdings" panose="05000000000000000000" pitchFamily="2" charset="2"/>
              </a:rPr>
              <a:t> marked tremor, nausea, diarrhea, ataxia, drowsiness, confusion, seizures, coma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637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ANTICONVULSANTS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Sodium valproate</a:t>
            </a:r>
          </a:p>
          <a:p>
            <a:pPr lvl="1"/>
            <a:r>
              <a:rPr lang="en-US" sz="3200" dirty="0" smtClean="0"/>
              <a:t>Acute mania, mixed episodes, prophylactic agent, rapid cycling bipolar</a:t>
            </a:r>
          </a:p>
          <a:p>
            <a:pPr lvl="1"/>
            <a:r>
              <a:rPr lang="en-US" sz="3200" dirty="0" smtClean="0"/>
              <a:t>S/E</a:t>
            </a:r>
          </a:p>
          <a:p>
            <a:pPr lvl="2"/>
            <a:r>
              <a:rPr lang="en-US" sz="3200" dirty="0" smtClean="0"/>
              <a:t>Tremor, sedation, alopecia, weight gain, deranged LFTs, </a:t>
            </a:r>
            <a:r>
              <a:rPr lang="en-US" sz="3200" dirty="0" err="1" smtClean="0"/>
              <a:t>teratogenic</a:t>
            </a:r>
            <a:r>
              <a:rPr lang="en-US" sz="3200" dirty="0" smtClean="0"/>
              <a:t>, polycystic ovarian syndrome</a:t>
            </a:r>
          </a:p>
          <a:p>
            <a:pPr lvl="1"/>
            <a:r>
              <a:rPr lang="en-US" sz="3200" dirty="0" smtClean="0"/>
              <a:t>Wide TI though can be fatal in overdose</a:t>
            </a:r>
          </a:p>
          <a:p>
            <a:r>
              <a:rPr lang="en-US" sz="3200" dirty="0" smtClean="0"/>
              <a:t>Carbamazepine</a:t>
            </a:r>
          </a:p>
          <a:p>
            <a:pPr lvl="1"/>
            <a:r>
              <a:rPr lang="en-US" sz="3200" dirty="0" smtClean="0"/>
              <a:t>Acute mania, bipolar depression, prophylactic agent</a:t>
            </a:r>
          </a:p>
          <a:p>
            <a:pPr lvl="1"/>
            <a:r>
              <a:rPr lang="en-US" sz="3200" dirty="0" smtClean="0"/>
              <a:t>Interacts with many drugs: decreases plasma levels of antipsychotics, </a:t>
            </a:r>
            <a:r>
              <a:rPr lang="en-US" sz="3200" dirty="0"/>
              <a:t>B</a:t>
            </a:r>
            <a:r>
              <a:rPr lang="en-US" sz="3200" dirty="0" smtClean="0"/>
              <a:t>DZs, TCAs, hormonal contraceptives, levels can be decreased by erythromycin, CCBs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1510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Lamotrigine</a:t>
            </a:r>
            <a:endParaRPr lang="en-US" sz="3600" dirty="0" smtClean="0"/>
          </a:p>
          <a:p>
            <a:pPr lvl="1"/>
            <a:r>
              <a:rPr lang="en-US" sz="3600" dirty="0" smtClean="0"/>
              <a:t>Maintenance Rx</a:t>
            </a:r>
          </a:p>
          <a:p>
            <a:pPr lvl="1"/>
            <a:r>
              <a:rPr lang="en-US" sz="3600" dirty="0" smtClean="0"/>
              <a:t>Esp. for bipolar depression; in pregnancy</a:t>
            </a:r>
          </a:p>
          <a:p>
            <a:pPr lvl="1"/>
            <a:endParaRPr lang="en-US" sz="3600" dirty="0" smtClean="0"/>
          </a:p>
          <a:p>
            <a:r>
              <a:rPr lang="en-US" sz="3600" dirty="0" smtClean="0"/>
              <a:t>Gabapentin</a:t>
            </a:r>
          </a:p>
          <a:p>
            <a:pPr lvl="1"/>
            <a:r>
              <a:rPr lang="en-US" sz="3600" dirty="0" smtClean="0"/>
              <a:t>Used in non-</a:t>
            </a:r>
            <a:r>
              <a:rPr lang="en-US" sz="3600" dirty="0" err="1" smtClean="0"/>
              <a:t>repsonse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1618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ANXIOLYTICS </a:t>
            </a:r>
            <a:r>
              <a:rPr lang="en-US" dirty="0" smtClean="0">
                <a:sym typeface="Wingdings" panose="05000000000000000000" pitchFamily="2" charset="2"/>
              </a:rPr>
              <a:t> CURB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BDZs</a:t>
            </a:r>
          </a:p>
          <a:p>
            <a:pPr lvl="1"/>
            <a:r>
              <a:rPr lang="en-US" dirty="0"/>
              <a:t>They reduce anxiety, agitation and tension</a:t>
            </a:r>
          </a:p>
          <a:p>
            <a:pPr lvl="1"/>
            <a:r>
              <a:rPr lang="en-US" dirty="0"/>
              <a:t>Uses: sedatives, muscle relaxants, anticonvulsants</a:t>
            </a:r>
          </a:p>
          <a:p>
            <a:pPr lvl="1"/>
            <a:r>
              <a:rPr lang="en-US" dirty="0" err="1"/>
              <a:t>MoA</a:t>
            </a:r>
            <a:r>
              <a:rPr lang="en-US" dirty="0"/>
              <a:t>: enhance GABA neurotransmission</a:t>
            </a:r>
          </a:p>
          <a:p>
            <a:pPr lvl="1"/>
            <a:r>
              <a:rPr lang="en-US" dirty="0"/>
              <a:t>Are addictive</a:t>
            </a:r>
          </a:p>
          <a:p>
            <a:pPr lvl="1"/>
            <a:r>
              <a:rPr lang="en-US" dirty="0"/>
              <a:t>Should not be routinely prescribed</a:t>
            </a:r>
          </a:p>
          <a:p>
            <a:pPr lvl="1"/>
            <a:r>
              <a:rPr lang="en-US" dirty="0" smtClean="0"/>
              <a:t>Long acting compounds preferable for management of anxiety (half life &gt; 12 hours)</a:t>
            </a:r>
          </a:p>
          <a:p>
            <a:pPr lvl="2"/>
            <a:r>
              <a:rPr lang="en-US" dirty="0" smtClean="0"/>
              <a:t>Include diazepam, </a:t>
            </a:r>
            <a:r>
              <a:rPr lang="en-US" dirty="0" err="1" smtClean="0"/>
              <a:t>chlordiazepoxide</a:t>
            </a:r>
            <a:r>
              <a:rPr lang="en-US" dirty="0" smtClean="0"/>
              <a:t>, Alprazolam, Clonazepam</a:t>
            </a:r>
          </a:p>
          <a:p>
            <a:pPr lvl="1"/>
            <a:r>
              <a:rPr lang="en-US" dirty="0" smtClean="0"/>
              <a:t>S/E</a:t>
            </a:r>
          </a:p>
          <a:p>
            <a:pPr lvl="2"/>
            <a:r>
              <a:rPr lang="en-US" dirty="0" smtClean="0"/>
              <a:t>Headache, confusion, ataxia, blurred vision. GI disturbances, Jaundice, Paradoxical excitement.</a:t>
            </a:r>
          </a:p>
          <a:p>
            <a:pPr lvl="1"/>
            <a:r>
              <a:rPr lang="en-US" dirty="0" smtClean="0"/>
              <a:t>Potentiate effects of alcohol therefore, avoid alcohol</a:t>
            </a:r>
          </a:p>
          <a:p>
            <a:pPr lvl="1"/>
            <a:r>
              <a:rPr lang="en-US" dirty="0" smtClean="0"/>
              <a:t>Cause dependence which is associated with a withdrawal syndrome </a:t>
            </a:r>
            <a:r>
              <a:rPr lang="en-US" dirty="0" smtClean="0">
                <a:sym typeface="Wingdings" panose="05000000000000000000" pitchFamily="2" charset="2"/>
              </a:rPr>
              <a:t> apprehension, insomnia, nausea, tremor, heightened sensitivity to perceptual stimuli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Flumazenil  BDZ receptor antagonist useful in reversing toxicity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0133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AZAPIRONES </a:t>
            </a:r>
            <a:r>
              <a:rPr lang="en-US" dirty="0" smtClean="0">
                <a:sym typeface="Wingdings" panose="05000000000000000000" pitchFamily="2" charset="2"/>
              </a:rPr>
              <a:t> BUSPIRONE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GAD not for panic disorder</a:t>
            </a:r>
          </a:p>
          <a:p>
            <a:r>
              <a:rPr lang="en-US" dirty="0" smtClean="0"/>
              <a:t>Effects take several days to develop</a:t>
            </a:r>
          </a:p>
          <a:p>
            <a:r>
              <a:rPr lang="en-US" dirty="0" err="1" smtClean="0"/>
              <a:t>MoA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stimulates 5-HT</a:t>
            </a:r>
            <a:r>
              <a:rPr lang="en-US" baseline="-25000" dirty="0" smtClean="0">
                <a:sym typeface="Wingdings" panose="05000000000000000000" pitchFamily="2" charset="2"/>
              </a:rPr>
              <a:t>1A</a:t>
            </a:r>
            <a:r>
              <a:rPr lang="en-US" dirty="0" smtClean="0">
                <a:sym typeface="Wingdings" panose="05000000000000000000" pitchFamily="2" charset="2"/>
              </a:rPr>
              <a:t> receptor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Not sedative but associated with light headedness, nervousness &amp; headache</a:t>
            </a:r>
          </a:p>
        </p:txBody>
      </p:sp>
    </p:spTree>
    <p:extLst>
      <p:ext uri="{BB962C8B-B14F-4D97-AF65-F5344CB8AC3E}">
        <p14:creationId xmlns:p14="http://schemas.microsoft.com/office/powerpoint/2010/main" val="1104733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Antidepressants</a:t>
            </a:r>
          </a:p>
          <a:p>
            <a:pPr lvl="1"/>
            <a:r>
              <a:rPr lang="en-US" sz="2800" dirty="0" smtClean="0"/>
              <a:t>TCA, SSRI, MAOI</a:t>
            </a:r>
          </a:p>
          <a:p>
            <a:pPr lvl="1"/>
            <a:r>
              <a:rPr lang="en-US" sz="2800" dirty="0" smtClean="0"/>
              <a:t>Onset of effect -&gt; slower than of BDZs</a:t>
            </a:r>
          </a:p>
          <a:p>
            <a:r>
              <a:rPr lang="en-US" sz="2800" dirty="0" smtClean="0"/>
              <a:t>Beta </a:t>
            </a:r>
            <a:r>
              <a:rPr lang="en-US" sz="2800" dirty="0" err="1" smtClean="0"/>
              <a:t>adrenoceptor</a:t>
            </a:r>
            <a:r>
              <a:rPr lang="en-US" sz="2800" dirty="0" smtClean="0"/>
              <a:t> antagonists</a:t>
            </a:r>
          </a:p>
          <a:p>
            <a:pPr lvl="1"/>
            <a:r>
              <a:rPr lang="en-US" sz="2800" dirty="0" smtClean="0"/>
              <a:t>Relieves autonomic symptoms of anxiety</a:t>
            </a:r>
          </a:p>
          <a:p>
            <a:pPr lvl="1"/>
            <a:r>
              <a:rPr lang="en-US" sz="2800" dirty="0" smtClean="0"/>
              <a:t>Especially if main symptoms are tremors and palpitations</a:t>
            </a:r>
          </a:p>
          <a:p>
            <a:pPr lvl="1"/>
            <a:r>
              <a:rPr lang="en-US" sz="2800" dirty="0" smtClean="0"/>
              <a:t>Propranolol</a:t>
            </a:r>
          </a:p>
          <a:p>
            <a:pPr lvl="1"/>
            <a:r>
              <a:rPr lang="en-US" sz="2800" dirty="0" smtClean="0"/>
              <a:t>C/I in Hypotension, bradycardia, heart block, bronchospasms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7099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HYPNOTICS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sleep</a:t>
            </a:r>
          </a:p>
          <a:p>
            <a:r>
              <a:rPr lang="en-US" dirty="0" smtClean="0"/>
              <a:t>Primary chronic insomnia is rare</a:t>
            </a:r>
          </a:p>
          <a:p>
            <a:r>
              <a:rPr lang="en-US" dirty="0" smtClean="0"/>
              <a:t>Co-morbidity is the rule</a:t>
            </a:r>
          </a:p>
          <a:p>
            <a:r>
              <a:rPr lang="en-US" dirty="0" smtClean="0"/>
              <a:t>Non-pharmacologic methods first </a:t>
            </a:r>
            <a:r>
              <a:rPr lang="en-US" dirty="0" smtClean="0">
                <a:sym typeface="Wingdings" panose="05000000000000000000" pitchFamily="2" charset="2"/>
              </a:rPr>
              <a:t> sleep hygiene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ideal hypnotic would increase the length and quality of sleep without residual effects the next morning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Many anxiolytic drugs also act as hypnotics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Antihistamines and low doses of sedating anti-depressants e.g. amitriptyline are also used to facilitate sleep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66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HYPNOTICS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enhance GABA</a:t>
            </a:r>
          </a:p>
          <a:p>
            <a:pPr lvl="1"/>
            <a:r>
              <a:rPr lang="en-US" dirty="0" smtClean="0"/>
              <a:t>BDZs</a:t>
            </a:r>
          </a:p>
          <a:p>
            <a:pPr lvl="2"/>
            <a:r>
              <a:rPr lang="en-US" dirty="0" smtClean="0"/>
              <a:t>Shorter acting compounds lack hang over effects the next day  e.g. </a:t>
            </a:r>
            <a:r>
              <a:rPr lang="en-US" dirty="0" err="1" smtClean="0"/>
              <a:t>temazepam</a:t>
            </a:r>
            <a:endParaRPr lang="en-US" dirty="0" smtClean="0"/>
          </a:p>
          <a:p>
            <a:pPr lvl="2"/>
            <a:r>
              <a:rPr lang="en-US" dirty="0" smtClean="0"/>
              <a:t>Longer actin compounds produce some cognitive impairment the next day e.g. </a:t>
            </a:r>
            <a:r>
              <a:rPr lang="en-US" dirty="0" err="1" smtClean="0"/>
              <a:t>Flurazepam</a:t>
            </a:r>
            <a:r>
              <a:rPr lang="en-US" dirty="0" smtClean="0"/>
              <a:t>, </a:t>
            </a:r>
            <a:r>
              <a:rPr lang="en-US" dirty="0" err="1" smtClean="0"/>
              <a:t>Nitrazepam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Non-BDZ ligands</a:t>
            </a:r>
          </a:p>
          <a:p>
            <a:pPr lvl="2"/>
            <a:r>
              <a:rPr lang="en-US" dirty="0" err="1" smtClean="0"/>
              <a:t>Zoplicone</a:t>
            </a:r>
            <a:r>
              <a:rPr lang="en-US" dirty="0" smtClean="0"/>
              <a:t>, </a:t>
            </a:r>
            <a:r>
              <a:rPr lang="en-US" dirty="0" err="1" smtClean="0"/>
              <a:t>Zolpidem</a:t>
            </a:r>
            <a:r>
              <a:rPr lang="en-US" dirty="0" smtClean="0"/>
              <a:t>, </a:t>
            </a:r>
            <a:r>
              <a:rPr lang="en-US" dirty="0" err="1" smtClean="0"/>
              <a:t>Zaleplon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Melatonin </a:t>
            </a:r>
            <a:r>
              <a:rPr lang="en-US" dirty="0" smtClean="0">
                <a:sym typeface="Wingdings" panose="05000000000000000000" pitchFamily="2" charset="2"/>
              </a:rPr>
              <a:t> not addictive, nudges one to sleep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55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PSYCHOSTIMULANTS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Include</a:t>
            </a:r>
          </a:p>
          <a:p>
            <a:pPr lvl="1"/>
            <a:r>
              <a:rPr lang="en-US" dirty="0" smtClean="0"/>
              <a:t>Amphetamines – </a:t>
            </a:r>
            <a:r>
              <a:rPr lang="en-US" dirty="0" err="1" smtClean="0"/>
              <a:t>dextroamphetamine</a:t>
            </a:r>
            <a:endParaRPr lang="en-US" dirty="0" smtClean="0"/>
          </a:p>
          <a:p>
            <a:pPr lvl="1"/>
            <a:r>
              <a:rPr lang="en-US" dirty="0" smtClean="0"/>
              <a:t>Methylphenidate</a:t>
            </a:r>
          </a:p>
          <a:p>
            <a:r>
              <a:rPr lang="en-US" dirty="0" smtClean="0"/>
              <a:t>Increase the release and block the reuptake of dopamine and NE</a:t>
            </a:r>
            <a:br>
              <a:rPr lang="en-US" dirty="0" smtClean="0"/>
            </a:br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Narcolepsy</a:t>
            </a:r>
          </a:p>
          <a:p>
            <a:pPr lvl="1"/>
            <a:r>
              <a:rPr lang="en-US" dirty="0" smtClean="0"/>
              <a:t>ADHD</a:t>
            </a:r>
          </a:p>
          <a:p>
            <a:r>
              <a:rPr lang="en-US" dirty="0" smtClean="0"/>
              <a:t>S/E</a:t>
            </a:r>
          </a:p>
          <a:p>
            <a:pPr lvl="1"/>
            <a:r>
              <a:rPr lang="en-US" dirty="0" smtClean="0"/>
              <a:t>Restlessness</a:t>
            </a:r>
            <a:endParaRPr lang="en-US" dirty="0"/>
          </a:p>
          <a:p>
            <a:pPr lvl="1"/>
            <a:r>
              <a:rPr lang="en-US" dirty="0" smtClean="0"/>
              <a:t>Insomnia</a:t>
            </a:r>
          </a:p>
          <a:p>
            <a:pPr lvl="1"/>
            <a:r>
              <a:rPr lang="en-US" dirty="0" smtClean="0"/>
              <a:t>Poor appetite</a:t>
            </a:r>
          </a:p>
          <a:p>
            <a:pPr lvl="1"/>
            <a:r>
              <a:rPr lang="en-US" dirty="0" smtClean="0"/>
              <a:t>Dizziness</a:t>
            </a:r>
          </a:p>
          <a:p>
            <a:pPr lvl="1"/>
            <a:r>
              <a:rPr lang="en-US" dirty="0" smtClean="0"/>
              <a:t>Tremor</a:t>
            </a:r>
          </a:p>
          <a:p>
            <a:pPr lvl="1"/>
            <a:r>
              <a:rPr lang="en-US" dirty="0" smtClean="0"/>
              <a:t>Palpitations</a:t>
            </a:r>
          </a:p>
          <a:p>
            <a:pPr lvl="1"/>
            <a:r>
              <a:rPr lang="en-US" dirty="0" smtClean="0"/>
              <a:t>arrhythmias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90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ELECTROCONVULSIVE THERAPY (ECT)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Introduced in the late 1930s</a:t>
            </a:r>
          </a:p>
          <a:p>
            <a:endParaRPr lang="en-US" dirty="0"/>
          </a:p>
          <a:p>
            <a:r>
              <a:rPr lang="en-US" dirty="0" smtClean="0"/>
              <a:t>Initially </a:t>
            </a:r>
            <a:r>
              <a:rPr lang="en-US" b="1" dirty="0" err="1" smtClean="0"/>
              <a:t>Cardiazol</a:t>
            </a:r>
            <a:r>
              <a:rPr lang="en-US" dirty="0" smtClean="0"/>
              <a:t>, or just passing an electric current into the brain</a:t>
            </a:r>
          </a:p>
          <a:p>
            <a:endParaRPr lang="en-US" dirty="0" smtClean="0"/>
          </a:p>
          <a:p>
            <a:r>
              <a:rPr lang="en-US" dirty="0" smtClean="0"/>
              <a:t>Now made safer with use of brief anesthesia and muscle relaxants</a:t>
            </a:r>
          </a:p>
          <a:p>
            <a:endParaRPr lang="en-US" dirty="0"/>
          </a:p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Major depression</a:t>
            </a:r>
          </a:p>
          <a:p>
            <a:pPr lvl="2"/>
            <a:r>
              <a:rPr lang="en-US" dirty="0" smtClean="0"/>
              <a:t>Not responding to antidepressants; </a:t>
            </a:r>
          </a:p>
          <a:p>
            <a:pPr lvl="2"/>
            <a:r>
              <a:rPr lang="en-US" dirty="0" smtClean="0"/>
              <a:t>With psychotic symptoms</a:t>
            </a:r>
          </a:p>
          <a:p>
            <a:pPr lvl="2"/>
            <a:r>
              <a:rPr lang="en-US" dirty="0" smtClean="0"/>
              <a:t>with failure to eat or drink</a:t>
            </a:r>
          </a:p>
          <a:p>
            <a:pPr lvl="2"/>
            <a:r>
              <a:rPr lang="en-US" dirty="0" smtClean="0"/>
              <a:t>depressive stupor</a:t>
            </a:r>
          </a:p>
          <a:p>
            <a:pPr lvl="2"/>
            <a:r>
              <a:rPr lang="en-US" dirty="0" smtClean="0"/>
              <a:t>high suicide risk</a:t>
            </a:r>
          </a:p>
          <a:p>
            <a:pPr lvl="1"/>
            <a:r>
              <a:rPr lang="en-US" dirty="0" smtClean="0"/>
              <a:t>Schizoaffective depression</a:t>
            </a:r>
          </a:p>
          <a:p>
            <a:pPr lvl="1"/>
            <a:r>
              <a:rPr lang="en-US" dirty="0" smtClean="0"/>
              <a:t>Catatonic schizophrenia</a:t>
            </a:r>
          </a:p>
          <a:p>
            <a:pPr lvl="1"/>
            <a:r>
              <a:rPr lang="en-US" dirty="0" smtClean="0"/>
              <a:t>Mania not responding to drug treatment</a:t>
            </a:r>
          </a:p>
          <a:p>
            <a:pPr lvl="1"/>
            <a:r>
              <a:rPr lang="en-US" dirty="0" smtClean="0"/>
              <a:t>Pot-partum psychosis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28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THERAPIES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treatments (Biological)</a:t>
            </a:r>
          </a:p>
          <a:p>
            <a:pPr lvl="1"/>
            <a:r>
              <a:rPr lang="en-US" dirty="0" smtClean="0"/>
              <a:t>Pharmacotherapy</a:t>
            </a:r>
          </a:p>
          <a:p>
            <a:pPr lvl="1"/>
            <a:r>
              <a:rPr lang="en-US" dirty="0" smtClean="0"/>
              <a:t>ECT</a:t>
            </a:r>
          </a:p>
          <a:p>
            <a:pPr lvl="1"/>
            <a:r>
              <a:rPr lang="en-US" dirty="0" smtClean="0"/>
              <a:t>Surgery</a:t>
            </a:r>
          </a:p>
          <a:p>
            <a:r>
              <a:rPr lang="en-US" dirty="0" smtClean="0"/>
              <a:t>Non-biological treatments</a:t>
            </a:r>
          </a:p>
          <a:p>
            <a:pPr lvl="1"/>
            <a:r>
              <a:rPr lang="en-US" dirty="0" smtClean="0"/>
              <a:t>Psychotherapy</a:t>
            </a:r>
          </a:p>
        </p:txBody>
      </p:sp>
    </p:spTree>
    <p:extLst>
      <p:ext uri="{BB962C8B-B14F-4D97-AF65-F5344CB8AC3E}">
        <p14:creationId xmlns:p14="http://schemas.microsoft.com/office/powerpoint/2010/main" val="777937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MoA</a:t>
            </a:r>
            <a:endParaRPr lang="en-US" dirty="0" smtClean="0"/>
          </a:p>
          <a:p>
            <a:pPr lvl="1"/>
            <a:r>
              <a:rPr lang="en-US" dirty="0" smtClean="0"/>
              <a:t>Neurochemical effects of ECT – Changes in the brain monoamine pathway</a:t>
            </a:r>
          </a:p>
          <a:p>
            <a:pPr lvl="2"/>
            <a:r>
              <a:rPr lang="en-US" dirty="0" smtClean="0"/>
              <a:t>Down-regulation of noradrenaline beta </a:t>
            </a:r>
            <a:r>
              <a:rPr lang="en-US" dirty="0" err="1" smtClean="0"/>
              <a:t>adrenoceptors</a:t>
            </a:r>
            <a:endParaRPr lang="en-US" dirty="0" smtClean="0"/>
          </a:p>
          <a:p>
            <a:pPr lvl="2"/>
            <a:r>
              <a:rPr lang="en-US" dirty="0" smtClean="0"/>
              <a:t>Increased expression of D2 receptors</a:t>
            </a:r>
          </a:p>
          <a:p>
            <a:r>
              <a:rPr lang="en-US" dirty="0" smtClean="0"/>
              <a:t>S/</a:t>
            </a:r>
            <a:r>
              <a:rPr lang="en-US" dirty="0" err="1" smtClean="0"/>
              <a:t>Es</a:t>
            </a:r>
            <a:endParaRPr lang="en-US" dirty="0" smtClean="0"/>
          </a:p>
          <a:p>
            <a:pPr lvl="1"/>
            <a:r>
              <a:rPr lang="en-US" dirty="0" smtClean="0"/>
              <a:t>Retrograde amnesia</a:t>
            </a:r>
          </a:p>
          <a:p>
            <a:pPr lvl="1"/>
            <a:r>
              <a:rPr lang="en-US" dirty="0" smtClean="0"/>
              <a:t>Anterograde amnesia</a:t>
            </a:r>
          </a:p>
          <a:p>
            <a:pPr lvl="1"/>
            <a:r>
              <a:rPr lang="en-US" dirty="0" smtClean="0"/>
              <a:t>Brief disorientation</a:t>
            </a:r>
          </a:p>
          <a:p>
            <a:pPr lvl="1"/>
            <a:r>
              <a:rPr lang="en-US" dirty="0" smtClean="0"/>
              <a:t>Headache</a:t>
            </a:r>
          </a:p>
          <a:p>
            <a:r>
              <a:rPr lang="en-US" dirty="0" smtClean="0"/>
              <a:t>C/I</a:t>
            </a:r>
          </a:p>
          <a:p>
            <a:pPr lvl="1"/>
            <a:r>
              <a:rPr lang="en-US" dirty="0" smtClean="0"/>
              <a:t>No absolute </a:t>
            </a:r>
          </a:p>
          <a:p>
            <a:pPr lvl="1"/>
            <a:r>
              <a:rPr lang="en-US" dirty="0" smtClean="0"/>
              <a:t>Most are anesthetic</a:t>
            </a:r>
          </a:p>
          <a:p>
            <a:pPr lvl="1"/>
            <a:r>
              <a:rPr lang="en-US" dirty="0" smtClean="0"/>
              <a:t>E.g. brain tumor</a:t>
            </a:r>
          </a:p>
          <a:p>
            <a:pPr lvl="1"/>
            <a:r>
              <a:rPr lang="en-US" dirty="0" smtClean="0"/>
              <a:t>Lateralizing 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99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NEUROSURGERY FOR MENTAL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Controversial</a:t>
            </a:r>
          </a:p>
          <a:p>
            <a:r>
              <a:rPr lang="en-US" dirty="0" smtClean="0"/>
              <a:t>Indications</a:t>
            </a:r>
          </a:p>
          <a:p>
            <a:pPr lvl="1"/>
            <a:r>
              <a:rPr lang="en-US" dirty="0" smtClean="0"/>
              <a:t>Severe mood disorders, </a:t>
            </a:r>
            <a:r>
              <a:rPr lang="en-US" dirty="0"/>
              <a:t>O</a:t>
            </a:r>
            <a:r>
              <a:rPr lang="en-US" dirty="0" smtClean="0"/>
              <a:t>CD, severe anxiety disorders</a:t>
            </a:r>
          </a:p>
          <a:p>
            <a:pPr lvl="1"/>
            <a:r>
              <a:rPr lang="en-US" dirty="0" smtClean="0"/>
              <a:t>Patient must want the operation</a:t>
            </a:r>
          </a:p>
          <a:p>
            <a:pPr lvl="1"/>
            <a:r>
              <a:rPr lang="en-US" dirty="0" smtClean="0"/>
              <a:t>All reasonable Rx have completely failed</a:t>
            </a:r>
          </a:p>
          <a:p>
            <a:pPr lvl="1"/>
            <a:r>
              <a:rPr lang="en-US" dirty="0" smtClean="0"/>
              <a:t>Patient remains ill but has capacity to provide consent</a:t>
            </a:r>
          </a:p>
          <a:p>
            <a:r>
              <a:rPr lang="en-US" dirty="0" smtClean="0"/>
              <a:t>Stereotactic procedures used include</a:t>
            </a:r>
          </a:p>
          <a:p>
            <a:pPr lvl="1"/>
            <a:r>
              <a:rPr lang="en-US" dirty="0" smtClean="0"/>
              <a:t>Sub-caudate </a:t>
            </a:r>
            <a:r>
              <a:rPr lang="en-US" dirty="0" err="1" smtClean="0"/>
              <a:t>tractotomy</a:t>
            </a:r>
            <a:endParaRPr lang="en-US" dirty="0" smtClean="0"/>
          </a:p>
          <a:p>
            <a:pPr lvl="1"/>
            <a:r>
              <a:rPr lang="en-US" dirty="0" smtClean="0"/>
              <a:t>Anterior </a:t>
            </a:r>
            <a:r>
              <a:rPr lang="en-US" dirty="0" err="1" smtClean="0"/>
              <a:t>cingulotomy</a:t>
            </a:r>
            <a:endParaRPr lang="en-US" dirty="0" smtClean="0"/>
          </a:p>
          <a:p>
            <a:pPr lvl="1"/>
            <a:r>
              <a:rPr lang="en-US" dirty="0" smtClean="0"/>
              <a:t>Limbic leucotomy</a:t>
            </a:r>
          </a:p>
          <a:p>
            <a:pPr lvl="1"/>
            <a:r>
              <a:rPr lang="en-US" dirty="0" smtClean="0"/>
              <a:t>Anterior </a:t>
            </a:r>
            <a:r>
              <a:rPr lang="en-US" dirty="0" err="1" smtClean="0"/>
              <a:t>capsulotomy</a:t>
            </a:r>
            <a:endParaRPr lang="en-US" dirty="0" smtClean="0"/>
          </a:p>
          <a:p>
            <a:r>
              <a:rPr lang="en-US" dirty="0" smtClean="0"/>
              <a:t>A/E</a:t>
            </a:r>
          </a:p>
          <a:p>
            <a:pPr lvl="1"/>
            <a:r>
              <a:rPr lang="en-US" dirty="0" smtClean="0"/>
              <a:t>Operative mortality, hemorrhage, hemiplegia, epilepsy, personality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572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Rx of seasonal affective disorder</a:t>
            </a:r>
          </a:p>
          <a:p>
            <a:endParaRPr lang="en-US" sz="2800" dirty="0" smtClean="0"/>
          </a:p>
          <a:p>
            <a:r>
              <a:rPr lang="en-US" sz="2800" dirty="0" smtClean="0"/>
              <a:t>Used to ameliorate symptoms of winter depression due to effects on circadian and seasonal rhythms</a:t>
            </a:r>
          </a:p>
          <a:p>
            <a:endParaRPr lang="en-US" sz="2800" dirty="0" smtClean="0"/>
          </a:p>
          <a:p>
            <a:r>
              <a:rPr lang="en-US" sz="2800" dirty="0" smtClean="0"/>
              <a:t>Administered using light box, 2 hours/20 minutes a day for 1-3 weeks</a:t>
            </a:r>
          </a:p>
          <a:p>
            <a:endParaRPr lang="en-US" sz="2800" dirty="0" smtClean="0"/>
          </a:p>
          <a:p>
            <a:r>
              <a:rPr lang="en-US" sz="2800" dirty="0" smtClean="0"/>
              <a:t>Dawn stimulating alarm clocks</a:t>
            </a:r>
          </a:p>
          <a:p>
            <a:pPr lvl="1"/>
            <a:r>
              <a:rPr lang="en-US" sz="2800" dirty="0" smtClean="0"/>
              <a:t>Light fills the room when it’s supposed to be dawn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50201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59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REPETITIVE TRANSCRANIAL MAGNETIC STIMULATION (</a:t>
            </a:r>
            <a:r>
              <a:rPr lang="en-US" dirty="0" err="1" smtClean="0"/>
              <a:t>rTMS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9098"/>
            <a:ext cx="12192000" cy="5698901"/>
          </a:xfrm>
        </p:spPr>
        <p:txBody>
          <a:bodyPr/>
          <a:lstStyle/>
          <a:p>
            <a:r>
              <a:rPr lang="en-US" dirty="0" smtClean="0"/>
              <a:t>Used for Rx of resistant depression</a:t>
            </a:r>
          </a:p>
          <a:p>
            <a:r>
              <a:rPr lang="en-US" dirty="0" smtClean="0"/>
              <a:t>No longer experimental</a:t>
            </a:r>
          </a:p>
          <a:p>
            <a:r>
              <a:rPr lang="en-US" dirty="0" smtClean="0"/>
              <a:t>An electromagnetic coil is placed on the scalp, pulses of current then produce a powerful magnetic field.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0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INTRODUCTION TO PHARMACOTHERAPY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 smtClean="0"/>
              <a:t>Psychopharmacology: study of drugs that influence the human mental state and behavior</a:t>
            </a:r>
          </a:p>
          <a:p>
            <a:r>
              <a:rPr lang="en-US" dirty="0" smtClean="0"/>
              <a:t>Pharmacokinetics of drugs will be studied (ADME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Absorption</a:t>
            </a:r>
          </a:p>
          <a:p>
            <a:pPr lvl="1"/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Metabolism</a:t>
            </a:r>
          </a:p>
          <a:p>
            <a:pPr lvl="1"/>
            <a:r>
              <a:rPr lang="en-US" dirty="0" smtClean="0"/>
              <a:t>Excretion</a:t>
            </a:r>
            <a:endParaRPr lang="en-US" dirty="0" smtClean="0"/>
          </a:p>
          <a:p>
            <a:r>
              <a:rPr lang="en-US" dirty="0" smtClean="0"/>
              <a:t>Neurotransmitters </a:t>
            </a:r>
            <a:r>
              <a:rPr lang="en-US" dirty="0" smtClean="0">
                <a:sym typeface="Wingdings" panose="05000000000000000000" pitchFamily="2" charset="2"/>
              </a:rPr>
              <a:t> endogenous chemicals in the human body responsible for transmission of nerve impulses between neurons and target </a:t>
            </a:r>
            <a:r>
              <a:rPr lang="en-US" dirty="0" smtClean="0">
                <a:sym typeface="Wingdings" panose="05000000000000000000" pitchFamily="2" charset="2"/>
              </a:rPr>
              <a:t>cells across a synapse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For a signal to be transmitted across, an optimum of NTs, in the synaptic space must be present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 mentally healthy individuals, there is a balance between the amount of NTs in the synaptic space and the pre-synaptic neuron.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 disruption in the balance of the amount of neurotransmitters mental and metabolic disorders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Pharmacodynamics  how the drug works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Psycho-tropics  interfere with neurotransmitter </a:t>
            </a:r>
            <a:r>
              <a:rPr lang="en-US" dirty="0" smtClean="0">
                <a:sym typeface="Wingdings" panose="05000000000000000000" pitchFamily="2" charset="2"/>
              </a:rPr>
              <a:t>function in several ways: 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On neurotransmitter receptors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Storage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Release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</a:t>
            </a:r>
            <a:r>
              <a:rPr lang="en-US" dirty="0" smtClean="0">
                <a:sym typeface="Wingdings" panose="05000000000000000000" pitchFamily="2" charset="2"/>
              </a:rPr>
              <a:t>euptake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Metabolism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Can be an </a:t>
            </a:r>
            <a:r>
              <a:rPr lang="en-US" dirty="0" smtClean="0">
                <a:sym typeface="Wingdings" panose="05000000000000000000" pitchFamily="2" charset="2"/>
              </a:rPr>
              <a:t>Agonist (mimic endogenous neurotransmitters) or antagonist (bind receptors and block the action of agonist)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14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Important </a:t>
            </a:r>
            <a:r>
              <a:rPr lang="en-US" sz="3200" dirty="0" smtClean="0"/>
              <a:t>neurotransmitters implicated in psychopharmacology include:</a:t>
            </a:r>
            <a:endParaRPr lang="en-US" sz="3200" dirty="0" smtClean="0"/>
          </a:p>
          <a:p>
            <a:pPr lvl="1"/>
            <a:r>
              <a:rPr lang="en-US" sz="3200" dirty="0" smtClean="0"/>
              <a:t>Acetylcholine </a:t>
            </a:r>
            <a:r>
              <a:rPr lang="en-US" sz="3200" dirty="0" smtClean="0">
                <a:sym typeface="Wingdings" panose="05000000000000000000" pitchFamily="2" charset="2"/>
              </a:rPr>
              <a:t> reduced in Alzheimer’s disease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Serotonin  regulates mood, anxiety and arousal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Dopamine  schizophrenia and parkinsonism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Norepinephrine &amp; Epinephrine  mood disorders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Glutamate  excitatory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GABA  inhibitory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585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Thorough medical evaluation</a:t>
            </a:r>
          </a:p>
          <a:p>
            <a:r>
              <a:rPr lang="en-US" dirty="0" smtClean="0"/>
              <a:t>Beware of side effects, current and previous response</a:t>
            </a:r>
          </a:p>
          <a:p>
            <a:r>
              <a:rPr lang="en-US" dirty="0" smtClean="0"/>
              <a:t>Inform family benefits and risks, delay in </a:t>
            </a:r>
            <a:r>
              <a:rPr lang="en-US" dirty="0" smtClean="0"/>
              <a:t>therapeutic response</a:t>
            </a:r>
            <a:endParaRPr lang="en-US" dirty="0" smtClean="0"/>
          </a:p>
          <a:p>
            <a:r>
              <a:rPr lang="en-US" dirty="0" smtClean="0"/>
              <a:t>Start low dose and increase </a:t>
            </a:r>
            <a:r>
              <a:rPr lang="en-US" dirty="0" smtClean="0"/>
              <a:t>slowly (dosage)</a:t>
            </a:r>
            <a:endParaRPr lang="en-US" dirty="0" smtClean="0"/>
          </a:p>
          <a:p>
            <a:r>
              <a:rPr lang="en-US" dirty="0" smtClean="0"/>
              <a:t>Special </a:t>
            </a:r>
            <a:r>
              <a:rPr lang="en-US" dirty="0" smtClean="0"/>
              <a:t>considerations for special populations:</a:t>
            </a:r>
            <a:endParaRPr lang="en-US" dirty="0" smtClean="0"/>
          </a:p>
          <a:p>
            <a:pPr lvl="1"/>
            <a:r>
              <a:rPr lang="en-US" dirty="0" smtClean="0"/>
              <a:t>Children, </a:t>
            </a:r>
            <a:r>
              <a:rPr lang="en-US" dirty="0" smtClean="0"/>
              <a:t>nursing and pregnant </a:t>
            </a:r>
            <a:r>
              <a:rPr lang="en-US" dirty="0" smtClean="0"/>
              <a:t>women</a:t>
            </a:r>
            <a:r>
              <a:rPr lang="en-US" dirty="0" smtClean="0"/>
              <a:t>	</a:t>
            </a:r>
          </a:p>
          <a:p>
            <a:pPr lvl="2"/>
            <a:r>
              <a:rPr lang="en-US" dirty="0" smtClean="0"/>
              <a:t>Valproate </a:t>
            </a:r>
            <a:r>
              <a:rPr lang="en-US" dirty="0" smtClean="0">
                <a:sym typeface="Wingdings" panose="05000000000000000000" pitchFamily="2" charset="2"/>
              </a:rPr>
              <a:t> polycystic ovarian syndrome</a:t>
            </a:r>
            <a:endParaRPr lang="en-US" dirty="0" smtClean="0"/>
          </a:p>
          <a:p>
            <a:r>
              <a:rPr lang="en-US" dirty="0" smtClean="0"/>
              <a:t>Beware of drug interactions	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400" dirty="0" smtClean="0"/>
              <a:t>Anxiolytics and hypnotics</a:t>
            </a:r>
          </a:p>
          <a:p>
            <a:pPr lvl="1"/>
            <a:r>
              <a:rPr lang="en-US" sz="4400" dirty="0" smtClean="0"/>
              <a:t>Antipsychotics</a:t>
            </a:r>
          </a:p>
          <a:p>
            <a:pPr lvl="1"/>
            <a:r>
              <a:rPr lang="en-US" sz="4400" dirty="0" smtClean="0"/>
              <a:t>Antidepressants</a:t>
            </a:r>
          </a:p>
          <a:p>
            <a:pPr lvl="1"/>
            <a:r>
              <a:rPr lang="en-US" sz="4400" dirty="0" smtClean="0"/>
              <a:t>Mood stabilizers</a:t>
            </a:r>
          </a:p>
          <a:p>
            <a:pPr lvl="1"/>
            <a:r>
              <a:rPr lang="en-US" sz="4400" dirty="0" smtClean="0"/>
              <a:t>Prescription stimulants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82547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ANTIPSYCHOTICS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Used to treat psychosis </a:t>
            </a:r>
            <a:r>
              <a:rPr lang="en-US" sz="3200" dirty="0" smtClean="0">
                <a:sym typeface="Wingdings" panose="05000000000000000000" pitchFamily="2" charset="2"/>
              </a:rPr>
              <a:t> disorders resulting from abnormal perception of reality accompanied by defective insight) e.g. in schizophrenia and mania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Psychotic patients experience delusions, hallucinations, cognitive impairments, personality changes and though disorders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Also useful for sedation and tranquilization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Non-psychotic indications  tic disorders e.g. Tourette syndrome</a:t>
            </a:r>
          </a:p>
        </p:txBody>
      </p:sp>
    </p:spTree>
    <p:extLst>
      <p:ext uri="{BB962C8B-B14F-4D97-AF65-F5344CB8AC3E}">
        <p14:creationId xmlns:p14="http://schemas.microsoft.com/office/powerpoint/2010/main" val="373507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Typical (1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generation)</a:t>
            </a:r>
            <a:endParaRPr lang="en-US" sz="3200" dirty="0" smtClean="0"/>
          </a:p>
          <a:p>
            <a:pPr lvl="1"/>
            <a:r>
              <a:rPr lang="en-US" sz="3200" dirty="0" smtClean="0"/>
              <a:t>Older e.g. chlorpromazine</a:t>
            </a:r>
          </a:p>
          <a:p>
            <a:pPr lvl="1"/>
            <a:r>
              <a:rPr lang="en-US" sz="3200" dirty="0" smtClean="0"/>
              <a:t>Produce EPS due to action on basal ganglia e.g. </a:t>
            </a:r>
            <a:endParaRPr lang="en-US" sz="3200" dirty="0"/>
          </a:p>
          <a:p>
            <a:pPr lvl="2"/>
            <a:r>
              <a:rPr lang="en-US" sz="3200" dirty="0" smtClean="0"/>
              <a:t>Parkinsonism (muscle rigidity, tremor, </a:t>
            </a:r>
            <a:r>
              <a:rPr lang="en-US" sz="3200" dirty="0" err="1" smtClean="0"/>
              <a:t>bradykinesia</a:t>
            </a:r>
            <a:r>
              <a:rPr lang="en-US" sz="3200" dirty="0" smtClean="0"/>
              <a:t>)</a:t>
            </a:r>
          </a:p>
          <a:p>
            <a:pPr lvl="2"/>
            <a:r>
              <a:rPr lang="en-US" sz="3200" dirty="0" smtClean="0"/>
              <a:t>Acute dystonic reactions </a:t>
            </a:r>
            <a:r>
              <a:rPr lang="en-US" sz="3200" dirty="0" smtClean="0">
                <a:sym typeface="Wingdings" panose="05000000000000000000" pitchFamily="2" charset="2"/>
              </a:rPr>
              <a:t> sudden muscle contraction e.g. torticollis</a:t>
            </a:r>
            <a:endParaRPr lang="en-US" sz="3200" dirty="0" smtClean="0"/>
          </a:p>
          <a:p>
            <a:pPr lvl="2"/>
            <a:r>
              <a:rPr lang="en-US" sz="3200" dirty="0" smtClean="0"/>
              <a:t>Dyskinesia</a:t>
            </a:r>
          </a:p>
          <a:p>
            <a:pPr lvl="2"/>
            <a:r>
              <a:rPr lang="en-US" sz="3200" dirty="0" err="1" smtClean="0"/>
              <a:t>Akathisia</a:t>
            </a:r>
            <a:endParaRPr lang="en-US" sz="3200" dirty="0" smtClean="0"/>
          </a:p>
          <a:p>
            <a:pPr lvl="2"/>
            <a:r>
              <a:rPr lang="en-US" sz="3200" dirty="0" smtClean="0"/>
              <a:t>Tardive dyskinesia</a:t>
            </a:r>
          </a:p>
          <a:p>
            <a:r>
              <a:rPr lang="en-US" sz="3200" dirty="0" smtClean="0"/>
              <a:t>Atypical </a:t>
            </a:r>
          </a:p>
          <a:p>
            <a:pPr lvl="1"/>
            <a:r>
              <a:rPr lang="en-US" sz="3200" dirty="0" smtClean="0"/>
              <a:t>Second generation; clozapine was discovered much earlier than typical antipsychotics</a:t>
            </a:r>
          </a:p>
          <a:p>
            <a:pPr lvl="1"/>
            <a:r>
              <a:rPr lang="en-US" sz="3200" dirty="0" smtClean="0"/>
              <a:t>Lower propensity to produce EPS; prolonged elevated prolactin; greater effect on negative symptoms of schizophrenia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534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1591</Words>
  <Application>Microsoft Office PowerPoint</Application>
  <PresentationFormat>Widescreen</PresentationFormat>
  <Paragraphs>331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Office Theme</vt:lpstr>
      <vt:lpstr>BIOLOGICAL THERAPIES</vt:lpstr>
      <vt:lpstr>BACKGROUND</vt:lpstr>
      <vt:lpstr>TYPES OF THERAPIES</vt:lpstr>
      <vt:lpstr>1. INTRODUCTION TO PHARMACOTHERAPY</vt:lpstr>
      <vt:lpstr>CONT.</vt:lpstr>
      <vt:lpstr>PRESCRIBING PRINCIPLES</vt:lpstr>
      <vt:lpstr>CLASSIFICATION</vt:lpstr>
      <vt:lpstr>ANTIPSYCHOTICS</vt:lpstr>
      <vt:lpstr>CLASSIFICATION</vt:lpstr>
      <vt:lpstr>TYPICAL ANTIPSYCHOTICS</vt:lpstr>
      <vt:lpstr>ATYPICAL ANTIPSYCHOTICS</vt:lpstr>
      <vt:lpstr>MoA</vt:lpstr>
      <vt:lpstr>DEPOT ANTIPSYCHOTICS</vt:lpstr>
      <vt:lpstr>SIDE EFFECTS</vt:lpstr>
      <vt:lpstr>ANTIDEPRESSANTS</vt:lpstr>
      <vt:lpstr>TCA</vt:lpstr>
      <vt:lpstr>MAOIs &amp; REVERSIBLE MONOAMINE OXIDASE INHIBITORS (RIMAs)</vt:lpstr>
      <vt:lpstr>SSRIS</vt:lpstr>
      <vt:lpstr>OTHERS</vt:lpstr>
      <vt:lpstr>MOOD STABILIZERS FOR MANIA AND DEPRESSION IN BIPOLAR PATIENTS</vt:lpstr>
      <vt:lpstr>ANTICONVULSANTS</vt:lpstr>
      <vt:lpstr>CONT.</vt:lpstr>
      <vt:lpstr>ANXIOLYTICS  CURB ANXIETY</vt:lpstr>
      <vt:lpstr>AZAPIRONES  BUSPIRONE</vt:lpstr>
      <vt:lpstr>CONT.</vt:lpstr>
      <vt:lpstr>HYPNOTICS</vt:lpstr>
      <vt:lpstr>HYPNOTICS</vt:lpstr>
      <vt:lpstr>PSYCHOSTIMULANTS</vt:lpstr>
      <vt:lpstr>2. ELECTROCONVULSIVE THERAPY (ECT)</vt:lpstr>
      <vt:lpstr>CONT.</vt:lpstr>
      <vt:lpstr>NEUROSURGERY FOR MENTAL DISORDERS</vt:lpstr>
      <vt:lpstr>LIGHT THERAPY</vt:lpstr>
      <vt:lpstr>REPETITIVE TRANSCRANIAL MAGNETIC STIMULATION (rTMS)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THERAPIES</dc:title>
  <dc:creator>Effie Nailah</dc:creator>
  <cp:lastModifiedBy>Effie Nailah</cp:lastModifiedBy>
  <cp:revision>14</cp:revision>
  <dcterms:created xsi:type="dcterms:W3CDTF">2016-09-30T06:32:20Z</dcterms:created>
  <dcterms:modified xsi:type="dcterms:W3CDTF">2016-10-03T07:05:25Z</dcterms:modified>
</cp:coreProperties>
</file>