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2"/>
  </p:notesMasterIdLst>
  <p:sldIdLst>
    <p:sldId id="256" r:id="rId3"/>
    <p:sldId id="281" r:id="rId4"/>
    <p:sldId id="282" r:id="rId5"/>
    <p:sldId id="283" r:id="rId6"/>
    <p:sldId id="284" r:id="rId7"/>
    <p:sldId id="285" r:id="rId8"/>
    <p:sldId id="257" r:id="rId9"/>
    <p:sldId id="258" r:id="rId10"/>
    <p:sldId id="259" r:id="rId11"/>
    <p:sldId id="260" r:id="rId12"/>
    <p:sldId id="261" r:id="rId13"/>
    <p:sldId id="275" r:id="rId14"/>
    <p:sldId id="276" r:id="rId15"/>
    <p:sldId id="277" r:id="rId16"/>
    <p:sldId id="278" r:id="rId17"/>
    <p:sldId id="279" r:id="rId18"/>
    <p:sldId id="262" r:id="rId19"/>
    <p:sldId id="280" r:id="rId20"/>
    <p:sldId id="269" r:id="rId21"/>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Comic Sans MS" pitchFamily="66" charset="0"/>
        <a:ea typeface="+mn-ea"/>
        <a:cs typeface="+mn-cs"/>
      </a:defRPr>
    </a:lvl1pPr>
    <a:lvl2pPr marL="457200" algn="l" rtl="0" fontAlgn="base">
      <a:spcBef>
        <a:spcPct val="0"/>
      </a:spcBef>
      <a:spcAft>
        <a:spcPct val="0"/>
      </a:spcAft>
      <a:defRPr kern="1200">
        <a:solidFill>
          <a:schemeClr val="tx1"/>
        </a:solidFill>
        <a:latin typeface="Comic Sans MS" pitchFamily="66" charset="0"/>
        <a:ea typeface="+mn-ea"/>
        <a:cs typeface="+mn-cs"/>
      </a:defRPr>
    </a:lvl2pPr>
    <a:lvl3pPr marL="914400" algn="l" rtl="0" fontAlgn="base">
      <a:spcBef>
        <a:spcPct val="0"/>
      </a:spcBef>
      <a:spcAft>
        <a:spcPct val="0"/>
      </a:spcAft>
      <a:defRPr kern="1200">
        <a:solidFill>
          <a:schemeClr val="tx1"/>
        </a:solidFill>
        <a:latin typeface="Comic Sans MS" pitchFamily="66" charset="0"/>
        <a:ea typeface="+mn-ea"/>
        <a:cs typeface="+mn-cs"/>
      </a:defRPr>
    </a:lvl3pPr>
    <a:lvl4pPr marL="1371600" algn="l" rtl="0" fontAlgn="base">
      <a:spcBef>
        <a:spcPct val="0"/>
      </a:spcBef>
      <a:spcAft>
        <a:spcPct val="0"/>
      </a:spcAft>
      <a:defRPr kern="1200">
        <a:solidFill>
          <a:schemeClr val="tx1"/>
        </a:solidFill>
        <a:latin typeface="Comic Sans MS" pitchFamily="66" charset="0"/>
        <a:ea typeface="+mn-ea"/>
        <a:cs typeface="+mn-cs"/>
      </a:defRPr>
    </a:lvl4pPr>
    <a:lvl5pPr marL="1828800" algn="l" rtl="0" fontAlgn="base">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917" autoAdjust="0"/>
  </p:normalViewPr>
  <p:slideViewPr>
    <p:cSldViewPr>
      <p:cViewPr>
        <p:scale>
          <a:sx n="58" d="100"/>
          <a:sy n="58" d="100"/>
        </p:scale>
        <p:origin x="1716" y="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F1FC3E-A8C2-4B80-84C4-F4B0A6BA22E1}" type="datetimeFigureOut">
              <a:rPr lang="en-US" smtClean="0"/>
              <a:pPr/>
              <a:t>10/6/2016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FA54F0-1CF3-497C-9F2A-83D04CD21F2E}" type="slidenum">
              <a:rPr lang="en-US" smtClean="0"/>
              <a:pPr/>
              <a:t>‹#›</a:t>
            </a:fld>
            <a:endParaRPr lang="en-US"/>
          </a:p>
        </p:txBody>
      </p:sp>
    </p:spTree>
    <p:extLst>
      <p:ext uri="{BB962C8B-B14F-4D97-AF65-F5344CB8AC3E}">
        <p14:creationId xmlns:p14="http://schemas.microsoft.com/office/powerpoint/2010/main" val="3496571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AA6D5B-E8C4-46B2-8546-ED6170B7276E}" type="slidenum">
              <a:rPr lang="en-US"/>
              <a:pPr/>
              <a:t>2</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r>
              <a:rPr lang="en-US" dirty="0"/>
              <a:t>     Data provided by Doug </a:t>
            </a:r>
            <a:r>
              <a:rPr lang="en-US" dirty="0" err="1"/>
              <a:t>Moul's</a:t>
            </a:r>
            <a:r>
              <a:rPr lang="en-US" dirty="0"/>
              <a:t> review of records from Weston State Hospital in mid- to late 1800s--before there was a classification system in psychiatry or mental health.</a:t>
            </a:r>
          </a:p>
          <a:p>
            <a:r>
              <a:rPr lang="en-US" dirty="0"/>
              <a:t>     Weston was large state hospital for MI established around the time of the Civil War. 2nd largest cut stone building in the world (to the Vatican).  The census was quite large at times.  The facility has more recently been replaced by Sharpe Hospital</a:t>
            </a:r>
          </a:p>
          <a:p>
            <a:endParaRPr lang="en-US" dirty="0"/>
          </a:p>
          <a:p>
            <a:r>
              <a:rPr lang="en-US" dirty="0"/>
              <a:t>WHAT ARE SOME WAYS WE IDENTIFY </a:t>
            </a:r>
            <a:r>
              <a:rPr lang="en-US" dirty="0" smtClean="0"/>
              <a:t>ABNORMAL </a:t>
            </a:r>
            <a:r>
              <a:rPr lang="en-US" dirty="0"/>
              <a:t>BEHAVIOR?</a:t>
            </a:r>
          </a:p>
        </p:txBody>
      </p:sp>
    </p:spTree>
    <p:extLst>
      <p:ext uri="{BB962C8B-B14F-4D97-AF65-F5344CB8AC3E}">
        <p14:creationId xmlns:p14="http://schemas.microsoft.com/office/powerpoint/2010/main" val="4162683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1D49A8-6F3D-4879-B6A3-9D71A2AC0244}" type="slidenum">
              <a:rPr lang="en-US"/>
              <a:pPr/>
              <a:t>3</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r>
              <a:rPr lang="en-US" dirty="0"/>
              <a:t>ANY TIME THAT IT IS GOOD TO BE ABNORMAL?</a:t>
            </a:r>
          </a:p>
          <a:p>
            <a:endParaRPr lang="en-US" dirty="0"/>
          </a:p>
          <a:p>
            <a:r>
              <a:rPr lang="en-US" dirty="0"/>
              <a:t>Historically, moral definitions have been the rule.  Possession and a variety of demonic explanations have been common from pre-historic times.  Birthmarks were signs of the devil--</a:t>
            </a:r>
            <a:r>
              <a:rPr lang="en-US" dirty="0" err="1"/>
              <a:t>possesion</a:t>
            </a:r>
            <a:r>
              <a:rPr lang="en-US" dirty="0"/>
              <a:t> was usually for a misdeed, so the treatments tended to be severe--trephining or exorcism.</a:t>
            </a:r>
          </a:p>
          <a:p>
            <a:endParaRPr lang="en-US" dirty="0"/>
          </a:p>
          <a:p>
            <a:r>
              <a:rPr lang="en-US" dirty="0"/>
              <a:t>Statistical </a:t>
            </a:r>
            <a:r>
              <a:rPr lang="en-US" dirty="0" err="1"/>
              <a:t>defs</a:t>
            </a:r>
            <a:r>
              <a:rPr lang="en-US" dirty="0"/>
              <a:t> rely on NL/bell-shaped curve.  </a:t>
            </a:r>
          </a:p>
        </p:txBody>
      </p:sp>
    </p:spTree>
    <p:extLst>
      <p:ext uri="{BB962C8B-B14F-4D97-AF65-F5344CB8AC3E}">
        <p14:creationId xmlns:p14="http://schemas.microsoft.com/office/powerpoint/2010/main" val="2209602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259A85-E7D9-4DE2-AE9C-28868D83EBE0}" type="slidenum">
              <a:rPr lang="en-US"/>
              <a:pPr/>
              <a:t>4</a:t>
            </a:fld>
            <a:endParaRPr 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r>
              <a:rPr lang="en-US" dirty="0"/>
              <a:t>The earlier editions were not without problems.  </a:t>
            </a:r>
          </a:p>
          <a:p>
            <a:endParaRPr lang="en-US" dirty="0"/>
          </a:p>
          <a:p>
            <a:r>
              <a:rPr lang="en-US" dirty="0"/>
              <a:t>DSM-II was just over 100 pages</a:t>
            </a:r>
          </a:p>
          <a:p>
            <a:endParaRPr lang="en-US" dirty="0"/>
          </a:p>
          <a:p>
            <a:r>
              <a:rPr lang="en-US" dirty="0"/>
              <a:t>DSM-IV is close to 1000 pages</a:t>
            </a:r>
          </a:p>
        </p:txBody>
      </p:sp>
    </p:spTree>
    <p:extLst>
      <p:ext uri="{BB962C8B-B14F-4D97-AF65-F5344CB8AC3E}">
        <p14:creationId xmlns:p14="http://schemas.microsoft.com/office/powerpoint/2010/main" val="3396692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6A60EA-5726-4449-8A58-44B61FB6AFF1}" type="slidenum">
              <a:rPr lang="en-US"/>
              <a:pPr/>
              <a:t>5</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r>
              <a:rPr lang="en-US" dirty="0"/>
              <a:t>Going back to what Dr. Hines talked about last week, there are a variety of benefits of having a classification system, and several have to do with communication.</a:t>
            </a:r>
          </a:p>
        </p:txBody>
      </p:sp>
    </p:spTree>
    <p:extLst>
      <p:ext uri="{BB962C8B-B14F-4D97-AF65-F5344CB8AC3E}">
        <p14:creationId xmlns:p14="http://schemas.microsoft.com/office/powerpoint/2010/main" val="1650651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03ACF3-47E8-4ACD-A779-CA8F3EFC7EF4}" type="slidenum">
              <a:rPr lang="en-US"/>
              <a:pPr/>
              <a:t>6</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n-US" dirty="0"/>
              <a:t>This is what the psychiatric community has defined as a mental disorder.  The emphasis here is on impairment--no impairment no disorder.</a:t>
            </a:r>
          </a:p>
        </p:txBody>
      </p:sp>
    </p:spTree>
    <p:extLst>
      <p:ext uri="{BB962C8B-B14F-4D97-AF65-F5344CB8AC3E}">
        <p14:creationId xmlns:p14="http://schemas.microsoft.com/office/powerpoint/2010/main" val="735540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FA54F0-1CF3-497C-9F2A-83D04CD21F2E}" type="slidenum">
              <a:rPr lang="en-US" smtClean="0"/>
              <a:pPr/>
              <a:t>13</a:t>
            </a:fld>
            <a:endParaRPr lang="en-US"/>
          </a:p>
        </p:txBody>
      </p:sp>
    </p:spTree>
    <p:extLst>
      <p:ext uri="{BB962C8B-B14F-4D97-AF65-F5344CB8AC3E}">
        <p14:creationId xmlns:p14="http://schemas.microsoft.com/office/powerpoint/2010/main" val="1001238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FA54F0-1CF3-497C-9F2A-83D04CD21F2E}" type="slidenum">
              <a:rPr lang="en-US" smtClean="0"/>
              <a:pPr/>
              <a:t>15</a:t>
            </a:fld>
            <a:endParaRPr lang="en-US"/>
          </a:p>
        </p:txBody>
      </p:sp>
    </p:spTree>
    <p:extLst>
      <p:ext uri="{BB962C8B-B14F-4D97-AF65-F5344CB8AC3E}">
        <p14:creationId xmlns:p14="http://schemas.microsoft.com/office/powerpoint/2010/main" val="199013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FA54F0-1CF3-497C-9F2A-83D04CD21F2E}" type="slidenum">
              <a:rPr lang="en-US" smtClean="0"/>
              <a:pPr/>
              <a:t>16</a:t>
            </a:fld>
            <a:endParaRPr lang="en-US"/>
          </a:p>
        </p:txBody>
      </p:sp>
    </p:spTree>
    <p:extLst>
      <p:ext uri="{BB962C8B-B14F-4D97-AF65-F5344CB8AC3E}">
        <p14:creationId xmlns:p14="http://schemas.microsoft.com/office/powerpoint/2010/main" val="773438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p>
            <a:fld id="{314ED170-5C60-4D20-AE83-A682682EE38A}" type="slidenum">
              <a:rPr lang="en-GB" smtClean="0"/>
              <a:pPr/>
              <a:t>‹#›</a:t>
            </a:fld>
            <a:endParaRPr lang="en-GB"/>
          </a:p>
        </p:txBody>
      </p:sp>
    </p:spTree>
    <p:extLst>
      <p:ext uri="{BB962C8B-B14F-4D97-AF65-F5344CB8AC3E}">
        <p14:creationId xmlns:p14="http://schemas.microsoft.com/office/powerpoint/2010/main" val="66374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p>
            <a:fld id="{37FB9470-D15E-473A-8B00-B11553EF26CB}" type="slidenum">
              <a:rPr lang="en-GB" smtClean="0"/>
              <a:pPr/>
              <a:t>‹#›</a:t>
            </a:fld>
            <a:endParaRPr lang="en-GB"/>
          </a:p>
        </p:txBody>
      </p:sp>
    </p:spTree>
    <p:extLst>
      <p:ext uri="{BB962C8B-B14F-4D97-AF65-F5344CB8AC3E}">
        <p14:creationId xmlns:p14="http://schemas.microsoft.com/office/powerpoint/2010/main" val="39993620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74625"/>
            <a:ext cx="2052637" cy="61150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74625"/>
            <a:ext cx="6005513" cy="61150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p>
            <a:fld id="{CA0A0192-91DA-4453-8874-3B59838E7806}" type="slidenum">
              <a:rPr lang="en-GB" smtClean="0"/>
              <a:pPr/>
              <a:t>‹#›</a:t>
            </a:fld>
            <a:endParaRPr lang="en-GB"/>
          </a:p>
        </p:txBody>
      </p:sp>
    </p:spTree>
    <p:extLst>
      <p:ext uri="{BB962C8B-B14F-4D97-AF65-F5344CB8AC3E}">
        <p14:creationId xmlns:p14="http://schemas.microsoft.com/office/powerpoint/2010/main" val="3030669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p>
            <a:pPr lvl="0"/>
            <a:fld id="{244E3900-E2C6-4BAD-859A-C0AF82D69B5D}" type="slidenum">
              <a:t>‹#›</a:t>
            </a:fld>
            <a:endParaRPr lang="en-US"/>
          </a:p>
        </p:txBody>
      </p:sp>
    </p:spTree>
    <p:extLst>
      <p:ext uri="{BB962C8B-B14F-4D97-AF65-F5344CB8AC3E}">
        <p14:creationId xmlns:p14="http://schemas.microsoft.com/office/powerpoint/2010/main" val="1332031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p>
            <a:pPr lvl="0"/>
            <a:fld id="{E6D7778A-1826-4C3E-8876-F84062A6312C}" type="slidenum">
              <a:t>‹#›</a:t>
            </a:fld>
            <a:endParaRPr lang="en-US"/>
          </a:p>
        </p:txBody>
      </p:sp>
    </p:spTree>
    <p:extLst>
      <p:ext uri="{BB962C8B-B14F-4D97-AF65-F5344CB8AC3E}">
        <p14:creationId xmlns:p14="http://schemas.microsoft.com/office/powerpoint/2010/main" val="5380734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p>
            <a:pPr lvl="0"/>
            <a:fld id="{EB67AF6E-018F-4C93-B03B-29517548162C}" type="slidenum">
              <a:t>‹#›</a:t>
            </a:fld>
            <a:endParaRPr lang="en-US"/>
          </a:p>
        </p:txBody>
      </p:sp>
    </p:spTree>
    <p:extLst>
      <p:ext uri="{BB962C8B-B14F-4D97-AF65-F5344CB8AC3E}">
        <p14:creationId xmlns:p14="http://schemas.microsoft.com/office/powerpoint/2010/main" val="528040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29075" cy="46894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675" y="1600200"/>
            <a:ext cx="4029075" cy="46894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p>
            <a:pPr lvl="0"/>
            <a:fld id="{54598FF2-ABFA-45F0-92B8-605379D63FA1}" type="slidenum">
              <a:t>‹#›</a:t>
            </a:fld>
            <a:endParaRPr lang="en-US"/>
          </a:p>
        </p:txBody>
      </p:sp>
    </p:spTree>
    <p:extLst>
      <p:ext uri="{BB962C8B-B14F-4D97-AF65-F5344CB8AC3E}">
        <p14:creationId xmlns:p14="http://schemas.microsoft.com/office/powerpoint/2010/main" val="782474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p>
            <a:pPr lvl="0"/>
            <a:fld id="{FFAA3A0E-DCD1-485C-B932-BD85C7A763A8}" type="slidenum">
              <a:t>‹#›</a:t>
            </a:fld>
            <a:endParaRPr lang="en-US"/>
          </a:p>
        </p:txBody>
      </p:sp>
    </p:spTree>
    <p:extLst>
      <p:ext uri="{BB962C8B-B14F-4D97-AF65-F5344CB8AC3E}">
        <p14:creationId xmlns:p14="http://schemas.microsoft.com/office/powerpoint/2010/main" val="27489683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lvl="0"/>
            <a:fld id="{E1439674-3448-4B69-BEC1-F5538A9E4862}" type="slidenum">
              <a:t>‹#›</a:t>
            </a:fld>
            <a:endParaRPr lang="en-US"/>
          </a:p>
        </p:txBody>
      </p:sp>
    </p:spTree>
    <p:extLst>
      <p:ext uri="{BB962C8B-B14F-4D97-AF65-F5344CB8AC3E}">
        <p14:creationId xmlns:p14="http://schemas.microsoft.com/office/powerpoint/2010/main" val="3250000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lvl="0"/>
            <a:fld id="{C829B963-00D3-4CC7-B377-308C6D3FFB33}" type="slidenum">
              <a:t>‹#›</a:t>
            </a:fld>
            <a:endParaRPr lang="en-US"/>
          </a:p>
        </p:txBody>
      </p:sp>
    </p:spTree>
    <p:extLst>
      <p:ext uri="{BB962C8B-B14F-4D97-AF65-F5344CB8AC3E}">
        <p14:creationId xmlns:p14="http://schemas.microsoft.com/office/powerpoint/2010/main" val="1649029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p>
            <a:pPr lvl="0"/>
            <a:fld id="{7AE2A68D-553B-4213-819E-C3FCB49C960E}" type="slidenum">
              <a:t>‹#›</a:t>
            </a:fld>
            <a:endParaRPr lang="en-US"/>
          </a:p>
        </p:txBody>
      </p:sp>
    </p:spTree>
    <p:extLst>
      <p:ext uri="{BB962C8B-B14F-4D97-AF65-F5344CB8AC3E}">
        <p14:creationId xmlns:p14="http://schemas.microsoft.com/office/powerpoint/2010/main" val="24065047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p>
            <a:fld id="{5E882686-50C7-4030-A653-0AB9BC4E48D4}" type="slidenum">
              <a:rPr lang="en-GB" smtClean="0"/>
              <a:pPr/>
              <a:t>‹#›</a:t>
            </a:fld>
            <a:endParaRPr lang="en-GB"/>
          </a:p>
        </p:txBody>
      </p:sp>
    </p:spTree>
    <p:extLst>
      <p:ext uri="{BB962C8B-B14F-4D97-AF65-F5344CB8AC3E}">
        <p14:creationId xmlns:p14="http://schemas.microsoft.com/office/powerpoint/2010/main" val="5002542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p>
            <a:pPr lvl="0"/>
            <a:fld id="{2CB01C7E-3866-4BB7-856C-7125EBC0A3E7}" type="slidenum">
              <a:t>‹#›</a:t>
            </a:fld>
            <a:endParaRPr lang="en-US"/>
          </a:p>
        </p:txBody>
      </p:sp>
    </p:spTree>
    <p:extLst>
      <p:ext uri="{BB962C8B-B14F-4D97-AF65-F5344CB8AC3E}">
        <p14:creationId xmlns:p14="http://schemas.microsoft.com/office/powerpoint/2010/main" val="491099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p>
            <a:pPr lvl="0"/>
            <a:fld id="{F8B0CDD9-45B8-4414-B685-BDC4D6266ED0}" type="slidenum">
              <a:t>‹#›</a:t>
            </a:fld>
            <a:endParaRPr lang="en-US"/>
          </a:p>
        </p:txBody>
      </p:sp>
    </p:spTree>
    <p:extLst>
      <p:ext uri="{BB962C8B-B14F-4D97-AF65-F5344CB8AC3E}">
        <p14:creationId xmlns:p14="http://schemas.microsoft.com/office/powerpoint/2010/main" val="30090794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74625"/>
            <a:ext cx="2052637" cy="61150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74625"/>
            <a:ext cx="6005513" cy="61150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p>
            <a:pPr lvl="0"/>
            <a:fld id="{A5E75449-7F2A-4262-80EC-8DE0088C83DC}" type="slidenum">
              <a:t>‹#›</a:t>
            </a:fld>
            <a:endParaRPr lang="en-US"/>
          </a:p>
        </p:txBody>
      </p:sp>
    </p:spTree>
    <p:extLst>
      <p:ext uri="{BB962C8B-B14F-4D97-AF65-F5344CB8AC3E}">
        <p14:creationId xmlns:p14="http://schemas.microsoft.com/office/powerpoint/2010/main" val="957580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p>
            <a:fld id="{E7B618AF-6D89-49F2-9DA3-C7C4620576C5}" type="slidenum">
              <a:rPr lang="en-GB" smtClean="0"/>
              <a:pPr/>
              <a:t>‹#›</a:t>
            </a:fld>
            <a:endParaRPr lang="en-GB"/>
          </a:p>
        </p:txBody>
      </p:sp>
    </p:spTree>
    <p:extLst>
      <p:ext uri="{BB962C8B-B14F-4D97-AF65-F5344CB8AC3E}">
        <p14:creationId xmlns:p14="http://schemas.microsoft.com/office/powerpoint/2010/main" val="1049107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29075" cy="46894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675" y="1600200"/>
            <a:ext cx="4029075" cy="46894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p>
            <a:fld id="{5AB9BE26-6941-4811-BA8A-93516041D212}" type="slidenum">
              <a:rPr lang="en-GB" smtClean="0"/>
              <a:pPr/>
              <a:t>‹#›</a:t>
            </a:fld>
            <a:endParaRPr lang="en-GB"/>
          </a:p>
        </p:txBody>
      </p:sp>
    </p:spTree>
    <p:extLst>
      <p:ext uri="{BB962C8B-B14F-4D97-AF65-F5344CB8AC3E}">
        <p14:creationId xmlns:p14="http://schemas.microsoft.com/office/powerpoint/2010/main" val="27287943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p>
            <a:fld id="{3BDAF94A-9FB6-4EB3-8507-E4C97F780B58}" type="slidenum">
              <a:rPr lang="en-GB" smtClean="0"/>
              <a:pPr/>
              <a:t>‹#›</a:t>
            </a:fld>
            <a:endParaRPr lang="en-GB"/>
          </a:p>
        </p:txBody>
      </p:sp>
    </p:spTree>
    <p:extLst>
      <p:ext uri="{BB962C8B-B14F-4D97-AF65-F5344CB8AC3E}">
        <p14:creationId xmlns:p14="http://schemas.microsoft.com/office/powerpoint/2010/main" val="2590364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F06A2485-2EBF-4575-B746-20C98638EEDA}" type="slidenum">
              <a:rPr lang="en-GB" smtClean="0"/>
              <a:pPr/>
              <a:t>‹#›</a:t>
            </a:fld>
            <a:endParaRPr lang="en-GB"/>
          </a:p>
        </p:txBody>
      </p:sp>
    </p:spTree>
    <p:extLst>
      <p:ext uri="{BB962C8B-B14F-4D97-AF65-F5344CB8AC3E}">
        <p14:creationId xmlns:p14="http://schemas.microsoft.com/office/powerpoint/2010/main" val="42739445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5AF7723E-E7E3-499A-8F7B-A3B2C5FE2B28}" type="slidenum">
              <a:rPr lang="en-GB" smtClean="0"/>
              <a:pPr/>
              <a:t>‹#›</a:t>
            </a:fld>
            <a:endParaRPr lang="en-GB"/>
          </a:p>
        </p:txBody>
      </p:sp>
    </p:spTree>
    <p:extLst>
      <p:ext uri="{BB962C8B-B14F-4D97-AF65-F5344CB8AC3E}">
        <p14:creationId xmlns:p14="http://schemas.microsoft.com/office/powerpoint/2010/main" val="2890172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p>
            <a:fld id="{441310FE-5243-4BC5-9418-CE86F5833B35}" type="slidenum">
              <a:rPr lang="en-GB" smtClean="0"/>
              <a:pPr/>
              <a:t>‹#›</a:t>
            </a:fld>
            <a:endParaRPr lang="en-GB"/>
          </a:p>
        </p:txBody>
      </p:sp>
    </p:spTree>
    <p:extLst>
      <p:ext uri="{BB962C8B-B14F-4D97-AF65-F5344CB8AC3E}">
        <p14:creationId xmlns:p14="http://schemas.microsoft.com/office/powerpoint/2010/main" val="36060024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p>
            <a:fld id="{210F646F-4D18-4674-876C-4241F83877EC}" type="slidenum">
              <a:rPr lang="en-GB" smtClean="0"/>
              <a:pPr/>
              <a:t>‹#›</a:t>
            </a:fld>
            <a:endParaRPr lang="en-GB"/>
          </a:p>
        </p:txBody>
      </p:sp>
    </p:spTree>
    <p:extLst>
      <p:ext uri="{BB962C8B-B14F-4D97-AF65-F5344CB8AC3E}">
        <p14:creationId xmlns:p14="http://schemas.microsoft.com/office/powerpoint/2010/main" val="29154641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456839" y="173880"/>
            <a:ext cx="8210520" cy="1343160"/>
          </a:xfrm>
          <a:prstGeom prst="rect">
            <a:avLst/>
          </a:prstGeom>
          <a:noFill/>
          <a:ln>
            <a:noFill/>
          </a:ln>
        </p:spPr>
        <p:txBody>
          <a:bodyPr vert="horz" lIns="0" tIns="0" rIns="0" bIns="0" anchor="ctr"/>
          <a:lstStyle/>
          <a:p>
            <a:endParaRPr lang="sw-KE"/>
          </a:p>
        </p:txBody>
      </p:sp>
      <p:sp>
        <p:nvSpPr>
          <p:cNvPr id="3" name="Text Placeholder 2"/>
          <p:cNvSpPr txBox="1">
            <a:spLocks noGrp="1"/>
          </p:cNvSpPr>
          <p:nvPr>
            <p:ph type="body" idx="1"/>
          </p:nvPr>
        </p:nvSpPr>
        <p:spPr>
          <a:xfrm>
            <a:off x="456839" y="1600200"/>
            <a:ext cx="8210520" cy="4689720"/>
          </a:xfrm>
          <a:prstGeom prst="rect">
            <a:avLst/>
          </a:prstGeom>
          <a:noFill/>
          <a:ln>
            <a:noFill/>
          </a:ln>
        </p:spPr>
        <p:txBody>
          <a:bodyPr vert="horz" lIns="0" tIns="0" rIns="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Freeform 3"/>
          <p:cNvSpPr/>
          <p:nvPr/>
        </p:nvSpPr>
        <p:spPr>
          <a:xfrm>
            <a:off x="457200" y="6321600"/>
            <a:ext cx="2133720" cy="4600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ctr" anchorCtr="0" compatLnSpc="1">
            <a:noAutofit/>
          </a:bodyPr>
          <a:lstStyle/>
          <a:p>
            <a:pPr marL="0" marR="0" lvl="0" indent="0" algn="l" rtl="0" hangingPunct="0">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sw-KE" sz="2400" b="0" i="0" u="none" strike="noStrike" baseline="0">
              <a:ln>
                <a:noFill/>
              </a:ln>
              <a:solidFill>
                <a:srgbClr val="FFFFFF"/>
              </a:solidFill>
              <a:latin typeface="Arial" pitchFamily="18"/>
              <a:ea typeface="ＭＳ Ｐゴシック" pitchFamily="82"/>
              <a:cs typeface="ＭＳ Ｐゴシック" pitchFamily="82"/>
            </a:endParaRPr>
          </a:p>
        </p:txBody>
      </p:sp>
      <p:sp>
        <p:nvSpPr>
          <p:cNvPr id="5" name="Freeform 4"/>
          <p:cNvSpPr/>
          <p:nvPr/>
        </p:nvSpPr>
        <p:spPr>
          <a:xfrm>
            <a:off x="3124079" y="6321600"/>
            <a:ext cx="2895839" cy="4600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ctr" anchorCtr="0" compatLnSpc="1">
            <a:noAutofit/>
          </a:bodyPr>
          <a:lstStyle/>
          <a:p>
            <a:pPr marL="0" marR="0" lvl="0" indent="0" algn="l" rtl="0" hangingPunct="0">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sw-KE" sz="2400" b="0" i="0" u="none" strike="noStrike" baseline="0">
              <a:ln>
                <a:noFill/>
              </a:ln>
              <a:solidFill>
                <a:srgbClr val="FFFFFF"/>
              </a:solidFill>
              <a:latin typeface="Arial" pitchFamily="18"/>
              <a:ea typeface="ＭＳ Ｐゴシック" pitchFamily="82"/>
              <a:cs typeface="ＭＳ Ｐゴシック" pitchFamily="82"/>
            </a:endParaRPr>
          </a:p>
        </p:txBody>
      </p:sp>
      <p:sp>
        <p:nvSpPr>
          <p:cNvPr id="6" name="Slide Number Placeholder 5"/>
          <p:cNvSpPr txBox="1">
            <a:spLocks noGrp="1"/>
          </p:cNvSpPr>
          <p:nvPr>
            <p:ph type="sldNum" sz="quarter" idx="4"/>
          </p:nvPr>
        </p:nvSpPr>
        <p:spPr>
          <a:xfrm>
            <a:off x="7924680" y="6415920"/>
            <a:ext cx="743040" cy="346320"/>
          </a:xfrm>
          <a:prstGeom prst="rect">
            <a:avLst/>
          </a:prstGeom>
          <a:noFill/>
          <a:ln>
            <a:noFill/>
          </a:ln>
        </p:spPr>
        <p:txBody>
          <a:bodyPr wrap="none" lIns="0" tIns="46800" rIns="0" bIns="46800" anchor="b" anchorCtr="0">
            <a:noAutofit/>
          </a:bodyPr>
          <a:lstStyle>
            <a:lvl1pPr marL="0" marR="0" lvl="0" indent="0" algn="r" rtl="0" hangingPunct="1">
              <a:lnSpc>
                <a:spcPct val="100000"/>
              </a:lnSpc>
              <a:buNone/>
              <a:tabLst/>
              <a:defRPr lang="en-US" sz="1200" kern="1200">
                <a:solidFill>
                  <a:srgbClr val="BCBCBC"/>
                </a:solidFill>
                <a:latin typeface="Times New Roman" pitchFamily="18"/>
                <a:ea typeface="Lucida Sans Unicode" pitchFamily="2"/>
                <a:cs typeface="Lucida Sans Unicode" pitchFamily="2"/>
              </a:defRPr>
            </a:lvl1pPr>
          </a:lstStyle>
          <a:p>
            <a:fld id="{9C1B3BB1-4E59-4AA0-9DE8-96A11A30EC36}" type="slidenum">
              <a:rPr lang="en-GB" smtClean="0"/>
              <a:pPr/>
              <a:t>‹#›</a:t>
            </a:fld>
            <a:endParaRPr lang="en-GB"/>
          </a:p>
        </p:txBody>
      </p:sp>
    </p:spTree>
    <p:extLst>
      <p:ext uri="{BB962C8B-B14F-4D97-AF65-F5344CB8AC3E}">
        <p14:creationId xmlns:p14="http://schemas.microsoft.com/office/powerpoint/2010/main" val="42679553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hf hdr="0" ftr="0" dt="0"/>
  <p:txStyles>
    <p:titleStyle>
      <a:lvl1pPr marL="0" marR="0" indent="0" algn="ctr" rtl="0" eaLnBrk="1" hangingPunct="1">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lang="sw-KE" sz="4100" b="1" i="0" u="none" strike="noStrike" kern="1200" baseline="0">
          <a:ln>
            <a:noFill/>
          </a:ln>
          <a:solidFill>
            <a:srgbClr val="FFFFFF"/>
          </a:solidFill>
          <a:latin typeface="Lucida Sans" pitchFamily="34"/>
          <a:ea typeface="MS Gothic" pitchFamily="2"/>
        </a:defRPr>
      </a:lvl1pPr>
    </p:titleStyle>
    <p:bodyStyle>
      <a:lvl1pPr marL="528480" marR="0" indent="0" algn="l" rtl="0" eaLnBrk="1" hangingPunct="1">
        <a:lnSpc>
          <a:spcPct val="100000"/>
        </a:lnSpc>
        <a:spcBef>
          <a:spcPts val="697"/>
        </a:spcBef>
        <a:spcAft>
          <a:spcPts val="0"/>
        </a:spcAft>
        <a:tabLst>
          <a:tab pos="914040" algn="l"/>
          <a:tab pos="1371239" algn="l"/>
          <a:tab pos="1828440" algn="l"/>
          <a:tab pos="2285640" algn="l"/>
          <a:tab pos="2742840" algn="l"/>
          <a:tab pos="3200040" algn="l"/>
          <a:tab pos="3657239" algn="l"/>
          <a:tab pos="4114440" algn="l"/>
          <a:tab pos="4571639" algn="l"/>
          <a:tab pos="5028840" algn="l"/>
          <a:tab pos="5486040" algn="l"/>
          <a:tab pos="5943239" algn="l"/>
          <a:tab pos="6400440" algn="l"/>
          <a:tab pos="6857640" algn="l"/>
          <a:tab pos="7314840" algn="l"/>
          <a:tab pos="7772040" algn="l"/>
          <a:tab pos="8229240" algn="l"/>
          <a:tab pos="8686440" algn="l"/>
          <a:tab pos="9143640" algn="l"/>
          <a:tab pos="9600840" algn="l"/>
        </a:tabLst>
        <a:defRPr lang="sw-KE" sz="2800" b="0" i="0" u="none" strike="noStrike" kern="1200" baseline="0">
          <a:ln>
            <a:noFill/>
          </a:ln>
          <a:solidFill>
            <a:srgbClr val="FFFFFF"/>
          </a:solidFill>
          <a:latin typeface="Book Antiqua" pitchFamily="18"/>
          <a:ea typeface="MS Gothic"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456839" y="173880"/>
            <a:ext cx="8210520" cy="1343160"/>
          </a:xfrm>
          <a:prstGeom prst="rect">
            <a:avLst/>
          </a:prstGeom>
          <a:noFill/>
          <a:ln>
            <a:noFill/>
          </a:ln>
        </p:spPr>
        <p:txBody>
          <a:bodyPr vert="horz" lIns="0" tIns="0" rIns="0" bIns="0" anchor="ctr"/>
          <a:lstStyle/>
          <a:p>
            <a:endParaRPr lang="sw-KE"/>
          </a:p>
        </p:txBody>
      </p:sp>
      <p:sp>
        <p:nvSpPr>
          <p:cNvPr id="3" name="Text Placeholder 2"/>
          <p:cNvSpPr txBox="1">
            <a:spLocks noGrp="1"/>
          </p:cNvSpPr>
          <p:nvPr>
            <p:ph type="body" idx="1"/>
          </p:nvPr>
        </p:nvSpPr>
        <p:spPr>
          <a:xfrm>
            <a:off x="456839" y="1600200"/>
            <a:ext cx="8210520" cy="4689720"/>
          </a:xfrm>
          <a:prstGeom prst="rect">
            <a:avLst/>
          </a:prstGeom>
          <a:noFill/>
          <a:ln>
            <a:noFill/>
          </a:ln>
        </p:spPr>
        <p:txBody>
          <a:bodyPr vert="horz" lIns="0" tIns="0" rIns="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Freeform 3"/>
          <p:cNvSpPr/>
          <p:nvPr/>
        </p:nvSpPr>
        <p:spPr>
          <a:xfrm>
            <a:off x="685799" y="6245280"/>
            <a:ext cx="1905120" cy="46043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ctr" anchorCtr="0" compatLnSpc="1">
            <a:noAutofit/>
          </a:bodyPr>
          <a:lstStyle/>
          <a:p>
            <a:pPr marL="0" marR="0" lvl="0" indent="0" algn="l" rtl="0" hangingPunct="0">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sw-KE" sz="2400" b="0" i="0" u="none" strike="noStrike" baseline="0">
              <a:ln>
                <a:noFill/>
              </a:ln>
              <a:solidFill>
                <a:srgbClr val="FFFFFF"/>
              </a:solidFill>
              <a:latin typeface="Arial" pitchFamily="18"/>
              <a:ea typeface="ＭＳ Ｐゴシック" pitchFamily="82"/>
              <a:cs typeface="ＭＳ Ｐゴシック" pitchFamily="82"/>
            </a:endParaRPr>
          </a:p>
        </p:txBody>
      </p:sp>
      <p:sp>
        <p:nvSpPr>
          <p:cNvPr id="5" name="Freeform 4"/>
          <p:cNvSpPr/>
          <p:nvPr/>
        </p:nvSpPr>
        <p:spPr>
          <a:xfrm>
            <a:off x="3124079" y="6245280"/>
            <a:ext cx="2895839" cy="46043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ctr" anchorCtr="0" compatLnSpc="1">
            <a:noAutofit/>
          </a:bodyPr>
          <a:lstStyle/>
          <a:p>
            <a:pPr marL="0" marR="0" lvl="0" indent="0" algn="l" rtl="0" hangingPunct="0">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sw-KE" sz="2400" b="0" i="0" u="none" strike="noStrike" baseline="0">
              <a:ln>
                <a:noFill/>
              </a:ln>
              <a:solidFill>
                <a:srgbClr val="FFFFFF"/>
              </a:solidFill>
              <a:latin typeface="Arial" pitchFamily="18"/>
              <a:ea typeface="ＭＳ Ｐゴシック" pitchFamily="82"/>
              <a:cs typeface="ＭＳ Ｐゴシック" pitchFamily="82"/>
            </a:endParaRPr>
          </a:p>
        </p:txBody>
      </p:sp>
      <p:sp>
        <p:nvSpPr>
          <p:cNvPr id="6" name="Slide Number Placeholder 5"/>
          <p:cNvSpPr txBox="1">
            <a:spLocks noGrp="1"/>
          </p:cNvSpPr>
          <p:nvPr>
            <p:ph type="sldNum" sz="quarter" idx="4"/>
          </p:nvPr>
        </p:nvSpPr>
        <p:spPr>
          <a:xfrm>
            <a:off x="6552719" y="6247800"/>
            <a:ext cx="1886040" cy="438480"/>
          </a:xfrm>
          <a:prstGeom prst="rect">
            <a:avLst/>
          </a:prstGeom>
          <a:noFill/>
          <a:ln>
            <a:noFill/>
          </a:ln>
        </p:spPr>
        <p:txBody>
          <a:bodyPr wrap="none" lIns="0" tIns="46800" rIns="0" bIns="46800" anchor="b" anchorCtr="0">
            <a:noAutofit/>
          </a:bodyPr>
          <a:lstStyle>
            <a:lvl1pPr marL="0" marR="0" lvl="0" indent="0" algn="r" rtl="0" hangingPunct="1">
              <a:lnSpc>
                <a:spcPct val="100000"/>
              </a:lnSpc>
              <a:buNone/>
              <a:tabLst/>
              <a:defRPr lang="en-US" sz="1200" kern="1200">
                <a:solidFill>
                  <a:srgbClr val="BCBCBC"/>
                </a:solidFill>
                <a:latin typeface="Times New Roman" pitchFamily="18"/>
                <a:ea typeface="Lucida Sans Unicode" pitchFamily="2"/>
                <a:cs typeface="Lucida Sans Unicode" pitchFamily="2"/>
              </a:defRPr>
            </a:lvl1pPr>
          </a:lstStyle>
          <a:p>
            <a:pPr lvl="0"/>
            <a:fld id="{7C9EE0BB-4BF4-4286-9818-ADE2A98F3525}" type="slidenum">
              <a:t>‹#›</a:t>
            </a:fld>
            <a:endParaRPr lang="en-US"/>
          </a:p>
        </p:txBody>
      </p:sp>
    </p:spTree>
    <p:extLst>
      <p:ext uri="{BB962C8B-B14F-4D97-AF65-F5344CB8AC3E}">
        <p14:creationId xmlns:p14="http://schemas.microsoft.com/office/powerpoint/2010/main" val="5141015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indent="0" algn="ctr" rtl="0" eaLnBrk="1" hangingPunct="1">
        <a:lnSpc>
          <a:spcPct val="100000"/>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defRPr lang="sw-KE" sz="4100" b="1" i="0" u="none" strike="noStrike" kern="1200" baseline="0">
          <a:ln>
            <a:noFill/>
          </a:ln>
          <a:solidFill>
            <a:srgbClr val="FFFFFF"/>
          </a:solidFill>
          <a:latin typeface="Lucida Sans" pitchFamily="34"/>
          <a:ea typeface="MS Gothic" pitchFamily="2"/>
        </a:defRPr>
      </a:lvl1pPr>
    </p:titleStyle>
    <p:bodyStyle>
      <a:lvl1pPr marL="528480" marR="0" indent="0" algn="l" rtl="0" eaLnBrk="1" hangingPunct="1">
        <a:lnSpc>
          <a:spcPct val="100000"/>
        </a:lnSpc>
        <a:spcBef>
          <a:spcPts val="697"/>
        </a:spcBef>
        <a:spcAft>
          <a:spcPts val="0"/>
        </a:spcAft>
        <a:tabLst>
          <a:tab pos="914040" algn="l"/>
          <a:tab pos="1371239" algn="l"/>
          <a:tab pos="1828440" algn="l"/>
          <a:tab pos="2285640" algn="l"/>
          <a:tab pos="2742840" algn="l"/>
          <a:tab pos="3200040" algn="l"/>
          <a:tab pos="3657239" algn="l"/>
          <a:tab pos="4114440" algn="l"/>
          <a:tab pos="4571639" algn="l"/>
          <a:tab pos="5028840" algn="l"/>
          <a:tab pos="5486040" algn="l"/>
          <a:tab pos="5943239" algn="l"/>
          <a:tab pos="6400440" algn="l"/>
          <a:tab pos="6857640" algn="l"/>
          <a:tab pos="7314840" algn="l"/>
          <a:tab pos="7772040" algn="l"/>
          <a:tab pos="8229240" algn="l"/>
          <a:tab pos="8686440" algn="l"/>
          <a:tab pos="9143640" algn="l"/>
          <a:tab pos="9600840" algn="l"/>
        </a:tabLst>
        <a:defRPr lang="sw-KE" sz="2800" b="0" i="0" u="none" strike="noStrike" kern="1200" baseline="0">
          <a:ln>
            <a:noFill/>
          </a:ln>
          <a:solidFill>
            <a:srgbClr val="FFFFFF"/>
          </a:solidFill>
          <a:latin typeface="Book Antiqua" pitchFamily="18"/>
          <a:ea typeface="MS Gothic"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066680" y="2348880"/>
            <a:ext cx="6858000" cy="2387600"/>
          </a:xfrm>
        </p:spPr>
        <p:txBody>
          <a:bodyPr/>
          <a:lstStyle/>
          <a:p>
            <a:r>
              <a:rPr lang="en-GB" sz="4000" dirty="0" smtClean="0">
                <a:latin typeface="+mn-lt"/>
                <a:cs typeface="Aharoni" pitchFamily="2" charset="-79"/>
              </a:rPr>
              <a:t>CLASSIFICATION OF MENTAL DISORDERS</a:t>
            </a:r>
            <a:br>
              <a:rPr lang="en-GB" sz="4000" dirty="0" smtClean="0">
                <a:latin typeface="+mn-lt"/>
                <a:cs typeface="Aharoni" pitchFamily="2" charset="-79"/>
              </a:rPr>
            </a:br>
            <a:r>
              <a:rPr lang="en-GB" sz="4000" dirty="0">
                <a:latin typeface="+mn-lt"/>
                <a:cs typeface="Aharoni" pitchFamily="2" charset="-79"/>
              </a:rPr>
              <a:t/>
            </a:r>
            <a:br>
              <a:rPr lang="en-GB" sz="4000" dirty="0">
                <a:latin typeface="+mn-lt"/>
                <a:cs typeface="Aharoni" pitchFamily="2" charset="-79"/>
              </a:rPr>
            </a:br>
            <a:r>
              <a:rPr lang="en-GB" sz="4000" dirty="0" smtClean="0">
                <a:latin typeface="+mn-lt"/>
                <a:cs typeface="Aharoni" pitchFamily="2" charset="-79"/>
              </a:rPr>
              <a:t>BY: DR. KIGAMWA</a:t>
            </a:r>
            <a:br>
              <a:rPr lang="en-GB" sz="4000" dirty="0" smtClean="0">
                <a:latin typeface="+mn-lt"/>
                <a:cs typeface="Aharoni" pitchFamily="2" charset="-79"/>
              </a:rPr>
            </a:br>
            <a:r>
              <a:rPr lang="en-GB" sz="4000" dirty="0">
                <a:latin typeface="+mn-lt"/>
                <a:cs typeface="Aharoni" pitchFamily="2" charset="-79"/>
              </a:rPr>
              <a:t/>
            </a:r>
            <a:br>
              <a:rPr lang="en-GB" sz="4000" dirty="0">
                <a:latin typeface="+mn-lt"/>
                <a:cs typeface="Aharoni" pitchFamily="2" charset="-79"/>
              </a:rPr>
            </a:br>
            <a:r>
              <a:rPr lang="en-GB" sz="4000" dirty="0" smtClean="0">
                <a:latin typeface="+mn-lt"/>
                <a:cs typeface="Aharoni" pitchFamily="2" charset="-79"/>
              </a:rPr>
              <a:t>DATE: 6/10/2016</a:t>
            </a:r>
            <a:endParaRPr lang="en-GB" sz="4000" dirty="0">
              <a:latin typeface="+mn-lt"/>
              <a:cs typeface="Aharoni" pitchFamily="2" charset="-79"/>
            </a:endParaRPr>
          </a:p>
        </p:txBody>
      </p:sp>
      <p:sp>
        <p:nvSpPr>
          <p:cNvPr id="3" name="Slide Number Placeholder 2"/>
          <p:cNvSpPr>
            <a:spLocks noGrp="1"/>
          </p:cNvSpPr>
          <p:nvPr>
            <p:ph type="sldNum" sz="quarter" idx="10"/>
          </p:nvPr>
        </p:nvSpPr>
        <p:spPr/>
        <p:txBody>
          <a:bodyPr/>
          <a:lstStyle/>
          <a:p>
            <a:fld id="{314ED170-5C60-4D20-AE83-A682682EE38A}" type="slidenum">
              <a:rPr lang="en-GB" smtClean="0"/>
              <a:pPr/>
              <a:t>1</a:t>
            </a:fld>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GB" sz="5400" dirty="0">
                <a:latin typeface="+mn-lt"/>
              </a:rPr>
              <a:t>DSM-IV-TR </a:t>
            </a:r>
            <a:r>
              <a:rPr lang="en-GB" sz="5400" dirty="0" smtClean="0">
                <a:latin typeface="+mn-lt"/>
              </a:rPr>
              <a:t>VS. </a:t>
            </a:r>
            <a:r>
              <a:rPr lang="en-GB" sz="5400" dirty="0">
                <a:latin typeface="+mn-lt"/>
              </a:rPr>
              <a:t>ICD-10.</a:t>
            </a:r>
          </a:p>
        </p:txBody>
      </p:sp>
      <p:sp>
        <p:nvSpPr>
          <p:cNvPr id="6148" name="Rectangle 4"/>
          <p:cNvSpPr>
            <a:spLocks noGrp="1" noChangeArrowheads="1"/>
          </p:cNvSpPr>
          <p:nvPr>
            <p:ph sz="half" idx="1"/>
          </p:nvPr>
        </p:nvSpPr>
        <p:spPr/>
        <p:txBody>
          <a:bodyPr/>
          <a:lstStyle/>
          <a:p>
            <a:r>
              <a:rPr lang="en-GB" b="1" u="sng" dirty="0"/>
              <a:t>DSM-IV-TR</a:t>
            </a:r>
          </a:p>
          <a:p>
            <a:pPr marL="985680" indent="-457200">
              <a:buFont typeface="Arial" panose="020B0604020202020204" pitchFamily="34" charset="0"/>
              <a:buChar char="•"/>
            </a:pPr>
            <a:r>
              <a:rPr lang="en-GB" dirty="0"/>
              <a:t>Larger no. of discrete categories</a:t>
            </a:r>
            <a:r>
              <a:rPr lang="en-GB" dirty="0" smtClean="0"/>
              <a:t>.</a:t>
            </a:r>
          </a:p>
          <a:p>
            <a:pPr marL="985680" indent="-457200">
              <a:buFont typeface="Arial" panose="020B0604020202020204" pitchFamily="34" charset="0"/>
              <a:buChar char="•"/>
            </a:pPr>
            <a:endParaRPr lang="en-GB" dirty="0"/>
          </a:p>
          <a:p>
            <a:pPr marL="985680" indent="-457200">
              <a:buFont typeface="Arial" panose="020B0604020202020204" pitchFamily="34" charset="0"/>
              <a:buChar char="•"/>
            </a:pPr>
            <a:r>
              <a:rPr lang="en-GB" dirty="0"/>
              <a:t>Uses a multi-axial system</a:t>
            </a:r>
            <a:r>
              <a:rPr lang="en-GB" dirty="0" smtClean="0"/>
              <a:t>.</a:t>
            </a:r>
          </a:p>
          <a:p>
            <a:pPr marL="985680" indent="-457200">
              <a:buFont typeface="Arial" panose="020B0604020202020204" pitchFamily="34" charset="0"/>
              <a:buChar char="•"/>
            </a:pPr>
            <a:endParaRPr lang="en-GB" dirty="0"/>
          </a:p>
          <a:p>
            <a:pPr marL="985680" indent="-457200">
              <a:buFont typeface="Arial" panose="020B0604020202020204" pitchFamily="34" charset="0"/>
              <a:buChar char="•"/>
            </a:pPr>
            <a:r>
              <a:rPr lang="en-GB" dirty="0"/>
              <a:t>Uses term psychotic.</a:t>
            </a:r>
          </a:p>
          <a:p>
            <a:pPr marL="985680" indent="-457200">
              <a:buFont typeface="Arial" panose="020B0604020202020204" pitchFamily="34" charset="0"/>
              <a:buChar char="•"/>
            </a:pPr>
            <a:endParaRPr lang="en-GB" dirty="0"/>
          </a:p>
        </p:txBody>
      </p:sp>
      <p:sp>
        <p:nvSpPr>
          <p:cNvPr id="6149" name="Rectangle 5"/>
          <p:cNvSpPr>
            <a:spLocks noGrp="1" noChangeArrowheads="1"/>
          </p:cNvSpPr>
          <p:nvPr>
            <p:ph sz="half" idx="2"/>
          </p:nvPr>
        </p:nvSpPr>
        <p:spPr/>
        <p:txBody>
          <a:bodyPr/>
          <a:lstStyle/>
          <a:p>
            <a:r>
              <a:rPr lang="en-GB" b="1" u="sng" dirty="0"/>
              <a:t>ICD-10</a:t>
            </a:r>
          </a:p>
          <a:p>
            <a:pPr marL="985680" indent="-457200">
              <a:buFont typeface="Arial" panose="020B0604020202020204" pitchFamily="34" charset="0"/>
              <a:buChar char="•"/>
            </a:pPr>
            <a:r>
              <a:rPr lang="en-GB" dirty="0"/>
              <a:t>More general categories</a:t>
            </a:r>
            <a:r>
              <a:rPr lang="en-GB" dirty="0" smtClean="0"/>
              <a:t>.</a:t>
            </a:r>
          </a:p>
          <a:p>
            <a:pPr marL="985680" indent="-457200">
              <a:buFont typeface="Arial" panose="020B0604020202020204" pitchFamily="34" charset="0"/>
              <a:buChar char="•"/>
            </a:pPr>
            <a:endParaRPr lang="en-GB" dirty="0"/>
          </a:p>
          <a:p>
            <a:pPr marL="985680" indent="-457200">
              <a:buFont typeface="Arial" panose="020B0604020202020204" pitchFamily="34" charset="0"/>
              <a:buChar char="•"/>
            </a:pPr>
            <a:r>
              <a:rPr lang="en-GB" dirty="0"/>
              <a:t>Generally single </a:t>
            </a:r>
            <a:r>
              <a:rPr lang="en-GB" dirty="0" smtClean="0"/>
              <a:t>axis. But </a:t>
            </a:r>
            <a:r>
              <a:rPr lang="en-GB" dirty="0"/>
              <a:t>uses broad aetiology.</a:t>
            </a:r>
          </a:p>
          <a:p>
            <a:pPr marL="985680" indent="-457200">
              <a:buFont typeface="Arial" panose="020B0604020202020204" pitchFamily="34" charset="0"/>
              <a:buChar char="•"/>
            </a:pPr>
            <a:r>
              <a:rPr lang="en-GB" dirty="0"/>
              <a:t>Uses term neurotic.</a:t>
            </a:r>
          </a:p>
        </p:txBody>
      </p:sp>
      <p:sp>
        <p:nvSpPr>
          <p:cNvPr id="5" name="Slide Number Placeholder 4"/>
          <p:cNvSpPr>
            <a:spLocks noGrp="1"/>
          </p:cNvSpPr>
          <p:nvPr>
            <p:ph type="sldNum" sz="quarter" idx="10"/>
          </p:nvPr>
        </p:nvSpPr>
        <p:spPr/>
        <p:txBody>
          <a:bodyPr/>
          <a:lstStyle/>
          <a:p>
            <a:fld id="{5AB9BE26-6941-4811-BA8A-93516041D212}" type="slidenum">
              <a:rPr lang="en-GB" smtClean="0"/>
              <a:pPr/>
              <a:t>10</a:t>
            </a:fld>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dirty="0">
                <a:latin typeface="+mn-lt"/>
              </a:rPr>
              <a:t>DSM-IV-TR</a:t>
            </a:r>
          </a:p>
        </p:txBody>
      </p:sp>
      <p:sp>
        <p:nvSpPr>
          <p:cNvPr id="8195" name="Rectangle 3"/>
          <p:cNvSpPr>
            <a:spLocks noGrp="1" noChangeArrowheads="1"/>
          </p:cNvSpPr>
          <p:nvPr>
            <p:ph idx="1"/>
          </p:nvPr>
        </p:nvSpPr>
        <p:spPr>
          <a:xfrm>
            <a:off x="0" y="1600200"/>
            <a:ext cx="9144000" cy="5162040"/>
          </a:xfrm>
        </p:spPr>
        <p:txBody>
          <a:bodyPr/>
          <a:lstStyle/>
          <a:p>
            <a:pPr marL="985680" indent="-457200">
              <a:buFont typeface="Arial" panose="020B0604020202020204" pitchFamily="34" charset="0"/>
              <a:buChar char="•"/>
            </a:pPr>
            <a:r>
              <a:rPr lang="en-GB" sz="3200" dirty="0"/>
              <a:t>The inclusion of the axes reflect the assumption that most disorders are caused by the interaction of:</a:t>
            </a:r>
          </a:p>
          <a:p>
            <a:pPr marL="1143000" lvl="1" indent="-457200"/>
            <a:r>
              <a:rPr lang="en-GB" sz="3200" dirty="0" smtClean="0"/>
              <a:t>Biological factors</a:t>
            </a:r>
            <a:endParaRPr lang="en-GB" sz="3200" dirty="0"/>
          </a:p>
          <a:p>
            <a:pPr marL="1143000" lvl="1" indent="-457200"/>
            <a:r>
              <a:rPr lang="en-GB" sz="3200" dirty="0" smtClean="0"/>
              <a:t>Sociological factors</a:t>
            </a:r>
            <a:endParaRPr lang="en-GB" sz="3200" dirty="0"/>
          </a:p>
          <a:p>
            <a:pPr marL="1143000" lvl="1" indent="-457200"/>
            <a:r>
              <a:rPr lang="en-GB" sz="3200" dirty="0"/>
              <a:t>Psychological factors.</a:t>
            </a:r>
          </a:p>
          <a:p>
            <a:pPr marL="985680" indent="-457200">
              <a:buFont typeface="Arial" panose="020B0604020202020204" pitchFamily="34" charset="0"/>
              <a:buChar char="•"/>
            </a:pPr>
            <a:r>
              <a:rPr lang="en-GB" sz="3200" dirty="0"/>
              <a:t>The patient is assessed more broadly giving a more global in depth picture.</a:t>
            </a:r>
          </a:p>
        </p:txBody>
      </p:sp>
      <p:sp>
        <p:nvSpPr>
          <p:cNvPr id="4" name="Slide Number Placeholder 3"/>
          <p:cNvSpPr>
            <a:spLocks noGrp="1"/>
          </p:cNvSpPr>
          <p:nvPr>
            <p:ph type="sldNum" sz="quarter" idx="10"/>
          </p:nvPr>
        </p:nvSpPr>
        <p:spPr/>
        <p:txBody>
          <a:bodyPr/>
          <a:lstStyle/>
          <a:p>
            <a:fld id="{5E882686-50C7-4030-A653-0AB9BC4E48D4}" type="slidenum">
              <a:rPr lang="en-GB" smtClean="0"/>
              <a:pPr/>
              <a:t>11</a:t>
            </a:fld>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GB" dirty="0">
                <a:latin typeface="+mn-lt"/>
              </a:rPr>
              <a:t>DSM-IV-TR (1994)</a:t>
            </a:r>
          </a:p>
        </p:txBody>
      </p:sp>
      <p:sp>
        <p:nvSpPr>
          <p:cNvPr id="24579" name="Rectangle 3"/>
          <p:cNvSpPr>
            <a:spLocks noGrp="1" noChangeArrowheads="1"/>
          </p:cNvSpPr>
          <p:nvPr>
            <p:ph idx="1"/>
          </p:nvPr>
        </p:nvSpPr>
        <p:spPr>
          <a:xfrm>
            <a:off x="0" y="1417550"/>
            <a:ext cx="9144000" cy="5440449"/>
          </a:xfrm>
        </p:spPr>
        <p:txBody>
          <a:bodyPr/>
          <a:lstStyle/>
          <a:p>
            <a:pPr marL="985680" indent="-457200">
              <a:lnSpc>
                <a:spcPct val="90000"/>
              </a:lnSpc>
              <a:buFont typeface="Arial" panose="020B0604020202020204" pitchFamily="34" charset="0"/>
              <a:buChar char="•"/>
            </a:pPr>
            <a:r>
              <a:rPr lang="en-US" dirty="0" smtClean="0">
                <a:cs typeface="Times New Roman" pitchFamily="18" charset="0"/>
              </a:rPr>
              <a:t>Effort </a:t>
            </a:r>
            <a:r>
              <a:rPr lang="en-US" dirty="0">
                <a:cs typeface="Times New Roman" pitchFamily="18" charset="0"/>
              </a:rPr>
              <a:t>to develop a consistent worldwide system of classification that would be compatible with the ICD-10</a:t>
            </a:r>
            <a:r>
              <a:rPr lang="en-US" dirty="0" smtClean="0">
                <a:cs typeface="Times New Roman" pitchFamily="18" charset="0"/>
              </a:rPr>
              <a:t>.</a:t>
            </a:r>
          </a:p>
          <a:p>
            <a:pPr marL="985680" indent="-457200">
              <a:lnSpc>
                <a:spcPct val="90000"/>
              </a:lnSpc>
              <a:buFont typeface="Arial" panose="020B0604020202020204" pitchFamily="34" charset="0"/>
              <a:buChar char="•"/>
            </a:pPr>
            <a:endParaRPr lang="en-US" dirty="0">
              <a:cs typeface="Times New Roman" pitchFamily="18" charset="0"/>
            </a:endParaRPr>
          </a:p>
          <a:p>
            <a:pPr marL="985680" indent="-457200">
              <a:lnSpc>
                <a:spcPct val="90000"/>
              </a:lnSpc>
              <a:buFont typeface="Arial" panose="020B0604020202020204" pitchFamily="34" charset="0"/>
              <a:buChar char="•"/>
            </a:pPr>
            <a:r>
              <a:rPr lang="en-US" dirty="0" smtClean="0">
                <a:cs typeface="Times New Roman" pitchFamily="18" charset="0"/>
              </a:rPr>
              <a:t>Huge </a:t>
            </a:r>
            <a:r>
              <a:rPr lang="en-US" dirty="0">
                <a:cs typeface="Times New Roman" pitchFamily="18" charset="0"/>
              </a:rPr>
              <a:t>review of all research on psychopathology to update the classification system</a:t>
            </a:r>
            <a:r>
              <a:rPr lang="en-US" dirty="0" smtClean="0">
                <a:cs typeface="Times New Roman" pitchFamily="18" charset="0"/>
              </a:rPr>
              <a:t>.</a:t>
            </a:r>
          </a:p>
          <a:p>
            <a:pPr marL="985680" indent="-457200">
              <a:lnSpc>
                <a:spcPct val="90000"/>
              </a:lnSpc>
              <a:buFont typeface="Arial" panose="020B0604020202020204" pitchFamily="34" charset="0"/>
              <a:buChar char="•"/>
            </a:pPr>
            <a:endParaRPr lang="en-US" dirty="0">
              <a:cs typeface="Times New Roman" pitchFamily="18" charset="0"/>
            </a:endParaRPr>
          </a:p>
          <a:p>
            <a:pPr marL="985680" indent="-457200">
              <a:lnSpc>
                <a:spcPct val="90000"/>
              </a:lnSpc>
              <a:buFont typeface="Arial" panose="020B0604020202020204" pitchFamily="34" charset="0"/>
              <a:buChar char="•"/>
            </a:pPr>
            <a:r>
              <a:rPr lang="en-US" dirty="0" smtClean="0">
                <a:cs typeface="Times New Roman" pitchFamily="18" charset="0"/>
              </a:rPr>
              <a:t>Distinction </a:t>
            </a:r>
            <a:r>
              <a:rPr lang="en-US" dirty="0">
                <a:cs typeface="Times New Roman" pitchFamily="18" charset="0"/>
              </a:rPr>
              <a:t>between organically based disorders and psychologically based disorders was eliminated</a:t>
            </a:r>
            <a:r>
              <a:rPr lang="en-US" dirty="0" smtClean="0">
                <a:cs typeface="Times New Roman" pitchFamily="18" charset="0"/>
              </a:rPr>
              <a:t>.</a:t>
            </a:r>
          </a:p>
          <a:p>
            <a:pPr marL="985680" indent="-457200">
              <a:lnSpc>
                <a:spcPct val="90000"/>
              </a:lnSpc>
              <a:buFont typeface="Arial" panose="020B0604020202020204" pitchFamily="34" charset="0"/>
              <a:buChar char="•"/>
            </a:pPr>
            <a:endParaRPr lang="en-US" dirty="0">
              <a:cs typeface="Times New Roman" pitchFamily="18" charset="0"/>
            </a:endParaRPr>
          </a:p>
          <a:p>
            <a:pPr marL="985680" indent="-457200">
              <a:lnSpc>
                <a:spcPct val="90000"/>
              </a:lnSpc>
              <a:buFont typeface="Arial" panose="020B0604020202020204" pitchFamily="34" charset="0"/>
              <a:buChar char="•"/>
            </a:pPr>
            <a:r>
              <a:rPr lang="en-US" dirty="0" smtClean="0">
                <a:cs typeface="Times New Roman" pitchFamily="18" charset="0"/>
              </a:rPr>
              <a:t>Increased </a:t>
            </a:r>
            <a:r>
              <a:rPr lang="en-US" dirty="0">
                <a:cs typeface="Times New Roman" pitchFamily="18" charset="0"/>
              </a:rPr>
              <a:t>considerations of cultural factors.</a:t>
            </a:r>
            <a:r>
              <a:rPr lang="en-GB" dirty="0"/>
              <a:t> </a:t>
            </a:r>
          </a:p>
          <a:p>
            <a:pPr marL="985680" indent="-457200">
              <a:buFont typeface="Arial" panose="020B0604020202020204" pitchFamily="34" charset="0"/>
              <a:buChar char="•"/>
            </a:pPr>
            <a:endParaRPr lang="en-GB" dirty="0">
              <a:latin typeface="Comic Sans MS" pitchFamily="66" charset="0"/>
            </a:endParaRPr>
          </a:p>
        </p:txBody>
      </p:sp>
      <p:sp>
        <p:nvSpPr>
          <p:cNvPr id="4" name="Slide Number Placeholder 3"/>
          <p:cNvSpPr>
            <a:spLocks noGrp="1"/>
          </p:cNvSpPr>
          <p:nvPr>
            <p:ph type="sldNum" sz="quarter" idx="10"/>
          </p:nvPr>
        </p:nvSpPr>
        <p:spPr/>
        <p:txBody>
          <a:bodyPr/>
          <a:lstStyle/>
          <a:p>
            <a:fld id="{5E882686-50C7-4030-A653-0AB9BC4E48D4}" type="slidenum">
              <a:rPr lang="en-GB" smtClean="0"/>
              <a:pPr/>
              <a:t>12</a:t>
            </a:fld>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1155" y="0"/>
            <a:ext cx="9101888" cy="1022872"/>
          </a:xfrm>
        </p:spPr>
        <p:txBody>
          <a:bodyPr/>
          <a:lstStyle/>
          <a:p>
            <a:r>
              <a:rPr lang="en-US" sz="3200" b="1" u="sng" dirty="0" smtClean="0">
                <a:latin typeface="+mn-lt"/>
                <a:cs typeface="Times New Roman" pitchFamily="18" charset="0"/>
              </a:rPr>
              <a:t>DIAGNOSTIC ASSESSMENT: CLINICAL HISTORY </a:t>
            </a:r>
            <a:r>
              <a:rPr lang="en-GB" sz="3200" dirty="0" smtClean="0">
                <a:latin typeface="+mn-lt"/>
              </a:rPr>
              <a:t> </a:t>
            </a:r>
            <a:endParaRPr lang="en-GB" sz="3200" dirty="0"/>
          </a:p>
        </p:txBody>
      </p:sp>
      <p:sp>
        <p:nvSpPr>
          <p:cNvPr id="25603" name="Rectangle 3"/>
          <p:cNvSpPr>
            <a:spLocks noGrp="1" noChangeArrowheads="1"/>
          </p:cNvSpPr>
          <p:nvPr>
            <p:ph sz="half" idx="1"/>
          </p:nvPr>
        </p:nvSpPr>
        <p:spPr>
          <a:xfrm>
            <a:off x="11155" y="1022872"/>
            <a:ext cx="4416829" cy="5835128"/>
          </a:xfrm>
        </p:spPr>
        <p:txBody>
          <a:bodyPr/>
          <a:lstStyle/>
          <a:p>
            <a:pPr marL="985680" indent="-457200">
              <a:lnSpc>
                <a:spcPct val="90000"/>
              </a:lnSpc>
              <a:buFont typeface="Arial" panose="020B0604020202020204" pitchFamily="34" charset="0"/>
              <a:buChar char="•"/>
            </a:pPr>
            <a:r>
              <a:rPr lang="en-US" sz="2400" b="1" dirty="0" smtClean="0">
                <a:cs typeface="Times New Roman" pitchFamily="18" charset="0"/>
              </a:rPr>
              <a:t>Onset, duration and severity of current symptoms</a:t>
            </a:r>
          </a:p>
          <a:p>
            <a:pPr marL="985680" indent="-457200">
              <a:lnSpc>
                <a:spcPct val="90000"/>
              </a:lnSpc>
              <a:buFont typeface="Arial" panose="020B0604020202020204" pitchFamily="34" charset="0"/>
              <a:buChar char="•"/>
            </a:pPr>
            <a:endParaRPr lang="en-US" sz="2400" b="1" dirty="0" smtClean="0">
              <a:cs typeface="Times New Roman" pitchFamily="18" charset="0"/>
            </a:endParaRPr>
          </a:p>
          <a:p>
            <a:pPr marL="985680" indent="-457200">
              <a:lnSpc>
                <a:spcPct val="90000"/>
              </a:lnSpc>
              <a:buFont typeface="Arial" panose="020B0604020202020204" pitchFamily="34" charset="0"/>
              <a:buChar char="•"/>
            </a:pPr>
            <a:r>
              <a:rPr lang="en-US" sz="2400" b="1" dirty="0" smtClean="0">
                <a:cs typeface="Times New Roman" pitchFamily="18" charset="0"/>
              </a:rPr>
              <a:t>Previous mental illness</a:t>
            </a:r>
          </a:p>
          <a:p>
            <a:pPr marL="985680" indent="-457200">
              <a:lnSpc>
                <a:spcPct val="90000"/>
              </a:lnSpc>
              <a:buFont typeface="Arial" panose="020B0604020202020204" pitchFamily="34" charset="0"/>
              <a:buChar char="•"/>
            </a:pPr>
            <a:endParaRPr lang="en-US" sz="2400" b="1" dirty="0" smtClean="0">
              <a:cs typeface="Times New Roman" pitchFamily="18" charset="0"/>
            </a:endParaRPr>
          </a:p>
          <a:p>
            <a:pPr marL="985680" indent="-457200">
              <a:lnSpc>
                <a:spcPct val="90000"/>
              </a:lnSpc>
              <a:buFont typeface="Arial" panose="020B0604020202020204" pitchFamily="34" charset="0"/>
              <a:buChar char="•"/>
            </a:pPr>
            <a:r>
              <a:rPr lang="en-US" sz="2400" b="1" dirty="0" smtClean="0">
                <a:cs typeface="Times New Roman" pitchFamily="18" charset="0"/>
              </a:rPr>
              <a:t>Medical history e.g. Syphilis, thyrotoxicosis</a:t>
            </a:r>
          </a:p>
          <a:p>
            <a:pPr marL="985680" indent="-457200">
              <a:lnSpc>
                <a:spcPct val="90000"/>
              </a:lnSpc>
              <a:buFont typeface="Arial" panose="020B0604020202020204" pitchFamily="34" charset="0"/>
              <a:buChar char="•"/>
            </a:pPr>
            <a:endParaRPr lang="en-US" sz="2400" b="1" dirty="0" smtClean="0">
              <a:cs typeface="Times New Roman" pitchFamily="18" charset="0"/>
            </a:endParaRPr>
          </a:p>
          <a:p>
            <a:pPr marL="985680" indent="-457200">
              <a:lnSpc>
                <a:spcPct val="90000"/>
              </a:lnSpc>
              <a:buFont typeface="Arial" panose="020B0604020202020204" pitchFamily="34" charset="0"/>
              <a:buChar char="•"/>
            </a:pPr>
            <a:r>
              <a:rPr lang="en-US" sz="2400" b="1" dirty="0" smtClean="0">
                <a:cs typeface="Times New Roman" pitchFamily="18" charset="0"/>
              </a:rPr>
              <a:t>Childhood history</a:t>
            </a:r>
          </a:p>
          <a:p>
            <a:pPr marL="985680" indent="-457200">
              <a:lnSpc>
                <a:spcPct val="90000"/>
              </a:lnSpc>
              <a:buFont typeface="Arial" panose="020B0604020202020204" pitchFamily="34" charset="0"/>
              <a:buChar char="•"/>
            </a:pPr>
            <a:endParaRPr lang="en-US" sz="2400" b="1" dirty="0" smtClean="0">
              <a:cs typeface="Times New Roman" pitchFamily="18" charset="0"/>
            </a:endParaRPr>
          </a:p>
          <a:p>
            <a:pPr marL="985680" indent="-457200">
              <a:lnSpc>
                <a:spcPct val="90000"/>
              </a:lnSpc>
              <a:buFont typeface="Arial" panose="020B0604020202020204" pitchFamily="34" charset="0"/>
              <a:buChar char="•"/>
            </a:pPr>
            <a:r>
              <a:rPr lang="en-US" sz="2400" b="1" dirty="0" smtClean="0">
                <a:cs typeface="Times New Roman" pitchFamily="18" charset="0"/>
              </a:rPr>
              <a:t>Occupational functioning</a:t>
            </a:r>
            <a:r>
              <a:rPr lang="en-GB" sz="2400" b="1" dirty="0" smtClean="0"/>
              <a:t> </a:t>
            </a:r>
          </a:p>
        </p:txBody>
      </p:sp>
      <p:sp>
        <p:nvSpPr>
          <p:cNvPr id="25604" name="Rectangle 4"/>
          <p:cNvSpPr>
            <a:spLocks noGrp="1" noChangeArrowheads="1"/>
          </p:cNvSpPr>
          <p:nvPr>
            <p:ph sz="half" idx="2"/>
          </p:nvPr>
        </p:nvSpPr>
        <p:spPr>
          <a:xfrm>
            <a:off x="4638284" y="1022872"/>
            <a:ext cx="4474759" cy="5739368"/>
          </a:xfrm>
        </p:spPr>
        <p:txBody>
          <a:bodyPr/>
          <a:lstStyle/>
          <a:p>
            <a:pPr marL="985680" indent="-457200">
              <a:buFont typeface="Arial" panose="020B0604020202020204" pitchFamily="34" charset="0"/>
              <a:buChar char="•"/>
            </a:pPr>
            <a:r>
              <a:rPr lang="en-US" sz="2400" b="1" dirty="0" smtClean="0">
                <a:cs typeface="Times New Roman" pitchFamily="18" charset="0"/>
              </a:rPr>
              <a:t>Educational history</a:t>
            </a:r>
          </a:p>
          <a:p>
            <a:pPr marL="985680" indent="-457200">
              <a:buFont typeface="Arial" panose="020B0604020202020204" pitchFamily="34" charset="0"/>
              <a:buChar char="•"/>
            </a:pPr>
            <a:endParaRPr lang="en-US" sz="2400" b="1" dirty="0">
              <a:cs typeface="Times New Roman" pitchFamily="18" charset="0"/>
            </a:endParaRPr>
          </a:p>
          <a:p>
            <a:pPr marL="985680" indent="-457200">
              <a:buFont typeface="Arial" panose="020B0604020202020204" pitchFamily="34" charset="0"/>
              <a:buChar char="•"/>
            </a:pPr>
            <a:r>
              <a:rPr lang="en-US" sz="2400" b="1" dirty="0" smtClean="0">
                <a:cs typeface="Times New Roman" pitchFamily="18" charset="0"/>
              </a:rPr>
              <a:t>Marital </a:t>
            </a:r>
            <a:r>
              <a:rPr lang="en-US" sz="2400" b="1" dirty="0">
                <a:cs typeface="Times New Roman" pitchFamily="18" charset="0"/>
              </a:rPr>
              <a:t>and relationship </a:t>
            </a:r>
            <a:r>
              <a:rPr lang="en-US" sz="2400" b="1" dirty="0" smtClean="0">
                <a:cs typeface="Times New Roman" pitchFamily="18" charset="0"/>
              </a:rPr>
              <a:t>history</a:t>
            </a:r>
          </a:p>
          <a:p>
            <a:pPr marL="985680" indent="-457200">
              <a:buFont typeface="Arial" panose="020B0604020202020204" pitchFamily="34" charset="0"/>
              <a:buChar char="•"/>
            </a:pPr>
            <a:endParaRPr lang="en-US" sz="2400" b="1" dirty="0">
              <a:cs typeface="Times New Roman" pitchFamily="18" charset="0"/>
            </a:endParaRPr>
          </a:p>
          <a:p>
            <a:pPr marL="985680" indent="-457200">
              <a:buFont typeface="Arial" panose="020B0604020202020204" pitchFamily="34" charset="0"/>
              <a:buChar char="•"/>
            </a:pPr>
            <a:r>
              <a:rPr lang="en-US" sz="2400" b="1" dirty="0" smtClean="0">
                <a:cs typeface="Times New Roman" pitchFamily="18" charset="0"/>
              </a:rPr>
              <a:t>Family history</a:t>
            </a:r>
          </a:p>
          <a:p>
            <a:pPr marL="985680" indent="-457200">
              <a:buFont typeface="Arial" panose="020B0604020202020204" pitchFamily="34" charset="0"/>
              <a:buChar char="•"/>
            </a:pPr>
            <a:endParaRPr lang="en-US" sz="2400" b="1" dirty="0">
              <a:cs typeface="Times New Roman" pitchFamily="18" charset="0"/>
            </a:endParaRPr>
          </a:p>
          <a:p>
            <a:pPr marL="985680" indent="-457200">
              <a:buFont typeface="Arial" panose="020B0604020202020204" pitchFamily="34" charset="0"/>
              <a:buChar char="•"/>
            </a:pPr>
            <a:r>
              <a:rPr lang="en-US" sz="2400" b="1" dirty="0" smtClean="0">
                <a:cs typeface="Times New Roman" pitchFamily="18" charset="0"/>
              </a:rPr>
              <a:t>Religion</a:t>
            </a:r>
          </a:p>
          <a:p>
            <a:pPr marL="985680" indent="-457200">
              <a:buFont typeface="Arial" panose="020B0604020202020204" pitchFamily="34" charset="0"/>
              <a:buChar char="•"/>
            </a:pPr>
            <a:endParaRPr lang="en-US" sz="2400" b="1" dirty="0">
              <a:cs typeface="Times New Roman" pitchFamily="18" charset="0"/>
            </a:endParaRPr>
          </a:p>
          <a:p>
            <a:pPr marL="985680" indent="-457200">
              <a:buFont typeface="Arial" panose="020B0604020202020204" pitchFamily="34" charset="0"/>
              <a:buChar char="•"/>
            </a:pPr>
            <a:r>
              <a:rPr lang="en-US" sz="2400" b="1" dirty="0" smtClean="0">
                <a:cs typeface="Times New Roman" pitchFamily="18" charset="0"/>
              </a:rPr>
              <a:t>Psychosexual history</a:t>
            </a:r>
          </a:p>
          <a:p>
            <a:pPr marL="985680" indent="-457200">
              <a:buFont typeface="Arial" panose="020B0604020202020204" pitchFamily="34" charset="0"/>
              <a:buChar char="•"/>
            </a:pPr>
            <a:endParaRPr lang="en-US" sz="2400" b="1" dirty="0">
              <a:cs typeface="Times New Roman" pitchFamily="18" charset="0"/>
            </a:endParaRPr>
          </a:p>
          <a:p>
            <a:pPr marL="985680" indent="-457200">
              <a:buFont typeface="Arial" panose="020B0604020202020204" pitchFamily="34" charset="0"/>
              <a:buChar char="•"/>
            </a:pPr>
            <a:r>
              <a:rPr lang="en-US" sz="2400" b="1" dirty="0" smtClean="0">
                <a:cs typeface="Times New Roman" pitchFamily="18" charset="0"/>
              </a:rPr>
              <a:t>Current living situation</a:t>
            </a:r>
            <a:endParaRPr lang="en-GB" sz="2400" b="1" dirty="0">
              <a:cs typeface="Times New Roman" pitchFamily="18" charset="0"/>
            </a:endParaRPr>
          </a:p>
        </p:txBody>
      </p:sp>
      <p:sp>
        <p:nvSpPr>
          <p:cNvPr id="5" name="Slide Number Placeholder 4"/>
          <p:cNvSpPr>
            <a:spLocks noGrp="1"/>
          </p:cNvSpPr>
          <p:nvPr>
            <p:ph type="sldNum" sz="quarter" idx="10"/>
          </p:nvPr>
        </p:nvSpPr>
        <p:spPr/>
        <p:txBody>
          <a:bodyPr/>
          <a:lstStyle/>
          <a:p>
            <a:fld id="{5AB9BE26-6941-4811-BA8A-93516041D212}" type="slidenum">
              <a:rPr lang="en-GB" smtClean="0"/>
              <a:pPr/>
              <a:t>13</a:t>
            </a:fld>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4000" cy="1126629"/>
          </a:xfrm>
        </p:spPr>
        <p:txBody>
          <a:bodyPr/>
          <a:lstStyle/>
          <a:p>
            <a:r>
              <a:rPr lang="en-US" sz="4000" dirty="0" smtClean="0">
                <a:latin typeface="+mn-lt"/>
                <a:cs typeface="Times New Roman" pitchFamily="18" charset="0"/>
              </a:rPr>
              <a:t>ASSESSMENT PROCEDURES </a:t>
            </a:r>
            <a:endParaRPr lang="en-GB" sz="4000" dirty="0"/>
          </a:p>
        </p:txBody>
      </p:sp>
      <p:sp>
        <p:nvSpPr>
          <p:cNvPr id="27651" name="Rectangle 3"/>
          <p:cNvSpPr>
            <a:spLocks noGrp="1" noChangeArrowheads="1"/>
          </p:cNvSpPr>
          <p:nvPr>
            <p:ph idx="1"/>
          </p:nvPr>
        </p:nvSpPr>
        <p:spPr>
          <a:xfrm>
            <a:off x="0" y="1155228"/>
            <a:ext cx="9144000" cy="5702771"/>
          </a:xfrm>
        </p:spPr>
        <p:txBody>
          <a:bodyPr/>
          <a:lstStyle/>
          <a:p>
            <a:pPr marL="985680" indent="-457200">
              <a:buFont typeface="Arial" panose="020B0604020202020204" pitchFamily="34" charset="0"/>
              <a:buChar char="•"/>
            </a:pPr>
            <a:r>
              <a:rPr lang="en-US" dirty="0" smtClean="0">
                <a:cs typeface="Times New Roman" pitchFamily="18" charset="0"/>
              </a:rPr>
              <a:t>Mental </a:t>
            </a:r>
            <a:r>
              <a:rPr lang="en-US" dirty="0">
                <a:cs typeface="Times New Roman" pitchFamily="18" charset="0"/>
              </a:rPr>
              <a:t>Status </a:t>
            </a:r>
            <a:r>
              <a:rPr lang="en-US" dirty="0" smtClean="0">
                <a:cs typeface="Times New Roman" pitchFamily="18" charset="0"/>
              </a:rPr>
              <a:t>Examination</a:t>
            </a:r>
          </a:p>
          <a:p>
            <a:pPr marL="985680" indent="-457200">
              <a:buFont typeface="Arial" panose="020B0604020202020204" pitchFamily="34" charset="0"/>
              <a:buChar char="•"/>
            </a:pPr>
            <a:endParaRPr lang="en-US" dirty="0">
              <a:cs typeface="Times New Roman" pitchFamily="18" charset="0"/>
            </a:endParaRPr>
          </a:p>
          <a:p>
            <a:pPr marL="985680" indent="-457200">
              <a:buFont typeface="Arial" panose="020B0604020202020204" pitchFamily="34" charset="0"/>
              <a:buChar char="•"/>
            </a:pPr>
            <a:r>
              <a:rPr lang="en-US" dirty="0" smtClean="0">
                <a:cs typeface="Times New Roman" pitchFamily="18" charset="0"/>
              </a:rPr>
              <a:t>Projective </a:t>
            </a:r>
            <a:r>
              <a:rPr lang="en-US" dirty="0">
                <a:cs typeface="Times New Roman" pitchFamily="18" charset="0"/>
              </a:rPr>
              <a:t>tests e.g. </a:t>
            </a:r>
            <a:r>
              <a:rPr lang="en-US" dirty="0" smtClean="0">
                <a:cs typeface="Times New Roman" pitchFamily="18" charset="0"/>
              </a:rPr>
              <a:t>Rorschach, TAT </a:t>
            </a:r>
            <a:endParaRPr lang="en-US" dirty="0">
              <a:cs typeface="Times New Roman" pitchFamily="18" charset="0"/>
            </a:endParaRPr>
          </a:p>
          <a:p>
            <a:pPr marL="985680" indent="-457200">
              <a:buFont typeface="Arial" panose="020B0604020202020204" pitchFamily="34" charset="0"/>
              <a:buChar char="•"/>
            </a:pPr>
            <a:r>
              <a:rPr lang="en-US" dirty="0" smtClean="0">
                <a:cs typeface="Times New Roman" pitchFamily="18" charset="0"/>
              </a:rPr>
              <a:t> </a:t>
            </a:r>
            <a:endParaRPr lang="en-US" dirty="0">
              <a:cs typeface="Times New Roman" pitchFamily="18" charset="0"/>
            </a:endParaRPr>
          </a:p>
          <a:p>
            <a:pPr marL="985680" indent="-457200">
              <a:buFont typeface="Arial" panose="020B0604020202020204" pitchFamily="34" charset="0"/>
              <a:buChar char="•"/>
            </a:pPr>
            <a:r>
              <a:rPr lang="en-US" dirty="0" smtClean="0">
                <a:cs typeface="Times New Roman" pitchFamily="18" charset="0"/>
              </a:rPr>
              <a:t>Objective </a:t>
            </a:r>
            <a:r>
              <a:rPr lang="en-US" dirty="0">
                <a:cs typeface="Times New Roman" pitchFamily="18" charset="0"/>
              </a:rPr>
              <a:t>tests e.g. </a:t>
            </a:r>
            <a:r>
              <a:rPr lang="en-US" dirty="0" smtClean="0">
                <a:cs typeface="Times New Roman" pitchFamily="18" charset="0"/>
              </a:rPr>
              <a:t>MMPI (Minnesota Multiphasic Personality Inventory)</a:t>
            </a:r>
          </a:p>
          <a:p>
            <a:pPr marL="985680" indent="-457200">
              <a:buFont typeface="Arial" panose="020B0604020202020204" pitchFamily="34" charset="0"/>
              <a:buChar char="•"/>
            </a:pPr>
            <a:endParaRPr lang="en-US" dirty="0">
              <a:cs typeface="Times New Roman" pitchFamily="18" charset="0"/>
            </a:endParaRPr>
          </a:p>
          <a:p>
            <a:pPr marL="985680" indent="-457200">
              <a:buFont typeface="Arial" panose="020B0604020202020204" pitchFamily="34" charset="0"/>
              <a:buChar char="•"/>
            </a:pPr>
            <a:r>
              <a:rPr lang="en-US" dirty="0" smtClean="0">
                <a:cs typeface="Times New Roman" pitchFamily="18" charset="0"/>
              </a:rPr>
              <a:t>Organic </a:t>
            </a:r>
            <a:r>
              <a:rPr lang="en-US" dirty="0">
                <a:cs typeface="Times New Roman" pitchFamily="18" charset="0"/>
              </a:rPr>
              <a:t>tests e.g. Blood </a:t>
            </a:r>
            <a:r>
              <a:rPr lang="en-US" dirty="0" smtClean="0">
                <a:cs typeface="Times New Roman" pitchFamily="18" charset="0"/>
              </a:rPr>
              <a:t>tests e.g. FHG, UEC, Blood sugars; CAT scan</a:t>
            </a:r>
            <a:r>
              <a:rPr lang="en-GB" dirty="0" smtClean="0">
                <a:cs typeface="Times New Roman" pitchFamily="18" charset="0"/>
              </a:rPr>
              <a:t>; EEG</a:t>
            </a:r>
            <a:endParaRPr lang="en-GB" dirty="0" smtClean="0"/>
          </a:p>
          <a:p>
            <a:pPr marL="985680" indent="-457200">
              <a:buFont typeface="Arial" panose="020B0604020202020204" pitchFamily="34" charset="0"/>
              <a:buChar char="•"/>
            </a:pPr>
            <a:endParaRPr lang="en-US" dirty="0"/>
          </a:p>
          <a:p>
            <a:pPr marL="985680" indent="-457200">
              <a:buFont typeface="Arial" panose="020B0604020202020204" pitchFamily="34" charset="0"/>
              <a:buChar char="•"/>
            </a:pPr>
            <a:r>
              <a:rPr lang="en-US" dirty="0" smtClean="0"/>
              <a:t>Collateral information/ Corroborative history</a:t>
            </a:r>
            <a:endParaRPr lang="en-GB" dirty="0"/>
          </a:p>
          <a:p>
            <a:pPr marL="985680" indent="-457200">
              <a:buFont typeface="Arial" panose="020B0604020202020204" pitchFamily="34" charset="0"/>
              <a:buChar char="•"/>
            </a:pPr>
            <a:endParaRPr lang="en-GB" dirty="0">
              <a:latin typeface="Comic Sans MS" pitchFamily="66" charset="0"/>
            </a:endParaRPr>
          </a:p>
        </p:txBody>
      </p:sp>
      <p:sp>
        <p:nvSpPr>
          <p:cNvPr id="4" name="Slide Number Placeholder 3"/>
          <p:cNvSpPr>
            <a:spLocks noGrp="1"/>
          </p:cNvSpPr>
          <p:nvPr>
            <p:ph type="sldNum" sz="quarter" idx="10"/>
          </p:nvPr>
        </p:nvSpPr>
        <p:spPr/>
        <p:txBody>
          <a:bodyPr/>
          <a:lstStyle/>
          <a:p>
            <a:fld id="{5E882686-50C7-4030-A653-0AB9BC4E48D4}" type="slidenum">
              <a:rPr lang="en-GB" smtClean="0"/>
              <a:pPr/>
              <a:t>14</a:t>
            </a:fld>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0" y="0"/>
            <a:ext cx="9144000" cy="836712"/>
          </a:xfrm>
        </p:spPr>
        <p:txBody>
          <a:bodyPr/>
          <a:lstStyle/>
          <a:p>
            <a:r>
              <a:rPr lang="en-GB" dirty="0" smtClean="0">
                <a:latin typeface="+mn-lt"/>
              </a:rPr>
              <a:t>DSM-IV CLASSIFICATION.</a:t>
            </a:r>
            <a:endParaRPr lang="en-GB" dirty="0">
              <a:latin typeface="+mn-lt"/>
            </a:endParaRPr>
          </a:p>
        </p:txBody>
      </p:sp>
      <p:sp>
        <p:nvSpPr>
          <p:cNvPr id="28675" name="Rectangle 3"/>
          <p:cNvSpPr>
            <a:spLocks noGrp="1" noChangeArrowheads="1"/>
          </p:cNvSpPr>
          <p:nvPr>
            <p:ph idx="1"/>
          </p:nvPr>
        </p:nvSpPr>
        <p:spPr>
          <a:xfrm>
            <a:off x="13894" y="865312"/>
            <a:ext cx="9130106" cy="5992688"/>
          </a:xfrm>
        </p:spPr>
        <p:txBody>
          <a:bodyPr numCol="2"/>
          <a:lstStyle/>
          <a:p>
            <a:pPr marL="1042830" indent="-514350">
              <a:lnSpc>
                <a:spcPct val="90000"/>
              </a:lnSpc>
              <a:buFont typeface="+mj-lt"/>
              <a:buAutoNum type="arabicPeriod"/>
            </a:pPr>
            <a:r>
              <a:rPr lang="en-US" sz="3000" dirty="0" smtClean="0">
                <a:cs typeface="Times New Roman" pitchFamily="18" charset="0"/>
              </a:rPr>
              <a:t>Disorders </a:t>
            </a:r>
            <a:r>
              <a:rPr lang="en-US" sz="3000" dirty="0">
                <a:cs typeface="Times New Roman" pitchFamily="18" charset="0"/>
              </a:rPr>
              <a:t>usually first diagnosed in infancy, childhood or </a:t>
            </a:r>
            <a:r>
              <a:rPr lang="en-US" sz="3000" dirty="0" smtClean="0">
                <a:cs typeface="Times New Roman" pitchFamily="18" charset="0"/>
              </a:rPr>
              <a:t>adolescence</a:t>
            </a:r>
          </a:p>
          <a:p>
            <a:pPr marL="1042830" indent="-514350">
              <a:lnSpc>
                <a:spcPct val="90000"/>
              </a:lnSpc>
              <a:buFont typeface="+mj-lt"/>
              <a:buAutoNum type="arabicPeriod"/>
            </a:pPr>
            <a:endParaRPr lang="en-US" sz="3000" dirty="0">
              <a:cs typeface="Times New Roman" pitchFamily="18" charset="0"/>
            </a:endParaRPr>
          </a:p>
          <a:p>
            <a:pPr marL="1042830" indent="-514350">
              <a:lnSpc>
                <a:spcPct val="90000"/>
              </a:lnSpc>
              <a:buFont typeface="+mj-lt"/>
              <a:buAutoNum type="arabicPeriod"/>
            </a:pPr>
            <a:r>
              <a:rPr lang="en-US" sz="3000" dirty="0" smtClean="0">
                <a:cs typeface="Times New Roman" pitchFamily="18" charset="0"/>
              </a:rPr>
              <a:t>Delirium</a:t>
            </a:r>
            <a:r>
              <a:rPr lang="en-US" sz="3000" dirty="0">
                <a:cs typeface="Times New Roman" pitchFamily="18" charset="0"/>
              </a:rPr>
              <a:t>, Dementia &amp; amnestic, &amp; other cognitive </a:t>
            </a:r>
            <a:r>
              <a:rPr lang="en-US" sz="3000" dirty="0" smtClean="0">
                <a:cs typeface="Times New Roman" pitchFamily="18" charset="0"/>
              </a:rPr>
              <a:t>disorders</a:t>
            </a:r>
          </a:p>
          <a:p>
            <a:pPr marL="1042830" indent="-514350">
              <a:lnSpc>
                <a:spcPct val="90000"/>
              </a:lnSpc>
              <a:buFont typeface="+mj-lt"/>
              <a:buAutoNum type="arabicPeriod"/>
            </a:pPr>
            <a:endParaRPr lang="en-US" sz="3000" dirty="0">
              <a:cs typeface="Times New Roman" pitchFamily="18" charset="0"/>
            </a:endParaRPr>
          </a:p>
          <a:p>
            <a:pPr marL="1042830" indent="-514350">
              <a:lnSpc>
                <a:spcPct val="90000"/>
              </a:lnSpc>
              <a:buFont typeface="+mj-lt"/>
              <a:buAutoNum type="arabicPeriod"/>
            </a:pPr>
            <a:r>
              <a:rPr lang="en-US" sz="3000" dirty="0" smtClean="0">
                <a:cs typeface="Times New Roman" pitchFamily="18" charset="0"/>
              </a:rPr>
              <a:t>Mental </a:t>
            </a:r>
            <a:r>
              <a:rPr lang="en-US" sz="3000" dirty="0">
                <a:cs typeface="Times New Roman" pitchFamily="18" charset="0"/>
              </a:rPr>
              <a:t>disorders due to a general medical  </a:t>
            </a:r>
            <a:r>
              <a:rPr lang="en-US" sz="3000" dirty="0" smtClean="0">
                <a:cs typeface="Times New Roman" pitchFamily="18" charset="0"/>
              </a:rPr>
              <a:t>condition</a:t>
            </a:r>
          </a:p>
          <a:p>
            <a:pPr marL="1042830" indent="-514350">
              <a:lnSpc>
                <a:spcPct val="90000"/>
              </a:lnSpc>
              <a:buFont typeface="+mj-lt"/>
              <a:buAutoNum type="arabicPeriod"/>
            </a:pPr>
            <a:endParaRPr lang="en-US" sz="3000" dirty="0">
              <a:cs typeface="Times New Roman" pitchFamily="18" charset="0"/>
            </a:endParaRPr>
          </a:p>
          <a:p>
            <a:pPr marL="1042830" indent="-514350">
              <a:lnSpc>
                <a:spcPct val="90000"/>
              </a:lnSpc>
              <a:buFont typeface="+mj-lt"/>
              <a:buAutoNum type="arabicPeriod"/>
            </a:pPr>
            <a:r>
              <a:rPr lang="en-US" sz="3000" dirty="0" smtClean="0">
                <a:cs typeface="Times New Roman" pitchFamily="18" charset="0"/>
              </a:rPr>
              <a:t>Substance </a:t>
            </a:r>
            <a:r>
              <a:rPr lang="en-US" sz="3000" dirty="0">
                <a:cs typeface="Times New Roman" pitchFamily="18" charset="0"/>
              </a:rPr>
              <a:t>related </a:t>
            </a:r>
            <a:r>
              <a:rPr lang="en-US" sz="3000" dirty="0" smtClean="0">
                <a:cs typeface="Times New Roman" pitchFamily="18" charset="0"/>
              </a:rPr>
              <a:t>disorders</a:t>
            </a:r>
          </a:p>
          <a:p>
            <a:pPr marL="1042830" indent="-514350">
              <a:lnSpc>
                <a:spcPct val="90000"/>
              </a:lnSpc>
              <a:buFont typeface="+mj-lt"/>
              <a:buAutoNum type="arabicPeriod"/>
            </a:pPr>
            <a:endParaRPr lang="en-US" sz="3000" dirty="0">
              <a:cs typeface="Times New Roman" pitchFamily="18" charset="0"/>
            </a:endParaRPr>
          </a:p>
          <a:p>
            <a:pPr marL="1042830" indent="-514350">
              <a:lnSpc>
                <a:spcPct val="90000"/>
              </a:lnSpc>
              <a:buFont typeface="+mj-lt"/>
              <a:buAutoNum type="arabicPeriod"/>
            </a:pPr>
            <a:r>
              <a:rPr lang="en-US" sz="3000" dirty="0" smtClean="0">
                <a:cs typeface="Times New Roman" pitchFamily="18" charset="0"/>
              </a:rPr>
              <a:t>Schizophrenia </a:t>
            </a:r>
            <a:r>
              <a:rPr lang="en-US" sz="3000" dirty="0">
                <a:cs typeface="Times New Roman" pitchFamily="18" charset="0"/>
              </a:rPr>
              <a:t>&amp; other psychotic </a:t>
            </a:r>
            <a:r>
              <a:rPr lang="en-US" sz="3000" dirty="0" smtClean="0">
                <a:cs typeface="Times New Roman" pitchFamily="18" charset="0"/>
              </a:rPr>
              <a:t>disorders</a:t>
            </a:r>
          </a:p>
          <a:p>
            <a:pPr marL="1042830" indent="-514350">
              <a:lnSpc>
                <a:spcPct val="90000"/>
              </a:lnSpc>
              <a:buFont typeface="+mj-lt"/>
              <a:buAutoNum type="arabicPeriod"/>
            </a:pPr>
            <a:endParaRPr lang="en-US" sz="3000" dirty="0">
              <a:cs typeface="Times New Roman" pitchFamily="18" charset="0"/>
            </a:endParaRPr>
          </a:p>
          <a:p>
            <a:pPr marL="1042830" indent="-514350">
              <a:lnSpc>
                <a:spcPct val="90000"/>
              </a:lnSpc>
              <a:buFont typeface="+mj-lt"/>
              <a:buAutoNum type="arabicPeriod"/>
            </a:pPr>
            <a:r>
              <a:rPr lang="en-US" sz="3000" dirty="0" smtClean="0">
                <a:cs typeface="Times New Roman" pitchFamily="18" charset="0"/>
              </a:rPr>
              <a:t>Mood disorders</a:t>
            </a:r>
          </a:p>
          <a:p>
            <a:pPr marL="1042830" indent="-514350">
              <a:lnSpc>
                <a:spcPct val="90000"/>
              </a:lnSpc>
              <a:buFont typeface="+mj-lt"/>
              <a:buAutoNum type="arabicPeriod"/>
            </a:pPr>
            <a:endParaRPr lang="en-US" sz="3000" dirty="0">
              <a:cs typeface="Times New Roman" pitchFamily="18" charset="0"/>
            </a:endParaRPr>
          </a:p>
          <a:p>
            <a:pPr marL="1042830" indent="-514350">
              <a:lnSpc>
                <a:spcPct val="90000"/>
              </a:lnSpc>
              <a:buFont typeface="+mj-lt"/>
              <a:buAutoNum type="arabicPeriod"/>
            </a:pPr>
            <a:r>
              <a:rPr lang="en-US" sz="3000" dirty="0" smtClean="0">
                <a:cs typeface="Times New Roman" pitchFamily="18" charset="0"/>
              </a:rPr>
              <a:t>Anxiety </a:t>
            </a:r>
            <a:r>
              <a:rPr lang="en-US" sz="3000" dirty="0">
                <a:cs typeface="Times New Roman" pitchFamily="18" charset="0"/>
              </a:rPr>
              <a:t>disorders</a:t>
            </a:r>
            <a:endParaRPr lang="en-GB" sz="3000" dirty="0">
              <a:cs typeface="Times New Roman" pitchFamily="18" charset="0"/>
            </a:endParaRPr>
          </a:p>
        </p:txBody>
      </p:sp>
      <p:sp>
        <p:nvSpPr>
          <p:cNvPr id="4" name="Slide Number Placeholder 3"/>
          <p:cNvSpPr>
            <a:spLocks noGrp="1"/>
          </p:cNvSpPr>
          <p:nvPr>
            <p:ph type="sldNum" sz="quarter" idx="10"/>
          </p:nvPr>
        </p:nvSpPr>
        <p:spPr/>
        <p:txBody>
          <a:bodyPr/>
          <a:lstStyle/>
          <a:p>
            <a:fld id="{5E882686-50C7-4030-A653-0AB9BC4E48D4}" type="slidenum">
              <a:rPr lang="en-GB" smtClean="0"/>
              <a:pPr/>
              <a:t>15</a:t>
            </a:fld>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6839" y="173880"/>
            <a:ext cx="8210520" cy="806848"/>
          </a:xfrm>
        </p:spPr>
        <p:txBody>
          <a:bodyPr/>
          <a:lstStyle/>
          <a:p>
            <a:r>
              <a:rPr lang="en-GB" dirty="0" smtClean="0">
                <a:latin typeface="+mn-lt"/>
              </a:rPr>
              <a:t>DSM-IV CLASSIFICATION.</a:t>
            </a:r>
            <a:endParaRPr lang="en-GB" dirty="0">
              <a:latin typeface="+mn-lt"/>
            </a:endParaRPr>
          </a:p>
        </p:txBody>
      </p:sp>
      <p:sp>
        <p:nvSpPr>
          <p:cNvPr id="29699" name="Rectangle 3"/>
          <p:cNvSpPr>
            <a:spLocks noGrp="1" noChangeArrowheads="1"/>
          </p:cNvSpPr>
          <p:nvPr>
            <p:ph idx="1"/>
          </p:nvPr>
        </p:nvSpPr>
        <p:spPr>
          <a:xfrm>
            <a:off x="0" y="980728"/>
            <a:ext cx="9144000" cy="5877272"/>
          </a:xfrm>
        </p:spPr>
        <p:txBody>
          <a:bodyPr numCol="2"/>
          <a:lstStyle/>
          <a:p>
            <a:pPr>
              <a:lnSpc>
                <a:spcPct val="90000"/>
              </a:lnSpc>
            </a:pPr>
            <a:r>
              <a:rPr lang="en-US" sz="2600" b="1" dirty="0" smtClean="0">
                <a:cs typeface="Times New Roman" pitchFamily="18" charset="0"/>
              </a:rPr>
              <a:t>8. Somatoform disorders</a:t>
            </a:r>
          </a:p>
          <a:p>
            <a:pPr marL="985680" indent="-457200">
              <a:lnSpc>
                <a:spcPct val="90000"/>
              </a:lnSpc>
              <a:buAutoNum type="arabicPeriod" startAt="8"/>
            </a:pPr>
            <a:endParaRPr lang="en-US" sz="2600" b="1" dirty="0">
              <a:cs typeface="Times New Roman" pitchFamily="18" charset="0"/>
            </a:endParaRPr>
          </a:p>
          <a:p>
            <a:pPr>
              <a:lnSpc>
                <a:spcPct val="90000"/>
              </a:lnSpc>
            </a:pPr>
            <a:r>
              <a:rPr lang="en-US" sz="2600" b="1" dirty="0" smtClean="0">
                <a:cs typeface="Times New Roman" pitchFamily="18" charset="0"/>
              </a:rPr>
              <a:t>9. Factitious disorders</a:t>
            </a:r>
          </a:p>
          <a:p>
            <a:pPr marL="985680" indent="-457200">
              <a:lnSpc>
                <a:spcPct val="90000"/>
              </a:lnSpc>
              <a:buAutoNum type="arabicPeriod" startAt="9"/>
            </a:pPr>
            <a:endParaRPr lang="en-US" sz="2600" b="1" dirty="0">
              <a:cs typeface="Times New Roman" pitchFamily="18" charset="0"/>
            </a:endParaRPr>
          </a:p>
          <a:p>
            <a:pPr>
              <a:lnSpc>
                <a:spcPct val="90000"/>
              </a:lnSpc>
            </a:pPr>
            <a:r>
              <a:rPr lang="en-US" sz="2600" b="1" dirty="0" smtClean="0">
                <a:cs typeface="Times New Roman" pitchFamily="18" charset="0"/>
              </a:rPr>
              <a:t>10. Dissociative disorders</a:t>
            </a:r>
          </a:p>
          <a:p>
            <a:pPr>
              <a:lnSpc>
                <a:spcPct val="90000"/>
              </a:lnSpc>
            </a:pPr>
            <a:endParaRPr lang="en-US" sz="2600" b="1" dirty="0">
              <a:cs typeface="Times New Roman" pitchFamily="18" charset="0"/>
            </a:endParaRPr>
          </a:p>
          <a:p>
            <a:pPr>
              <a:lnSpc>
                <a:spcPct val="90000"/>
              </a:lnSpc>
            </a:pPr>
            <a:r>
              <a:rPr lang="en-US" sz="2600" b="1" dirty="0" smtClean="0">
                <a:cs typeface="Times New Roman" pitchFamily="18" charset="0"/>
              </a:rPr>
              <a:t>11. Sexual </a:t>
            </a:r>
            <a:r>
              <a:rPr lang="en-US" sz="2600" b="1" dirty="0">
                <a:cs typeface="Times New Roman" pitchFamily="18" charset="0"/>
              </a:rPr>
              <a:t>&amp; Gender identity </a:t>
            </a:r>
            <a:r>
              <a:rPr lang="en-US" sz="2600" b="1" dirty="0" smtClean="0">
                <a:cs typeface="Times New Roman" pitchFamily="18" charset="0"/>
              </a:rPr>
              <a:t>disorders</a:t>
            </a:r>
          </a:p>
          <a:p>
            <a:pPr>
              <a:lnSpc>
                <a:spcPct val="90000"/>
              </a:lnSpc>
            </a:pPr>
            <a:endParaRPr lang="en-US" sz="2600" b="1" dirty="0">
              <a:cs typeface="Times New Roman" pitchFamily="18" charset="0"/>
            </a:endParaRPr>
          </a:p>
          <a:p>
            <a:pPr>
              <a:lnSpc>
                <a:spcPct val="90000"/>
              </a:lnSpc>
            </a:pPr>
            <a:r>
              <a:rPr lang="en-US" sz="2600" b="1" dirty="0" smtClean="0">
                <a:cs typeface="Times New Roman" pitchFamily="18" charset="0"/>
              </a:rPr>
              <a:t>12. Eating disorders</a:t>
            </a:r>
          </a:p>
          <a:p>
            <a:pPr>
              <a:lnSpc>
                <a:spcPct val="90000"/>
              </a:lnSpc>
            </a:pPr>
            <a:endParaRPr lang="en-US" sz="2600" b="1" dirty="0">
              <a:cs typeface="Times New Roman" pitchFamily="18" charset="0"/>
            </a:endParaRPr>
          </a:p>
          <a:p>
            <a:pPr>
              <a:lnSpc>
                <a:spcPct val="90000"/>
              </a:lnSpc>
            </a:pPr>
            <a:r>
              <a:rPr lang="en-US" sz="2600" b="1" dirty="0" smtClean="0">
                <a:cs typeface="Times New Roman" pitchFamily="18" charset="0"/>
              </a:rPr>
              <a:t>13. Sleep disorders</a:t>
            </a:r>
            <a:endParaRPr lang="en-US" sz="2600" b="1" dirty="0">
              <a:cs typeface="Times New Roman" pitchFamily="18" charset="0"/>
            </a:endParaRPr>
          </a:p>
          <a:p>
            <a:pPr>
              <a:lnSpc>
                <a:spcPct val="90000"/>
              </a:lnSpc>
            </a:pPr>
            <a:endParaRPr lang="en-US" sz="2600" b="1" dirty="0" smtClean="0">
              <a:cs typeface="Times New Roman" pitchFamily="18" charset="0"/>
            </a:endParaRPr>
          </a:p>
          <a:p>
            <a:pPr>
              <a:lnSpc>
                <a:spcPct val="90000"/>
              </a:lnSpc>
            </a:pPr>
            <a:r>
              <a:rPr lang="en-US" sz="2600" b="1" dirty="0" smtClean="0">
                <a:cs typeface="Times New Roman" pitchFamily="18" charset="0"/>
              </a:rPr>
              <a:t>14. Impulse </a:t>
            </a:r>
            <a:r>
              <a:rPr lang="en-US" sz="2600" b="1" dirty="0">
                <a:cs typeface="Times New Roman" pitchFamily="18" charset="0"/>
              </a:rPr>
              <a:t>control disorders not elsewhere </a:t>
            </a:r>
            <a:r>
              <a:rPr lang="en-US" sz="2600" b="1" dirty="0" smtClean="0">
                <a:cs typeface="Times New Roman" pitchFamily="18" charset="0"/>
              </a:rPr>
              <a:t>classified</a:t>
            </a:r>
          </a:p>
          <a:p>
            <a:pPr>
              <a:lnSpc>
                <a:spcPct val="90000"/>
              </a:lnSpc>
            </a:pPr>
            <a:endParaRPr lang="en-US" sz="2600" b="1" dirty="0">
              <a:cs typeface="Times New Roman" pitchFamily="18" charset="0"/>
            </a:endParaRPr>
          </a:p>
          <a:p>
            <a:pPr>
              <a:lnSpc>
                <a:spcPct val="90000"/>
              </a:lnSpc>
            </a:pPr>
            <a:r>
              <a:rPr lang="en-US" sz="2600" b="1" dirty="0" smtClean="0">
                <a:cs typeface="Times New Roman" pitchFamily="18" charset="0"/>
              </a:rPr>
              <a:t>15. Adjustment disorders</a:t>
            </a:r>
          </a:p>
          <a:p>
            <a:pPr>
              <a:lnSpc>
                <a:spcPct val="90000"/>
              </a:lnSpc>
            </a:pPr>
            <a:endParaRPr lang="en-US" sz="2600" b="1" dirty="0">
              <a:cs typeface="Times New Roman" pitchFamily="18" charset="0"/>
            </a:endParaRPr>
          </a:p>
          <a:p>
            <a:pPr>
              <a:lnSpc>
                <a:spcPct val="90000"/>
              </a:lnSpc>
            </a:pPr>
            <a:r>
              <a:rPr lang="en-US" sz="2600" b="1" dirty="0" smtClean="0">
                <a:cs typeface="Times New Roman" pitchFamily="18" charset="0"/>
              </a:rPr>
              <a:t>16. Personality disorders</a:t>
            </a:r>
          </a:p>
          <a:p>
            <a:pPr>
              <a:lnSpc>
                <a:spcPct val="90000"/>
              </a:lnSpc>
            </a:pPr>
            <a:endParaRPr lang="en-US" sz="2600" b="1" dirty="0">
              <a:cs typeface="Times New Roman" pitchFamily="18" charset="0"/>
            </a:endParaRPr>
          </a:p>
          <a:p>
            <a:pPr>
              <a:lnSpc>
                <a:spcPct val="90000"/>
              </a:lnSpc>
            </a:pPr>
            <a:r>
              <a:rPr lang="en-US" sz="2600" b="1" dirty="0" smtClean="0">
                <a:cs typeface="Times New Roman" pitchFamily="18" charset="0"/>
              </a:rPr>
              <a:t>17. Other </a:t>
            </a:r>
            <a:r>
              <a:rPr lang="en-US" sz="2600" b="1" dirty="0">
                <a:cs typeface="Times New Roman" pitchFamily="18" charset="0"/>
              </a:rPr>
              <a:t>conditions that may be a focus of clinical attention</a:t>
            </a:r>
            <a:r>
              <a:rPr lang="en-GB" sz="2600" dirty="0"/>
              <a:t> </a:t>
            </a:r>
          </a:p>
        </p:txBody>
      </p:sp>
      <p:sp>
        <p:nvSpPr>
          <p:cNvPr id="4" name="Slide Number Placeholder 3"/>
          <p:cNvSpPr>
            <a:spLocks noGrp="1"/>
          </p:cNvSpPr>
          <p:nvPr>
            <p:ph type="sldNum" sz="quarter" idx="10"/>
          </p:nvPr>
        </p:nvSpPr>
        <p:spPr/>
        <p:txBody>
          <a:bodyPr/>
          <a:lstStyle/>
          <a:p>
            <a:fld id="{5E882686-50C7-4030-A653-0AB9BC4E48D4}" type="slidenum">
              <a:rPr lang="en-GB" smtClean="0"/>
              <a:pPr/>
              <a:t>16</a:t>
            </a:fld>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8904" y="0"/>
            <a:ext cx="9115095" cy="692696"/>
          </a:xfrm>
        </p:spPr>
        <p:txBody>
          <a:bodyPr/>
          <a:lstStyle/>
          <a:p>
            <a:r>
              <a:rPr lang="en-GB" sz="3600" dirty="0" smtClean="0">
                <a:latin typeface="+mn-lt"/>
              </a:rPr>
              <a:t>THE FIVE AXES OF THE DSM-IV-TR</a:t>
            </a:r>
            <a:endParaRPr lang="en-GB" sz="3600" dirty="0">
              <a:latin typeface="Comic Sans MS" pitchFamily="66" charset="0"/>
            </a:endParaRPr>
          </a:p>
        </p:txBody>
      </p:sp>
      <p:sp>
        <p:nvSpPr>
          <p:cNvPr id="9219" name="Rectangle 3"/>
          <p:cNvSpPr>
            <a:spLocks noGrp="1" noChangeArrowheads="1"/>
          </p:cNvSpPr>
          <p:nvPr>
            <p:ph idx="1"/>
          </p:nvPr>
        </p:nvSpPr>
        <p:spPr>
          <a:xfrm>
            <a:off x="0" y="692696"/>
            <a:ext cx="9144000" cy="6165304"/>
          </a:xfrm>
        </p:spPr>
        <p:txBody>
          <a:bodyPr numCol="2"/>
          <a:lstStyle/>
          <a:p>
            <a:pPr marL="871380" indent="-342900">
              <a:lnSpc>
                <a:spcPct val="80000"/>
              </a:lnSpc>
              <a:buFont typeface="Arial" panose="020B0604020202020204" pitchFamily="34" charset="0"/>
              <a:buChar char="•"/>
            </a:pPr>
            <a:r>
              <a:rPr lang="en-GB" b="1" u="sng" dirty="0"/>
              <a:t>Axis </a:t>
            </a:r>
            <a:r>
              <a:rPr lang="en-GB" b="1" u="sng" dirty="0" smtClean="0"/>
              <a:t>I</a:t>
            </a:r>
            <a:r>
              <a:rPr lang="en-GB" sz="2400" b="1" dirty="0" smtClean="0"/>
              <a:t> </a:t>
            </a:r>
            <a:r>
              <a:rPr lang="en-GB" sz="2400" b="1" dirty="0" smtClean="0">
                <a:sym typeface="Wingdings" panose="05000000000000000000" pitchFamily="2" charset="2"/>
              </a:rPr>
              <a:t> </a:t>
            </a:r>
            <a:r>
              <a:rPr lang="en-GB" sz="2400" b="1" dirty="0" smtClean="0"/>
              <a:t>Clinical </a:t>
            </a:r>
            <a:r>
              <a:rPr lang="en-GB" sz="2400" b="1" dirty="0"/>
              <a:t>syndromes</a:t>
            </a:r>
            <a:r>
              <a:rPr lang="en-GB" sz="2400" dirty="0"/>
              <a:t>. (All mental disorders &amp; criteria for rating them </a:t>
            </a:r>
            <a:r>
              <a:rPr lang="en-GB" sz="2400" b="1" dirty="0" smtClean="0"/>
              <a:t>EXCEPT </a:t>
            </a:r>
            <a:r>
              <a:rPr lang="en-GB" sz="2400" b="1" dirty="0">
                <a:solidFill>
                  <a:srgbClr val="FF0000"/>
                </a:solidFill>
              </a:rPr>
              <a:t>personality </a:t>
            </a:r>
            <a:r>
              <a:rPr lang="en-GB" sz="2400" b="1" dirty="0" smtClean="0">
                <a:solidFill>
                  <a:srgbClr val="FF0000"/>
                </a:solidFill>
              </a:rPr>
              <a:t>disorders, mental retardation &amp; </a:t>
            </a:r>
            <a:r>
              <a:rPr lang="en-GB" sz="2400" b="1" dirty="0">
                <a:solidFill>
                  <a:srgbClr val="FF0000"/>
                </a:solidFill>
              </a:rPr>
              <a:t>also abuse/neglect)</a:t>
            </a:r>
            <a:endParaRPr lang="en-GB" sz="2400" b="1" u="sng" dirty="0">
              <a:solidFill>
                <a:srgbClr val="FF0000"/>
              </a:solidFill>
            </a:endParaRPr>
          </a:p>
          <a:p>
            <a:pPr marL="871380" indent="-342900">
              <a:lnSpc>
                <a:spcPct val="80000"/>
              </a:lnSpc>
              <a:buFont typeface="Arial" panose="020B0604020202020204" pitchFamily="34" charset="0"/>
              <a:buChar char="•"/>
            </a:pPr>
            <a:endParaRPr lang="en-GB" sz="2400" b="1" u="sng" dirty="0"/>
          </a:p>
          <a:p>
            <a:pPr marL="871380" indent="-342900">
              <a:lnSpc>
                <a:spcPct val="80000"/>
              </a:lnSpc>
              <a:buFont typeface="Arial" panose="020B0604020202020204" pitchFamily="34" charset="0"/>
              <a:buChar char="•"/>
            </a:pPr>
            <a:r>
              <a:rPr lang="en-GB" b="1" u="sng" dirty="0"/>
              <a:t>Axis </a:t>
            </a:r>
            <a:r>
              <a:rPr lang="en-GB" b="1" u="sng" dirty="0" smtClean="0"/>
              <a:t>II</a:t>
            </a:r>
            <a:r>
              <a:rPr lang="en-GB" b="1" dirty="0"/>
              <a:t> </a:t>
            </a:r>
            <a:r>
              <a:rPr lang="en-GB" sz="2400" b="1" dirty="0" smtClean="0">
                <a:sym typeface="Wingdings" panose="05000000000000000000" pitchFamily="2" charset="2"/>
              </a:rPr>
              <a:t></a:t>
            </a:r>
            <a:r>
              <a:rPr lang="en-GB" sz="2400" b="1" dirty="0" smtClean="0"/>
              <a:t> </a:t>
            </a:r>
            <a:r>
              <a:rPr lang="en-GB" sz="2400" dirty="0"/>
              <a:t>Personality disorders, Mental retardation. (Life long deeply ingrained, inflexible &amp; maladaptive)</a:t>
            </a:r>
            <a:endParaRPr lang="en-GB" sz="2400" b="1" u="sng" dirty="0"/>
          </a:p>
          <a:p>
            <a:pPr marL="871380" indent="-342900">
              <a:lnSpc>
                <a:spcPct val="80000"/>
              </a:lnSpc>
              <a:buFont typeface="Arial" panose="020B0604020202020204" pitchFamily="34" charset="0"/>
              <a:buChar char="•"/>
            </a:pPr>
            <a:endParaRPr lang="en-GB" sz="2400" b="1" u="sng" dirty="0"/>
          </a:p>
          <a:p>
            <a:pPr marL="871380" indent="-342900">
              <a:lnSpc>
                <a:spcPct val="80000"/>
              </a:lnSpc>
              <a:buFont typeface="Arial" panose="020B0604020202020204" pitchFamily="34" charset="0"/>
              <a:buChar char="•"/>
            </a:pPr>
            <a:r>
              <a:rPr lang="en-GB" b="1" u="sng" dirty="0"/>
              <a:t>Axis III</a:t>
            </a:r>
            <a:r>
              <a:rPr lang="en-GB" b="1" dirty="0"/>
              <a:t> </a:t>
            </a:r>
            <a:r>
              <a:rPr lang="en-GB" sz="2400" b="1" dirty="0" smtClean="0">
                <a:sym typeface="Wingdings" panose="05000000000000000000" pitchFamily="2" charset="2"/>
              </a:rPr>
              <a:t> </a:t>
            </a:r>
            <a:r>
              <a:rPr lang="en-GB" sz="2400" b="1" dirty="0" smtClean="0"/>
              <a:t>General </a:t>
            </a:r>
            <a:r>
              <a:rPr lang="en-GB" sz="2400" b="1" dirty="0"/>
              <a:t>medical condition</a:t>
            </a:r>
            <a:r>
              <a:rPr lang="en-GB" sz="2400" dirty="0"/>
              <a:t>. (Any medical condition that could effect the patients mental </a:t>
            </a:r>
            <a:r>
              <a:rPr lang="en-GB" sz="2400" dirty="0" smtClean="0"/>
              <a:t>state)</a:t>
            </a:r>
            <a:endParaRPr lang="en-GB" sz="2400" b="1" u="sng" dirty="0"/>
          </a:p>
          <a:p>
            <a:pPr marL="871380" indent="-342900">
              <a:lnSpc>
                <a:spcPct val="80000"/>
              </a:lnSpc>
              <a:buFont typeface="Arial" panose="020B0604020202020204" pitchFamily="34" charset="0"/>
              <a:buChar char="•"/>
            </a:pPr>
            <a:r>
              <a:rPr lang="en-GB" b="1" u="sng" dirty="0" smtClean="0"/>
              <a:t>Axis IV</a:t>
            </a:r>
            <a:r>
              <a:rPr lang="en-GB" b="1" dirty="0" smtClean="0"/>
              <a:t> </a:t>
            </a:r>
            <a:r>
              <a:rPr lang="en-GB" sz="2400" b="1" dirty="0" smtClean="0">
                <a:sym typeface="Wingdings" panose="05000000000000000000" pitchFamily="2" charset="2"/>
              </a:rPr>
              <a:t></a:t>
            </a:r>
            <a:r>
              <a:rPr lang="en-GB" sz="2400" dirty="0" smtClean="0"/>
              <a:t> </a:t>
            </a:r>
            <a:r>
              <a:rPr lang="en-GB" sz="2400" b="1" dirty="0"/>
              <a:t>Psychosocial &amp; environmental </a:t>
            </a:r>
            <a:r>
              <a:rPr lang="en-GB" sz="2400" b="1" dirty="0" smtClean="0"/>
              <a:t>stressors</a:t>
            </a:r>
            <a:r>
              <a:rPr lang="en-GB" sz="2400" dirty="0" smtClean="0"/>
              <a:t> e.g. bereavement, child birth. </a:t>
            </a:r>
            <a:r>
              <a:rPr lang="en-GB" sz="2400" dirty="0"/>
              <a:t>(Stressful events that have occurred within the previous year)</a:t>
            </a:r>
            <a:endParaRPr lang="en-GB" sz="2400" b="1" u="sng" dirty="0"/>
          </a:p>
          <a:p>
            <a:pPr marL="871380" indent="-342900">
              <a:lnSpc>
                <a:spcPct val="80000"/>
              </a:lnSpc>
              <a:buFont typeface="Arial" panose="020B0604020202020204" pitchFamily="34" charset="0"/>
              <a:buChar char="•"/>
            </a:pPr>
            <a:endParaRPr lang="en-GB" sz="2400" b="1" u="sng" dirty="0"/>
          </a:p>
          <a:p>
            <a:pPr marL="871380" indent="-342900">
              <a:lnSpc>
                <a:spcPct val="80000"/>
              </a:lnSpc>
              <a:buFont typeface="Arial" panose="020B0604020202020204" pitchFamily="34" charset="0"/>
              <a:buChar char="•"/>
            </a:pPr>
            <a:r>
              <a:rPr lang="en-GB" b="1" u="sng" dirty="0"/>
              <a:t>Axis V</a:t>
            </a:r>
            <a:r>
              <a:rPr lang="en-GB" sz="2400" b="1" dirty="0"/>
              <a:t> </a:t>
            </a:r>
            <a:r>
              <a:rPr lang="en-GB" sz="2400" b="1" dirty="0" smtClean="0"/>
              <a:t> </a:t>
            </a:r>
            <a:r>
              <a:rPr lang="en-GB" sz="2400" b="1" dirty="0" smtClean="0">
                <a:sym typeface="Wingdings" panose="05000000000000000000" pitchFamily="2" charset="2"/>
              </a:rPr>
              <a:t> G</a:t>
            </a:r>
            <a:r>
              <a:rPr lang="en-GB" sz="2400" b="1" dirty="0" smtClean="0"/>
              <a:t>lobal Assessment Functioning (GAF)</a:t>
            </a:r>
            <a:r>
              <a:rPr lang="en-GB" sz="2400" dirty="0" smtClean="0"/>
              <a:t>. </a:t>
            </a:r>
            <a:r>
              <a:rPr lang="en-GB" sz="2400" b="1" dirty="0" smtClean="0">
                <a:solidFill>
                  <a:srgbClr val="FF0000"/>
                </a:solidFill>
              </a:rPr>
              <a:t>It is not a percentage, it is a </a:t>
            </a:r>
            <a:r>
              <a:rPr lang="en-GB" sz="2400" b="1" dirty="0" smtClean="0">
                <a:solidFill>
                  <a:srgbClr val="FF0000"/>
                </a:solidFill>
              </a:rPr>
              <a:t>range</a:t>
            </a:r>
            <a:r>
              <a:rPr lang="en-GB" sz="2400" dirty="0" smtClean="0"/>
              <a:t>. It shows h</a:t>
            </a:r>
            <a:r>
              <a:rPr lang="en-GB" sz="2400" dirty="0" smtClean="0"/>
              <a:t>ow </a:t>
            </a:r>
            <a:r>
              <a:rPr lang="en-GB" sz="2400" dirty="0"/>
              <a:t>well the patient performed during the previous </a:t>
            </a:r>
            <a:r>
              <a:rPr lang="en-GB" sz="2400" dirty="0" smtClean="0"/>
              <a:t>year</a:t>
            </a:r>
            <a:r>
              <a:rPr lang="en-GB" sz="2400" dirty="0"/>
              <a:t>.</a:t>
            </a:r>
            <a:endParaRPr lang="en-GB" sz="2400" b="1" u="sng" dirty="0"/>
          </a:p>
        </p:txBody>
      </p:sp>
      <p:sp>
        <p:nvSpPr>
          <p:cNvPr id="4" name="Slide Number Placeholder 3"/>
          <p:cNvSpPr>
            <a:spLocks noGrp="1"/>
          </p:cNvSpPr>
          <p:nvPr>
            <p:ph type="sldNum" sz="quarter" idx="10"/>
          </p:nvPr>
        </p:nvSpPr>
        <p:spPr/>
        <p:txBody>
          <a:bodyPr/>
          <a:lstStyle/>
          <a:p>
            <a:fld id="{5E882686-50C7-4030-A653-0AB9BC4E48D4}" type="slidenum">
              <a:rPr lang="en-GB" smtClean="0"/>
              <a:pPr/>
              <a:t>17</a:t>
            </a:fld>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sz="4000" dirty="0" smtClean="0">
                <a:latin typeface="Comic Sans MS" pitchFamily="66" charset="0"/>
              </a:rPr>
              <a:t>EXAMPLE OF DIAGNOSIS:</a:t>
            </a:r>
            <a:r>
              <a:rPr lang="en-GB" sz="4000" dirty="0" smtClean="0">
                <a:latin typeface="Comic Sans MS" pitchFamily="66" charset="0"/>
              </a:rPr>
              <a:t/>
            </a:r>
            <a:br>
              <a:rPr lang="en-GB" sz="4000" dirty="0" smtClean="0">
                <a:latin typeface="Comic Sans MS" pitchFamily="66" charset="0"/>
              </a:rPr>
            </a:br>
            <a:endParaRPr lang="en-GB" sz="4000" dirty="0">
              <a:latin typeface="Comic Sans MS" pitchFamily="66" charset="0"/>
            </a:endParaRPr>
          </a:p>
        </p:txBody>
      </p:sp>
      <p:sp>
        <p:nvSpPr>
          <p:cNvPr id="30723" name="Rectangle 3"/>
          <p:cNvSpPr>
            <a:spLocks noGrp="1" noChangeArrowheads="1"/>
          </p:cNvSpPr>
          <p:nvPr>
            <p:ph idx="1"/>
          </p:nvPr>
        </p:nvSpPr>
        <p:spPr>
          <a:xfrm>
            <a:off x="0" y="1340768"/>
            <a:ext cx="9144000" cy="5517232"/>
          </a:xfrm>
        </p:spPr>
        <p:txBody>
          <a:bodyPr/>
          <a:lstStyle/>
          <a:p>
            <a:pPr marL="985680" indent="-457200">
              <a:lnSpc>
                <a:spcPct val="90000"/>
              </a:lnSpc>
              <a:buFont typeface="Arial" panose="020B0604020202020204" pitchFamily="34" charset="0"/>
              <a:buChar char="•"/>
            </a:pPr>
            <a:r>
              <a:rPr lang="en-US" dirty="0">
                <a:latin typeface="Book Antiqua" panose="02040602050305030304" pitchFamily="18" charset="0"/>
              </a:rPr>
              <a:t>Patient: Johnnie Walker </a:t>
            </a:r>
          </a:p>
          <a:p>
            <a:pPr lvl="2"/>
            <a:r>
              <a:rPr lang="en-US" sz="2800" b="1" dirty="0" smtClean="0">
                <a:latin typeface="Book Antiqua" panose="02040602050305030304" pitchFamily="18" charset="0"/>
              </a:rPr>
              <a:t>Axis I: Major Depressive Disorder</a:t>
            </a:r>
          </a:p>
          <a:p>
            <a:pPr lvl="2"/>
            <a:r>
              <a:rPr lang="en-US" sz="2800" b="1" dirty="0" smtClean="0">
                <a:latin typeface="Book Antiqua" panose="02040602050305030304" pitchFamily="18" charset="0"/>
              </a:rPr>
              <a:t>Axis II: Narcissistic Personality Disorder </a:t>
            </a:r>
            <a:r>
              <a:rPr lang="en-US" sz="2800" b="1" dirty="0" smtClean="0">
                <a:latin typeface="Book Antiqua" panose="02040602050305030304" pitchFamily="18" charset="0"/>
                <a:sym typeface="Wingdings" panose="05000000000000000000" pitchFamily="2" charset="2"/>
              </a:rPr>
              <a:t></a:t>
            </a:r>
            <a:r>
              <a:rPr lang="en-US" sz="2800" b="1" dirty="0" smtClean="0">
                <a:latin typeface="Book Antiqua" panose="02040602050305030304" pitchFamily="18" charset="0"/>
              </a:rPr>
              <a:t>  some features only </a:t>
            </a:r>
          </a:p>
          <a:p>
            <a:pPr lvl="2"/>
            <a:r>
              <a:rPr lang="en-US" sz="2800" b="1" dirty="0" smtClean="0">
                <a:latin typeface="Book Antiqua" panose="02040602050305030304" pitchFamily="18" charset="0"/>
              </a:rPr>
              <a:t>Axis III: Poor liver functioning, frequent migraines. </a:t>
            </a:r>
          </a:p>
          <a:p>
            <a:pPr lvl="2"/>
            <a:r>
              <a:rPr lang="en-US" sz="2800" b="1" dirty="0" smtClean="0">
                <a:latin typeface="Book Antiqua" panose="02040602050305030304" pitchFamily="18" charset="0"/>
              </a:rPr>
              <a:t>Axis IV: Recently retrenched</a:t>
            </a:r>
          </a:p>
          <a:p>
            <a:pPr lvl="2"/>
            <a:r>
              <a:rPr lang="en-US" sz="2800" b="1" dirty="0" smtClean="0">
                <a:latin typeface="Book Antiqua" panose="02040602050305030304" pitchFamily="18" charset="0"/>
              </a:rPr>
              <a:t>Axis V: 61-70</a:t>
            </a:r>
            <a:endParaRPr lang="en-GB" sz="2800" b="1" dirty="0" smtClean="0">
              <a:latin typeface="Book Antiqua" panose="02040602050305030304" pitchFamily="18" charset="0"/>
            </a:endParaRPr>
          </a:p>
        </p:txBody>
      </p:sp>
      <p:sp>
        <p:nvSpPr>
          <p:cNvPr id="4" name="Slide Number Placeholder 3"/>
          <p:cNvSpPr>
            <a:spLocks noGrp="1"/>
          </p:cNvSpPr>
          <p:nvPr>
            <p:ph type="sldNum" sz="quarter" idx="10"/>
          </p:nvPr>
        </p:nvSpPr>
        <p:spPr/>
        <p:txBody>
          <a:bodyPr/>
          <a:lstStyle/>
          <a:p>
            <a:fld id="{5E882686-50C7-4030-A653-0AB9BC4E48D4}" type="slidenum">
              <a:rPr lang="en-GB" smtClean="0"/>
              <a:pPr/>
              <a:t>18</a:t>
            </a:fld>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dirty="0" smtClean="0"/>
              <a:t>THE FUNCTION OF CLASSIFICATION</a:t>
            </a:r>
            <a:endParaRPr lang="en-GB" dirty="0"/>
          </a:p>
        </p:txBody>
      </p:sp>
      <p:sp>
        <p:nvSpPr>
          <p:cNvPr id="17411" name="Rectangle 3"/>
          <p:cNvSpPr>
            <a:spLocks noGrp="1" noChangeArrowheads="1"/>
          </p:cNvSpPr>
          <p:nvPr>
            <p:ph idx="1"/>
          </p:nvPr>
        </p:nvSpPr>
        <p:spPr>
          <a:xfrm>
            <a:off x="0" y="1412776"/>
            <a:ext cx="9144000" cy="5349464"/>
          </a:xfrm>
        </p:spPr>
        <p:txBody>
          <a:bodyPr/>
          <a:lstStyle/>
          <a:p>
            <a:pPr marL="985680" indent="-457200">
              <a:buFont typeface="Arial" panose="020B0604020202020204" pitchFamily="34" charset="0"/>
              <a:buChar char="•"/>
            </a:pPr>
            <a:r>
              <a:rPr lang="en-GB" dirty="0"/>
              <a:t>Inform effective treatment </a:t>
            </a:r>
            <a:r>
              <a:rPr lang="en-GB" dirty="0" smtClean="0"/>
              <a:t>selection. You cannot treat what you do not know.</a:t>
            </a:r>
          </a:p>
          <a:p>
            <a:pPr marL="985680" indent="-457200">
              <a:buFont typeface="Arial" panose="020B0604020202020204" pitchFamily="34" charset="0"/>
              <a:buChar char="•"/>
            </a:pPr>
            <a:endParaRPr lang="en-GB" dirty="0"/>
          </a:p>
          <a:p>
            <a:pPr marL="985680" indent="-457200">
              <a:buFont typeface="Arial" panose="020B0604020202020204" pitchFamily="34" charset="0"/>
              <a:buChar char="•"/>
            </a:pPr>
            <a:r>
              <a:rPr lang="en-GB" dirty="0"/>
              <a:t>Administrative functions e.g. Medical aids, legal system</a:t>
            </a:r>
            <a:r>
              <a:rPr lang="en-GB" dirty="0" smtClean="0"/>
              <a:t>.</a:t>
            </a:r>
          </a:p>
          <a:p>
            <a:pPr marL="985680" indent="-457200">
              <a:buFont typeface="Arial" panose="020B0604020202020204" pitchFamily="34" charset="0"/>
              <a:buChar char="•"/>
            </a:pPr>
            <a:endParaRPr lang="en-GB" dirty="0"/>
          </a:p>
          <a:p>
            <a:pPr marL="985680" indent="-457200">
              <a:buFont typeface="Arial" panose="020B0604020202020204" pitchFamily="34" charset="0"/>
              <a:buChar char="•"/>
            </a:pPr>
            <a:r>
              <a:rPr lang="en-GB" dirty="0"/>
              <a:t>Provides vocabulary for professionals to </a:t>
            </a:r>
            <a:r>
              <a:rPr lang="en-GB" smtClean="0"/>
              <a:t>communicate</a:t>
            </a:r>
            <a:r>
              <a:rPr lang="en-GB"/>
              <a:t> </a:t>
            </a:r>
            <a:r>
              <a:rPr lang="en-GB" smtClean="0"/>
              <a:t>i.e.,</a:t>
            </a:r>
            <a:r>
              <a:rPr lang="en-GB" smtClean="0"/>
              <a:t> clinical </a:t>
            </a:r>
            <a:r>
              <a:rPr lang="en-GB" dirty="0"/>
              <a:t>shorthand</a:t>
            </a:r>
            <a:r>
              <a:rPr lang="en-GB" dirty="0" smtClean="0"/>
              <a:t>.</a:t>
            </a:r>
          </a:p>
          <a:p>
            <a:pPr marL="985680" indent="-457200">
              <a:buFont typeface="Arial" panose="020B0604020202020204" pitchFamily="34" charset="0"/>
              <a:buChar char="•"/>
            </a:pPr>
            <a:endParaRPr lang="en-GB" dirty="0"/>
          </a:p>
          <a:p>
            <a:pPr marL="985680" indent="-457200">
              <a:buFont typeface="Arial" panose="020B0604020202020204" pitchFamily="34" charset="0"/>
              <a:buChar char="•"/>
            </a:pPr>
            <a:r>
              <a:rPr lang="en-GB" dirty="0"/>
              <a:t>Provides information on prognosis.</a:t>
            </a:r>
          </a:p>
        </p:txBody>
      </p:sp>
      <p:sp>
        <p:nvSpPr>
          <p:cNvPr id="4" name="Slide Number Placeholder 3"/>
          <p:cNvSpPr>
            <a:spLocks noGrp="1"/>
          </p:cNvSpPr>
          <p:nvPr>
            <p:ph type="sldNum" sz="quarter" idx="10"/>
          </p:nvPr>
        </p:nvSpPr>
        <p:spPr/>
        <p:txBody>
          <a:bodyPr/>
          <a:lstStyle/>
          <a:p>
            <a:fld id="{5E882686-50C7-4030-A653-0AB9BC4E48D4}" type="slidenum">
              <a:rPr lang="en-GB" smtClean="0"/>
              <a:pPr/>
              <a:t>19</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z="3200" dirty="0" smtClean="0">
                <a:latin typeface="+mn-lt"/>
              </a:rPr>
              <a:t>WESTON STATE HOSPITAL</a:t>
            </a:r>
            <a:br>
              <a:rPr lang="en-US" sz="3200" dirty="0" smtClean="0">
                <a:latin typeface="+mn-lt"/>
              </a:rPr>
            </a:br>
            <a:r>
              <a:rPr lang="en-US" sz="3200" dirty="0" smtClean="0">
                <a:latin typeface="+mn-lt"/>
              </a:rPr>
              <a:t>PROBLEMS AT ADMISSION: 1864 - 1889</a:t>
            </a:r>
            <a:endParaRPr lang="en-US" sz="3200" dirty="0">
              <a:latin typeface="+mn-lt"/>
            </a:endParaRPr>
          </a:p>
        </p:txBody>
      </p:sp>
      <p:sp>
        <p:nvSpPr>
          <p:cNvPr id="3075" name="Rectangle 3"/>
          <p:cNvSpPr>
            <a:spLocks noGrp="1" noChangeArrowheads="1"/>
          </p:cNvSpPr>
          <p:nvPr>
            <p:ph sz="half" idx="1"/>
          </p:nvPr>
        </p:nvSpPr>
        <p:spPr/>
        <p:txBody>
          <a:bodyPr/>
          <a:lstStyle/>
          <a:p>
            <a:pPr marL="985680" indent="-457200">
              <a:buFont typeface="Arial" panose="020B0604020202020204" pitchFamily="34" charset="0"/>
              <a:buChar char="•"/>
            </a:pPr>
            <a:r>
              <a:rPr lang="en-US" smtClean="0"/>
              <a:t>Moral insanity</a:t>
            </a:r>
          </a:p>
          <a:p>
            <a:pPr marL="985680" indent="-457200">
              <a:buFont typeface="Arial" panose="020B0604020202020204" pitchFamily="34" charset="0"/>
              <a:buChar char="•"/>
            </a:pPr>
            <a:r>
              <a:rPr lang="en-US" smtClean="0"/>
              <a:t>Laziness</a:t>
            </a:r>
          </a:p>
          <a:p>
            <a:pPr marL="985680" indent="-457200">
              <a:buFont typeface="Arial" panose="020B0604020202020204" pitchFamily="34" charset="0"/>
              <a:buChar char="•"/>
            </a:pPr>
            <a:r>
              <a:rPr lang="en-US" smtClean="0"/>
              <a:t>Asthma</a:t>
            </a:r>
          </a:p>
          <a:p>
            <a:pPr marL="985680" indent="-457200">
              <a:buFont typeface="Arial" panose="020B0604020202020204" pitchFamily="34" charset="0"/>
              <a:buChar char="•"/>
            </a:pPr>
            <a:r>
              <a:rPr lang="en-US" smtClean="0"/>
              <a:t>Chronic Masturbation</a:t>
            </a:r>
          </a:p>
          <a:p>
            <a:pPr marL="985680" indent="-457200">
              <a:buFont typeface="Arial" panose="020B0604020202020204" pitchFamily="34" charset="0"/>
              <a:buChar char="•"/>
            </a:pPr>
            <a:r>
              <a:rPr lang="en-US" smtClean="0"/>
              <a:t>Epileptic Fits</a:t>
            </a:r>
          </a:p>
          <a:p>
            <a:pPr marL="985680" indent="-457200">
              <a:buFont typeface="Arial" panose="020B0604020202020204" pitchFamily="34" charset="0"/>
              <a:buChar char="•"/>
            </a:pPr>
            <a:r>
              <a:rPr lang="en-US" smtClean="0"/>
              <a:t>Vicious Vices</a:t>
            </a:r>
          </a:p>
          <a:p>
            <a:pPr marL="985680" indent="-457200">
              <a:buFont typeface="Arial" panose="020B0604020202020204" pitchFamily="34" charset="0"/>
              <a:buChar char="•"/>
            </a:pPr>
            <a:r>
              <a:rPr lang="en-US" smtClean="0"/>
              <a:t>Uterine Derangement</a:t>
            </a:r>
          </a:p>
          <a:p>
            <a:pPr marL="985680" indent="-457200">
              <a:buFont typeface="Arial" panose="020B0604020202020204" pitchFamily="34" charset="0"/>
              <a:buChar char="•"/>
            </a:pPr>
            <a:r>
              <a:rPr lang="en-US" smtClean="0"/>
              <a:t>Small Pox	</a:t>
            </a:r>
            <a:endParaRPr lang="en-US" dirty="0"/>
          </a:p>
        </p:txBody>
      </p:sp>
      <p:sp>
        <p:nvSpPr>
          <p:cNvPr id="3076" name="Rectangle 4"/>
          <p:cNvSpPr>
            <a:spLocks noGrp="1" noChangeArrowheads="1"/>
          </p:cNvSpPr>
          <p:nvPr>
            <p:ph sz="half" idx="2"/>
          </p:nvPr>
        </p:nvSpPr>
        <p:spPr/>
        <p:txBody>
          <a:bodyPr/>
          <a:lstStyle/>
          <a:p>
            <a:pPr marL="985680" indent="-457200">
              <a:buFont typeface="Arial" panose="020B0604020202020204" pitchFamily="34" charset="0"/>
              <a:buChar char="•"/>
            </a:pPr>
            <a:r>
              <a:rPr lang="en-US" dirty="0"/>
              <a:t>Spinal Irritation</a:t>
            </a:r>
          </a:p>
          <a:p>
            <a:pPr marL="985680" indent="-457200">
              <a:buFont typeface="Arial" panose="020B0604020202020204" pitchFamily="34" charset="0"/>
              <a:buChar char="•"/>
            </a:pPr>
            <a:r>
              <a:rPr lang="en-US" dirty="0"/>
              <a:t>Grief</a:t>
            </a:r>
          </a:p>
          <a:p>
            <a:pPr marL="985680" indent="-457200">
              <a:buFont typeface="Arial" panose="020B0604020202020204" pitchFamily="34" charset="0"/>
              <a:buChar char="•"/>
            </a:pPr>
            <a:r>
              <a:rPr lang="en-US" dirty="0"/>
              <a:t>Sunstroke</a:t>
            </a:r>
          </a:p>
          <a:p>
            <a:pPr marL="985680" indent="-457200">
              <a:buFont typeface="Arial" panose="020B0604020202020204" pitchFamily="34" charset="0"/>
              <a:buChar char="•"/>
            </a:pPr>
            <a:r>
              <a:rPr lang="en-US" dirty="0"/>
              <a:t>Immoral Life</a:t>
            </a:r>
          </a:p>
          <a:p>
            <a:pPr marL="985680" indent="-457200">
              <a:buFont typeface="Arial" panose="020B0604020202020204" pitchFamily="34" charset="0"/>
              <a:buChar char="•"/>
            </a:pPr>
            <a:r>
              <a:rPr lang="en-US" dirty="0"/>
              <a:t>Foolishness of Intellect</a:t>
            </a:r>
          </a:p>
          <a:p>
            <a:pPr marL="985680" indent="-457200">
              <a:buFont typeface="Arial" panose="020B0604020202020204" pitchFamily="34" charset="0"/>
              <a:buChar char="•"/>
            </a:pPr>
            <a:r>
              <a:rPr lang="en-US" dirty="0"/>
              <a:t>Seduction and Disappointment</a:t>
            </a:r>
          </a:p>
          <a:p>
            <a:pPr marL="814230" indent="-285750" algn="r">
              <a:buFont typeface="Arial" panose="020B0604020202020204" pitchFamily="34" charset="0"/>
              <a:buChar char="•"/>
            </a:pPr>
            <a:endParaRPr lang="en-US" sz="1400" dirty="0"/>
          </a:p>
          <a:p>
            <a:pPr algn="r"/>
            <a:endParaRPr lang="en-US" dirty="0"/>
          </a:p>
        </p:txBody>
      </p:sp>
      <p:sp>
        <p:nvSpPr>
          <p:cNvPr id="5" name="Slide Number Placeholder 4"/>
          <p:cNvSpPr>
            <a:spLocks noGrp="1"/>
          </p:cNvSpPr>
          <p:nvPr>
            <p:ph type="sldNum" sz="quarter" idx="10"/>
          </p:nvPr>
        </p:nvSpPr>
        <p:spPr/>
        <p:txBody>
          <a:bodyPr/>
          <a:lstStyle/>
          <a:p>
            <a:fld id="{5AB9BE26-6941-4811-BA8A-93516041D212}" type="slidenum">
              <a:rPr lang="en-GB" smtClean="0"/>
              <a:pPr/>
              <a:t>2</a:t>
            </a:fld>
            <a:endParaRPr lang="en-GB"/>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dirty="0" smtClean="0"/>
              <a:t>WHAT IS “ABNORMAL?”</a:t>
            </a:r>
            <a:endParaRPr lang="en-US" dirty="0"/>
          </a:p>
        </p:txBody>
      </p:sp>
      <p:sp>
        <p:nvSpPr>
          <p:cNvPr id="5123" name="Rectangle 3"/>
          <p:cNvSpPr>
            <a:spLocks noGrp="1" noChangeArrowheads="1"/>
          </p:cNvSpPr>
          <p:nvPr>
            <p:ph idx="1"/>
          </p:nvPr>
        </p:nvSpPr>
        <p:spPr/>
        <p:txBody>
          <a:bodyPr/>
          <a:lstStyle/>
          <a:p>
            <a:r>
              <a:rPr lang="en-US" dirty="0" smtClean="0"/>
              <a:t>Moral </a:t>
            </a:r>
            <a:r>
              <a:rPr lang="en-US" dirty="0"/>
              <a:t>definitions</a:t>
            </a:r>
          </a:p>
          <a:p>
            <a:endParaRPr lang="en-US" dirty="0"/>
          </a:p>
          <a:p>
            <a:r>
              <a:rPr lang="en-US" dirty="0"/>
              <a:t>Statistical definitions</a:t>
            </a:r>
          </a:p>
          <a:p>
            <a:endParaRPr lang="en-US" dirty="0"/>
          </a:p>
          <a:p>
            <a:r>
              <a:rPr lang="en-US" dirty="0"/>
              <a:t>Current psychiatric definition</a:t>
            </a:r>
          </a:p>
        </p:txBody>
      </p:sp>
      <p:sp>
        <p:nvSpPr>
          <p:cNvPr id="4" name="Slide Number Placeholder 3"/>
          <p:cNvSpPr>
            <a:spLocks noGrp="1"/>
          </p:cNvSpPr>
          <p:nvPr>
            <p:ph type="sldNum" sz="quarter" idx="10"/>
          </p:nvPr>
        </p:nvSpPr>
        <p:spPr/>
        <p:txBody>
          <a:bodyPr/>
          <a:lstStyle/>
          <a:p>
            <a:fld id="{5E882686-50C7-4030-A653-0AB9BC4E48D4}" type="slidenum">
              <a:rPr lang="en-GB" smtClean="0"/>
              <a:pPr/>
              <a:t>3</a:t>
            </a:fld>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3">
                                            <p:txEl>
                                              <p:pRg st="2" end="2"/>
                                            </p:txEl>
                                          </p:spTgt>
                                        </p:tgtEl>
                                        <p:attrNameLst>
                                          <p:attrName>style.visibility</p:attrName>
                                        </p:attrNameLst>
                                      </p:cBhvr>
                                      <p:to>
                                        <p:strVal val="visible"/>
                                      </p:to>
                                    </p:set>
                                    <p:anim calcmode="lin" valueType="num">
                                      <p:cBhvr additive="base">
                                        <p:cTn id="13" dur="500" fill="hold"/>
                                        <p:tgtEl>
                                          <p:spTgt spid="512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3">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3">
                                            <p:txEl>
                                              <p:pRg st="4" end="4"/>
                                            </p:txEl>
                                          </p:spTgt>
                                        </p:tgtEl>
                                        <p:attrNameLst>
                                          <p:attrName>style.visibility</p:attrName>
                                        </p:attrNameLst>
                                      </p:cBhvr>
                                      <p:to>
                                        <p:strVal val="visible"/>
                                      </p:to>
                                    </p:set>
                                    <p:anim calcmode="lin" valueType="num">
                                      <p:cBhvr additive="base">
                                        <p:cTn id="19" dur="500" fill="hold"/>
                                        <p:tgtEl>
                                          <p:spTgt spid="512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3">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dirty="0" smtClean="0"/>
              <a:t>DSM-I AND DSM-II SYSTEMS</a:t>
            </a:r>
            <a:endParaRPr lang="en-US" dirty="0"/>
          </a:p>
        </p:txBody>
      </p:sp>
      <p:sp>
        <p:nvSpPr>
          <p:cNvPr id="8195" name="Rectangle 1027"/>
          <p:cNvSpPr>
            <a:spLocks noGrp="1" noChangeArrowheads="1"/>
          </p:cNvSpPr>
          <p:nvPr>
            <p:ph idx="1"/>
          </p:nvPr>
        </p:nvSpPr>
        <p:spPr>
          <a:xfrm>
            <a:off x="85680" y="1124744"/>
            <a:ext cx="9058320" cy="5637496"/>
          </a:xfrm>
        </p:spPr>
        <p:txBody>
          <a:bodyPr/>
          <a:lstStyle/>
          <a:p>
            <a:pPr marL="985680" indent="-457200">
              <a:buFont typeface="Arial" panose="020B0604020202020204" pitchFamily="34" charset="0"/>
              <a:buChar char="•"/>
            </a:pPr>
            <a:r>
              <a:rPr lang="en-US" dirty="0"/>
              <a:t>Essentially only lists of names, many of which were thought to be “explanations” for psychiatric </a:t>
            </a:r>
            <a:r>
              <a:rPr lang="en-US" dirty="0" smtClean="0"/>
              <a:t>phenomena</a:t>
            </a:r>
          </a:p>
          <a:p>
            <a:pPr marL="985680" indent="-457200">
              <a:buFont typeface="Arial" panose="020B0604020202020204" pitchFamily="34" charset="0"/>
              <a:buChar char="•"/>
            </a:pPr>
            <a:endParaRPr lang="en-US" dirty="0"/>
          </a:p>
          <a:p>
            <a:pPr marL="985680" indent="-457200">
              <a:buFont typeface="Arial" panose="020B0604020202020204" pitchFamily="34" charset="0"/>
              <a:buChar char="•"/>
            </a:pPr>
            <a:r>
              <a:rPr lang="en-US" dirty="0"/>
              <a:t>Psychoanalytic </a:t>
            </a:r>
            <a:r>
              <a:rPr lang="en-US" dirty="0" smtClean="0"/>
              <a:t>overemphasis</a:t>
            </a:r>
          </a:p>
          <a:p>
            <a:pPr marL="985680" indent="-457200">
              <a:buFont typeface="Arial" panose="020B0604020202020204" pitchFamily="34" charset="0"/>
              <a:buChar char="•"/>
            </a:pPr>
            <a:endParaRPr lang="en-US" dirty="0"/>
          </a:p>
          <a:p>
            <a:pPr marL="985680" indent="-457200">
              <a:buFont typeface="Arial" panose="020B0604020202020204" pitchFamily="34" charset="0"/>
              <a:buChar char="•"/>
            </a:pPr>
            <a:r>
              <a:rPr lang="en-US" dirty="0"/>
              <a:t>No operational criteria--poor </a:t>
            </a:r>
            <a:r>
              <a:rPr lang="en-US" dirty="0" smtClean="0"/>
              <a:t>reliability</a:t>
            </a:r>
          </a:p>
          <a:p>
            <a:pPr marL="985680" indent="-457200">
              <a:buFont typeface="Arial" panose="020B0604020202020204" pitchFamily="34" charset="0"/>
              <a:buChar char="•"/>
            </a:pPr>
            <a:endParaRPr lang="en-US" dirty="0"/>
          </a:p>
          <a:p>
            <a:pPr marL="985680" indent="-457200">
              <a:buFont typeface="Arial" panose="020B0604020202020204" pitchFamily="34" charset="0"/>
              <a:buChar char="•"/>
            </a:pPr>
            <a:r>
              <a:rPr lang="en-US" dirty="0"/>
              <a:t>Little consideration of course of </a:t>
            </a:r>
            <a:r>
              <a:rPr lang="en-US" dirty="0" smtClean="0"/>
              <a:t>illness</a:t>
            </a:r>
          </a:p>
          <a:p>
            <a:pPr marL="985680" indent="-457200">
              <a:buFont typeface="Arial" panose="020B0604020202020204" pitchFamily="34" charset="0"/>
              <a:buChar char="•"/>
            </a:pPr>
            <a:endParaRPr lang="en-US" dirty="0"/>
          </a:p>
          <a:p>
            <a:pPr marL="985680" indent="-457200">
              <a:buFont typeface="Arial" panose="020B0604020202020204" pitchFamily="34" charset="0"/>
              <a:buChar char="•"/>
            </a:pPr>
            <a:r>
              <a:rPr lang="en-US" dirty="0"/>
              <a:t>Little formal conceptual structure</a:t>
            </a:r>
          </a:p>
        </p:txBody>
      </p:sp>
      <p:sp>
        <p:nvSpPr>
          <p:cNvPr id="4" name="Slide Number Placeholder 3"/>
          <p:cNvSpPr>
            <a:spLocks noGrp="1"/>
          </p:cNvSpPr>
          <p:nvPr>
            <p:ph type="sldNum" sz="quarter" idx="10"/>
          </p:nvPr>
        </p:nvSpPr>
        <p:spPr/>
        <p:txBody>
          <a:bodyPr/>
          <a:lstStyle/>
          <a:p>
            <a:fld id="{5E882686-50C7-4030-A653-0AB9BC4E48D4}" type="slidenum">
              <a:rPr lang="en-GB" smtClean="0"/>
              <a:pPr/>
              <a:t>4</a:t>
            </a:fld>
            <a:endParaRPr lang="en-GB"/>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smtClean="0"/>
              <a:t>BENEFITS OF CLASSIFICATION</a:t>
            </a:r>
            <a:endParaRPr lang="en-US" dirty="0"/>
          </a:p>
        </p:txBody>
      </p:sp>
      <p:sp>
        <p:nvSpPr>
          <p:cNvPr id="4099" name="Rectangle 3"/>
          <p:cNvSpPr>
            <a:spLocks noGrp="1" noChangeArrowheads="1"/>
          </p:cNvSpPr>
          <p:nvPr>
            <p:ph idx="1"/>
          </p:nvPr>
        </p:nvSpPr>
        <p:spPr>
          <a:xfrm>
            <a:off x="0" y="1196752"/>
            <a:ext cx="9144000" cy="5661248"/>
          </a:xfrm>
        </p:spPr>
        <p:txBody>
          <a:bodyPr/>
          <a:lstStyle/>
          <a:p>
            <a:pPr marL="985680" indent="-457200">
              <a:buFont typeface="Arial" panose="020B0604020202020204" pitchFamily="34" charset="0"/>
              <a:buChar char="•"/>
            </a:pPr>
            <a:r>
              <a:rPr lang="en-US" dirty="0"/>
              <a:t>Standardized vocabulary that permits effective </a:t>
            </a:r>
            <a:r>
              <a:rPr lang="en-US" dirty="0" smtClean="0"/>
              <a:t>communication</a:t>
            </a:r>
          </a:p>
          <a:p>
            <a:pPr marL="985680" indent="-457200">
              <a:buFont typeface="Arial" panose="020B0604020202020204" pitchFamily="34" charset="0"/>
              <a:buChar char="•"/>
            </a:pPr>
            <a:endParaRPr lang="en-US" dirty="0"/>
          </a:p>
          <a:p>
            <a:pPr marL="985680" indent="-457200">
              <a:buFont typeface="Arial" panose="020B0604020202020204" pitchFamily="34" charset="0"/>
              <a:buChar char="•"/>
            </a:pPr>
            <a:r>
              <a:rPr lang="en-US" dirty="0"/>
              <a:t>Communication structure that places named phenomena into some conceptual </a:t>
            </a:r>
            <a:r>
              <a:rPr lang="en-US" dirty="0" smtClean="0"/>
              <a:t>order</a:t>
            </a:r>
          </a:p>
          <a:p>
            <a:pPr marL="985680" indent="-457200">
              <a:buFont typeface="Arial" panose="020B0604020202020204" pitchFamily="34" charset="0"/>
              <a:buChar char="•"/>
            </a:pPr>
            <a:endParaRPr lang="en-US" dirty="0"/>
          </a:p>
          <a:p>
            <a:pPr marL="985680" indent="-457200">
              <a:buFont typeface="Arial" panose="020B0604020202020204" pitchFamily="34" charset="0"/>
              <a:buChar char="•"/>
            </a:pPr>
            <a:r>
              <a:rPr lang="en-US" dirty="0"/>
              <a:t>Context for providing causal understanding of </a:t>
            </a:r>
            <a:r>
              <a:rPr lang="en-US" dirty="0" smtClean="0"/>
              <a:t>phenomena</a:t>
            </a:r>
          </a:p>
          <a:p>
            <a:pPr marL="985680" indent="-457200">
              <a:buFont typeface="Arial" panose="020B0604020202020204" pitchFamily="34" charset="0"/>
              <a:buChar char="•"/>
            </a:pPr>
            <a:endParaRPr lang="en-US" dirty="0"/>
          </a:p>
          <a:p>
            <a:pPr marL="985680" indent="-457200">
              <a:buFont typeface="Arial" panose="020B0604020202020204" pitchFamily="34" charset="0"/>
              <a:buChar char="•"/>
            </a:pPr>
            <a:r>
              <a:rPr lang="en-US" dirty="0"/>
              <a:t>Context for developing expectations about effects and interventions</a:t>
            </a:r>
          </a:p>
        </p:txBody>
      </p:sp>
      <p:sp>
        <p:nvSpPr>
          <p:cNvPr id="4" name="Slide Number Placeholder 3"/>
          <p:cNvSpPr>
            <a:spLocks noGrp="1"/>
          </p:cNvSpPr>
          <p:nvPr>
            <p:ph type="sldNum" sz="quarter" idx="10"/>
          </p:nvPr>
        </p:nvSpPr>
        <p:spPr/>
        <p:txBody>
          <a:bodyPr/>
          <a:lstStyle/>
          <a:p>
            <a:fld id="{5E882686-50C7-4030-A653-0AB9BC4E48D4}" type="slidenum">
              <a:rPr lang="en-GB" smtClean="0"/>
              <a:pPr/>
              <a:t>5</a:t>
            </a:fld>
            <a:endParaRPr lang="en-GB"/>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3600" dirty="0" smtClean="0"/>
              <a:t>DSM-IV</a:t>
            </a:r>
            <a:br>
              <a:rPr lang="en-US" sz="3600" dirty="0" smtClean="0"/>
            </a:br>
            <a:r>
              <a:rPr lang="en-US" sz="3600" dirty="0" smtClean="0"/>
              <a:t>WHAT IS A MENTAL DISORDER</a:t>
            </a:r>
            <a:endParaRPr lang="en-US" sz="3600" dirty="0"/>
          </a:p>
        </p:txBody>
      </p:sp>
      <p:sp>
        <p:nvSpPr>
          <p:cNvPr id="6147" name="Rectangle 3"/>
          <p:cNvSpPr>
            <a:spLocks noGrp="1" noChangeArrowheads="1"/>
          </p:cNvSpPr>
          <p:nvPr>
            <p:ph idx="1"/>
          </p:nvPr>
        </p:nvSpPr>
        <p:spPr>
          <a:xfrm>
            <a:off x="0" y="1600200"/>
            <a:ext cx="9144000" cy="5162040"/>
          </a:xfrm>
        </p:spPr>
        <p:txBody>
          <a:bodyPr/>
          <a:lstStyle/>
          <a:p>
            <a:pPr marL="985680" indent="-457200">
              <a:buFont typeface="Arial" panose="020B0604020202020204" pitchFamily="34" charset="0"/>
              <a:buChar char="•"/>
            </a:pPr>
            <a:r>
              <a:rPr lang="en-US" sz="2400" dirty="0" smtClean="0"/>
              <a:t>It is conceptualized </a:t>
            </a:r>
            <a:r>
              <a:rPr lang="en-US" sz="2400" dirty="0"/>
              <a:t>as a clinically significant behavioral/psychological </a:t>
            </a:r>
            <a:r>
              <a:rPr lang="en-US" sz="2400" dirty="0" smtClean="0"/>
              <a:t>distress, disability or </a:t>
            </a:r>
            <a:r>
              <a:rPr lang="en-US" sz="2400" dirty="0"/>
              <a:t>with significant risk of death, pain, disability, or important loss of </a:t>
            </a:r>
            <a:r>
              <a:rPr lang="en-US" sz="2400" dirty="0" smtClean="0"/>
              <a:t>freedom; it must </a:t>
            </a:r>
            <a:r>
              <a:rPr lang="en-US" sz="2400" dirty="0"/>
              <a:t>not be merely an expectable or culturally sanctioned response to a particular event (e.g., death of a loved one).</a:t>
            </a:r>
          </a:p>
          <a:p>
            <a:pPr marL="871380" indent="-342900">
              <a:buFont typeface="Arial" panose="020B0604020202020204" pitchFamily="34" charset="0"/>
              <a:buChar char="•"/>
            </a:pPr>
            <a:r>
              <a:rPr lang="en-US" sz="2400" dirty="0" smtClean="0"/>
              <a:t>It is neither </a:t>
            </a:r>
            <a:r>
              <a:rPr lang="en-US" sz="2400" dirty="0"/>
              <a:t>deviant behavior (e.g., political, religious, or sexual) nor conflicts that are primarily between the individual and </a:t>
            </a:r>
            <a:r>
              <a:rPr lang="en-US" sz="2400" dirty="0" smtClean="0"/>
              <a:t>society</a:t>
            </a:r>
          </a:p>
          <a:p>
            <a:pPr marL="871380" indent="-342900">
              <a:buFont typeface="Arial" panose="020B0604020202020204" pitchFamily="34" charset="0"/>
              <a:buChar char="•"/>
            </a:pPr>
            <a:r>
              <a:rPr lang="en-US" sz="2400" dirty="0" smtClean="0"/>
              <a:t>The emphasis here is on impairment; if there is no impairment, there is no disorder.</a:t>
            </a:r>
            <a:endParaRPr lang="en-US" sz="2800" dirty="0"/>
          </a:p>
        </p:txBody>
      </p:sp>
      <p:sp>
        <p:nvSpPr>
          <p:cNvPr id="4" name="Slide Number Placeholder 3"/>
          <p:cNvSpPr>
            <a:spLocks noGrp="1"/>
          </p:cNvSpPr>
          <p:nvPr>
            <p:ph type="sldNum" sz="quarter" idx="10"/>
          </p:nvPr>
        </p:nvSpPr>
        <p:spPr/>
        <p:txBody>
          <a:bodyPr/>
          <a:lstStyle/>
          <a:p>
            <a:fld id="{5E882686-50C7-4030-A653-0AB9BC4E48D4}" type="slidenum">
              <a:rPr lang="en-GB" smtClean="0"/>
              <a:pPr/>
              <a:t>6</a:t>
            </a:fld>
            <a:endParaRPr lang="en-GB"/>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sz="4000" dirty="0" smtClean="0">
                <a:latin typeface="+mn-lt"/>
              </a:rPr>
              <a:t>CLASSIFICATION OF MENTAL DISORDERS.	</a:t>
            </a:r>
            <a:endParaRPr lang="en-GB" sz="4000" dirty="0">
              <a:latin typeface="+mn-lt"/>
            </a:endParaRPr>
          </a:p>
        </p:txBody>
      </p:sp>
      <p:sp>
        <p:nvSpPr>
          <p:cNvPr id="3075" name="Rectangle 3"/>
          <p:cNvSpPr>
            <a:spLocks noGrp="1" noChangeArrowheads="1"/>
          </p:cNvSpPr>
          <p:nvPr>
            <p:ph idx="1"/>
          </p:nvPr>
        </p:nvSpPr>
        <p:spPr>
          <a:xfrm>
            <a:off x="0" y="1450208"/>
            <a:ext cx="9144000" cy="5407791"/>
          </a:xfrm>
        </p:spPr>
        <p:txBody>
          <a:bodyPr/>
          <a:lstStyle/>
          <a:p>
            <a:pPr marL="985680" indent="-457200">
              <a:buFont typeface="Arial" panose="020B0604020202020204" pitchFamily="34" charset="0"/>
              <a:buChar char="•"/>
            </a:pPr>
            <a:r>
              <a:rPr lang="en-GB" dirty="0">
                <a:latin typeface="Book Antiqua" panose="02040602050305030304" pitchFamily="18" charset="0"/>
              </a:rPr>
              <a:t>All systems of mental disorders and diagnosis stem from the work of </a:t>
            </a:r>
            <a:r>
              <a:rPr lang="en-GB" b="1" dirty="0" err="1" smtClean="0">
                <a:latin typeface="Book Antiqua" panose="02040602050305030304" pitchFamily="18" charset="0"/>
              </a:rPr>
              <a:t>Kraeplin</a:t>
            </a:r>
            <a:r>
              <a:rPr lang="en-GB" dirty="0" smtClean="0">
                <a:latin typeface="Book Antiqua" panose="02040602050305030304" pitchFamily="18" charset="0"/>
              </a:rPr>
              <a:t>.</a:t>
            </a:r>
          </a:p>
          <a:p>
            <a:pPr marL="985680" indent="-457200">
              <a:buFont typeface="Arial" panose="020B0604020202020204" pitchFamily="34" charset="0"/>
              <a:buChar char="•"/>
            </a:pPr>
            <a:endParaRPr lang="en-GB" dirty="0">
              <a:latin typeface="Book Antiqua" panose="02040602050305030304" pitchFamily="18" charset="0"/>
            </a:endParaRPr>
          </a:p>
          <a:p>
            <a:pPr marL="985680" indent="-457200">
              <a:buFont typeface="Arial" panose="020B0604020202020204" pitchFamily="34" charset="0"/>
              <a:buChar char="•"/>
            </a:pPr>
            <a:r>
              <a:rPr lang="en-GB" dirty="0">
                <a:latin typeface="Book Antiqua" panose="02040602050305030304" pitchFamily="18" charset="0"/>
              </a:rPr>
              <a:t>He claimed certain groups of symptoms occur together often, thus allowing us to call them </a:t>
            </a:r>
            <a:r>
              <a:rPr lang="en-GB" b="1" i="1" dirty="0">
                <a:latin typeface="Book Antiqua" panose="02040602050305030304" pitchFamily="18" charset="0"/>
              </a:rPr>
              <a:t>diseases</a:t>
            </a:r>
            <a:r>
              <a:rPr lang="en-GB" dirty="0">
                <a:latin typeface="Book Antiqua" panose="02040602050305030304" pitchFamily="18" charset="0"/>
              </a:rPr>
              <a:t> or </a:t>
            </a:r>
            <a:r>
              <a:rPr lang="en-GB" b="1" i="1" dirty="0">
                <a:latin typeface="Book Antiqua" panose="02040602050305030304" pitchFamily="18" charset="0"/>
              </a:rPr>
              <a:t>syndromes</a:t>
            </a:r>
            <a:r>
              <a:rPr lang="en-GB" dirty="0">
                <a:latin typeface="Book Antiqua" panose="02040602050305030304" pitchFamily="18" charset="0"/>
              </a:rPr>
              <a:t>.</a:t>
            </a:r>
          </a:p>
          <a:p>
            <a:pPr marL="985680" indent="-457200">
              <a:buFont typeface="Arial" panose="020B0604020202020204" pitchFamily="34" charset="0"/>
              <a:buChar char="•"/>
            </a:pPr>
            <a:endParaRPr lang="en-GB" dirty="0">
              <a:latin typeface="Book Antiqua" panose="02040602050305030304" pitchFamily="18" charset="0"/>
            </a:endParaRPr>
          </a:p>
          <a:p>
            <a:pPr marL="985680" indent="-457200">
              <a:buFont typeface="Arial" panose="020B0604020202020204" pitchFamily="34" charset="0"/>
              <a:buChar char="•"/>
            </a:pPr>
            <a:r>
              <a:rPr lang="en-GB" dirty="0">
                <a:latin typeface="Book Antiqua" panose="02040602050305030304" pitchFamily="18" charset="0"/>
              </a:rPr>
              <a:t>He regarded each mental illness as distinct from all others with its own origins, symptoms, course and outcomes. </a:t>
            </a:r>
          </a:p>
        </p:txBody>
      </p:sp>
      <p:sp>
        <p:nvSpPr>
          <p:cNvPr id="4" name="Slide Number Placeholder 3"/>
          <p:cNvSpPr>
            <a:spLocks noGrp="1"/>
          </p:cNvSpPr>
          <p:nvPr>
            <p:ph type="sldNum" sz="quarter" idx="10"/>
          </p:nvPr>
        </p:nvSpPr>
        <p:spPr/>
        <p:txBody>
          <a:bodyPr/>
          <a:lstStyle/>
          <a:p>
            <a:fld id="{5E882686-50C7-4030-A653-0AB9BC4E48D4}" type="slidenum">
              <a:rPr lang="en-GB" smtClean="0"/>
              <a:pPr/>
              <a:t>7</a:t>
            </a:fld>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sz="5400" dirty="0" smtClean="0">
                <a:latin typeface="+mn-lt"/>
              </a:rPr>
              <a:t>CONT.</a:t>
            </a:r>
            <a:endParaRPr lang="en-GB" sz="5400" dirty="0">
              <a:latin typeface="+mn-lt"/>
            </a:endParaRPr>
          </a:p>
        </p:txBody>
      </p:sp>
      <p:sp>
        <p:nvSpPr>
          <p:cNvPr id="4099" name="Rectangle 3"/>
          <p:cNvSpPr>
            <a:spLocks noGrp="1" noChangeArrowheads="1"/>
          </p:cNvSpPr>
          <p:nvPr>
            <p:ph idx="1"/>
          </p:nvPr>
        </p:nvSpPr>
        <p:spPr>
          <a:xfrm>
            <a:off x="0" y="1517040"/>
            <a:ext cx="9144000" cy="5340960"/>
          </a:xfrm>
        </p:spPr>
        <p:txBody>
          <a:bodyPr/>
          <a:lstStyle/>
          <a:p>
            <a:pPr marL="985680" indent="-457200">
              <a:buFont typeface="Arial" panose="020B0604020202020204" pitchFamily="34" charset="0"/>
              <a:buChar char="•"/>
            </a:pPr>
            <a:r>
              <a:rPr lang="en-GB" dirty="0"/>
              <a:t>He originally classified two major groups:</a:t>
            </a:r>
          </a:p>
          <a:p>
            <a:pPr marL="1600200" lvl="2" indent="-457200"/>
            <a:r>
              <a:rPr lang="en-GB" sz="2800" i="1" dirty="0"/>
              <a:t>Dementia praecox</a:t>
            </a:r>
            <a:r>
              <a:rPr lang="en-GB" sz="2800" dirty="0"/>
              <a:t> (Schizophrenia)</a:t>
            </a:r>
          </a:p>
          <a:p>
            <a:pPr marL="1600200" lvl="2" indent="-457200"/>
            <a:r>
              <a:rPr lang="en-GB" sz="2800" i="1" dirty="0"/>
              <a:t>Manic-depressive psychosis</a:t>
            </a:r>
            <a:r>
              <a:rPr lang="en-GB" sz="2800" dirty="0"/>
              <a:t> (faulty metabolism).</a:t>
            </a:r>
          </a:p>
          <a:p>
            <a:pPr marL="985680" indent="-457200">
              <a:buFont typeface="Arial" panose="020B0604020202020204" pitchFamily="34" charset="0"/>
              <a:buChar char="•"/>
            </a:pPr>
            <a:endParaRPr lang="en-GB" dirty="0"/>
          </a:p>
          <a:p>
            <a:pPr marL="985680" indent="-457200">
              <a:buFont typeface="Arial" panose="020B0604020202020204" pitchFamily="34" charset="0"/>
              <a:buChar char="•"/>
            </a:pPr>
            <a:r>
              <a:rPr lang="en-GB" dirty="0"/>
              <a:t>This helped to establish the organic nature of mental disorders and formed the basis of the </a:t>
            </a:r>
            <a:r>
              <a:rPr lang="en-GB" b="1" i="1" dirty="0"/>
              <a:t>Diagnostic statistical manual of mental disorders</a:t>
            </a:r>
            <a:r>
              <a:rPr lang="en-GB" b="1" dirty="0"/>
              <a:t> (DSM). </a:t>
            </a:r>
          </a:p>
        </p:txBody>
      </p:sp>
      <p:sp>
        <p:nvSpPr>
          <p:cNvPr id="4" name="Slide Number Placeholder 3"/>
          <p:cNvSpPr>
            <a:spLocks noGrp="1"/>
          </p:cNvSpPr>
          <p:nvPr>
            <p:ph type="sldNum" sz="quarter" idx="10"/>
          </p:nvPr>
        </p:nvSpPr>
        <p:spPr/>
        <p:txBody>
          <a:bodyPr/>
          <a:lstStyle/>
          <a:p>
            <a:fld id="{5E882686-50C7-4030-A653-0AB9BC4E48D4}" type="slidenum">
              <a:rPr lang="en-GB" smtClean="0"/>
              <a:pPr/>
              <a:t>8</a:t>
            </a:fld>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6839" y="173880"/>
            <a:ext cx="8210520" cy="1022872"/>
          </a:xfrm>
        </p:spPr>
        <p:txBody>
          <a:bodyPr/>
          <a:lstStyle/>
          <a:p>
            <a:r>
              <a:rPr lang="en-GB" sz="5400" dirty="0" smtClean="0">
                <a:latin typeface="+mn-lt"/>
              </a:rPr>
              <a:t>CONT.</a:t>
            </a:r>
            <a:endParaRPr lang="en-GB" sz="5400" dirty="0">
              <a:latin typeface="+mn-lt"/>
            </a:endParaRPr>
          </a:p>
        </p:txBody>
      </p:sp>
      <p:sp>
        <p:nvSpPr>
          <p:cNvPr id="5123" name="Rectangle 3"/>
          <p:cNvSpPr>
            <a:spLocks noGrp="1" noChangeArrowheads="1"/>
          </p:cNvSpPr>
          <p:nvPr>
            <p:ph idx="1"/>
          </p:nvPr>
        </p:nvSpPr>
        <p:spPr>
          <a:xfrm>
            <a:off x="0" y="1196752"/>
            <a:ext cx="9144000" cy="5565488"/>
          </a:xfrm>
        </p:spPr>
        <p:txBody>
          <a:bodyPr/>
          <a:lstStyle/>
          <a:p>
            <a:pPr marL="871380" indent="-342900">
              <a:buFont typeface="Arial" panose="020B0604020202020204" pitchFamily="34" charset="0"/>
              <a:buChar char="•"/>
            </a:pPr>
            <a:r>
              <a:rPr lang="en-GB" sz="2400" dirty="0">
                <a:latin typeface="Book Antiqua" panose="02040602050305030304" pitchFamily="18" charset="0"/>
              </a:rPr>
              <a:t>This helped to establish the organic nature of mental disorders and formed the basis of the:</a:t>
            </a:r>
          </a:p>
          <a:p>
            <a:pPr marL="1028700" lvl="1" indent="-342900"/>
            <a:r>
              <a:rPr lang="en-GB" dirty="0">
                <a:latin typeface="Book Antiqua" panose="02040602050305030304" pitchFamily="18" charset="0"/>
              </a:rPr>
              <a:t> Diagnostic </a:t>
            </a:r>
            <a:r>
              <a:rPr lang="en-GB" dirty="0" smtClean="0">
                <a:latin typeface="Book Antiqua" panose="02040602050305030304" pitchFamily="18" charset="0"/>
              </a:rPr>
              <a:t>Statistical </a:t>
            </a:r>
            <a:r>
              <a:rPr lang="en-GB" dirty="0">
                <a:latin typeface="Book Antiqua" panose="02040602050305030304" pitchFamily="18" charset="0"/>
              </a:rPr>
              <a:t>M</a:t>
            </a:r>
            <a:r>
              <a:rPr lang="en-GB" dirty="0" smtClean="0">
                <a:latin typeface="Book Antiqua" panose="02040602050305030304" pitchFamily="18" charset="0"/>
              </a:rPr>
              <a:t>anual </a:t>
            </a:r>
            <a:r>
              <a:rPr lang="en-GB" dirty="0">
                <a:latin typeface="Book Antiqua" panose="02040602050305030304" pitchFamily="18" charset="0"/>
              </a:rPr>
              <a:t>of </a:t>
            </a:r>
            <a:r>
              <a:rPr lang="en-GB" dirty="0" smtClean="0">
                <a:latin typeface="Book Antiqua" panose="02040602050305030304" pitchFamily="18" charset="0"/>
              </a:rPr>
              <a:t>Mental Disorders </a:t>
            </a:r>
            <a:r>
              <a:rPr lang="en-GB" dirty="0">
                <a:latin typeface="Book Antiqua" panose="02040602050305030304" pitchFamily="18" charset="0"/>
              </a:rPr>
              <a:t>(DSM). </a:t>
            </a:r>
            <a:endParaRPr lang="en-GB" dirty="0" smtClean="0">
              <a:latin typeface="Book Antiqua" panose="02040602050305030304" pitchFamily="18" charset="0"/>
            </a:endParaRPr>
          </a:p>
          <a:p>
            <a:pPr marL="1028700" lvl="1" indent="-342900"/>
            <a:r>
              <a:rPr lang="en-GB" dirty="0" smtClean="0">
                <a:latin typeface="Book Antiqua" panose="02040602050305030304" pitchFamily="18" charset="0"/>
              </a:rPr>
              <a:t>The </a:t>
            </a:r>
            <a:r>
              <a:rPr lang="en-GB" dirty="0">
                <a:latin typeface="Book Antiqua" panose="02040602050305030304" pitchFamily="18" charset="0"/>
              </a:rPr>
              <a:t>APA’s official classification system</a:t>
            </a:r>
          </a:p>
          <a:p>
            <a:pPr marL="1028700" lvl="1" indent="-342900"/>
            <a:r>
              <a:rPr lang="en-GB" dirty="0">
                <a:latin typeface="Book Antiqua" panose="02040602050305030304" pitchFamily="18" charset="0"/>
              </a:rPr>
              <a:t>The International </a:t>
            </a:r>
            <a:r>
              <a:rPr lang="en-GB" dirty="0" smtClean="0">
                <a:latin typeface="Book Antiqua" panose="02040602050305030304" pitchFamily="18" charset="0"/>
              </a:rPr>
              <a:t>Classification </a:t>
            </a:r>
            <a:r>
              <a:rPr lang="en-GB" dirty="0">
                <a:latin typeface="Book Antiqua" panose="02040602050305030304" pitchFamily="18" charset="0"/>
              </a:rPr>
              <a:t>Of Diseases (ICD</a:t>
            </a:r>
            <a:r>
              <a:rPr lang="en-GB" dirty="0" smtClean="0">
                <a:latin typeface="Book Antiqua" panose="02040602050305030304" pitchFamily="18" charset="0"/>
              </a:rPr>
              <a:t>) </a:t>
            </a:r>
            <a:r>
              <a:rPr lang="en-GB" dirty="0" smtClean="0">
                <a:latin typeface="Book Antiqua" panose="02040602050305030304" pitchFamily="18" charset="0"/>
                <a:sym typeface="Wingdings" panose="05000000000000000000" pitchFamily="2" charset="2"/>
              </a:rPr>
              <a:t></a:t>
            </a:r>
            <a:r>
              <a:rPr lang="en-GB" dirty="0" smtClean="0">
                <a:latin typeface="Book Antiqua" panose="02040602050305030304" pitchFamily="18" charset="0"/>
              </a:rPr>
              <a:t> </a:t>
            </a:r>
            <a:r>
              <a:rPr lang="en-GB" dirty="0">
                <a:latin typeface="Book Antiqua" panose="02040602050305030304" pitchFamily="18" charset="0"/>
              </a:rPr>
              <a:t>Published by the World Health Organisation (WHO)</a:t>
            </a:r>
          </a:p>
          <a:p>
            <a:pPr marL="871380" indent="-342900">
              <a:buFont typeface="Arial" panose="020B0604020202020204" pitchFamily="34" charset="0"/>
              <a:buChar char="•"/>
            </a:pPr>
            <a:r>
              <a:rPr lang="en-GB" sz="2400" dirty="0">
                <a:latin typeface="Book Antiqua" panose="02040602050305030304" pitchFamily="18" charset="0"/>
              </a:rPr>
              <a:t>His  classification is also embodied in the Mental health Act (1983). The act contains three major categories of mental disturbances.</a:t>
            </a:r>
          </a:p>
          <a:p>
            <a:pPr marL="1028700" lvl="1" indent="-342900"/>
            <a:r>
              <a:rPr lang="en-GB" dirty="0">
                <a:latin typeface="Book Antiqua" panose="02040602050305030304" pitchFamily="18" charset="0"/>
              </a:rPr>
              <a:t>Mental </a:t>
            </a:r>
            <a:r>
              <a:rPr lang="en-GB" dirty="0" smtClean="0">
                <a:latin typeface="Book Antiqua" panose="02040602050305030304" pitchFamily="18" charset="0"/>
              </a:rPr>
              <a:t>illness</a:t>
            </a:r>
          </a:p>
          <a:p>
            <a:pPr marL="1028700" lvl="1" indent="-342900"/>
            <a:r>
              <a:rPr lang="en-GB" dirty="0" smtClean="0">
                <a:latin typeface="Book Antiqua" panose="02040602050305030304" pitchFamily="18" charset="0"/>
              </a:rPr>
              <a:t>Personality Disorder</a:t>
            </a:r>
          </a:p>
          <a:p>
            <a:pPr marL="1028700" lvl="1" indent="-342900"/>
            <a:r>
              <a:rPr lang="en-GB" dirty="0" smtClean="0">
                <a:latin typeface="Book Antiqua" panose="02040602050305030304" pitchFamily="18" charset="0"/>
              </a:rPr>
              <a:t>Mental </a:t>
            </a:r>
            <a:r>
              <a:rPr lang="en-GB" dirty="0">
                <a:latin typeface="Book Antiqua" panose="02040602050305030304" pitchFamily="18" charset="0"/>
              </a:rPr>
              <a:t>impairment.</a:t>
            </a:r>
          </a:p>
        </p:txBody>
      </p:sp>
      <p:sp>
        <p:nvSpPr>
          <p:cNvPr id="4" name="Slide Number Placeholder 3"/>
          <p:cNvSpPr>
            <a:spLocks noGrp="1"/>
          </p:cNvSpPr>
          <p:nvPr>
            <p:ph type="sldNum" sz="quarter" idx="10"/>
          </p:nvPr>
        </p:nvSpPr>
        <p:spPr/>
        <p:txBody>
          <a:bodyPr/>
          <a:lstStyle/>
          <a:p>
            <a:fld id="{5E882686-50C7-4030-A653-0AB9BC4E48D4}" type="slidenum">
              <a:rPr lang="en-GB" smtClean="0"/>
              <a:pPr/>
              <a:t>9</a:t>
            </a:fld>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24">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24" id="{2DCAAE98-772D-48B0-BF0A-778492488C46}" vid="{1DB404E0-B211-4FAB-823A-4785C2CB7922}"/>
    </a:ext>
  </a:extLst>
</a:theme>
</file>

<file path=ppt/theme/theme2.xml><?xml version="1.0" encoding="utf-8"?>
<a:theme xmlns:a="http://schemas.openxmlformats.org/drawingml/2006/main" name="Title2">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Theme24</Template>
  <TotalTime>475</TotalTime>
  <Words>1196</Words>
  <Application>Microsoft Office PowerPoint</Application>
  <PresentationFormat>On-screen Show (4:3)</PresentationFormat>
  <Paragraphs>223</Paragraphs>
  <Slides>19</Slides>
  <Notes>8</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19</vt:i4>
      </vt:variant>
    </vt:vector>
  </HeadingPairs>
  <TitlesOfParts>
    <vt:vector size="32" baseType="lpstr">
      <vt:lpstr>MS Gothic</vt:lpstr>
      <vt:lpstr>ＭＳ Ｐゴシック</vt:lpstr>
      <vt:lpstr>Aharoni</vt:lpstr>
      <vt:lpstr>Arial</vt:lpstr>
      <vt:lpstr>Book Antiqua</vt:lpstr>
      <vt:lpstr>Calibri</vt:lpstr>
      <vt:lpstr>Comic Sans MS</vt:lpstr>
      <vt:lpstr>Lucida Sans</vt:lpstr>
      <vt:lpstr>Lucida Sans Unicode</vt:lpstr>
      <vt:lpstr>Times New Roman</vt:lpstr>
      <vt:lpstr>Wingdings</vt:lpstr>
      <vt:lpstr>Theme24</vt:lpstr>
      <vt:lpstr>Title2</vt:lpstr>
      <vt:lpstr>CLASSIFICATION OF MENTAL DISORDERS  BY: DR. KIGAMWA  DATE: 6/10/2016</vt:lpstr>
      <vt:lpstr>WESTON STATE HOSPITAL PROBLEMS AT ADMISSION: 1864 - 1889</vt:lpstr>
      <vt:lpstr>WHAT IS “ABNORMAL?”</vt:lpstr>
      <vt:lpstr>DSM-I AND DSM-II SYSTEMS</vt:lpstr>
      <vt:lpstr>BENEFITS OF CLASSIFICATION</vt:lpstr>
      <vt:lpstr>DSM-IV WHAT IS A MENTAL DISORDER</vt:lpstr>
      <vt:lpstr>CLASSIFICATION OF MENTAL DISORDERS. </vt:lpstr>
      <vt:lpstr>CONT.</vt:lpstr>
      <vt:lpstr>CONT.</vt:lpstr>
      <vt:lpstr>DSM-IV-TR VS. ICD-10.</vt:lpstr>
      <vt:lpstr>DSM-IV-TR</vt:lpstr>
      <vt:lpstr>DSM-IV-TR (1994)</vt:lpstr>
      <vt:lpstr>DIAGNOSTIC ASSESSMENT: CLINICAL HISTORY  </vt:lpstr>
      <vt:lpstr>ASSESSMENT PROCEDURES </vt:lpstr>
      <vt:lpstr>DSM-IV CLASSIFICATION.</vt:lpstr>
      <vt:lpstr>DSM-IV CLASSIFICATION.</vt:lpstr>
      <vt:lpstr>THE FIVE AXES OF THE DSM-IV-TR</vt:lpstr>
      <vt:lpstr>EXAMPLE OF DIAGNOSIS: </vt:lpstr>
      <vt:lpstr>THE FUNCTION OF CLASSIFICATION</vt:lpstr>
    </vt:vector>
  </TitlesOfParts>
  <Company>Kingsfield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Classification of mental disorders.</dc:title>
  <dc:creator>crosbiel</dc:creator>
  <cp:lastModifiedBy>Effie Nailah</cp:lastModifiedBy>
  <cp:revision>42</cp:revision>
  <dcterms:created xsi:type="dcterms:W3CDTF">2008-02-05T10:58:36Z</dcterms:created>
  <dcterms:modified xsi:type="dcterms:W3CDTF">2016-10-06T07:57:55Z</dcterms:modified>
</cp:coreProperties>
</file>