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8394C-F62D-44F4-8278-A77390488B4B}" type="datetimeFigureOut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52EFA-1C07-4D99-8CE7-E7B15E3C1D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17AB-AE75-4515-8188-0CA02B4C730C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0EB7-98E8-493E-87A1-8C644B4DF004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7F51-9CAE-4822-85BA-A16961F2425D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5870E-F892-4BC3-AA52-DACA8383D48A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302-4E71-4A5A-BEDB-55987186BC74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D034-6799-433C-90A3-46E5A7320461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7ED4-6678-427B-B5EA-BDB7FC225FDE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CEC6-76DA-40BF-A477-23B9AB273998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FB2-0B8A-44DC-882F-E41F67A9C44E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2930-FBCE-4B92-97B2-74DB58FCF231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2AB9A-BD29-429C-94F5-F93F95096338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674A4-F554-4C1A-89B1-256753A1732E}" type="datetime1">
              <a:rPr lang="en-US" smtClean="0"/>
              <a:pPr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2ABBD-CCE2-491F-8221-80692E57A0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AETIOLOGY OF MENTAL DISORDERS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Pius Kigamwa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AETIOLOGY OF MENTAL ILLNESS-the history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Superstitious/supernatural</a:t>
            </a:r>
          </a:p>
          <a:p>
            <a:r>
              <a:rPr lang="en-US" dirty="0" smtClean="0"/>
              <a:t>Black bile        melancholia</a:t>
            </a:r>
          </a:p>
          <a:p>
            <a:r>
              <a:rPr lang="en-US" dirty="0" smtClean="0"/>
              <a:t>Unknown neurological symptom      conversion</a:t>
            </a:r>
          </a:p>
          <a:p>
            <a:r>
              <a:rPr lang="en-US" dirty="0" smtClean="0"/>
              <a:t>Freud          intrapsychic problem</a:t>
            </a:r>
          </a:p>
          <a:p>
            <a:r>
              <a:rPr lang="en-US" dirty="0" smtClean="0"/>
              <a:t>Psycho pharmacological revolution</a:t>
            </a:r>
          </a:p>
          <a:p>
            <a:r>
              <a:rPr lang="en-US" dirty="0" smtClean="0"/>
              <a:t>However mental illness is still not fully understood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590800" y="251460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6248400" y="3048000"/>
            <a:ext cx="381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057400" y="3581400"/>
            <a:ext cx="609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STRESS- DIASTHESIS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vulnerability (diasthesis)</a:t>
            </a:r>
          </a:p>
          <a:p>
            <a:r>
              <a:rPr lang="en-US" dirty="0" smtClean="0"/>
              <a:t>When acted upon by a stressful influence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development of a psychiatric symptom</a:t>
            </a:r>
          </a:p>
          <a:p>
            <a:r>
              <a:rPr lang="en-US" dirty="0" smtClean="0"/>
              <a:t>Dependant on the individual character traits or resilience Vs nature of stressor                 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772400" y="2514600"/>
            <a:ext cx="609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BIO-PSYCHO-SOCIAL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diasthesis /stress may be biological, psychosocial or environmental or all</a:t>
            </a:r>
          </a:p>
          <a:p>
            <a:r>
              <a:rPr lang="en-US" dirty="0" smtClean="0"/>
              <a:t>The combination of these may lead to a disorder</a:t>
            </a:r>
          </a:p>
          <a:p>
            <a:r>
              <a:rPr lang="en-US" dirty="0" smtClean="0"/>
              <a:t>The bio-psycho-social factors have different effects on different individuals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BIO-PSYCHO-SOCIAL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 factors: basis for quite a number of mental disorders e.g. </a:t>
            </a:r>
          </a:p>
          <a:p>
            <a:r>
              <a:rPr lang="en-US" dirty="0" smtClean="0"/>
              <a:t>Alzheimer's</a:t>
            </a:r>
          </a:p>
          <a:p>
            <a:r>
              <a:rPr lang="en-US" dirty="0" smtClean="0"/>
              <a:t>Schizophrenia</a:t>
            </a:r>
          </a:p>
          <a:p>
            <a:r>
              <a:rPr lang="en-US" dirty="0" smtClean="0"/>
              <a:t>Mood disorders</a:t>
            </a:r>
          </a:p>
          <a:p>
            <a:r>
              <a:rPr lang="en-US" dirty="0" smtClean="0"/>
              <a:t>Substance abuse</a:t>
            </a:r>
          </a:p>
          <a:p>
            <a:r>
              <a:rPr lang="en-US" dirty="0" smtClean="0"/>
              <a:t>Homosexuality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BIO-PSYCHO-SOCIAL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Neuropathology: neuro-anatomy and neuro imaging e.g. frontal, temporal, limbic system (amygdala, hippocampus), fronto-subcortical circuitry.</a:t>
            </a:r>
          </a:p>
          <a:p>
            <a:r>
              <a:rPr lang="en-US" dirty="0" smtClean="0"/>
              <a:t>Developmental-degenerative process: childhood mental disorder, schizophrenia, psychotic symptoms in dementia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BIO-PSYCHO-SOCIAL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Neurophysiology:- Psychiatric symptoms in epilepsy, abnormal sleep-wake cycle in bipolar disorder</a:t>
            </a:r>
          </a:p>
          <a:p>
            <a:r>
              <a:rPr lang="en-US" dirty="0" smtClean="0"/>
              <a:t>Neurochemistry:- neurotransmitters ( DA, NA, 5HT, GABA, Acetylcholine), mechanisms of action of psychotropic medications, effects of substance abuse</a:t>
            </a:r>
          </a:p>
          <a:p>
            <a:r>
              <a:rPr lang="en-US" dirty="0" smtClean="0"/>
              <a:t>Neuroendocrinology e.g. cortisol, Thyroxine, oestrogens-premenstrual/peuperal illness</a:t>
            </a:r>
          </a:p>
          <a:p>
            <a:r>
              <a:rPr lang="en-US" dirty="0" smtClean="0"/>
              <a:t>Neuroimmunology</a:t>
            </a:r>
            <a:r>
              <a:rPr lang="en-US" dirty="0"/>
              <a:t> </a:t>
            </a:r>
            <a:r>
              <a:rPr lang="en-US" dirty="0" smtClean="0"/>
              <a:t>e.g. psych sxs in SLE, MS, stress and immune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BIO-PSYCHO-SOCIAL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Psychological cause: psychoanalytic theory-topographic theory (unconscious, preconscious, conscious), structural theory   (id-ego-super ego), Erickson’s 8 stages</a:t>
            </a:r>
          </a:p>
          <a:p>
            <a:r>
              <a:rPr lang="en-US" dirty="0" smtClean="0"/>
              <a:t>Cognitive-Behaviour –Theory: stimuli    sensation       perception      thinking     emotion      behaviour e.g. cognitive triad in depression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010400" y="3962400"/>
            <a:ext cx="2286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590800" y="4419600"/>
            <a:ext cx="381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5029200" y="44196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6934200" y="4495800"/>
            <a:ext cx="2286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362200" y="4953000"/>
            <a:ext cx="3048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BIO-PSYCHO-SOCIAL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Existential – humanistic : loss of meaning of life leading to suicide</a:t>
            </a:r>
          </a:p>
          <a:p>
            <a:r>
              <a:rPr lang="en-US" dirty="0" smtClean="0"/>
              <a:t>Personality theory: </a:t>
            </a:r>
          </a:p>
          <a:p>
            <a:pPr>
              <a:buNone/>
            </a:pPr>
            <a:r>
              <a:rPr lang="en-US" dirty="0" smtClean="0"/>
              <a:t>Schizo-typal = Schizophrenia</a:t>
            </a:r>
          </a:p>
          <a:p>
            <a:pPr>
              <a:buNone/>
            </a:pPr>
            <a:r>
              <a:rPr lang="en-US" dirty="0" smtClean="0"/>
              <a:t>Antisocial = Substance abuse</a:t>
            </a:r>
          </a:p>
          <a:p>
            <a:pPr>
              <a:buNone/>
            </a:pPr>
            <a:r>
              <a:rPr lang="en-US" dirty="0" smtClean="0"/>
              <a:t>Borderline = Mood disorder</a:t>
            </a:r>
          </a:p>
          <a:p>
            <a:pPr>
              <a:buNone/>
            </a:pPr>
            <a:r>
              <a:rPr lang="en-US" dirty="0" smtClean="0"/>
              <a:t>Histrionic = Somatization</a:t>
            </a:r>
          </a:p>
          <a:p>
            <a:pPr>
              <a:buNone/>
            </a:pPr>
            <a:r>
              <a:rPr lang="en-US" dirty="0" smtClean="0"/>
              <a:t>Avoidant = anxiety disorder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BIO-PSYCHO-SOCIAL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CAUSE: socio-economic and cultural factors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Socio economic status schizo vs BPMD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Single – suicide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Immigration – delusional disorder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Social stressors in urban settings and  development of in vulnerable individuals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BIO-PSYCHO-SOCIAL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dynamics e.g. high E.E, divorce, loss of parent, gender role and identity</a:t>
            </a:r>
          </a:p>
          <a:p>
            <a:r>
              <a:rPr lang="en-US" dirty="0" smtClean="0"/>
              <a:t>Learning theory: classical and operant: learnt helplessness = depression, phobia =PTSD, Aggressive social behaviour = aggressiveness in children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AETIOLOGY OF MENTAL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difference between mental disorders and other medical conditions</a:t>
            </a:r>
          </a:p>
          <a:p>
            <a:r>
              <a:rPr lang="en-US" dirty="0" smtClean="0"/>
              <a:t>The stress diasthesis model</a:t>
            </a:r>
          </a:p>
          <a:p>
            <a:r>
              <a:rPr lang="en-US" dirty="0" smtClean="0"/>
              <a:t>The bio-psycho-social model</a:t>
            </a:r>
          </a:p>
          <a:p>
            <a:r>
              <a:rPr lang="en-US" dirty="0" smtClean="0"/>
              <a:t>The 4Ps model</a:t>
            </a:r>
          </a:p>
          <a:p>
            <a:r>
              <a:rPr lang="en-US" dirty="0" smtClean="0"/>
              <a:t>The integrative model for case formulation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4 PS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Predisposing Factors</a:t>
            </a:r>
          </a:p>
          <a:p>
            <a:r>
              <a:rPr lang="en-US" dirty="0" smtClean="0"/>
              <a:t>Precipitating</a:t>
            </a:r>
          </a:p>
          <a:p>
            <a:r>
              <a:rPr lang="en-US" dirty="0" smtClean="0"/>
              <a:t>Perpetuating</a:t>
            </a:r>
          </a:p>
          <a:p>
            <a:r>
              <a:rPr lang="en-US" dirty="0" smtClean="0"/>
              <a:t>Protective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factors that cause mental disorder</a:t>
            </a:r>
          </a:p>
          <a:p>
            <a:r>
              <a:rPr lang="en-US" dirty="0" smtClean="0"/>
              <a:t>One specific factor cannot completely explain mental disorder</a:t>
            </a:r>
            <a:endParaRPr lang="en-US" dirty="0"/>
          </a:p>
          <a:p>
            <a:r>
              <a:rPr lang="en-US" dirty="0" smtClean="0"/>
              <a:t>Stress-diasthesis model, bio-psychosocial, 4Ps models help us understand the etiologies of mental illnesses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0800000" flipV="1">
            <a:off x="381000" y="-46038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381000"/>
            <a:ext cx="8229600" cy="6888163"/>
          </a:xfrm>
        </p:spPr>
        <p:txBody>
          <a:bodyPr numCol="2">
            <a:normAutofit/>
          </a:bodyPr>
          <a:lstStyle/>
          <a:p>
            <a:r>
              <a:rPr lang="en-US" dirty="0" smtClean="0"/>
              <a:t>22yr old female, presents C/O Lt sided weakness, progressive headache for a mth, cachexic, febrile, oral thrush, weakness grade III, pinprick sensation reduced, Ct and blood works show the abnormality.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22yr old her mother complains of behavioral change(social withdrawal, talking to self, neglected hygiene, poor eye contact, guarded, claims to communicate with the ghost and god.</a:t>
            </a:r>
          </a:p>
          <a:p>
            <a:r>
              <a:rPr lang="en-US" dirty="0" smtClean="0"/>
              <a:t>P.E Norm, Ct Norm, Blood works Norm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 rot="10800000">
            <a:off x="381000" y="-914400"/>
            <a:ext cx="8229600" cy="8913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9800" y="0"/>
            <a:ext cx="35182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AETIOLOGY OF MENTAL DISORDERS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list( signs and symptoms)</a:t>
            </a:r>
          </a:p>
          <a:p>
            <a:r>
              <a:rPr lang="en-US" dirty="0" smtClean="0"/>
              <a:t>Psychiatric problem or not</a:t>
            </a:r>
          </a:p>
          <a:p>
            <a:r>
              <a:rPr lang="en-US" dirty="0" smtClean="0"/>
              <a:t>What is the psychiatric syndrome</a:t>
            </a:r>
          </a:p>
          <a:p>
            <a:r>
              <a:rPr lang="en-US" dirty="0" smtClean="0"/>
              <a:t>What is the DSM IV diagnosis</a:t>
            </a:r>
          </a:p>
          <a:p>
            <a:r>
              <a:rPr lang="en-US" dirty="0" smtClean="0"/>
              <a:t>What are the causes of the syndrome</a:t>
            </a:r>
          </a:p>
          <a:p>
            <a:r>
              <a:rPr lang="en-US" dirty="0" smtClean="0"/>
              <a:t>How to manage the syndrome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Mental state examination findings</a:t>
            </a:r>
          </a:p>
          <a:p>
            <a:r>
              <a:rPr lang="en-US" dirty="0" smtClean="0"/>
              <a:t>Consciousness</a:t>
            </a:r>
          </a:p>
          <a:p>
            <a:r>
              <a:rPr lang="en-US" dirty="0" smtClean="0"/>
              <a:t>Appearance/Motor activity</a:t>
            </a:r>
          </a:p>
          <a:p>
            <a:r>
              <a:rPr lang="en-US" dirty="0" smtClean="0"/>
              <a:t>Mood/Affect</a:t>
            </a:r>
          </a:p>
          <a:p>
            <a:r>
              <a:rPr lang="en-US" dirty="0" smtClean="0"/>
              <a:t>Speech</a:t>
            </a:r>
          </a:p>
          <a:p>
            <a:r>
              <a:rPr lang="en-US" dirty="0" smtClean="0"/>
              <a:t>Perception</a:t>
            </a:r>
          </a:p>
          <a:p>
            <a:r>
              <a:rPr lang="en-US" dirty="0" smtClean="0"/>
              <a:t>Thought( form and content)</a:t>
            </a:r>
          </a:p>
          <a:p>
            <a:r>
              <a:rPr lang="en-US" dirty="0" smtClean="0"/>
              <a:t>Cognition/Intelligence/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DISORDER OR NOT</a:t>
            </a:r>
          </a:p>
          <a:p>
            <a:pPr>
              <a:buNone/>
            </a:pPr>
            <a:r>
              <a:rPr lang="en-US" dirty="0" smtClean="0"/>
              <a:t>Do you use</a:t>
            </a:r>
          </a:p>
          <a:p>
            <a:r>
              <a:rPr lang="en-US" dirty="0" smtClean="0"/>
              <a:t>feeling</a:t>
            </a:r>
          </a:p>
          <a:p>
            <a:r>
              <a:rPr lang="en-US" dirty="0" smtClean="0"/>
              <a:t>rationale</a:t>
            </a:r>
          </a:p>
          <a:p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PSYCHIATRIC SIGNS AND SYMPTOMS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ORGANIC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CNS DISEASE</a:t>
            </a:r>
          </a:p>
          <a:p>
            <a:pPr>
              <a:buNone/>
            </a:pPr>
            <a:r>
              <a:rPr lang="en-US" dirty="0" smtClean="0"/>
              <a:t>Meningitis, intracranial bleed, encephalitis, head injury</a:t>
            </a:r>
          </a:p>
          <a:p>
            <a:pPr>
              <a:buNone/>
            </a:pPr>
            <a:r>
              <a:rPr lang="en-US" dirty="0" smtClean="0"/>
              <a:t>SYSTEMIC DISEASE</a:t>
            </a:r>
          </a:p>
          <a:p>
            <a:pPr>
              <a:buNone/>
            </a:pPr>
            <a:r>
              <a:rPr lang="en-US" dirty="0" smtClean="0"/>
              <a:t>Sepsis, ureamia, hypertension, electrolyte imbalance</a:t>
            </a:r>
          </a:p>
          <a:p>
            <a:pPr>
              <a:buNone/>
            </a:pPr>
            <a:r>
              <a:rPr lang="en-US" dirty="0" smtClean="0"/>
              <a:t>DRUG/ SUBSTANCE</a:t>
            </a:r>
          </a:p>
          <a:p>
            <a:pPr>
              <a:buNone/>
            </a:pPr>
            <a:r>
              <a:rPr lang="en-US" dirty="0" smtClean="0"/>
              <a:t>Abuse, intoxication, withdrawal, dependence, alcohol, khat, cannabis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FUNCTIONAL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Psychotic</a:t>
            </a:r>
          </a:p>
          <a:p>
            <a:r>
              <a:rPr lang="en-US" dirty="0" smtClean="0"/>
              <a:t>Anxiety</a:t>
            </a:r>
          </a:p>
          <a:p>
            <a:r>
              <a:rPr lang="en-US" dirty="0" smtClean="0"/>
              <a:t>Mood</a:t>
            </a:r>
          </a:p>
          <a:p>
            <a:r>
              <a:rPr lang="en-US" dirty="0" smtClean="0"/>
              <a:t>Somatoform</a:t>
            </a:r>
          </a:p>
          <a:p>
            <a:r>
              <a:rPr lang="en-US" dirty="0" smtClean="0"/>
              <a:t>Dissociative</a:t>
            </a:r>
          </a:p>
          <a:p>
            <a:r>
              <a:rPr lang="en-US" dirty="0" smtClean="0"/>
              <a:t>Personality</a:t>
            </a:r>
          </a:p>
          <a:p>
            <a:r>
              <a:rPr lang="en-US" dirty="0" smtClean="0"/>
              <a:t>Adjustment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PSYCHIATRIC SYNDROME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ORGANIC                     </a:t>
            </a:r>
            <a:r>
              <a:rPr lang="en-US" b="1" dirty="0" smtClean="0">
                <a:solidFill>
                  <a:srgbClr val="7030A0"/>
                </a:solidFill>
              </a:rPr>
              <a:t> HIERARCHY</a:t>
            </a:r>
          </a:p>
          <a:p>
            <a:r>
              <a:rPr lang="en-US" dirty="0" smtClean="0"/>
              <a:t>SUBSTANCE</a:t>
            </a:r>
          </a:p>
          <a:p>
            <a:r>
              <a:rPr lang="en-US" dirty="0" smtClean="0"/>
              <a:t>PSYCHOTIC</a:t>
            </a:r>
          </a:p>
          <a:p>
            <a:r>
              <a:rPr lang="en-US" dirty="0" smtClean="0"/>
              <a:t>MOOD</a:t>
            </a:r>
          </a:p>
          <a:p>
            <a:r>
              <a:rPr lang="en-US" dirty="0" smtClean="0"/>
              <a:t>ANXIETY</a:t>
            </a:r>
          </a:p>
          <a:p>
            <a:r>
              <a:rPr lang="en-US" dirty="0" smtClean="0"/>
              <a:t>SOMATOFORM</a:t>
            </a:r>
          </a:p>
          <a:p>
            <a:r>
              <a:rPr lang="en-US" dirty="0" smtClean="0"/>
              <a:t>DISSOCIATIVE</a:t>
            </a:r>
          </a:p>
          <a:p>
            <a:r>
              <a:rPr lang="en-US" dirty="0" smtClean="0"/>
              <a:t>PERSONALITY</a:t>
            </a:r>
          </a:p>
          <a:p>
            <a:r>
              <a:rPr lang="en-US" dirty="0" smtClean="0"/>
              <a:t>ADJUSTMENT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5410200" y="2057400"/>
            <a:ext cx="45719" cy="3505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IS THE DSM IV DIAGNOSTIC SYSTEM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SYNDROMAL APPROACH</a:t>
            </a:r>
          </a:p>
          <a:p>
            <a:r>
              <a:rPr lang="en-US" dirty="0" smtClean="0"/>
              <a:t>DIAGNOSTIC CRITERIA</a:t>
            </a:r>
          </a:p>
          <a:p>
            <a:r>
              <a:rPr lang="en-US" dirty="0" smtClean="0"/>
              <a:t>AXIS 1 - 5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2ABBD-CCE2-491F-8221-80692E57A02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703</Words>
  <Application>Microsoft Office PowerPoint</Application>
  <PresentationFormat>On-screen Show (4:3)</PresentationFormat>
  <Paragraphs>147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AETIOLOGY OF MENTAL DISORDERS</vt:lpstr>
      <vt:lpstr>AETIOLOGY OF MENTAL DISORDERS</vt:lpstr>
      <vt:lpstr>Slide 3</vt:lpstr>
      <vt:lpstr>GENERAL APPROACH</vt:lpstr>
      <vt:lpstr>PROBLEM LIST</vt:lpstr>
      <vt:lpstr>PROBLEM LIST</vt:lpstr>
      <vt:lpstr>PSYCHIATRIC SIGNS AND SYMPTOMS</vt:lpstr>
      <vt:lpstr>WHAT IS THE PSYCHIATRIC SYNDROME</vt:lpstr>
      <vt:lpstr>WHAT IS THE DSM IV DIAGNOSTIC SYSTEM</vt:lpstr>
      <vt:lpstr>AETIOLOGY OF MENTAL ILLNESS-the history</vt:lpstr>
      <vt:lpstr>THE STRESS- DIASTHESIS THEORY</vt:lpstr>
      <vt:lpstr>THE BIO-PSYCHO-SOCIAL MODEL</vt:lpstr>
      <vt:lpstr>THE BIO-PSYCHO-SOCIAL MODEL</vt:lpstr>
      <vt:lpstr>THE BIO-PSYCHO-SOCIAL MODEL</vt:lpstr>
      <vt:lpstr>THE BIO-PSYCHO-SOCIAL MODEL</vt:lpstr>
      <vt:lpstr>THE BIO-PSYCHO-SOCIAL MODEL</vt:lpstr>
      <vt:lpstr>THE BIO-PSYCHO-SOCIAL MODEL</vt:lpstr>
      <vt:lpstr>THE BIO-PSYCHO-SOCIAL MODEL</vt:lpstr>
      <vt:lpstr>THE BIO-PSYCHO-SOCIAL MODEL</vt:lpstr>
      <vt:lpstr>THE 4 PS MODEL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AETIOLOGY OF MENTAL DISORDERS</dc:title>
  <dc:creator>DR PIUS AKIVAGA KIGAMWA</dc:creator>
  <cp:lastModifiedBy>DR PIUS AKIVAGA KIGAMWA</cp:lastModifiedBy>
  <cp:revision>19</cp:revision>
  <dcterms:created xsi:type="dcterms:W3CDTF">2013-08-08T03:55:36Z</dcterms:created>
  <dcterms:modified xsi:type="dcterms:W3CDTF">2014-05-22T07:49:29Z</dcterms:modified>
</cp:coreProperties>
</file>