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85" r:id="rId7"/>
    <p:sldId id="260" r:id="rId8"/>
    <p:sldId id="261" r:id="rId9"/>
    <p:sldId id="262" r:id="rId10"/>
    <p:sldId id="278" r:id="rId11"/>
    <p:sldId id="279" r:id="rId12"/>
    <p:sldId id="286" r:id="rId13"/>
    <p:sldId id="280" r:id="rId14"/>
    <p:sldId id="263" r:id="rId15"/>
    <p:sldId id="281" r:id="rId16"/>
    <p:sldId id="277" r:id="rId17"/>
    <p:sldId id="264" r:id="rId18"/>
    <p:sldId id="282" r:id="rId19"/>
    <p:sldId id="265" r:id="rId20"/>
    <p:sldId id="283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4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7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94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0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99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5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5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41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7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9EA19-749A-3A4A-A7FA-23F732B92575}" type="datetimeFigureOut">
              <a:rPr lang="en-US" smtClean="0"/>
              <a:t>10/7/2016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9190-6AFC-5F4F-9DA3-02FD190BE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0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 and Adolescent Assessment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Level IV Tutorial 2015/2016</a:t>
            </a:r>
          </a:p>
          <a:p>
            <a:r>
              <a:rPr lang="en-GB" dirty="0" smtClean="0"/>
              <a:t>Dr Judy Kamau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581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child’s environment:</a:t>
            </a:r>
          </a:p>
          <a:p>
            <a:r>
              <a:rPr lang="en-GB" dirty="0" smtClean="0"/>
              <a:t>The child’s functioning is highly influenced by his or her ecologic context</a:t>
            </a:r>
          </a:p>
          <a:p>
            <a:r>
              <a:rPr lang="en-GB" dirty="0" smtClean="0"/>
              <a:t>Microsystem: his/her family, school and immediate </a:t>
            </a:r>
            <a:r>
              <a:rPr lang="en-GB" dirty="0" smtClean="0"/>
              <a:t>neighbourhood</a:t>
            </a:r>
          </a:p>
          <a:p>
            <a:pPr lvl="1"/>
            <a:r>
              <a:rPr lang="en-GB" dirty="0" smtClean="0"/>
              <a:t>Lack of amenities?</a:t>
            </a:r>
            <a:endParaRPr lang="en-GB" dirty="0" smtClean="0"/>
          </a:p>
          <a:p>
            <a:r>
              <a:rPr lang="en-GB" dirty="0" smtClean="0"/>
              <a:t>Macro-system</a:t>
            </a:r>
            <a:r>
              <a:rPr lang="en-GB" dirty="0" smtClean="0"/>
              <a:t>: Larger community and culture</a:t>
            </a:r>
          </a:p>
          <a:p>
            <a:r>
              <a:rPr lang="en-GB" dirty="0" smtClean="0"/>
              <a:t>Exploration of the environment yields clues for effective interventions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20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Developmental issues</a:t>
            </a:r>
          </a:p>
          <a:p>
            <a:r>
              <a:rPr lang="en-GB" dirty="0" smtClean="0"/>
              <a:t>Necessary to understand variations of normal and abnormal child development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Please </a:t>
            </a:r>
            <a:r>
              <a:rPr lang="en-GB" b="1" dirty="0" smtClean="0">
                <a:solidFill>
                  <a:srgbClr val="FF0000"/>
                </a:solidFill>
              </a:rPr>
              <a:t>look up </a:t>
            </a:r>
            <a:r>
              <a:rPr lang="en-GB" b="1" dirty="0" smtClean="0">
                <a:solidFill>
                  <a:srgbClr val="FF0000"/>
                </a:solidFill>
              </a:rPr>
              <a:t>NORMAL CHILD DEVELOPMENT in </a:t>
            </a:r>
            <a:r>
              <a:rPr lang="en-GB" b="1" dirty="0" smtClean="0">
                <a:solidFill>
                  <a:srgbClr val="FF0000"/>
                </a:solidFill>
              </a:rPr>
              <a:t>terms of motor, language, </a:t>
            </a:r>
            <a:r>
              <a:rPr lang="en-GB" b="1" dirty="0" smtClean="0">
                <a:solidFill>
                  <a:srgbClr val="FF0000"/>
                </a:solidFill>
              </a:rPr>
              <a:t>cognitive </a:t>
            </a:r>
            <a:r>
              <a:rPr lang="en-GB" b="1" dirty="0" smtClean="0">
                <a:solidFill>
                  <a:srgbClr val="FF0000"/>
                </a:solidFill>
              </a:rPr>
              <a:t>and social </a:t>
            </a:r>
            <a:r>
              <a:rPr lang="en-GB" b="1" dirty="0" smtClean="0">
                <a:solidFill>
                  <a:srgbClr val="FF0000"/>
                </a:solidFill>
              </a:rPr>
              <a:t>aspects.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Verbal and non verbal child assessment techniques </a:t>
            </a:r>
          </a:p>
          <a:p>
            <a:pPr lvl="1"/>
            <a:r>
              <a:rPr lang="en-GB" dirty="0" smtClean="0"/>
              <a:t>Verbal assessment</a:t>
            </a:r>
          </a:p>
          <a:p>
            <a:pPr lvl="1"/>
            <a:r>
              <a:rPr lang="en-GB" dirty="0" smtClean="0"/>
              <a:t>Play</a:t>
            </a:r>
          </a:p>
          <a:p>
            <a:pPr lvl="1"/>
            <a:r>
              <a:rPr lang="en-GB" dirty="0" smtClean="0"/>
              <a:t>Drawings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27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3200" dirty="0" smtClean="0"/>
              <a:t>In addition to parent interview:</a:t>
            </a:r>
          </a:p>
          <a:p>
            <a:pPr lvl="1"/>
            <a:r>
              <a:rPr lang="en-US" sz="3200" dirty="0" smtClean="0"/>
              <a:t>School</a:t>
            </a:r>
          </a:p>
          <a:p>
            <a:pPr lvl="1"/>
            <a:r>
              <a:rPr lang="en-US" sz="3200" dirty="0" smtClean="0"/>
              <a:t>Activities</a:t>
            </a:r>
          </a:p>
          <a:p>
            <a:pPr lvl="1"/>
            <a:r>
              <a:rPr lang="en-US" sz="3200" dirty="0" smtClean="0"/>
              <a:t>Friends</a:t>
            </a:r>
          </a:p>
          <a:p>
            <a:pPr lvl="1"/>
            <a:r>
              <a:rPr lang="en-US" sz="3200" dirty="0" smtClean="0"/>
              <a:t>Family</a:t>
            </a:r>
          </a:p>
          <a:p>
            <a:pPr lvl="1"/>
            <a:r>
              <a:rPr lang="en-US" sz="3200" dirty="0" smtClean="0"/>
              <a:t>Feelings</a:t>
            </a:r>
          </a:p>
          <a:p>
            <a:pPr lvl="1"/>
            <a:r>
              <a:rPr lang="en-US" sz="3200" dirty="0" smtClean="0"/>
              <a:t>Suicidal feelings</a:t>
            </a:r>
          </a:p>
          <a:p>
            <a:pPr lvl="1"/>
            <a:r>
              <a:rPr lang="en-US" sz="3200" dirty="0" smtClean="0"/>
              <a:t>Self perception</a:t>
            </a:r>
          </a:p>
          <a:p>
            <a:pPr lvl="1"/>
            <a:r>
              <a:rPr lang="en-US" sz="3200" dirty="0" smtClean="0"/>
              <a:t>Strange thoughts and experiences</a:t>
            </a:r>
          </a:p>
          <a:p>
            <a:pPr lvl="1"/>
            <a:r>
              <a:rPr lang="en-US" sz="3200" dirty="0" smtClean="0"/>
              <a:t>Physical complaints</a:t>
            </a:r>
          </a:p>
          <a:p>
            <a:pPr lvl="1"/>
            <a:r>
              <a:rPr lang="en-US" sz="3200" dirty="0" smtClean="0"/>
              <a:t>Antisocial behavior</a:t>
            </a:r>
          </a:p>
          <a:p>
            <a:pPr lvl="2"/>
            <a:r>
              <a:rPr lang="en-US" sz="3200" dirty="0" smtClean="0"/>
              <a:t>Truancy? Suspensions?</a:t>
            </a:r>
          </a:p>
          <a:p>
            <a:pPr lvl="1"/>
            <a:r>
              <a:rPr lang="en-US" sz="3200" dirty="0" smtClean="0"/>
              <a:t>Psychoactive substance use</a:t>
            </a:r>
          </a:p>
          <a:p>
            <a:pPr lvl="1"/>
            <a:r>
              <a:rPr lang="en-US" sz="3200" dirty="0" smtClean="0"/>
              <a:t>Stress</a:t>
            </a:r>
          </a:p>
          <a:p>
            <a:pPr lvl="1"/>
            <a:r>
              <a:rPr lang="en-US" sz="3200" dirty="0" smtClean="0"/>
              <a:t>Fantasies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707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Confidentiality </a:t>
            </a:r>
          </a:p>
          <a:p>
            <a:r>
              <a:rPr lang="en-GB" dirty="0" smtClean="0"/>
              <a:t>Teens and matters sexuality, substance abuse, use of electronic media, illegal activity and self harm</a:t>
            </a:r>
          </a:p>
          <a:p>
            <a:r>
              <a:rPr lang="en-GB" dirty="0" smtClean="0"/>
              <a:t>Share information on potential harm with the guardian.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419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MENTAL STATUS EXAMINATION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Some will already have been observed during history gathering</a:t>
            </a:r>
          </a:p>
          <a:p>
            <a:r>
              <a:rPr lang="en-GB" dirty="0" smtClean="0"/>
              <a:t>The child’s physical appearance and behaviour</a:t>
            </a:r>
          </a:p>
          <a:p>
            <a:pPr lvl="1"/>
            <a:r>
              <a:rPr lang="en-GB" dirty="0" smtClean="0"/>
              <a:t>General state of health, small/ large for age? </a:t>
            </a:r>
            <a:endParaRPr lang="en-GB" dirty="0" smtClean="0"/>
          </a:p>
          <a:p>
            <a:pPr lvl="2"/>
            <a:r>
              <a:rPr lang="en-GB" dirty="0" smtClean="0"/>
              <a:t>Malnutrition? </a:t>
            </a:r>
          </a:p>
          <a:p>
            <a:pPr lvl="1"/>
            <a:r>
              <a:rPr lang="en-GB" dirty="0" err="1" smtClean="0"/>
              <a:t>Dysmorphic</a:t>
            </a:r>
            <a:r>
              <a:rPr lang="en-GB" dirty="0" smtClean="0"/>
              <a:t> </a:t>
            </a:r>
            <a:r>
              <a:rPr lang="en-GB" dirty="0" smtClean="0"/>
              <a:t>features, bruises, cuts, grooming, mode of </a:t>
            </a:r>
            <a:r>
              <a:rPr lang="en-GB" dirty="0" smtClean="0"/>
              <a:t>dress</a:t>
            </a:r>
          </a:p>
          <a:p>
            <a:pPr lvl="2"/>
            <a:r>
              <a:rPr lang="en-GB" dirty="0" smtClean="0"/>
              <a:t>Features of DS?</a:t>
            </a:r>
          </a:p>
          <a:p>
            <a:pPr lvl="1"/>
            <a:r>
              <a:rPr lang="en-GB" dirty="0" smtClean="0"/>
              <a:t>Interaction with the caregiver</a:t>
            </a:r>
            <a:endParaRPr lang="en-GB" dirty="0" smtClean="0"/>
          </a:p>
          <a:p>
            <a:r>
              <a:rPr lang="en-GB" dirty="0" smtClean="0"/>
              <a:t>Motor function</a:t>
            </a:r>
          </a:p>
          <a:p>
            <a:pPr lvl="1"/>
            <a:r>
              <a:rPr lang="en-GB" dirty="0" smtClean="0"/>
              <a:t>Hyperactive? Psychomotor retardation? </a:t>
            </a:r>
            <a:r>
              <a:rPr lang="en-GB" dirty="0" smtClean="0"/>
              <a:t>Abnormal muscular movements (tics</a:t>
            </a:r>
            <a:r>
              <a:rPr lang="en-GB" dirty="0" smtClean="0"/>
              <a:t>, chorea) gait? Simple </a:t>
            </a:r>
            <a:r>
              <a:rPr lang="en-GB" dirty="0" smtClean="0"/>
              <a:t>age-appropriate </a:t>
            </a:r>
            <a:r>
              <a:rPr lang="en-GB" dirty="0" smtClean="0"/>
              <a:t>tasks like hopping? Drawing a </a:t>
            </a:r>
            <a:r>
              <a:rPr lang="en-GB" dirty="0" smtClean="0"/>
              <a:t>circle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How impulsive is the child?</a:t>
            </a:r>
          </a:p>
          <a:p>
            <a:r>
              <a:rPr lang="en-GB" dirty="0" smtClean="0"/>
              <a:t>Affect </a:t>
            </a:r>
            <a:r>
              <a:rPr lang="en-GB" dirty="0" smtClean="0"/>
              <a:t>and mood</a:t>
            </a:r>
          </a:p>
          <a:p>
            <a:r>
              <a:rPr lang="en-GB" dirty="0" smtClean="0"/>
              <a:t>Speech and language</a:t>
            </a:r>
          </a:p>
          <a:p>
            <a:pPr lvl="1"/>
            <a:r>
              <a:rPr lang="en-GB" dirty="0" smtClean="0"/>
              <a:t>Ability to use language? Fluency? non verbal communication? Pressured speech? </a:t>
            </a:r>
          </a:p>
        </p:txBody>
      </p:sp>
    </p:spTree>
    <p:extLst>
      <p:ext uri="{BB962C8B-B14F-4D97-AF65-F5344CB8AC3E}">
        <p14:creationId xmlns:p14="http://schemas.microsoft.com/office/powerpoint/2010/main" val="2050078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Thought process and content</a:t>
            </a:r>
          </a:p>
          <a:p>
            <a:pPr lvl="1"/>
            <a:r>
              <a:rPr lang="en-GB" dirty="0" smtClean="0"/>
              <a:t>Flight of ideas, delusions, obsessions, preoccupations</a:t>
            </a:r>
          </a:p>
          <a:p>
            <a:pPr lvl="1"/>
            <a:r>
              <a:rPr lang="en-GB" dirty="0" smtClean="0"/>
              <a:t>Thoughts organised or goal directed? Suicidal thoughts and plans? Trauma related themes? Vision of his/ her future? </a:t>
            </a:r>
          </a:p>
          <a:p>
            <a:r>
              <a:rPr lang="en-GB" dirty="0" smtClean="0"/>
              <a:t>Perception </a:t>
            </a:r>
          </a:p>
          <a:p>
            <a:pPr lvl="1"/>
            <a:r>
              <a:rPr lang="en-GB" dirty="0" smtClean="0"/>
              <a:t>Hallucinations, illusions, derealisation, depersonalisation</a:t>
            </a:r>
          </a:p>
          <a:p>
            <a:r>
              <a:rPr lang="en-GB" dirty="0" smtClean="0"/>
              <a:t>Intellectual functioning</a:t>
            </a:r>
          </a:p>
          <a:p>
            <a:pPr lvl="1"/>
            <a:r>
              <a:rPr lang="en-GB" dirty="0" smtClean="0"/>
              <a:t>Roughly gauged by vocabulary and language complexity, general fund of knowledge, level of play, complexity of drawings, </a:t>
            </a:r>
          </a:p>
          <a:p>
            <a:r>
              <a:rPr lang="en-GB" dirty="0" smtClean="0"/>
              <a:t>Judgement and insight</a:t>
            </a:r>
          </a:p>
          <a:p>
            <a:pPr lvl="1"/>
            <a:r>
              <a:rPr lang="en-GB" dirty="0" smtClean="0"/>
              <a:t>Vary with age and developmental 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690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PHYSICAL EXAMINATION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Medical factors with possible psychiatric presentation</a:t>
            </a:r>
          </a:p>
          <a:p>
            <a:pPr lvl="1"/>
            <a:r>
              <a:rPr lang="en-GB" dirty="0" smtClean="0"/>
              <a:t>Medications/ drug induced</a:t>
            </a:r>
          </a:p>
          <a:p>
            <a:pPr lvl="1"/>
            <a:r>
              <a:rPr lang="en-GB" dirty="0" err="1" smtClean="0"/>
              <a:t>Endocrinologic</a:t>
            </a:r>
            <a:endParaRPr lang="en-GB" dirty="0" smtClean="0"/>
          </a:p>
          <a:p>
            <a:pPr lvl="1"/>
            <a:r>
              <a:rPr lang="en-GB" dirty="0" smtClean="0"/>
              <a:t>Infectious/ </a:t>
            </a:r>
            <a:r>
              <a:rPr lang="en-GB" dirty="0" smtClean="0"/>
              <a:t>immunologic</a:t>
            </a:r>
          </a:p>
          <a:p>
            <a:pPr lvl="2"/>
            <a:r>
              <a:rPr lang="en-GB" dirty="0" err="1" smtClean="0"/>
              <a:t>Syphillis</a:t>
            </a:r>
            <a:r>
              <a:rPr lang="en-GB" dirty="0" smtClean="0"/>
              <a:t>, HIV</a:t>
            </a:r>
            <a:endParaRPr lang="en-GB" dirty="0" smtClean="0"/>
          </a:p>
          <a:p>
            <a:pPr lvl="1"/>
            <a:r>
              <a:rPr lang="en-GB" dirty="0" smtClean="0"/>
              <a:t>Neurologic</a:t>
            </a:r>
          </a:p>
          <a:p>
            <a:pPr lvl="1"/>
            <a:r>
              <a:rPr lang="en-GB" dirty="0" smtClean="0"/>
              <a:t>Genetic</a:t>
            </a:r>
          </a:p>
          <a:p>
            <a:pPr lvl="1"/>
            <a:r>
              <a:rPr lang="en-GB" dirty="0" smtClean="0"/>
              <a:t>Electrolyte imbalances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183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CLINICAL FORMULATION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Involves synthesizing the gathered data and identifying the contributing factors</a:t>
            </a:r>
          </a:p>
          <a:p>
            <a:r>
              <a:rPr lang="en-GB" dirty="0" smtClean="0"/>
              <a:t>Statement that leads to understanding how the child got to this point in his/ her life </a:t>
            </a:r>
          </a:p>
          <a:p>
            <a:r>
              <a:rPr lang="en-GB" dirty="0" smtClean="0"/>
              <a:t>Includes a summary of  the following factors</a:t>
            </a:r>
          </a:p>
          <a:p>
            <a:pPr lvl="1"/>
            <a:r>
              <a:rPr lang="en-GB" dirty="0" smtClean="0"/>
              <a:t>Predisposing i.e. vulnerabilities e.g. genetics</a:t>
            </a:r>
          </a:p>
          <a:p>
            <a:pPr lvl="1"/>
            <a:r>
              <a:rPr lang="en-GB" dirty="0" smtClean="0"/>
              <a:t>Precipitating i.e. stressors e.g. acute medical illness, loss of housing</a:t>
            </a:r>
          </a:p>
          <a:p>
            <a:pPr lvl="1"/>
            <a:r>
              <a:rPr lang="en-GB" dirty="0" smtClean="0"/>
              <a:t>Perpetuating i.e. encourage the current situation to worsen e.g. parental substance abuse, low self esteem </a:t>
            </a:r>
          </a:p>
          <a:p>
            <a:pPr lvl="1"/>
            <a:r>
              <a:rPr lang="en-GB" dirty="0" smtClean="0"/>
              <a:t>Protective i.e. strengths e.g.  Intelligence, warm caring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4038578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FORMULATION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should be included in a comprehensive  child and adolescent mental health clinical formulation:</a:t>
            </a:r>
          </a:p>
          <a:p>
            <a:pPr lvl="1"/>
            <a:r>
              <a:rPr lang="en-GB" dirty="0" smtClean="0"/>
              <a:t>Brief case </a:t>
            </a:r>
            <a:r>
              <a:rPr lang="en-GB" dirty="0" smtClean="0"/>
              <a:t>summary:</a:t>
            </a:r>
          </a:p>
          <a:p>
            <a:pPr lvl="2"/>
            <a:r>
              <a:rPr lang="en-GB" dirty="0" smtClean="0"/>
              <a:t>Demographic information</a:t>
            </a:r>
          </a:p>
          <a:p>
            <a:pPr lvl="2"/>
            <a:r>
              <a:rPr lang="en-GB" dirty="0" smtClean="0"/>
              <a:t>Chief complaint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resenting problems</a:t>
            </a:r>
          </a:p>
          <a:p>
            <a:pPr lvl="2"/>
            <a:r>
              <a:rPr lang="en-GB" dirty="0" smtClean="0"/>
              <a:t>Major </a:t>
            </a:r>
            <a:r>
              <a:rPr lang="en-GB" dirty="0" smtClean="0"/>
              <a:t>signs and </a:t>
            </a:r>
            <a:r>
              <a:rPr lang="en-GB" dirty="0" smtClean="0"/>
              <a:t>symptoms</a:t>
            </a:r>
          </a:p>
          <a:p>
            <a:pPr lvl="2"/>
            <a:r>
              <a:rPr lang="en-GB" dirty="0" smtClean="0"/>
              <a:t>course </a:t>
            </a:r>
            <a:r>
              <a:rPr lang="en-GB" dirty="0" smtClean="0"/>
              <a:t>of illness)</a:t>
            </a:r>
          </a:p>
          <a:p>
            <a:pPr lvl="1"/>
            <a:r>
              <a:rPr lang="en-GB" dirty="0" smtClean="0"/>
              <a:t>Relevant:</a:t>
            </a:r>
          </a:p>
          <a:p>
            <a:pPr lvl="2"/>
            <a:r>
              <a:rPr lang="en-GB" dirty="0" smtClean="0"/>
              <a:t>Precipitating</a:t>
            </a:r>
          </a:p>
          <a:p>
            <a:pPr lvl="2"/>
            <a:r>
              <a:rPr lang="en-GB" dirty="0" smtClean="0"/>
              <a:t>P</a:t>
            </a:r>
            <a:r>
              <a:rPr lang="en-GB" dirty="0" smtClean="0"/>
              <a:t>redisposing</a:t>
            </a:r>
          </a:p>
          <a:p>
            <a:pPr lvl="2"/>
            <a:r>
              <a:rPr lang="en-GB" dirty="0" smtClean="0"/>
              <a:t>P</a:t>
            </a:r>
            <a:r>
              <a:rPr lang="en-GB" dirty="0" smtClean="0"/>
              <a:t>erpetuating &amp;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rotective </a:t>
            </a:r>
            <a:r>
              <a:rPr lang="en-GB" dirty="0" smtClean="0"/>
              <a:t>factors</a:t>
            </a:r>
          </a:p>
        </p:txBody>
      </p:sp>
    </p:spTree>
    <p:extLst>
      <p:ext uri="{BB962C8B-B14F-4D97-AF65-F5344CB8AC3E}">
        <p14:creationId xmlns:p14="http://schemas.microsoft.com/office/powerpoint/2010/main" val="2176648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DSM IV (Multi- axial)</a:t>
            </a:r>
          </a:p>
          <a:p>
            <a:r>
              <a:rPr lang="en-GB" dirty="0" smtClean="0"/>
              <a:t>DSM V</a:t>
            </a:r>
          </a:p>
        </p:txBody>
      </p:sp>
    </p:spTree>
    <p:extLst>
      <p:ext uri="{BB962C8B-B14F-4D97-AF65-F5344CB8AC3E}">
        <p14:creationId xmlns:p14="http://schemas.microsoft.com/office/powerpoint/2010/main" val="49410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PRIMARY GOAL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Determine whether psychopathology is </a:t>
            </a:r>
            <a:r>
              <a:rPr lang="en-GB" sz="3600" dirty="0" smtClean="0"/>
              <a:t>present.</a:t>
            </a:r>
            <a:endParaRPr lang="en-GB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If so, establish a differential diagnosis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Articulate a tentative diagnostic formulation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 smtClean="0"/>
              <a:t>Develop a treatment plan in collaboration with the child/adolescent &amp; </a:t>
            </a:r>
            <a:r>
              <a:rPr lang="en-GB" sz="3600" dirty="0" smtClean="0"/>
              <a:t>family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067842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Individualised</a:t>
            </a:r>
          </a:p>
          <a:p>
            <a:r>
              <a:rPr lang="en-GB" dirty="0" smtClean="0"/>
              <a:t>Based on the clinical formulation and the diagnosis</a:t>
            </a:r>
          </a:p>
          <a:p>
            <a:pPr lvl="1"/>
            <a:r>
              <a:rPr lang="en-GB" dirty="0" smtClean="0"/>
              <a:t>Severity</a:t>
            </a:r>
          </a:p>
          <a:p>
            <a:pPr lvl="1"/>
            <a:r>
              <a:rPr lang="en-GB" dirty="0" smtClean="0"/>
              <a:t>Acute and on going risk of harm</a:t>
            </a:r>
          </a:p>
          <a:p>
            <a:pPr lvl="1"/>
            <a:r>
              <a:rPr lang="en-GB" dirty="0" smtClean="0"/>
              <a:t>Capacity of the family to support treatment and provide a safe environment</a:t>
            </a:r>
          </a:p>
          <a:p>
            <a:pPr lvl="1"/>
            <a:r>
              <a:rPr lang="en-GB" dirty="0" smtClean="0"/>
              <a:t>Capacity of the child to use interactive approaches</a:t>
            </a:r>
          </a:p>
          <a:p>
            <a:pPr lvl="1"/>
            <a:r>
              <a:rPr lang="en-GB" dirty="0" smtClean="0"/>
              <a:t>Availability of treatment options in the community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533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COMMUNICATING FINDINGS AND 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Depends on the nature of the problem and the developmental level of the </a:t>
            </a:r>
            <a:r>
              <a:rPr lang="en-GB" dirty="0" smtClean="0"/>
              <a:t>child.</a:t>
            </a:r>
            <a:endParaRPr lang="en-GB" dirty="0" smtClean="0"/>
          </a:p>
          <a:p>
            <a:r>
              <a:rPr lang="en-GB" dirty="0" smtClean="0"/>
              <a:t>May take place either with the child and family together or separately</a:t>
            </a:r>
          </a:p>
          <a:p>
            <a:r>
              <a:rPr lang="en-GB" dirty="0" smtClean="0"/>
              <a:t>May require considerable tact especially communicating sensitive information e.g. that the child has an intellectual disability</a:t>
            </a:r>
          </a:p>
          <a:p>
            <a:r>
              <a:rPr lang="en-GB" dirty="0" smtClean="0"/>
              <a:t>Provide opportunity for questions</a:t>
            </a:r>
          </a:p>
          <a:p>
            <a:r>
              <a:rPr lang="en-GB" dirty="0" smtClean="0"/>
              <a:t>Emphasize the child’s strengths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2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SPECIAL CONSIDERATIONS IN EVALUATING CHILDREN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en-GB" dirty="0" smtClean="0"/>
              <a:t>Initiator of the evaluation (parent and other adults involved in care)</a:t>
            </a:r>
          </a:p>
          <a:p>
            <a:r>
              <a:rPr lang="en-GB" dirty="0" smtClean="0"/>
              <a:t>Rapid pace of child’s development especially in early childhood requires familiarity with different competencies, vulnerabilities and tasks of each stage of development</a:t>
            </a:r>
          </a:p>
          <a:p>
            <a:r>
              <a:rPr lang="en-GB" dirty="0" smtClean="0"/>
              <a:t>Different methods of collecting data and interviewing the child apply at different ages</a:t>
            </a:r>
          </a:p>
          <a:p>
            <a:r>
              <a:rPr lang="en-GB" dirty="0" smtClean="0"/>
              <a:t>Differences in the way children at different ages are able to report their symptoms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78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SPECIAL CONSIDERATIONS IN EVALUATING CHILDREN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>
            <a:normAutofit/>
          </a:bodyPr>
          <a:lstStyle/>
          <a:p>
            <a:r>
              <a:rPr lang="en-GB" dirty="0" smtClean="0"/>
              <a:t>Requires a comprehensive understanding of important environmental characteristics and family relationships and the child’s response to them (e.g. poverty, family violence, parental substance abuse or mental health problems)</a:t>
            </a:r>
          </a:p>
          <a:p>
            <a:r>
              <a:rPr lang="en-GB" dirty="0" smtClean="0"/>
              <a:t>Differential diagnosis may differ when evaluating a child- developmental variations</a:t>
            </a:r>
          </a:p>
          <a:p>
            <a:r>
              <a:rPr lang="en-GB" dirty="0" smtClean="0"/>
              <a:t>In practice, child psychiatric assessment is an </a:t>
            </a:r>
            <a:r>
              <a:rPr lang="en-GB" dirty="0" smtClean="0"/>
              <a:t>on-going </a:t>
            </a:r>
            <a:r>
              <a:rPr lang="en-GB" dirty="0" smtClean="0"/>
              <a:t>process that occurs over time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496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9261"/>
            <a:ext cx="9144000" cy="1143000"/>
          </a:xfrm>
        </p:spPr>
        <p:txBody>
          <a:bodyPr/>
          <a:lstStyle/>
          <a:p>
            <a:r>
              <a:rPr lang="en-GB" b="1" dirty="0" smtClean="0"/>
              <a:t>THE CLINICAL INTERVIEW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5108"/>
            <a:ext cx="9144000" cy="591289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Structure depends on individual case</a:t>
            </a:r>
          </a:p>
          <a:p>
            <a:pPr lvl="1"/>
            <a:r>
              <a:rPr lang="en-GB" sz="2400" dirty="0" smtClean="0"/>
              <a:t>With parent alone initially </a:t>
            </a:r>
          </a:p>
          <a:p>
            <a:pPr lvl="1"/>
            <a:r>
              <a:rPr lang="en-GB" sz="2400" dirty="0" smtClean="0"/>
              <a:t>Initial conjoint interview: opportunity to observe family interactions, appreciate the stress a child’s difficulties place on a parent</a:t>
            </a:r>
          </a:p>
          <a:p>
            <a:pPr lvl="1"/>
            <a:r>
              <a:rPr lang="en-GB" sz="2400" dirty="0" smtClean="0"/>
              <a:t>Interview child/adolescent alone</a:t>
            </a:r>
          </a:p>
          <a:p>
            <a:r>
              <a:rPr lang="en-GB" sz="2400" dirty="0" smtClean="0"/>
              <a:t>Build a therapeutic alliance by setting up an ambience of respect, warmth</a:t>
            </a:r>
            <a:r>
              <a:rPr lang="en-GB" sz="2400" dirty="0"/>
              <a:t> </a:t>
            </a:r>
            <a:r>
              <a:rPr lang="en-GB" sz="2400" dirty="0" smtClean="0"/>
              <a:t>and trustworthiness</a:t>
            </a:r>
          </a:p>
          <a:p>
            <a:r>
              <a:rPr lang="en-GB" sz="2400" dirty="0" smtClean="0"/>
              <a:t>Use open ended questions </a:t>
            </a:r>
          </a:p>
        </p:txBody>
      </p:sp>
    </p:spTree>
    <p:extLst>
      <p:ext uri="{BB962C8B-B14F-4D97-AF65-F5344CB8AC3E}">
        <p14:creationId xmlns:p14="http://schemas.microsoft.com/office/powerpoint/2010/main" val="131081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THE CLINICAL INTERVIEW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Setting the child at ease:</a:t>
            </a:r>
          </a:p>
          <a:p>
            <a:pPr lvl="1"/>
            <a:r>
              <a:rPr lang="en-US" sz="2400" dirty="0" smtClean="0"/>
              <a:t>Talk about leisure activities</a:t>
            </a:r>
          </a:p>
          <a:p>
            <a:pPr lvl="1"/>
            <a:r>
              <a:rPr lang="en-US" sz="2400" dirty="0" smtClean="0"/>
              <a:t>Favorite TV programs</a:t>
            </a:r>
          </a:p>
          <a:p>
            <a:pPr lvl="1"/>
            <a:r>
              <a:rPr lang="en-US" sz="2400" dirty="0" smtClean="0"/>
              <a:t>Make the problem seem common</a:t>
            </a:r>
          </a:p>
          <a:p>
            <a:r>
              <a:rPr lang="en-US" sz="2400" dirty="0" smtClean="0"/>
              <a:t>Younger children</a:t>
            </a:r>
          </a:p>
          <a:p>
            <a:pPr lvl="1"/>
            <a:r>
              <a:rPr lang="en-US" sz="2400" dirty="0" smtClean="0"/>
              <a:t>Toys</a:t>
            </a:r>
          </a:p>
          <a:p>
            <a:pPr lvl="1"/>
            <a:r>
              <a:rPr lang="en-US" sz="2400" dirty="0" smtClean="0"/>
              <a:t>Drawings</a:t>
            </a:r>
          </a:p>
          <a:p>
            <a:r>
              <a:rPr lang="en-US" sz="2400" dirty="0" smtClean="0"/>
              <a:t>6-10 </a:t>
            </a:r>
          </a:p>
          <a:p>
            <a:pPr lvl="1"/>
            <a:r>
              <a:rPr lang="en-US" sz="2400" dirty="0" smtClean="0"/>
              <a:t>Years toys and drawings aren’t necessary but can be used as a distraction since they can communicate very well.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559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2513"/>
          </a:xfrm>
        </p:spPr>
        <p:txBody>
          <a:bodyPr>
            <a:normAutofit/>
          </a:bodyPr>
          <a:lstStyle/>
          <a:p>
            <a:r>
              <a:rPr lang="en-GB" b="1" dirty="0" smtClean="0"/>
              <a:t>HISTORY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2513"/>
            <a:ext cx="9144000" cy="602548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Important identifying information (age, sex, grade in school)</a:t>
            </a:r>
          </a:p>
          <a:p>
            <a:r>
              <a:rPr lang="en-GB" sz="2400" dirty="0" smtClean="0"/>
              <a:t>Referral source, and clarify the goal of the referral (court ordered, school ordered)</a:t>
            </a:r>
          </a:p>
          <a:p>
            <a:r>
              <a:rPr lang="en-GB" sz="2400" dirty="0" smtClean="0"/>
              <a:t>Sources of information (child, family, school, primary physician, past mental health providers)</a:t>
            </a:r>
          </a:p>
          <a:p>
            <a:r>
              <a:rPr lang="en-GB" sz="2400" dirty="0" smtClean="0"/>
              <a:t>Chief complaint or reason for referral </a:t>
            </a:r>
            <a:r>
              <a:rPr lang="en-GB" sz="2400" dirty="0" smtClean="0"/>
              <a:t>(this </a:t>
            </a:r>
            <a:r>
              <a:rPr lang="en-GB" sz="2400" dirty="0" smtClean="0"/>
              <a:t>may differ between parent and child)</a:t>
            </a:r>
          </a:p>
          <a:p>
            <a:pPr lvl="1"/>
            <a:r>
              <a:rPr lang="en-GB" sz="2400" dirty="0" smtClean="0"/>
              <a:t>“Why now?”</a:t>
            </a:r>
          </a:p>
          <a:p>
            <a:pPr lvl="1"/>
            <a:r>
              <a:rPr lang="en-GB" sz="2400" dirty="0" smtClean="0"/>
              <a:t>Several complaints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6984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2" y="0"/>
            <a:ext cx="9068937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HISTORY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43000"/>
            <a:ext cx="9143999" cy="5715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History of the present situation (elaborating the chief complaint)</a:t>
            </a:r>
          </a:p>
          <a:p>
            <a:pPr lvl="1"/>
            <a:r>
              <a:rPr lang="en-GB" sz="2400" dirty="0" smtClean="0"/>
              <a:t>Frequency and severity of the problem</a:t>
            </a:r>
          </a:p>
          <a:p>
            <a:pPr lvl="1"/>
            <a:r>
              <a:rPr lang="en-GB" sz="2400" dirty="0" smtClean="0"/>
              <a:t>Where, when and how of the situation</a:t>
            </a:r>
          </a:p>
          <a:p>
            <a:pPr lvl="1"/>
            <a:r>
              <a:rPr lang="en-GB" sz="2400" dirty="0" smtClean="0"/>
              <a:t>Impact of the behaviour on the family</a:t>
            </a:r>
          </a:p>
          <a:p>
            <a:r>
              <a:rPr lang="en-GB" sz="2400" dirty="0" smtClean="0"/>
              <a:t>Past psychiatric history</a:t>
            </a:r>
          </a:p>
          <a:p>
            <a:r>
              <a:rPr lang="en-GB" sz="2400" dirty="0" smtClean="0"/>
              <a:t>Medical history; medications</a:t>
            </a:r>
          </a:p>
          <a:p>
            <a:r>
              <a:rPr lang="en-GB" sz="2400" dirty="0" smtClean="0"/>
              <a:t>Developmental history including intra uterine experiences</a:t>
            </a:r>
          </a:p>
          <a:p>
            <a:r>
              <a:rPr lang="en-GB" sz="2400" dirty="0" smtClean="0"/>
              <a:t>Educational </a:t>
            </a:r>
            <a:r>
              <a:rPr lang="en-GB" sz="2400" dirty="0" smtClean="0"/>
              <a:t>history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3092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HISTORY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Family social and psychiatric </a:t>
            </a:r>
            <a:r>
              <a:rPr lang="en-GB" sz="2400" dirty="0" smtClean="0"/>
              <a:t>history</a:t>
            </a:r>
          </a:p>
          <a:p>
            <a:pPr lvl="1"/>
            <a:r>
              <a:rPr lang="en-GB" sz="2400" dirty="0" smtClean="0"/>
              <a:t>Are the parents being treated for any mental disorder</a:t>
            </a:r>
            <a:endParaRPr lang="en-GB" sz="2400" dirty="0" smtClean="0"/>
          </a:p>
          <a:p>
            <a:r>
              <a:rPr lang="en-GB" sz="2400" dirty="0" smtClean="0"/>
              <a:t>Social history </a:t>
            </a:r>
          </a:p>
          <a:p>
            <a:pPr lvl="1"/>
            <a:r>
              <a:rPr lang="en-GB" sz="2400" dirty="0" smtClean="0"/>
              <a:t>Extracurricular activities, peer relationships, nature and extent of use of electronic media, internet, video </a:t>
            </a:r>
            <a:r>
              <a:rPr lang="en-GB" sz="2400" dirty="0" smtClean="0"/>
              <a:t>games</a:t>
            </a:r>
          </a:p>
          <a:p>
            <a:pPr lvl="2"/>
            <a:r>
              <a:rPr lang="en-GB" dirty="0" smtClean="0"/>
              <a:t>Online relationships?</a:t>
            </a:r>
            <a:endParaRPr lang="en-GB" dirty="0" smtClean="0"/>
          </a:p>
          <a:p>
            <a:pPr lvl="1"/>
            <a:r>
              <a:rPr lang="en-GB" sz="2400" dirty="0" smtClean="0"/>
              <a:t>Sexual </a:t>
            </a:r>
            <a:r>
              <a:rPr lang="en-GB" sz="2400" dirty="0" smtClean="0"/>
              <a:t>behaviour esp. in the adolescent</a:t>
            </a:r>
            <a:endParaRPr lang="en-GB" sz="2400" dirty="0" smtClean="0"/>
          </a:p>
          <a:p>
            <a:r>
              <a:rPr lang="en-GB" sz="2400" dirty="0" smtClean="0"/>
              <a:t>Substance use and tobacco use</a:t>
            </a:r>
          </a:p>
          <a:p>
            <a:r>
              <a:rPr lang="en-GB" sz="2400" dirty="0" smtClean="0"/>
              <a:t>Legal history</a:t>
            </a:r>
          </a:p>
          <a:p>
            <a:r>
              <a:rPr lang="en-GB" sz="2400" dirty="0" smtClean="0"/>
              <a:t>Trauma history </a:t>
            </a:r>
            <a:r>
              <a:rPr lang="en-GB" sz="2400" dirty="0" smtClean="0"/>
              <a:t>and/or </a:t>
            </a:r>
            <a:r>
              <a:rPr lang="en-GB" sz="2400" dirty="0" smtClean="0"/>
              <a:t>stressors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77503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1040</Words>
  <Application>Microsoft Office PowerPoint</Application>
  <PresentationFormat>On-screen Show (4:3)</PresentationFormat>
  <Paragraphs>167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Child and Adolescent Assessment</vt:lpstr>
      <vt:lpstr>PRIMARY GOAL</vt:lpstr>
      <vt:lpstr>SPECIAL CONSIDERATIONS IN EVALUATING CHILDREN</vt:lpstr>
      <vt:lpstr>SPECIAL CONSIDERATIONS IN EVALUATING CHILDREN</vt:lpstr>
      <vt:lpstr>THE CLINICAL INTERVIEW</vt:lpstr>
      <vt:lpstr>THE CLINICAL INTERVIEW</vt:lpstr>
      <vt:lpstr>HISTORY </vt:lpstr>
      <vt:lpstr>HISTORY</vt:lpstr>
      <vt:lpstr>HISTORY</vt:lpstr>
      <vt:lpstr>HISTORY</vt:lpstr>
      <vt:lpstr>HISTORY</vt:lpstr>
      <vt:lpstr>HISTORY</vt:lpstr>
      <vt:lpstr>HISTORY</vt:lpstr>
      <vt:lpstr>MENTAL STATUS EXAMINATION</vt:lpstr>
      <vt:lpstr>MENTAL STATUS EXAMINATION</vt:lpstr>
      <vt:lpstr>PHYSICAL EXAMINATION </vt:lpstr>
      <vt:lpstr>CLINICAL FORMULATION</vt:lpstr>
      <vt:lpstr>CLINICAL FORMULATION</vt:lpstr>
      <vt:lpstr>DIAGNOSIS</vt:lpstr>
      <vt:lpstr>TREATMENT PLAN</vt:lpstr>
      <vt:lpstr>COMMUNICATING FINDINGS AND RECOMMENDATIONS</vt:lpstr>
    </vt:vector>
  </TitlesOfParts>
  <Company>Dr Judy W. Kamau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and Adolescent Assesment</dc:title>
  <dc:creator>Judy Kamau</dc:creator>
  <cp:lastModifiedBy>Effie Nailah</cp:lastModifiedBy>
  <cp:revision>31</cp:revision>
  <dcterms:created xsi:type="dcterms:W3CDTF">2015-12-02T17:10:13Z</dcterms:created>
  <dcterms:modified xsi:type="dcterms:W3CDTF">2016-10-07T07:47:24Z</dcterms:modified>
</cp:coreProperties>
</file>