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6" r:id="rId4"/>
    <p:sldId id="279" r:id="rId5"/>
    <p:sldId id="278" r:id="rId6"/>
    <p:sldId id="284" r:id="rId7"/>
    <p:sldId id="286" r:id="rId8"/>
    <p:sldId id="288" r:id="rId9"/>
    <p:sldId id="289" r:id="rId10"/>
    <p:sldId id="258" r:id="rId11"/>
    <p:sldId id="281" r:id="rId12"/>
    <p:sldId id="283" r:id="rId13"/>
    <p:sldId id="285" r:id="rId14"/>
    <p:sldId id="261" r:id="rId15"/>
    <p:sldId id="290" r:id="rId16"/>
    <p:sldId id="291" r:id="rId17"/>
    <p:sldId id="292" r:id="rId18"/>
    <p:sldId id="262" r:id="rId19"/>
    <p:sldId id="295" r:id="rId20"/>
    <p:sldId id="293" r:id="rId21"/>
    <p:sldId id="294" r:id="rId22"/>
    <p:sldId id="29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CDA9-6F07-B84F-B310-A7170F2EDD97}" type="datetimeFigureOut">
              <a:rPr lang="en-US" smtClean="0"/>
              <a:t>10/14/2016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FE8D-7350-464B-BF20-B1C455800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55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CDA9-6F07-B84F-B310-A7170F2EDD97}" type="datetimeFigureOut">
              <a:rPr lang="en-US" smtClean="0"/>
              <a:t>10/14/2016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FE8D-7350-464B-BF20-B1C455800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6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CDA9-6F07-B84F-B310-A7170F2EDD97}" type="datetimeFigureOut">
              <a:rPr lang="en-US" smtClean="0"/>
              <a:t>10/14/2016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FE8D-7350-464B-BF20-B1C455800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67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1143000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3638"/>
            <a:ext cx="9144000" cy="569436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>
                <a:solidFill>
                  <a:srgbClr val="FF0000"/>
                </a:solidFill>
              </a:defRPr>
            </a:lvl2pPr>
            <a:lvl3pPr>
              <a:defRPr sz="2400">
                <a:solidFill>
                  <a:srgbClr val="FFC000"/>
                </a:solidFill>
              </a:defRPr>
            </a:lvl3pPr>
            <a:lvl4pPr>
              <a:defRPr sz="2400">
                <a:solidFill>
                  <a:srgbClr val="FF0000"/>
                </a:solidFill>
              </a:defRPr>
            </a:lvl4pPr>
            <a:lvl5pPr>
              <a:defRPr sz="2400">
                <a:solidFill>
                  <a:srgbClr val="FFC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CDA9-6F07-B84F-B310-A7170F2EDD97}" type="datetimeFigureOut">
              <a:rPr lang="en-US" smtClean="0"/>
              <a:t>10/14/2016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FE8D-7350-464B-BF20-B1C455800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CDA9-6F07-B84F-B310-A7170F2EDD97}" type="datetimeFigureOut">
              <a:rPr lang="en-US" smtClean="0"/>
              <a:t>10/14/2016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FE8D-7350-464B-BF20-B1C455800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55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CDA9-6F07-B84F-B310-A7170F2EDD97}" type="datetimeFigureOut">
              <a:rPr lang="en-US" smtClean="0"/>
              <a:t>10/14/2016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FE8D-7350-464B-BF20-B1C455800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89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CDA9-6F07-B84F-B310-A7170F2EDD97}" type="datetimeFigureOut">
              <a:rPr lang="en-US" smtClean="0"/>
              <a:t>10/14/2016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FE8D-7350-464B-BF20-B1C455800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72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CDA9-6F07-B84F-B310-A7170F2EDD97}" type="datetimeFigureOut">
              <a:rPr lang="en-US" smtClean="0"/>
              <a:t>10/14/2016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FE8D-7350-464B-BF20-B1C455800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95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CDA9-6F07-B84F-B310-A7170F2EDD97}" type="datetimeFigureOut">
              <a:rPr lang="en-US" smtClean="0"/>
              <a:t>10/14/2016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FE8D-7350-464B-BF20-B1C455800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20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CDA9-6F07-B84F-B310-A7170F2EDD97}" type="datetimeFigureOut">
              <a:rPr lang="en-US" smtClean="0"/>
              <a:t>10/14/2016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FE8D-7350-464B-BF20-B1C455800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42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CDA9-6F07-B84F-B310-A7170F2EDD97}" type="datetimeFigureOut">
              <a:rPr lang="en-US" smtClean="0"/>
              <a:t>10/14/2016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FE8D-7350-464B-BF20-B1C455800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34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8CDA9-6F07-B84F-B310-A7170F2EDD97}" type="datetimeFigureOut">
              <a:rPr lang="en-US" smtClean="0"/>
              <a:t>10/14/2016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1FE8D-7350-464B-BF20-B1C455800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11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INTELLECTUAL DISABILITY/ MENTAL RETARDATION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BY: DR. J. KAMAU</a:t>
            </a:r>
          </a:p>
          <a:p>
            <a:r>
              <a:rPr lang="en-GB" dirty="0" smtClean="0"/>
              <a:t>DATE: 14</a:t>
            </a:r>
            <a:r>
              <a:rPr lang="en-GB" baseline="30000" dirty="0" smtClean="0"/>
              <a:t>TH</a:t>
            </a:r>
            <a:r>
              <a:rPr lang="en-GB" dirty="0" smtClean="0"/>
              <a:t>/10/2016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959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First identified or suspected </a:t>
            </a:r>
            <a:r>
              <a:rPr lang="en-GB" dirty="0" smtClean="0"/>
              <a:t>ante-</a:t>
            </a:r>
            <a:r>
              <a:rPr lang="en-GB" dirty="0" err="1" smtClean="0"/>
              <a:t>natally</a:t>
            </a:r>
            <a:r>
              <a:rPr lang="en-GB" dirty="0" smtClean="0"/>
              <a:t> </a:t>
            </a:r>
            <a:r>
              <a:rPr lang="en-GB" dirty="0" smtClean="0"/>
              <a:t>if there is known family history of a genetic disorder associated with ID, or both parents have </a:t>
            </a:r>
            <a:r>
              <a:rPr lang="en-GB" dirty="0" smtClean="0"/>
              <a:t>ID.</a:t>
            </a:r>
          </a:p>
          <a:p>
            <a:endParaRPr lang="en-GB" dirty="0" smtClean="0"/>
          </a:p>
          <a:p>
            <a:r>
              <a:rPr lang="en-GB" dirty="0" smtClean="0"/>
              <a:t>May be identified soon after delivery when a condition known to be associated with ID is identified e.g. Down </a:t>
            </a:r>
            <a:r>
              <a:rPr lang="en-GB" dirty="0" smtClean="0"/>
              <a:t>Syndrome.</a:t>
            </a:r>
          </a:p>
          <a:p>
            <a:endParaRPr lang="en-GB" dirty="0" smtClean="0"/>
          </a:p>
          <a:p>
            <a:r>
              <a:rPr lang="en-GB" dirty="0" smtClean="0"/>
              <a:t>Biochemical screening identification soon after birth can identify children with hypothyroidism, </a:t>
            </a:r>
            <a:r>
              <a:rPr lang="en-GB" dirty="0" smtClean="0"/>
              <a:t>phenylketonuria</a:t>
            </a:r>
            <a:r>
              <a:rPr lang="en-GB" dirty="0"/>
              <a:t>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40205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Diagnosis may be delayed at times for several years until the consequences of generalised development become obvious. </a:t>
            </a:r>
            <a:endParaRPr lang="en-GB" dirty="0" smtClean="0"/>
          </a:p>
          <a:p>
            <a:pPr lvl="1"/>
            <a:r>
              <a:rPr lang="en-GB" dirty="0" smtClean="0"/>
              <a:t>e.g</a:t>
            </a:r>
            <a:r>
              <a:rPr lang="en-GB" dirty="0" smtClean="0"/>
              <a:t>. where physical features are subtle and degree of impairment is mild or moderate (autism, fragile X syndrome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Severity of ID, social circumstances and sometimes underlying aetiology influence mode of presentation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Features </a:t>
            </a:r>
            <a:r>
              <a:rPr lang="en-GB" dirty="0" smtClean="0"/>
              <a:t>include:</a:t>
            </a:r>
            <a:endParaRPr lang="en-GB" dirty="0"/>
          </a:p>
          <a:p>
            <a:pPr lvl="1"/>
            <a:r>
              <a:rPr lang="en-GB" dirty="0"/>
              <a:t>Delayed gross motor milestones in the first year of life (* can be unreliable influenced by familial and cultural factors </a:t>
            </a:r>
          </a:p>
          <a:p>
            <a:pPr lvl="1"/>
            <a:r>
              <a:rPr lang="en-GB" dirty="0"/>
              <a:t>Delayed social milestones such as smiling, attachment behaviour</a:t>
            </a:r>
          </a:p>
          <a:p>
            <a:pPr lvl="1"/>
            <a:r>
              <a:rPr lang="en-GB" dirty="0"/>
              <a:t>Speech and language delay</a:t>
            </a:r>
          </a:p>
          <a:p>
            <a:pPr lvl="1"/>
            <a:r>
              <a:rPr lang="en-GB" dirty="0"/>
              <a:t>Deafness may be suspected due to lack of response to sound, lack of appropriate words</a:t>
            </a:r>
          </a:p>
          <a:p>
            <a:pPr lvl="1"/>
            <a:r>
              <a:rPr lang="en-GB" dirty="0"/>
              <a:t>Failure to make educational </a:t>
            </a:r>
            <a:r>
              <a:rPr lang="en-GB" dirty="0" smtClean="0"/>
              <a:t>progress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706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Clinical features will depend more especially on:</a:t>
            </a:r>
          </a:p>
          <a:p>
            <a:pPr lvl="1"/>
            <a:r>
              <a:rPr lang="en-GB" dirty="0" smtClean="0"/>
              <a:t>Severity of the impairment</a:t>
            </a:r>
          </a:p>
          <a:p>
            <a:pPr lvl="1"/>
            <a:r>
              <a:rPr lang="en-GB" dirty="0" smtClean="0"/>
              <a:t>Associated physical and psychiatric conditions</a:t>
            </a:r>
          </a:p>
          <a:p>
            <a:pPr lvl="1"/>
            <a:r>
              <a:rPr lang="en-GB" dirty="0" smtClean="0"/>
              <a:t>Quality of care and education received</a:t>
            </a:r>
          </a:p>
          <a:p>
            <a:pPr lvl="1"/>
            <a:r>
              <a:rPr lang="en-GB" dirty="0" smtClean="0"/>
              <a:t>Aetiology of the intellectual disability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306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Mild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smtClean="0"/>
              <a:t> Appearance </a:t>
            </a:r>
            <a:r>
              <a:rPr lang="en-GB" dirty="0" smtClean="0"/>
              <a:t>unremarkable, normal language, can live independently as adults, need help coping with family </a:t>
            </a:r>
            <a:r>
              <a:rPr lang="en-GB" dirty="0" smtClean="0"/>
              <a:t>responsibilities.</a:t>
            </a:r>
          </a:p>
          <a:p>
            <a:endParaRPr lang="en-GB" dirty="0" smtClean="0"/>
          </a:p>
          <a:p>
            <a:r>
              <a:rPr lang="en-GB" dirty="0" smtClean="0"/>
              <a:t>Moderate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Language </a:t>
            </a:r>
            <a:r>
              <a:rPr lang="en-GB" dirty="0" smtClean="0"/>
              <a:t>is affected with simple speech. Activities of daily living acquired over time e.g. dressing, feeding, attention to hygiene. Problems with extended activities like handling money and </a:t>
            </a:r>
            <a:r>
              <a:rPr lang="en-GB" dirty="0" smtClean="0"/>
              <a:t>directions.</a:t>
            </a:r>
          </a:p>
          <a:p>
            <a:endParaRPr lang="en-GB" dirty="0" smtClean="0"/>
          </a:p>
          <a:p>
            <a:r>
              <a:rPr lang="en-GB" dirty="0" smtClean="0"/>
              <a:t>Severe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/>
              <a:t>D</a:t>
            </a:r>
            <a:r>
              <a:rPr lang="en-GB" dirty="0" smtClean="0"/>
              <a:t>evelopment </a:t>
            </a:r>
            <a:r>
              <a:rPr lang="en-GB" dirty="0" smtClean="0"/>
              <a:t>greatly slowed. Look after themselves eventually after close supervision. Engage in simple social </a:t>
            </a:r>
            <a:r>
              <a:rPr lang="en-GB" dirty="0" smtClean="0"/>
              <a:t>activities.</a:t>
            </a:r>
          </a:p>
          <a:p>
            <a:endParaRPr lang="en-GB" dirty="0" smtClean="0"/>
          </a:p>
          <a:p>
            <a:r>
              <a:rPr lang="en-GB" dirty="0" smtClean="0"/>
              <a:t>Profound </a:t>
            </a:r>
            <a:r>
              <a:rPr lang="en-GB" dirty="0" smtClean="0">
                <a:sym typeface="Wingdings" panose="05000000000000000000" pitchFamily="2" charset="2"/>
              </a:rPr>
              <a:t>D</a:t>
            </a:r>
            <a:r>
              <a:rPr lang="en-GB" dirty="0" smtClean="0"/>
              <a:t>ependent </a:t>
            </a:r>
            <a:r>
              <a:rPr lang="en-GB" dirty="0" smtClean="0"/>
              <a:t>even for simple activities of daily living.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879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Four components</a:t>
            </a:r>
          </a:p>
          <a:p>
            <a:r>
              <a:rPr lang="en-GB" dirty="0" smtClean="0"/>
              <a:t>Assessment is not a-once-and-for-all exercise.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Investigation of the cause</a:t>
            </a:r>
          </a:p>
          <a:p>
            <a:pPr marL="1371600" lvl="2" indent="-514350"/>
            <a:r>
              <a:rPr lang="en-GB" dirty="0" smtClean="0"/>
              <a:t>Frequently  not possible</a:t>
            </a:r>
          </a:p>
          <a:p>
            <a:pPr marL="1371600" lvl="2" indent="-514350"/>
            <a:r>
              <a:rPr lang="en-GB" dirty="0" smtClean="0"/>
              <a:t>Basic right to know</a:t>
            </a:r>
          </a:p>
          <a:p>
            <a:pPr marL="1371600" lvl="2" indent="-514350"/>
            <a:r>
              <a:rPr lang="en-GB" dirty="0" smtClean="0"/>
              <a:t>Provide relief</a:t>
            </a:r>
          </a:p>
          <a:p>
            <a:pPr marL="1371600" lvl="2" indent="-514350"/>
            <a:r>
              <a:rPr lang="en-GB" dirty="0" smtClean="0"/>
              <a:t>Assists in focusing towards the future</a:t>
            </a:r>
          </a:p>
          <a:p>
            <a:pPr marL="1371600" lvl="2" indent="-514350"/>
            <a:r>
              <a:rPr lang="en-GB" dirty="0" smtClean="0"/>
              <a:t>A treatable cause may be found</a:t>
            </a:r>
          </a:p>
          <a:p>
            <a:pPr marL="1371600" lvl="2" indent="-514350"/>
            <a:r>
              <a:rPr lang="en-GB" dirty="0" smtClean="0"/>
              <a:t>Amniocentesis, routine biochemical tests, physical examination may reveal stigmata consistent with an obvious chromosomal abnormality</a:t>
            </a:r>
          </a:p>
        </p:txBody>
      </p:sp>
    </p:spTree>
    <p:extLst>
      <p:ext uri="{BB962C8B-B14F-4D97-AF65-F5344CB8AC3E}">
        <p14:creationId xmlns:p14="http://schemas.microsoft.com/office/powerpoint/2010/main" val="3255964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 startAt="2"/>
            </a:pPr>
            <a:r>
              <a:rPr lang="en-GB" dirty="0"/>
              <a:t>Identification of associated physical and psychiatric problems</a:t>
            </a:r>
          </a:p>
          <a:p>
            <a:pPr marL="1371600" lvl="2" indent="-514350"/>
            <a:r>
              <a:rPr lang="en-GB" dirty="0"/>
              <a:t>Sensory disorders are common in children with ID</a:t>
            </a:r>
          </a:p>
          <a:p>
            <a:pPr marL="1371600" lvl="2" indent="-514350"/>
            <a:r>
              <a:rPr lang="en-GB" dirty="0"/>
              <a:t>General physical and neurological examination. Cerebral palsy can occur in 25% of children with moderate to severe ID</a:t>
            </a:r>
          </a:p>
          <a:p>
            <a:pPr marL="1371600" lvl="2" indent="-514350"/>
            <a:r>
              <a:rPr lang="en-GB" dirty="0"/>
              <a:t>Behavioural and emotional problems: ADHD (10% of mod-severe ID), Autism spectrum disorders,</a:t>
            </a:r>
          </a:p>
          <a:p>
            <a:pPr marL="1371600" lvl="2" indent="-514350"/>
            <a:r>
              <a:rPr lang="en-GB" dirty="0"/>
              <a:t>Self injurious behaviour (10-15% of severe ID</a:t>
            </a:r>
            <a:r>
              <a:rPr lang="en-GB" dirty="0" smtClean="0"/>
              <a:t>)</a:t>
            </a:r>
          </a:p>
          <a:p>
            <a:pPr marL="1828800" lvl="3" indent="-514350"/>
            <a:r>
              <a:rPr lang="en-GB" dirty="0" smtClean="0"/>
              <a:t>Conditions associated with self-injurious behaviour include:</a:t>
            </a:r>
          </a:p>
          <a:p>
            <a:pPr marL="2286000" lvl="4" indent="-514350"/>
            <a:r>
              <a:rPr lang="en-GB" dirty="0" err="1" smtClean="0"/>
              <a:t>Lesch</a:t>
            </a:r>
            <a:r>
              <a:rPr lang="en-GB" dirty="0" smtClean="0"/>
              <a:t> </a:t>
            </a:r>
            <a:r>
              <a:rPr lang="en-GB" dirty="0" err="1" smtClean="0"/>
              <a:t>Nyhan</a:t>
            </a:r>
            <a:r>
              <a:rPr lang="en-GB" dirty="0" smtClean="0"/>
              <a:t>, Fragile X, </a:t>
            </a:r>
            <a:r>
              <a:rPr lang="en-GB" dirty="0" err="1" smtClean="0"/>
              <a:t>Prader</a:t>
            </a:r>
            <a:r>
              <a:rPr lang="en-GB" dirty="0" smtClean="0"/>
              <a:t> </a:t>
            </a:r>
            <a:r>
              <a:rPr lang="en-GB" dirty="0" err="1" smtClean="0"/>
              <a:t>Willi</a:t>
            </a:r>
            <a:r>
              <a:rPr lang="en-GB" dirty="0" smtClean="0"/>
              <a:t>, Smith-</a:t>
            </a:r>
            <a:r>
              <a:rPr lang="en-GB" dirty="0" err="1" smtClean="0"/>
              <a:t>Magnesis</a:t>
            </a:r>
            <a:r>
              <a:rPr lang="en-GB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32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 startAt="3"/>
            </a:pPr>
            <a:r>
              <a:rPr lang="en-GB" dirty="0"/>
              <a:t>Determination of level of </a:t>
            </a:r>
            <a:r>
              <a:rPr lang="en-GB" dirty="0" smtClean="0"/>
              <a:t>functioning</a:t>
            </a:r>
          </a:p>
          <a:p>
            <a:pPr lvl="2"/>
            <a:r>
              <a:rPr lang="en-GB" dirty="0" smtClean="0"/>
              <a:t>General intelligence</a:t>
            </a:r>
          </a:p>
          <a:p>
            <a:pPr lvl="2"/>
            <a:r>
              <a:rPr lang="en-GB" dirty="0" smtClean="0"/>
              <a:t>Speech and language</a:t>
            </a:r>
          </a:p>
          <a:p>
            <a:pPr lvl="2"/>
            <a:r>
              <a:rPr lang="en-GB" dirty="0" smtClean="0"/>
              <a:t>Gross and fine motor development</a:t>
            </a:r>
          </a:p>
          <a:p>
            <a:pPr lvl="2"/>
            <a:r>
              <a:rPr lang="en-GB" dirty="0" smtClean="0"/>
              <a:t>Sensory issues</a:t>
            </a:r>
          </a:p>
          <a:p>
            <a:pPr lvl="2"/>
            <a:r>
              <a:rPr lang="en-GB" dirty="0" smtClean="0"/>
              <a:t>Social and personal development</a:t>
            </a:r>
          </a:p>
          <a:p>
            <a:pPr marL="914400" lvl="2" indent="0">
              <a:buNone/>
            </a:pPr>
            <a:endParaRPr lang="en-GB" dirty="0" smtClean="0"/>
          </a:p>
          <a:p>
            <a:pPr marL="971550" lvl="1" indent="-514350">
              <a:buFont typeface="+mj-lt"/>
              <a:buAutoNum type="arabicPeriod" startAt="3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168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-514350">
              <a:buFont typeface="+mj-lt"/>
              <a:buAutoNum type="arabicPeriod" startAt="4"/>
            </a:pPr>
            <a:r>
              <a:rPr lang="en-GB" dirty="0"/>
              <a:t>Assessment of family functioning, care, expectations and coping </a:t>
            </a:r>
            <a:r>
              <a:rPr lang="en-GB" dirty="0" smtClean="0"/>
              <a:t>capacity</a:t>
            </a:r>
          </a:p>
          <a:p>
            <a:pPr marL="1371600" lvl="3" indent="-514350"/>
            <a:r>
              <a:rPr lang="en-GB" dirty="0" smtClean="0"/>
              <a:t>A major source of difficulty is mismatch between the child’s abilities and potential, and parental perceptions of what the child is and is capable of.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287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Important components</a:t>
            </a:r>
          </a:p>
          <a:p>
            <a:r>
              <a:rPr lang="en-GB" dirty="0" smtClean="0"/>
              <a:t>Breaking the </a:t>
            </a:r>
            <a:r>
              <a:rPr lang="en-GB" dirty="0" smtClean="0"/>
              <a:t>news</a:t>
            </a:r>
          </a:p>
          <a:p>
            <a:pPr lvl="1"/>
            <a:r>
              <a:rPr lang="en-GB" dirty="0" smtClean="0"/>
              <a:t>Nature</a:t>
            </a:r>
          </a:p>
          <a:p>
            <a:pPr lvl="1"/>
            <a:r>
              <a:rPr lang="en-GB" dirty="0" smtClean="0"/>
              <a:t>Likely causes</a:t>
            </a:r>
          </a:p>
          <a:p>
            <a:pPr lvl="1"/>
            <a:r>
              <a:rPr lang="en-GB" dirty="0" smtClean="0"/>
              <a:t>Likely further developments</a:t>
            </a:r>
          </a:p>
          <a:p>
            <a:pPr lvl="1"/>
            <a:r>
              <a:rPr lang="en-GB" dirty="0" smtClean="0"/>
              <a:t>Break news as soon as possible to both parents</a:t>
            </a:r>
          </a:p>
          <a:p>
            <a:pPr lvl="1"/>
            <a:r>
              <a:rPr lang="en-GB" dirty="0" smtClean="0"/>
              <a:t>Arrange for subsequent follow-up meetings</a:t>
            </a:r>
          </a:p>
          <a:p>
            <a:pPr lvl="1"/>
            <a:r>
              <a:rPr lang="en-GB" dirty="0" smtClean="0"/>
              <a:t>Psycho-educational: genetic counselling where available, likely implications on the child in the future, future parental pregnancies</a:t>
            </a:r>
          </a:p>
          <a:p>
            <a:pPr lvl="1"/>
            <a:r>
              <a:rPr lang="en-GB" dirty="0" smtClean="0"/>
              <a:t>Psychotherapeutic: sympathetic and supportive listening, moving family towards practical solutions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2880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Counselling on promotion of development</a:t>
            </a:r>
          </a:p>
          <a:p>
            <a:pPr lvl="1"/>
            <a:r>
              <a:rPr lang="en-GB" dirty="0"/>
              <a:t>Child will need more help in the acquisition and </a:t>
            </a:r>
            <a:r>
              <a:rPr lang="en-GB" dirty="0" smtClean="0"/>
              <a:t>retention</a:t>
            </a:r>
            <a:r>
              <a:rPr lang="en-US" dirty="0" smtClean="0"/>
              <a:t> of new skills from parents and teachers.</a:t>
            </a:r>
          </a:p>
          <a:p>
            <a:pPr lvl="1"/>
            <a:r>
              <a:rPr lang="en-US" dirty="0" smtClean="0"/>
              <a:t>Help needs to be provided at an appropriate level for the child</a:t>
            </a:r>
          </a:p>
          <a:p>
            <a:pPr lvl="1"/>
            <a:r>
              <a:rPr lang="en-US" dirty="0" smtClean="0"/>
              <a:t>Early intervention programs</a:t>
            </a:r>
          </a:p>
          <a:p>
            <a:pPr lvl="1"/>
            <a:r>
              <a:rPr lang="en-US" dirty="0" smtClean="0"/>
              <a:t>Link up parents with various professionals as early as possible.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41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Intelligence</a:t>
            </a:r>
          </a:p>
          <a:p>
            <a:pPr lvl="1"/>
            <a:r>
              <a:rPr lang="en-GB" dirty="0" smtClean="0"/>
              <a:t>Sum of those aspects of mental life that relate to general cognitive </a:t>
            </a:r>
            <a:r>
              <a:rPr lang="en-GB" dirty="0" smtClean="0"/>
              <a:t>abilities </a:t>
            </a:r>
            <a:r>
              <a:rPr lang="en-GB" dirty="0" smtClean="0"/>
              <a:t>necessary for appraising and adapting to the </a:t>
            </a:r>
            <a:r>
              <a:rPr lang="en-GB" dirty="0" smtClean="0"/>
              <a:t>environment.</a:t>
            </a:r>
            <a:endParaRPr lang="en-GB" dirty="0" smtClean="0"/>
          </a:p>
          <a:p>
            <a:pPr lvl="1"/>
            <a:r>
              <a:rPr lang="en-GB" dirty="0" smtClean="0"/>
              <a:t>Intelligence seems to be normally distributed within the </a:t>
            </a:r>
            <a:r>
              <a:rPr lang="en-GB" dirty="0" smtClean="0"/>
              <a:t>population.</a:t>
            </a:r>
            <a:endParaRPr lang="en-GB" dirty="0" smtClean="0"/>
          </a:p>
          <a:p>
            <a:pPr lvl="1"/>
            <a:r>
              <a:rPr lang="en-GB" dirty="0" smtClean="0"/>
              <a:t>Is under both genetic and environmental </a:t>
            </a:r>
            <a:r>
              <a:rPr lang="en-GB" dirty="0" smtClean="0"/>
              <a:t>control.</a:t>
            </a:r>
          </a:p>
          <a:p>
            <a:r>
              <a:rPr lang="en-GB" dirty="0"/>
              <a:t>Neurodevelopmental disorders</a:t>
            </a:r>
          </a:p>
          <a:p>
            <a:pPr lvl="1"/>
            <a:r>
              <a:rPr lang="en-US" dirty="0">
                <a:cs typeface="Arial" charset="0"/>
              </a:rPr>
              <a:t>Starts early in infancy and </a:t>
            </a:r>
            <a:r>
              <a:rPr lang="en-US" dirty="0" smtClean="0">
                <a:cs typeface="Arial" charset="0"/>
              </a:rPr>
              <a:t>childhood.</a:t>
            </a:r>
            <a:endParaRPr lang="en-US" dirty="0">
              <a:cs typeface="Arial" charset="0"/>
            </a:endParaRPr>
          </a:p>
          <a:p>
            <a:pPr lvl="1"/>
            <a:r>
              <a:rPr lang="en-US" dirty="0">
                <a:cs typeface="Arial" charset="0"/>
              </a:rPr>
              <a:t> impairment and delay in central nervous </a:t>
            </a:r>
            <a:r>
              <a:rPr lang="en-US" dirty="0" smtClean="0">
                <a:cs typeface="Arial" charset="0"/>
              </a:rPr>
              <a:t>system.</a:t>
            </a:r>
            <a:endParaRPr lang="en-US" dirty="0">
              <a:cs typeface="Arial" charset="0"/>
            </a:endParaRPr>
          </a:p>
          <a:p>
            <a:pPr lvl="1"/>
            <a:r>
              <a:rPr lang="en-US" dirty="0">
                <a:cs typeface="Arial" charset="0"/>
              </a:rPr>
              <a:t>the course is fairly stable compared to other mental disorders which can remit and </a:t>
            </a:r>
            <a:r>
              <a:rPr lang="en-US" dirty="0" smtClean="0">
                <a:cs typeface="Arial" charset="0"/>
              </a:rPr>
              <a:t>escalate.</a:t>
            </a:r>
            <a:endParaRPr lang="en-US" dirty="0">
              <a:cs typeface="Arial" charset="0"/>
            </a:endParaRPr>
          </a:p>
          <a:p>
            <a:pPr lvl="1"/>
            <a:r>
              <a:rPr lang="en-US" dirty="0">
                <a:cs typeface="Arial" charset="0"/>
              </a:rPr>
              <a:t>Include:</a:t>
            </a:r>
          </a:p>
          <a:p>
            <a:pPr lvl="2"/>
            <a:r>
              <a:rPr lang="en-US" dirty="0">
                <a:cs typeface="Arial" charset="0"/>
              </a:rPr>
              <a:t>Intellectual </a:t>
            </a:r>
            <a:r>
              <a:rPr lang="en-US" dirty="0" smtClean="0">
                <a:cs typeface="Arial" charset="0"/>
              </a:rPr>
              <a:t>disability.</a:t>
            </a:r>
            <a:endParaRPr lang="en-US" dirty="0">
              <a:cs typeface="Arial" charset="0"/>
            </a:endParaRPr>
          </a:p>
          <a:p>
            <a:pPr lvl="2"/>
            <a:r>
              <a:rPr lang="en-US" dirty="0">
                <a:cs typeface="Arial" charset="0"/>
              </a:rPr>
              <a:t>Autism spectrum </a:t>
            </a:r>
            <a:r>
              <a:rPr lang="en-US" dirty="0" smtClean="0">
                <a:cs typeface="Arial" charset="0"/>
              </a:rPr>
              <a:t>disorders.</a:t>
            </a:r>
            <a:endParaRPr lang="en-US" dirty="0">
              <a:cs typeface="Arial" charset="0"/>
            </a:endParaRPr>
          </a:p>
          <a:p>
            <a:pPr lvl="2"/>
            <a:r>
              <a:rPr lang="en-US" dirty="0">
                <a:cs typeface="Arial" charset="0"/>
              </a:rPr>
              <a:t>Attention Deficit Hyperactivity </a:t>
            </a:r>
            <a:r>
              <a:rPr lang="en-US" dirty="0" smtClean="0">
                <a:cs typeface="Arial" charset="0"/>
              </a:rPr>
              <a:t>disorder.</a:t>
            </a:r>
            <a:endParaRPr lang="en-US" dirty="0">
              <a:cs typeface="Arial" charset="0"/>
            </a:endParaRPr>
          </a:p>
          <a:p>
            <a:endParaRPr lang="en-GB" dirty="0"/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312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Dealing </a:t>
            </a:r>
            <a:r>
              <a:rPr lang="en-GB" dirty="0"/>
              <a:t>with associated disabilities and behavioural </a:t>
            </a:r>
            <a:r>
              <a:rPr lang="en-GB" dirty="0" smtClean="0"/>
              <a:t>problems</a:t>
            </a:r>
          </a:p>
          <a:p>
            <a:pPr lvl="1"/>
            <a:r>
              <a:rPr lang="en-GB" dirty="0" smtClean="0"/>
              <a:t>Common physical deficits: impairment of vision, hearing, epilepsy, cerebral palsy.</a:t>
            </a:r>
          </a:p>
          <a:p>
            <a:pPr lvl="1"/>
            <a:r>
              <a:rPr lang="en-GB" dirty="0" smtClean="0"/>
              <a:t>Cerebral psychiatry deficits: ADHD, Autism spectrum disorders.</a:t>
            </a:r>
          </a:p>
          <a:p>
            <a:pPr lvl="1"/>
            <a:r>
              <a:rPr lang="en-GB" dirty="0" smtClean="0"/>
              <a:t>Other psychological problems: Aggression, Self-injury, Obsessive Compulsive Behaviour</a:t>
            </a:r>
          </a:p>
          <a:p>
            <a:pPr lvl="1"/>
            <a:endParaRPr lang="en-GB" dirty="0"/>
          </a:p>
          <a:p>
            <a:r>
              <a:rPr lang="en-GB" dirty="0"/>
              <a:t>Advising on appropriate </a:t>
            </a:r>
            <a:r>
              <a:rPr lang="en-GB" dirty="0" smtClean="0"/>
              <a:t>education</a:t>
            </a:r>
          </a:p>
          <a:p>
            <a:pPr lvl="1"/>
            <a:r>
              <a:rPr lang="en-GB" dirty="0" smtClean="0"/>
              <a:t>Provide information on medical matters (meds, physiotherapy, hearing aids, spectacles).</a:t>
            </a:r>
          </a:p>
          <a:p>
            <a:pPr lvl="1"/>
            <a:r>
              <a:rPr lang="en-GB" dirty="0" smtClean="0"/>
              <a:t>Child’s attention span, persistence, level of activity, capacity to form relationships, language and communication skills.</a:t>
            </a:r>
          </a:p>
        </p:txBody>
      </p:sp>
    </p:spTree>
    <p:extLst>
      <p:ext uri="{BB962C8B-B14F-4D97-AF65-F5344CB8AC3E}">
        <p14:creationId xmlns:p14="http://schemas.microsoft.com/office/powerpoint/2010/main" val="2834938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Genetic counselling where </a:t>
            </a:r>
            <a:r>
              <a:rPr lang="en-GB" dirty="0" smtClean="0"/>
              <a:t>applicable.</a:t>
            </a:r>
          </a:p>
          <a:p>
            <a:endParaRPr lang="en-GB" dirty="0"/>
          </a:p>
          <a:p>
            <a:r>
              <a:rPr lang="en-GB" dirty="0"/>
              <a:t>Providing social and emotional support</a:t>
            </a:r>
          </a:p>
          <a:p>
            <a:pPr lvl="1"/>
            <a:r>
              <a:rPr lang="en-US" dirty="0"/>
              <a:t>Parents get support from various sources </a:t>
            </a:r>
            <a:r>
              <a:rPr lang="en-US" dirty="0">
                <a:sym typeface="Wingdings" panose="05000000000000000000" pitchFamily="2" charset="2"/>
              </a:rPr>
              <a:t> relatives, friends, </a:t>
            </a:r>
            <a:r>
              <a:rPr lang="en-US" dirty="0" smtClean="0">
                <a:sym typeface="Wingdings" panose="05000000000000000000" pitchFamily="2" charset="2"/>
              </a:rPr>
              <a:t>neighbors, </a:t>
            </a:r>
            <a:r>
              <a:rPr lang="en-US" dirty="0">
                <a:sym typeface="Wingdings" panose="05000000000000000000" pitchFamily="2" charset="2"/>
              </a:rPr>
              <a:t>friends, social workers, </a:t>
            </a:r>
            <a:r>
              <a:rPr lang="en-US" dirty="0" smtClean="0">
                <a:sym typeface="Wingdings" panose="05000000000000000000" pitchFamily="2" charset="2"/>
              </a:rPr>
              <a:t>teachers.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Regular examinations and healthy checks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908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 smtClean="0"/>
              <a:t>END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399798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ID 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Abnormal intellectual development may be due to slowness in development ( retardation, delay) or distortions in development, or </a:t>
            </a:r>
            <a:r>
              <a:rPr lang="en-GB" dirty="0" smtClean="0"/>
              <a:t>both.</a:t>
            </a:r>
          </a:p>
          <a:p>
            <a:endParaRPr lang="en-GB" dirty="0" smtClean="0"/>
          </a:p>
          <a:p>
            <a:r>
              <a:rPr lang="en-GB" dirty="0" smtClean="0"/>
              <a:t>Intellectual disability is a consequence of intellectual </a:t>
            </a:r>
            <a:r>
              <a:rPr lang="en-GB" dirty="0" smtClean="0"/>
              <a:t>impairment.</a:t>
            </a:r>
          </a:p>
          <a:p>
            <a:endParaRPr lang="en-GB" dirty="0" smtClean="0"/>
          </a:p>
          <a:p>
            <a:r>
              <a:rPr lang="en-GB" dirty="0" smtClean="0"/>
              <a:t>Intellectual disability is a “disability characterized by significant limitations in both </a:t>
            </a:r>
            <a:r>
              <a:rPr lang="en-GB" b="1" dirty="0" smtClean="0"/>
              <a:t>intellectual functioning </a:t>
            </a:r>
            <a:r>
              <a:rPr lang="en-GB" dirty="0" smtClean="0"/>
              <a:t>and in </a:t>
            </a:r>
            <a:r>
              <a:rPr lang="en-GB" b="1" dirty="0" smtClean="0"/>
              <a:t>adaptive behaviour,</a:t>
            </a:r>
            <a:r>
              <a:rPr lang="en-GB" dirty="0" smtClean="0"/>
              <a:t> which covers many everyday social and practical skills</a:t>
            </a:r>
            <a:r>
              <a:rPr lang="en-GB" dirty="0" smtClean="0"/>
              <a:t>”.</a:t>
            </a: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4483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 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3638"/>
            <a:ext cx="9144000" cy="5694362"/>
          </a:xfrm>
        </p:spPr>
        <p:txBody>
          <a:bodyPr>
            <a:normAutofit/>
          </a:bodyPr>
          <a:lstStyle/>
          <a:p>
            <a:r>
              <a:rPr lang="en-GB" dirty="0" smtClean="0"/>
              <a:t>Adaptive </a:t>
            </a:r>
            <a:r>
              <a:rPr lang="en-GB" dirty="0" smtClean="0"/>
              <a:t>functioning/skills.</a:t>
            </a:r>
          </a:p>
          <a:p>
            <a:r>
              <a:rPr lang="en-GB" dirty="0" smtClean="0"/>
              <a:t>There </a:t>
            </a:r>
            <a:r>
              <a:rPr lang="en-GB" dirty="0" smtClean="0"/>
              <a:t>are three sets of adaptive skills;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onceptual skills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 smtClean="0"/>
              <a:t>reading, numbers, money, time, and communication </a:t>
            </a:r>
            <a:r>
              <a:rPr lang="en-GB" dirty="0" smtClean="0"/>
              <a:t>skills.</a:t>
            </a:r>
          </a:p>
          <a:p>
            <a:pPr lvl="1"/>
            <a:endParaRPr lang="en-GB" dirty="0" smtClean="0"/>
          </a:p>
          <a:p>
            <a:pPr lvl="1"/>
            <a:r>
              <a:rPr lang="en-GB" dirty="0"/>
              <a:t>P</a:t>
            </a:r>
            <a:r>
              <a:rPr lang="en-GB" dirty="0" smtClean="0"/>
              <a:t>ractical </a:t>
            </a:r>
            <a:r>
              <a:rPr lang="en-GB" dirty="0" smtClean="0"/>
              <a:t>life </a:t>
            </a:r>
            <a:r>
              <a:rPr lang="en-GB" dirty="0" smtClean="0"/>
              <a:t>skills</a:t>
            </a:r>
            <a:r>
              <a:rPr lang="en-GB" dirty="0"/>
              <a:t>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feeding</a:t>
            </a:r>
            <a:r>
              <a:rPr lang="en-GB" dirty="0" smtClean="0"/>
              <a:t>, bathing, dressing, occupational skills, and navigational skills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  <a:p>
            <a:pPr lvl="1"/>
            <a:r>
              <a:rPr lang="en-GB" dirty="0"/>
              <a:t>S</a:t>
            </a:r>
            <a:r>
              <a:rPr lang="en-GB" dirty="0" smtClean="0"/>
              <a:t>ocial skills</a:t>
            </a:r>
            <a:r>
              <a:rPr lang="en-GB" dirty="0"/>
              <a:t>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understanding </a:t>
            </a:r>
            <a:r>
              <a:rPr lang="en-GB" dirty="0" smtClean="0"/>
              <a:t>and following social rules and customs, obeying laws, and detecting the motivations of others in order to avoid victimization and </a:t>
            </a:r>
            <a:r>
              <a:rPr lang="en-GB" dirty="0" smtClean="0"/>
              <a:t>deception.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2829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 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impairment should be global, of early onset and long </a:t>
            </a:r>
            <a:r>
              <a:rPr lang="en-GB" dirty="0" smtClean="0"/>
              <a:t>term.</a:t>
            </a:r>
            <a:endParaRPr lang="en-GB" dirty="0" smtClean="0"/>
          </a:p>
          <a:p>
            <a:r>
              <a:rPr lang="en-GB" dirty="0" smtClean="0"/>
              <a:t>The child’s IQ should be less than </a:t>
            </a:r>
            <a:r>
              <a:rPr lang="en-GB" dirty="0" smtClean="0"/>
              <a:t>70.</a:t>
            </a:r>
            <a:endParaRPr lang="en-GB" dirty="0" smtClean="0"/>
          </a:p>
          <a:p>
            <a:r>
              <a:rPr lang="en-GB" dirty="0" smtClean="0"/>
              <a:t>The child should be functionally impaired in every day life </a:t>
            </a:r>
            <a:r>
              <a:rPr lang="en-GB" dirty="0" smtClean="0"/>
              <a:t>skills.</a:t>
            </a:r>
            <a:endParaRPr lang="en-GB" dirty="0" smtClean="0"/>
          </a:p>
          <a:p>
            <a:r>
              <a:rPr lang="en-GB" dirty="0" smtClean="0"/>
              <a:t>IQ tests are standardized tests, designed to have a mean of 100 and a standard deviation of 15.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b="1" u="sng" dirty="0" smtClean="0"/>
              <a:t>CLASSIFICATION OF INTELLECTUAL DISABILITY BY IQ.</a:t>
            </a:r>
          </a:p>
          <a:p>
            <a:r>
              <a:rPr lang="en-GB" dirty="0" smtClean="0"/>
              <a:t>Mild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smtClean="0"/>
              <a:t> 50- 55 </a:t>
            </a:r>
            <a:r>
              <a:rPr lang="en-GB" dirty="0"/>
              <a:t>to 70  (account for 85 % of ID</a:t>
            </a:r>
            <a:r>
              <a:rPr lang="en-GB" dirty="0" smtClean="0"/>
              <a:t>).</a:t>
            </a:r>
            <a:endParaRPr lang="en-GB" dirty="0"/>
          </a:p>
          <a:p>
            <a:r>
              <a:rPr lang="en-GB" dirty="0" smtClean="0"/>
              <a:t>Moderate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35- 40 </a:t>
            </a:r>
            <a:r>
              <a:rPr lang="en-GB" dirty="0"/>
              <a:t>to </a:t>
            </a:r>
            <a:r>
              <a:rPr lang="en-GB" dirty="0" smtClean="0"/>
              <a:t>50- 55 </a:t>
            </a:r>
            <a:r>
              <a:rPr lang="en-GB" dirty="0"/>
              <a:t>(10% of ID</a:t>
            </a:r>
            <a:r>
              <a:rPr lang="en-GB" dirty="0" smtClean="0"/>
              <a:t>).</a:t>
            </a:r>
            <a:endParaRPr lang="en-GB" dirty="0"/>
          </a:p>
          <a:p>
            <a:r>
              <a:rPr lang="en-GB" dirty="0" smtClean="0"/>
              <a:t>Severe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/>
              <a:t>20-25 to 35-40 (3-4% of ID</a:t>
            </a:r>
            <a:r>
              <a:rPr lang="en-GB" dirty="0" smtClean="0"/>
              <a:t>).</a:t>
            </a:r>
            <a:endParaRPr lang="en-GB" dirty="0"/>
          </a:p>
          <a:p>
            <a:r>
              <a:rPr lang="en-GB" dirty="0"/>
              <a:t>Profound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below </a:t>
            </a:r>
            <a:r>
              <a:rPr lang="en-GB" dirty="0"/>
              <a:t>20 or 25 (1-2% of ID</a:t>
            </a:r>
            <a:r>
              <a:rPr lang="en-GB" dirty="0" smtClean="0"/>
              <a:t>).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783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PREVALENCE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2-3% of the general population score in the mild ID (IQ 50-70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Moderate to profound (IQ&lt;50) occurs in 3-4 per 1000 </a:t>
            </a:r>
            <a:r>
              <a:rPr lang="en-GB" dirty="0" smtClean="0"/>
              <a:t>children</a:t>
            </a:r>
          </a:p>
          <a:p>
            <a:endParaRPr lang="en-GB" dirty="0" smtClean="0"/>
          </a:p>
          <a:p>
            <a:r>
              <a:rPr lang="en-GB" dirty="0" smtClean="0"/>
              <a:t>More boys than girls in special schools for learning disabilities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979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GENETIC </a:t>
            </a:r>
          </a:p>
          <a:p>
            <a:pPr lvl="1"/>
            <a:r>
              <a:rPr lang="en-GB" dirty="0" smtClean="0"/>
              <a:t>Chromosomal </a:t>
            </a:r>
            <a:r>
              <a:rPr lang="en-GB" dirty="0" smtClean="0"/>
              <a:t>abnormalities</a:t>
            </a:r>
          </a:p>
          <a:p>
            <a:pPr lvl="2"/>
            <a:r>
              <a:rPr lang="en-GB" dirty="0" smtClean="0"/>
              <a:t>Trisomy 21</a:t>
            </a:r>
          </a:p>
          <a:p>
            <a:pPr lvl="2"/>
            <a:r>
              <a:rPr lang="en-GB" dirty="0" smtClean="0"/>
              <a:t>Trisomy 13</a:t>
            </a:r>
          </a:p>
          <a:p>
            <a:pPr lvl="2"/>
            <a:r>
              <a:rPr lang="en-GB" dirty="0" smtClean="0"/>
              <a:t>Trisomy 18</a:t>
            </a:r>
          </a:p>
          <a:p>
            <a:pPr lvl="2"/>
            <a:r>
              <a:rPr lang="en-GB" dirty="0" smtClean="0"/>
              <a:t>Cri-du chat </a:t>
            </a:r>
            <a:r>
              <a:rPr lang="en-GB" dirty="0" smtClean="0"/>
              <a:t>syndrome</a:t>
            </a:r>
          </a:p>
          <a:p>
            <a:pPr lvl="2"/>
            <a:endParaRPr lang="en-GB" dirty="0" smtClean="0"/>
          </a:p>
          <a:p>
            <a:pPr lvl="1"/>
            <a:r>
              <a:rPr lang="en-GB" dirty="0" smtClean="0"/>
              <a:t>Metabolic disorders</a:t>
            </a:r>
          </a:p>
          <a:p>
            <a:pPr lvl="2"/>
            <a:r>
              <a:rPr lang="en-GB" dirty="0" smtClean="0"/>
              <a:t>Phenylketonuria</a:t>
            </a:r>
          </a:p>
          <a:p>
            <a:pPr lvl="2"/>
            <a:r>
              <a:rPr lang="en-GB" dirty="0" err="1" smtClean="0"/>
              <a:t>Gala</a:t>
            </a:r>
            <a:r>
              <a:rPr lang="en-GB" dirty="0" err="1" smtClean="0"/>
              <a:t>ctosemia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3204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PRENATAL</a:t>
            </a:r>
          </a:p>
          <a:p>
            <a:pPr lvl="1"/>
            <a:r>
              <a:rPr lang="en-GB" dirty="0" smtClean="0">
                <a:cs typeface="Times New Roman" pitchFamily="18" charset="0"/>
              </a:rPr>
              <a:t>Maternal </a:t>
            </a:r>
            <a:r>
              <a:rPr lang="en-GB" dirty="0" smtClean="0">
                <a:cs typeface="Times New Roman" pitchFamily="18" charset="0"/>
              </a:rPr>
              <a:t>illnesses </a:t>
            </a:r>
          </a:p>
          <a:p>
            <a:pPr lvl="2"/>
            <a:r>
              <a:rPr lang="en-GB" dirty="0" smtClean="0">
                <a:cs typeface="Times New Roman" pitchFamily="18" charset="0"/>
              </a:rPr>
              <a:t>Rubella, </a:t>
            </a:r>
            <a:r>
              <a:rPr lang="en-GB" dirty="0" smtClean="0">
                <a:cs typeface="Times New Roman" pitchFamily="18" charset="0"/>
              </a:rPr>
              <a:t>syphilis, </a:t>
            </a:r>
            <a:r>
              <a:rPr lang="en-GB" dirty="0" smtClean="0">
                <a:cs typeface="Times New Roman" pitchFamily="18" charset="0"/>
              </a:rPr>
              <a:t>toxoplasmosis</a:t>
            </a:r>
          </a:p>
          <a:p>
            <a:pPr lvl="2"/>
            <a:r>
              <a:rPr lang="en-GB" dirty="0" smtClean="0">
                <a:cs typeface="Times New Roman" pitchFamily="18" charset="0"/>
              </a:rPr>
              <a:t>Endocrine disorders</a:t>
            </a:r>
          </a:p>
          <a:p>
            <a:pPr lvl="2"/>
            <a:r>
              <a:rPr lang="en-GB" dirty="0" smtClean="0">
                <a:cs typeface="Times New Roman" pitchFamily="18" charset="0"/>
              </a:rPr>
              <a:t>malnutrition</a:t>
            </a:r>
          </a:p>
          <a:p>
            <a:pPr lvl="1"/>
            <a:r>
              <a:rPr lang="en-GB" dirty="0" smtClean="0">
                <a:cs typeface="Times New Roman" pitchFamily="18" charset="0"/>
              </a:rPr>
              <a:t>Toxins</a:t>
            </a:r>
          </a:p>
          <a:p>
            <a:pPr lvl="2"/>
            <a:r>
              <a:rPr lang="en-GB" dirty="0" smtClean="0">
                <a:cs typeface="Times New Roman" pitchFamily="18" charset="0"/>
              </a:rPr>
              <a:t>Lead, alcohol</a:t>
            </a:r>
          </a:p>
          <a:p>
            <a:pPr lvl="1"/>
            <a:r>
              <a:rPr lang="en-GB" dirty="0" smtClean="0">
                <a:cs typeface="Times New Roman" pitchFamily="18" charset="0"/>
              </a:rPr>
              <a:t>Placental dysfunction</a:t>
            </a:r>
          </a:p>
          <a:p>
            <a:r>
              <a:rPr lang="en-GB" dirty="0" smtClean="0">
                <a:cs typeface="Times New Roman" pitchFamily="18" charset="0"/>
              </a:rPr>
              <a:t>PERINATAL CAUSES</a:t>
            </a:r>
          </a:p>
          <a:p>
            <a:pPr lvl="1"/>
            <a:r>
              <a:rPr lang="en-GB" dirty="0" smtClean="0">
                <a:cs typeface="Times New Roman" pitchFamily="18" charset="0"/>
              </a:rPr>
              <a:t>Birth </a:t>
            </a:r>
            <a:r>
              <a:rPr lang="en-GB" dirty="0" smtClean="0">
                <a:cs typeface="Times New Roman" pitchFamily="18" charset="0"/>
              </a:rPr>
              <a:t>asphyxia</a:t>
            </a:r>
          </a:p>
          <a:p>
            <a:pPr lvl="1"/>
            <a:r>
              <a:rPr lang="en-GB" dirty="0" smtClean="0">
                <a:cs typeface="Times New Roman" pitchFamily="18" charset="0"/>
              </a:rPr>
              <a:t>Prematurity complications</a:t>
            </a:r>
          </a:p>
          <a:p>
            <a:pPr lvl="1"/>
            <a:r>
              <a:rPr lang="en-GB" dirty="0" smtClean="0"/>
              <a:t>Kernicterus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899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POST-NATAL</a:t>
            </a:r>
          </a:p>
          <a:p>
            <a:pPr lvl="1"/>
            <a:r>
              <a:rPr lang="en-GB" dirty="0" smtClean="0"/>
              <a:t>Head </a:t>
            </a:r>
            <a:r>
              <a:rPr lang="en-GB" dirty="0" smtClean="0"/>
              <a:t>Injury (accidental / </a:t>
            </a:r>
            <a:r>
              <a:rPr lang="en-GB" dirty="0" smtClean="0"/>
              <a:t>non- accidental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Toxins</a:t>
            </a:r>
          </a:p>
          <a:p>
            <a:pPr lvl="1"/>
            <a:r>
              <a:rPr lang="en-GB" dirty="0" smtClean="0"/>
              <a:t>CNS infections</a:t>
            </a:r>
          </a:p>
          <a:p>
            <a:pPr lvl="1"/>
            <a:r>
              <a:rPr lang="en-GB" dirty="0" smtClean="0"/>
              <a:t>Seizures </a:t>
            </a:r>
          </a:p>
          <a:p>
            <a:pPr lvl="1"/>
            <a:r>
              <a:rPr lang="en-GB" dirty="0" smtClean="0"/>
              <a:t>Environmental deprivation	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I</a:t>
            </a:r>
            <a:r>
              <a:rPr lang="en-GB" dirty="0" smtClean="0"/>
              <a:t>DIOPATHIC</a:t>
            </a:r>
            <a:endParaRPr lang="en-GB" dirty="0" smtClean="0"/>
          </a:p>
          <a:p>
            <a:pPr lvl="1"/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149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1169</Words>
  <Application>Microsoft Office PowerPoint</Application>
  <PresentationFormat>On-screen Show (4:3)</PresentationFormat>
  <Paragraphs>174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INTELLECTUAL DISABILITY/ MENTAL RETARDATION</vt:lpstr>
      <vt:lpstr>INTRODUCTION  </vt:lpstr>
      <vt:lpstr> ID DEFINITION</vt:lpstr>
      <vt:lpstr>ID DEFINITION</vt:lpstr>
      <vt:lpstr>ID DEFINITION</vt:lpstr>
      <vt:lpstr>PREVALENCE </vt:lpstr>
      <vt:lpstr>AETIOLOGY </vt:lpstr>
      <vt:lpstr>AETIOLOGY</vt:lpstr>
      <vt:lpstr>AETIOLOGY</vt:lpstr>
      <vt:lpstr>CLINICAL FEATURES</vt:lpstr>
      <vt:lpstr>CLINICAL FEATURES</vt:lpstr>
      <vt:lpstr>CLINICAL FEATURES</vt:lpstr>
      <vt:lpstr>CLINICAL FEATURES</vt:lpstr>
      <vt:lpstr>ASSESSMENT </vt:lpstr>
      <vt:lpstr>ASSESSMENT </vt:lpstr>
      <vt:lpstr>ASSESSMENT </vt:lpstr>
      <vt:lpstr>ASSESSMENT </vt:lpstr>
      <vt:lpstr>MANAGEMENT </vt:lpstr>
      <vt:lpstr>CONT.</vt:lpstr>
      <vt:lpstr>CONT.</vt:lpstr>
      <vt:lpstr>CONT.</vt:lpstr>
      <vt:lpstr>PowerPoint Presentation</vt:lpstr>
    </vt:vector>
  </TitlesOfParts>
  <Company>Dr Judy W. Kamau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Intellectual disability</dc:title>
  <dc:creator>Judy Kamau</dc:creator>
  <cp:lastModifiedBy>Effie Nailah</cp:lastModifiedBy>
  <cp:revision>24</cp:revision>
  <dcterms:created xsi:type="dcterms:W3CDTF">2015-12-03T18:43:37Z</dcterms:created>
  <dcterms:modified xsi:type="dcterms:W3CDTF">2016-10-14T07:07:41Z</dcterms:modified>
</cp:coreProperties>
</file>