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2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2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28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7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58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1362-9B9E-5444-BB98-A80316EC067A}" type="datetimeFigureOut">
              <a:rPr lang="en-US" smtClean="0"/>
              <a:t>10/21/2016</a:t>
            </a:fld>
            <a:endParaRPr lang="en-GB"/>
          </a:p>
        </p:txBody>
      </p:sp>
      <p:sp>
        <p:nvSpPr>
          <p:cNvPr id="1048589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59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48591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92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1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1362-9B9E-5444-BB98-A80316EC067A}" type="datetimeFigureOut">
              <a:rPr lang="en-US" smtClean="0"/>
              <a:t>10/21/2016</a:t>
            </a:fld>
            <a:endParaRPr lang="en-GB"/>
          </a:p>
        </p:txBody>
      </p:sp>
      <p:sp>
        <p:nvSpPr>
          <p:cNvPr id="10487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A43B-5A34-B640-85FD-6B73F9D6C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8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1362-9B9E-5444-BB98-A80316EC067A}" type="datetimeFigureOut">
              <a:rPr lang="en-US" smtClean="0"/>
              <a:t>10/21/2016</a:t>
            </a:fld>
            <a:endParaRPr lang="en-GB"/>
          </a:p>
        </p:txBody>
      </p:sp>
      <p:sp>
        <p:nvSpPr>
          <p:cNvPr id="10486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6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A43B-5A34-B640-85FD-6B73F9D6C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1362-9B9E-5444-BB98-A80316EC067A}" type="datetimeFigureOut">
              <a:rPr lang="en-US" smtClean="0"/>
              <a:t>10/21/2016</a:t>
            </a:fld>
            <a:endParaRPr lang="en-GB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A43B-5A34-B640-85FD-6B73F9D6C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0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01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02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1362-9B9E-5444-BB98-A80316EC067A}" type="datetimeFigureOut">
              <a:rPr lang="en-US" smtClean="0"/>
              <a:t>10/21/2016</a:t>
            </a:fld>
            <a:endParaRPr lang="en-GB"/>
          </a:p>
        </p:txBody>
      </p:sp>
      <p:sp>
        <p:nvSpPr>
          <p:cNvPr id="10487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A43B-5A34-B640-85FD-6B73F9D6C69B}" type="slidenum">
              <a:rPr lang="en-GB" smtClean="0"/>
              <a:t>‹#›</a:t>
            </a:fld>
            <a:endParaRPr lang="en-GB"/>
          </a:p>
        </p:txBody>
      </p:sp>
      <p:sp>
        <p:nvSpPr>
          <p:cNvPr id="1048706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07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08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4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5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1362-9B9E-5444-BB98-A80316EC067A}" type="datetimeFigureOut">
              <a:rPr lang="en-US" smtClean="0"/>
              <a:t>10/21/2016</a:t>
            </a:fld>
            <a:endParaRPr lang="en-GB"/>
          </a:p>
        </p:txBody>
      </p:sp>
      <p:sp>
        <p:nvSpPr>
          <p:cNvPr id="104866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66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A43B-5A34-B640-85FD-6B73F9D6C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70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71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72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3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1362-9B9E-5444-BB98-A80316EC067A}" type="datetimeFigureOut">
              <a:rPr lang="en-US" smtClean="0"/>
              <a:t>10/21/2016</a:t>
            </a:fld>
            <a:endParaRPr lang="en-GB"/>
          </a:p>
        </p:txBody>
      </p:sp>
      <p:sp>
        <p:nvSpPr>
          <p:cNvPr id="104867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67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A43B-5A34-B640-85FD-6B73F9D6C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7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1362-9B9E-5444-BB98-A80316EC067A}" type="datetimeFigureOut">
              <a:rPr lang="en-US" smtClean="0"/>
              <a:t>10/21/2016</a:t>
            </a:fld>
            <a:endParaRPr lang="en-GB"/>
          </a:p>
        </p:txBody>
      </p:sp>
      <p:sp>
        <p:nvSpPr>
          <p:cNvPr id="104867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68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A43B-5A34-B640-85FD-6B73F9D6C6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8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1362-9B9E-5444-BB98-A80316EC067A}" type="datetimeFigureOut">
              <a:rPr lang="en-US" smtClean="0"/>
              <a:t>10/21/2016</a:t>
            </a:fld>
            <a:endParaRPr lang="en-GB"/>
          </a:p>
        </p:txBody>
      </p:sp>
      <p:sp>
        <p:nvSpPr>
          <p:cNvPr id="104868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68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A43B-5A34-B640-85FD-6B73F9D6C69B}" type="slidenum">
              <a:rPr lang="en-GB" smtClean="0"/>
              <a:t>‹#›</a:t>
            </a:fld>
            <a:endParaRPr lang="en-GB"/>
          </a:p>
        </p:txBody>
      </p:sp>
      <p:sp>
        <p:nvSpPr>
          <p:cNvPr id="1048690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15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16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1362-9B9E-5444-BB98-A80316EC067A}" type="datetimeFigureOut">
              <a:rPr lang="en-US" smtClean="0"/>
              <a:t>10/21/2016</a:t>
            </a:fld>
            <a:endParaRPr lang="en-GB"/>
          </a:p>
        </p:txBody>
      </p:sp>
      <p:sp>
        <p:nvSpPr>
          <p:cNvPr id="10487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9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1362-9B9E-5444-BB98-A80316EC067A}" type="datetimeFigureOut">
              <a:rPr lang="en-US" smtClean="0"/>
              <a:t>10/21/2016</a:t>
            </a:fld>
            <a:endParaRPr lang="en-GB"/>
          </a:p>
        </p:txBody>
      </p:sp>
      <p:sp>
        <p:nvSpPr>
          <p:cNvPr id="104869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69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A43B-5A34-B640-85FD-6B73F9D6C69B}" type="slidenum">
              <a:rPr lang="en-GB" smtClean="0"/>
              <a:t>‹#›</a:t>
            </a:fld>
            <a:endParaRPr lang="en-GB"/>
          </a:p>
        </p:txBody>
      </p:sp>
      <p:sp>
        <p:nvSpPr>
          <p:cNvPr id="104869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96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1048697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98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99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77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78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79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0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1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2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FCA51362-9B9E-5444-BB98-A80316EC067A}" type="datetimeFigureOut">
              <a:rPr lang="en-US" smtClean="0"/>
              <a:t>10/21/2016</a:t>
            </a:fld>
            <a:endParaRPr lang="en-GB"/>
          </a:p>
        </p:txBody>
      </p:sp>
      <p:sp>
        <p:nvSpPr>
          <p:cNvPr id="1048583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GB"/>
          </a:p>
        </p:txBody>
      </p:sp>
      <p:sp>
        <p:nvSpPr>
          <p:cNvPr id="1048584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A545A43B-5A34-B640-85FD-6B73F9D6C69B}" type="slidenum">
              <a:rPr lang="en-GB" smtClean="0"/>
              <a:t>‹#›</a:t>
            </a:fld>
            <a:endParaRPr lang="en-GB"/>
          </a:p>
        </p:txBody>
      </p:sp>
      <p:sp>
        <p:nvSpPr>
          <p:cNvPr id="104858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Personality Disorders</a:t>
            </a:r>
            <a:endParaRPr lang="en-GB" dirty="0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Level IV Tutorial 2015/2016</a:t>
            </a:r>
          </a:p>
          <a:p>
            <a:r>
              <a:rPr lang="en-GB" dirty="0" smtClean="0"/>
              <a:t>Dr J Kamau</a:t>
            </a:r>
            <a:endParaRPr lang="en-GB" dirty="0"/>
          </a:p>
        </p:txBody>
      </p:sp>
      <p:sp>
        <p:nvSpPr>
          <p:cNvPr id="1048595" name="TextBox 3"/>
          <p:cNvSpPr txBox="1"/>
          <p:nvPr/>
        </p:nvSpPr>
        <p:spPr>
          <a:xfrm>
            <a:off x="4744442" y="3109641"/>
            <a:ext cx="239395" cy="359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Cluster A ( Odd, Eccentric)</a:t>
            </a:r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>
          <a:xfrm>
            <a:off x="1435608" y="1244909"/>
            <a:ext cx="7498080" cy="5003491"/>
          </a:xfrm>
        </p:spPr>
        <p:txBody>
          <a:bodyPr>
            <a:normAutofit fontScale="94844"/>
          </a:bodyPr>
          <a:lstStyle/>
          <a:p>
            <a:pPr marL="82296" indent="0">
              <a:buNone/>
            </a:pPr>
            <a:r>
              <a:rPr lang="en-GB" b="1" dirty="0" smtClean="0"/>
              <a:t>Schizoid personality disorder</a:t>
            </a:r>
          </a:p>
          <a:p>
            <a:r>
              <a:rPr lang="en-GB" dirty="0" smtClean="0"/>
              <a:t>The person is markedly detached from others with little desire for close relationships, therefore tending to chose solitary activities</a:t>
            </a:r>
          </a:p>
          <a:p>
            <a:r>
              <a:rPr lang="en-GB" dirty="0" smtClean="0"/>
              <a:t>Little pleasure in activities and little interest in sexual relations</a:t>
            </a:r>
          </a:p>
          <a:p>
            <a:r>
              <a:rPr lang="en-GB" dirty="0" smtClean="0"/>
              <a:t>Appear indifferent to praise and criticism, often appearing cold or aloof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Cluster A ( Odd, Eccentric)</a:t>
            </a:r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>
          <a:xfrm>
            <a:off x="1435608" y="1232334"/>
            <a:ext cx="7498080" cy="5016066"/>
          </a:xfrm>
        </p:spPr>
        <p:txBody>
          <a:bodyPr>
            <a:normAutofit fontScale="90000" lnSpcReduction="10000"/>
          </a:bodyPr>
          <a:lstStyle/>
          <a:p>
            <a:pPr marL="82296" indent="0">
              <a:buNone/>
            </a:pPr>
            <a:r>
              <a:rPr lang="en-GB" b="1" dirty="0" smtClean="0"/>
              <a:t>Schizotypal personality disorder</a:t>
            </a:r>
          </a:p>
          <a:p>
            <a:r>
              <a:rPr lang="en-GB" dirty="0" smtClean="0"/>
              <a:t>Marked eccentricities of thought, perception and behaviour</a:t>
            </a:r>
          </a:p>
          <a:p>
            <a:r>
              <a:rPr lang="en-GB" dirty="0" smtClean="0"/>
              <a:t>Examples include</a:t>
            </a:r>
          </a:p>
          <a:p>
            <a:pPr lvl="1"/>
            <a:r>
              <a:rPr lang="en-GB" dirty="0" smtClean="0"/>
              <a:t>Ideas of reference</a:t>
            </a:r>
          </a:p>
          <a:p>
            <a:pPr lvl="1"/>
            <a:r>
              <a:rPr lang="en-GB" dirty="0" smtClean="0"/>
              <a:t>Odd beliefs / magical thinking</a:t>
            </a:r>
          </a:p>
          <a:p>
            <a:pPr lvl="1"/>
            <a:r>
              <a:rPr lang="en-GB" dirty="0" smtClean="0"/>
              <a:t>Vague, circumstantial or stereotyped speech</a:t>
            </a:r>
          </a:p>
          <a:p>
            <a:pPr lvl="1"/>
            <a:r>
              <a:rPr lang="en-GB" dirty="0" smtClean="0"/>
              <a:t>Excessive social anxiety that does not decrease with familiarity</a:t>
            </a:r>
          </a:p>
          <a:p>
            <a:pPr lvl="1"/>
            <a:r>
              <a:rPr lang="en-GB" dirty="0" smtClean="0"/>
              <a:t>Idiosyncratic perceptual experiences or bodily illusions 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Cluster B (Dramatic and Emotional)</a:t>
            </a:r>
            <a:endParaRPr lang="en-GB" dirty="0"/>
          </a:p>
        </p:txBody>
      </p:sp>
      <p:sp>
        <p:nvSpPr>
          <p:cNvPr id="1048622" name="Content Placeholder 2"/>
          <p:cNvSpPr>
            <a:spLocks noGrp="1"/>
          </p:cNvSpPr>
          <p:nvPr>
            <p:ph idx="1"/>
          </p:nvPr>
        </p:nvSpPr>
        <p:spPr>
          <a:xfrm>
            <a:off x="1435608" y="1219759"/>
            <a:ext cx="7498080" cy="5028641"/>
          </a:xfrm>
        </p:spPr>
        <p:txBody>
          <a:bodyPr>
            <a:normAutofit fontScale="81071" lnSpcReduction="10000"/>
          </a:bodyPr>
          <a:lstStyle/>
          <a:p>
            <a:pPr marL="82296" indent="0">
              <a:buNone/>
            </a:pPr>
            <a:r>
              <a:rPr lang="en-GB" b="1" dirty="0" smtClean="0"/>
              <a:t>Antisocial personality disorder</a:t>
            </a:r>
          </a:p>
          <a:p>
            <a:r>
              <a:rPr lang="en-GB" dirty="0" smtClean="0"/>
              <a:t>Pervasive pattern of disregard for and the violation of the rights of others and rules of society</a:t>
            </a:r>
          </a:p>
          <a:p>
            <a:r>
              <a:rPr lang="en-GB" dirty="0" smtClean="0"/>
              <a:t>Although formal diagnosis is after 18 years, the symptoms must be exhibited by age 15 or earlier</a:t>
            </a:r>
          </a:p>
          <a:p>
            <a:pPr lvl="1"/>
            <a:r>
              <a:rPr lang="en-GB" dirty="0" smtClean="0"/>
              <a:t>Repeated violations of the law</a:t>
            </a:r>
          </a:p>
          <a:p>
            <a:pPr lvl="1"/>
            <a:r>
              <a:rPr lang="en-GB" dirty="0" smtClean="0"/>
              <a:t>Pervasive lying and deception</a:t>
            </a:r>
          </a:p>
          <a:p>
            <a:pPr lvl="1"/>
            <a:r>
              <a:rPr lang="en-GB" dirty="0" smtClean="0"/>
              <a:t>Physical aggressiveness</a:t>
            </a:r>
          </a:p>
          <a:p>
            <a:pPr lvl="1"/>
            <a:r>
              <a:rPr lang="en-GB" dirty="0" smtClean="0"/>
              <a:t>Reckless disregard of safety of self or others</a:t>
            </a:r>
          </a:p>
          <a:p>
            <a:pPr lvl="1"/>
            <a:r>
              <a:rPr lang="en-GB" dirty="0" smtClean="0"/>
              <a:t>Consistent irresponsibility in work and family environments</a:t>
            </a:r>
          </a:p>
          <a:p>
            <a:pPr lvl="1"/>
            <a:r>
              <a:rPr lang="en-GB" dirty="0" smtClean="0"/>
              <a:t>Lack of remorse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Cluster B (Dramatic and Emotional)</a:t>
            </a:r>
          </a:p>
        </p:txBody>
      </p:sp>
      <p:sp>
        <p:nvSpPr>
          <p:cNvPr id="1048624" name="Content Placeholder 2"/>
          <p:cNvSpPr>
            <a:spLocks noGrp="1"/>
          </p:cNvSpPr>
          <p:nvPr>
            <p:ph idx="1"/>
          </p:nvPr>
        </p:nvSpPr>
        <p:spPr>
          <a:xfrm>
            <a:off x="1435608" y="1156885"/>
            <a:ext cx="7498080" cy="5256280"/>
          </a:xfrm>
        </p:spPr>
        <p:txBody>
          <a:bodyPr>
            <a:normAutofit fontScale="76964" lnSpcReduction="20000"/>
          </a:bodyPr>
          <a:lstStyle/>
          <a:p>
            <a:pPr marL="82296" indent="0">
              <a:buNone/>
            </a:pPr>
            <a:r>
              <a:rPr lang="en-GB" b="1" dirty="0" smtClean="0"/>
              <a:t>Borderline personality disorder</a:t>
            </a:r>
          </a:p>
          <a:p>
            <a:r>
              <a:rPr lang="en-GB" dirty="0" smtClean="0"/>
              <a:t>Pattern of unstable and intense interpersonal relationships, self perception and moods.</a:t>
            </a:r>
          </a:p>
          <a:p>
            <a:r>
              <a:rPr lang="en-GB" dirty="0" smtClean="0"/>
              <a:t>Markedly impaired impulse control</a:t>
            </a:r>
          </a:p>
          <a:p>
            <a:r>
              <a:rPr lang="en-GB" dirty="0" smtClean="0"/>
              <a:t>5 of the following features:</a:t>
            </a:r>
          </a:p>
          <a:p>
            <a:pPr lvl="1"/>
            <a:r>
              <a:rPr lang="en-GB" dirty="0" smtClean="0"/>
              <a:t>Frantic efforts to avoid expected abandonment</a:t>
            </a:r>
          </a:p>
          <a:p>
            <a:pPr lvl="1"/>
            <a:r>
              <a:rPr lang="en-GB" dirty="0" smtClean="0"/>
              <a:t>Unstable and intense interpersonal relationships</a:t>
            </a:r>
          </a:p>
          <a:p>
            <a:pPr lvl="1"/>
            <a:r>
              <a:rPr lang="en-GB" dirty="0" smtClean="0"/>
              <a:t>Persistently unstable self image</a:t>
            </a:r>
          </a:p>
          <a:p>
            <a:pPr lvl="1"/>
            <a:r>
              <a:rPr lang="en-GB" dirty="0" smtClean="0"/>
              <a:t>Impulsivity in self damaging areas: sex, substance abuse, reckless driving</a:t>
            </a:r>
          </a:p>
          <a:p>
            <a:pPr lvl="1"/>
            <a:r>
              <a:rPr lang="en-GB" dirty="0" smtClean="0"/>
              <a:t>Recurrent suicidal behaviours or threats or self mutilation</a:t>
            </a:r>
          </a:p>
          <a:p>
            <a:pPr lvl="1"/>
            <a:r>
              <a:rPr lang="en-GB" dirty="0" smtClean="0"/>
              <a:t>Affective instability</a:t>
            </a:r>
          </a:p>
          <a:p>
            <a:pPr lvl="1"/>
            <a:r>
              <a:rPr lang="en-GB" dirty="0" smtClean="0"/>
              <a:t>Chronic features of emptiness</a:t>
            </a:r>
          </a:p>
          <a:p>
            <a:pPr lvl="1"/>
            <a:r>
              <a:rPr lang="en-GB" dirty="0" smtClean="0"/>
              <a:t>Inappropriate and intense anger</a:t>
            </a:r>
          </a:p>
          <a:p>
            <a:pPr lvl="1"/>
            <a:r>
              <a:rPr lang="en-GB" dirty="0" smtClean="0"/>
              <a:t>Transient paranoia or dissociation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Cluster B (Dramatic and Emotional)</a:t>
            </a:r>
          </a:p>
        </p:txBody>
      </p:sp>
      <p:sp>
        <p:nvSpPr>
          <p:cNvPr id="1048626" name="Content Placeholder 2"/>
          <p:cNvSpPr>
            <a:spLocks noGrp="1"/>
          </p:cNvSpPr>
          <p:nvPr>
            <p:ph idx="1"/>
          </p:nvPr>
        </p:nvSpPr>
        <p:spPr>
          <a:xfrm>
            <a:off x="1435608" y="1182034"/>
            <a:ext cx="7498080" cy="5066366"/>
          </a:xfrm>
        </p:spPr>
        <p:txBody>
          <a:bodyPr>
            <a:normAutofit fontScale="90000" lnSpcReduction="10000"/>
          </a:bodyPr>
          <a:lstStyle/>
          <a:p>
            <a:pPr marL="82296" indent="0">
              <a:buNone/>
            </a:pPr>
            <a:r>
              <a:rPr lang="en-GB" b="1" dirty="0" smtClean="0"/>
              <a:t>Histrionic personality disorder</a:t>
            </a:r>
          </a:p>
          <a:p>
            <a:r>
              <a:rPr lang="en-GB" dirty="0" smtClean="0"/>
              <a:t>Need to be the centre of attention</a:t>
            </a:r>
          </a:p>
          <a:p>
            <a:r>
              <a:rPr lang="en-GB" dirty="0" smtClean="0"/>
              <a:t>Inappropriate sexual seductiveness/ provocative (flirtatious)</a:t>
            </a:r>
          </a:p>
          <a:p>
            <a:r>
              <a:rPr lang="en-GB" dirty="0" smtClean="0"/>
              <a:t>Speech impressionistic and lacks detail </a:t>
            </a:r>
          </a:p>
          <a:p>
            <a:r>
              <a:rPr lang="en-GB" dirty="0" smtClean="0"/>
              <a:t>Aggrandizing but insincere relationships</a:t>
            </a:r>
          </a:p>
          <a:p>
            <a:r>
              <a:rPr lang="en-GB" dirty="0" smtClean="0"/>
              <a:t>Suggestibility (easily influenced by others)</a:t>
            </a:r>
          </a:p>
          <a:p>
            <a:r>
              <a:rPr lang="en-GB" dirty="0" smtClean="0"/>
              <a:t>Shows self dramatization and exaggerated expression of emotion</a:t>
            </a:r>
          </a:p>
          <a:p>
            <a:r>
              <a:rPr lang="en-GB" dirty="0" smtClean="0"/>
              <a:t>Rapidly shifting and shallow expression of emotion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Cluster B (Dramatic and Emotional)</a:t>
            </a:r>
          </a:p>
        </p:txBody>
      </p:sp>
      <p:sp>
        <p:nvSpPr>
          <p:cNvPr id="1048628" name="Content Placeholder 2"/>
          <p:cNvSpPr>
            <a:spLocks noGrp="1"/>
          </p:cNvSpPr>
          <p:nvPr>
            <p:ph idx="1"/>
          </p:nvPr>
        </p:nvSpPr>
        <p:spPr>
          <a:xfrm>
            <a:off x="1435608" y="1182034"/>
            <a:ext cx="7498080" cy="5066366"/>
          </a:xfrm>
        </p:spPr>
        <p:txBody>
          <a:bodyPr>
            <a:normAutofit fontScale="90000" lnSpcReduction="20000"/>
          </a:bodyPr>
          <a:lstStyle/>
          <a:p>
            <a:pPr marL="82296" indent="0">
              <a:buNone/>
            </a:pPr>
            <a:r>
              <a:rPr lang="en-GB" b="1" dirty="0" smtClean="0"/>
              <a:t>Narcissistic personality disorder</a:t>
            </a:r>
          </a:p>
          <a:p>
            <a:r>
              <a:rPr lang="en-GB" dirty="0" smtClean="0"/>
              <a:t>They are grandiose and require admiration from others</a:t>
            </a:r>
          </a:p>
          <a:p>
            <a:r>
              <a:rPr lang="en-GB" dirty="0" smtClean="0"/>
              <a:t>Features include:</a:t>
            </a:r>
          </a:p>
          <a:p>
            <a:pPr lvl="1"/>
            <a:r>
              <a:rPr lang="en-GB" dirty="0" smtClean="0"/>
              <a:t>Exaggeration of their own talents and accomplishments</a:t>
            </a:r>
          </a:p>
          <a:p>
            <a:pPr lvl="1"/>
            <a:r>
              <a:rPr lang="en-GB" dirty="0" smtClean="0"/>
              <a:t>Preoccupation with fantasies, beauty, success and love</a:t>
            </a:r>
          </a:p>
          <a:p>
            <a:pPr lvl="1"/>
            <a:r>
              <a:rPr lang="en-GB" dirty="0" smtClean="0"/>
              <a:t>Sense of entitlement</a:t>
            </a:r>
          </a:p>
          <a:p>
            <a:pPr lvl="1"/>
            <a:r>
              <a:rPr lang="en-GB" dirty="0" smtClean="0"/>
              <a:t>Exploitation of others</a:t>
            </a:r>
          </a:p>
          <a:p>
            <a:pPr lvl="1"/>
            <a:r>
              <a:rPr lang="en-GB" dirty="0" smtClean="0"/>
              <a:t>Lack of empathy</a:t>
            </a:r>
          </a:p>
          <a:p>
            <a:pPr lvl="1"/>
            <a:r>
              <a:rPr lang="en-GB" dirty="0" smtClean="0"/>
              <a:t>Envy of others</a:t>
            </a:r>
          </a:p>
          <a:p>
            <a:pPr lvl="1"/>
            <a:r>
              <a:rPr lang="en-GB" dirty="0" smtClean="0"/>
              <a:t>An arrogant and haughty attitude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Cluster C (Anxious and fearful)</a:t>
            </a:r>
            <a:endParaRPr lang="en-GB" dirty="0"/>
          </a:p>
        </p:txBody>
      </p:sp>
      <p:sp>
        <p:nvSpPr>
          <p:cNvPr id="1048630" name="Content Placeholder 2"/>
          <p:cNvSpPr>
            <a:spLocks noGrp="1"/>
          </p:cNvSpPr>
          <p:nvPr>
            <p:ph idx="1"/>
          </p:nvPr>
        </p:nvSpPr>
        <p:spPr>
          <a:xfrm>
            <a:off x="1435608" y="1194609"/>
            <a:ext cx="7498080" cy="5053791"/>
          </a:xfrm>
        </p:spPr>
        <p:txBody>
          <a:bodyPr>
            <a:normAutofit fontScale="88571" lnSpcReduction="20000"/>
          </a:bodyPr>
          <a:lstStyle/>
          <a:p>
            <a:pPr marL="82296" indent="0">
              <a:buNone/>
            </a:pPr>
            <a:r>
              <a:rPr lang="en-GB" b="1" dirty="0" smtClean="0"/>
              <a:t>Avoidant personality disorder</a:t>
            </a:r>
          </a:p>
          <a:p>
            <a:r>
              <a:rPr lang="en-GB" dirty="0" smtClean="0"/>
              <a:t>Generally very shy</a:t>
            </a:r>
          </a:p>
          <a:p>
            <a:r>
              <a:rPr lang="en-GB" dirty="0" smtClean="0"/>
              <a:t>Display a pattern of social inhibition, feelings of inadequacy and hypersensitivity to rejection</a:t>
            </a:r>
          </a:p>
          <a:p>
            <a:r>
              <a:rPr lang="en-GB" dirty="0" smtClean="0"/>
              <a:t>Unlike those of schizoid personality, they desire relationships with others but inhibited by their fear and sensitivity</a:t>
            </a:r>
          </a:p>
          <a:p>
            <a:r>
              <a:rPr lang="en-GB" dirty="0" smtClean="0"/>
              <a:t>Major traits include</a:t>
            </a:r>
          </a:p>
          <a:p>
            <a:pPr lvl="1"/>
            <a:r>
              <a:rPr lang="en-GB" dirty="0" smtClean="0"/>
              <a:t>Lack of close friends and unwillingness to get involved unless certain of being liked</a:t>
            </a:r>
          </a:p>
          <a:p>
            <a:pPr lvl="1"/>
            <a:r>
              <a:rPr lang="en-GB" dirty="0" smtClean="0"/>
              <a:t>Avoidance of social activities and fear of criticism</a:t>
            </a:r>
          </a:p>
          <a:p>
            <a:pPr lvl="1"/>
            <a:r>
              <a:rPr lang="en-GB" dirty="0" smtClean="0"/>
              <a:t>Embarrassment or anxiety in front of people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Cluster C (Anxious and fearful)</a:t>
            </a:r>
          </a:p>
        </p:txBody>
      </p:sp>
      <p:sp>
        <p:nvSpPr>
          <p:cNvPr id="1048632" name="Content Placeholder 2"/>
          <p:cNvSpPr>
            <a:spLocks noGrp="1"/>
          </p:cNvSpPr>
          <p:nvPr>
            <p:ph idx="1"/>
          </p:nvPr>
        </p:nvSpPr>
        <p:spPr>
          <a:xfrm>
            <a:off x="1435608" y="1257483"/>
            <a:ext cx="7498080" cy="5256281"/>
          </a:xfrm>
        </p:spPr>
        <p:txBody>
          <a:bodyPr>
            <a:normAutofit fontScale="73036" lnSpcReduction="20000"/>
          </a:bodyPr>
          <a:lstStyle/>
          <a:p>
            <a:pPr marL="82296" indent="0">
              <a:buNone/>
            </a:pPr>
            <a:r>
              <a:rPr lang="en-GB" b="1" dirty="0" smtClean="0"/>
              <a:t>Dependent personality disorder</a:t>
            </a:r>
          </a:p>
          <a:p>
            <a:r>
              <a:rPr lang="en-GB" dirty="0" smtClean="0"/>
              <a:t>They have an excessive need to be taken care of that results in submissive or clingy behaviour regardless of the consequences</a:t>
            </a:r>
          </a:p>
          <a:p>
            <a:r>
              <a:rPr lang="en-GB" dirty="0" smtClean="0"/>
              <a:t>Need 5 of the following features</a:t>
            </a:r>
          </a:p>
          <a:p>
            <a:pPr lvl="1"/>
            <a:r>
              <a:rPr lang="en-GB" dirty="0" smtClean="0"/>
              <a:t>Difficulty making decisions without guidance and reassurance</a:t>
            </a:r>
          </a:p>
          <a:p>
            <a:pPr lvl="1"/>
            <a:r>
              <a:rPr lang="en-GB" dirty="0" smtClean="0"/>
              <a:t>Need for others to assume responsibility for major areas of the person’s life</a:t>
            </a:r>
          </a:p>
          <a:p>
            <a:pPr lvl="1"/>
            <a:r>
              <a:rPr lang="en-GB" dirty="0" smtClean="0"/>
              <a:t>Difficulty expressing disagreement with others</a:t>
            </a:r>
          </a:p>
          <a:p>
            <a:pPr lvl="1"/>
            <a:r>
              <a:rPr lang="en-GB" dirty="0" smtClean="0"/>
              <a:t>Difficulty initiating activities due to lack of confidence</a:t>
            </a:r>
          </a:p>
          <a:p>
            <a:pPr lvl="1"/>
            <a:r>
              <a:rPr lang="en-GB" dirty="0" smtClean="0"/>
              <a:t>Excessive measures to obtain nurturance and support</a:t>
            </a:r>
          </a:p>
          <a:p>
            <a:pPr lvl="1"/>
            <a:r>
              <a:rPr lang="en-GB" dirty="0" smtClean="0"/>
              <a:t>Discomfort or helplessness when alone</a:t>
            </a:r>
          </a:p>
          <a:p>
            <a:pPr lvl="1"/>
            <a:r>
              <a:rPr lang="en-GB" dirty="0" smtClean="0"/>
              <a:t>Urgent seeking for another relationship when one has ended</a:t>
            </a:r>
          </a:p>
          <a:p>
            <a:pPr lvl="1"/>
            <a:r>
              <a:rPr lang="en-GB" dirty="0" smtClean="0"/>
              <a:t>Unrealistic preoccupation with fears of being left to fend for themselves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Cluster C (Anxious and fearful)</a:t>
            </a:r>
          </a:p>
        </p:txBody>
      </p:sp>
      <p:sp>
        <p:nvSpPr>
          <p:cNvPr id="104863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469" lnSpcReduction="20000"/>
          </a:bodyPr>
          <a:lstStyle/>
          <a:p>
            <a:pPr marL="82296" indent="0">
              <a:buNone/>
            </a:pPr>
            <a:r>
              <a:rPr lang="en-GB" b="1" dirty="0" smtClean="0"/>
              <a:t>Obsessive compulsive personality disorder</a:t>
            </a:r>
          </a:p>
          <a:p>
            <a:r>
              <a:rPr lang="en-GB" dirty="0" smtClean="0"/>
              <a:t>They display the following traits:</a:t>
            </a:r>
          </a:p>
          <a:p>
            <a:r>
              <a:rPr lang="en-GB" dirty="0" smtClean="0"/>
              <a:t>Preoccupation with orderliness, perfectionism and control</a:t>
            </a:r>
          </a:p>
          <a:p>
            <a:r>
              <a:rPr lang="en-GB" dirty="0" smtClean="0"/>
              <a:t>Lack of flexibility and openness</a:t>
            </a:r>
          </a:p>
          <a:p>
            <a:r>
              <a:rPr lang="en-GB" dirty="0" smtClean="0"/>
              <a:t>Reluctance to delegate tasks</a:t>
            </a:r>
          </a:p>
          <a:p>
            <a:r>
              <a:rPr lang="en-GB" dirty="0" smtClean="0"/>
              <a:t>An excessive devotion to work with the exclusion of leisure activity</a:t>
            </a:r>
          </a:p>
          <a:p>
            <a:r>
              <a:rPr lang="en-GB" dirty="0" smtClean="0"/>
              <a:t>Often scrupulous and inflexible with regard to matters of morality, ethics and values to a point beyond cultural norms</a:t>
            </a:r>
          </a:p>
          <a:p>
            <a:r>
              <a:rPr lang="en-GB" dirty="0" smtClean="0"/>
              <a:t>In many cases, stingy and stubborn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Other personality disorders not otherwise specified</a:t>
            </a:r>
            <a:endParaRPr lang="en-GB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21"/>
          </a:bodyPr>
          <a:lstStyle/>
          <a:p>
            <a:r>
              <a:rPr lang="en-GB" dirty="0" smtClean="0"/>
              <a:t>Do not meet the criteria for any specific personality disorder.</a:t>
            </a:r>
          </a:p>
          <a:p>
            <a:r>
              <a:rPr lang="en-GB" dirty="0" smtClean="0"/>
              <a:t>Major traits include:</a:t>
            </a:r>
          </a:p>
          <a:p>
            <a:pPr lvl="1"/>
            <a:r>
              <a:rPr lang="en-GB" dirty="0" smtClean="0"/>
              <a:t>Features of more than one disorder present without without meeting full criteria but cause significant impairment in one or more areas of functioning</a:t>
            </a:r>
          </a:p>
          <a:p>
            <a:pPr lvl="1"/>
            <a:r>
              <a:rPr lang="en-GB" dirty="0" smtClean="0"/>
              <a:t>Specific disorder that is not included in the classification: </a:t>
            </a:r>
            <a:r>
              <a:rPr lang="en-GB" dirty="0"/>
              <a:t> </a:t>
            </a:r>
            <a:r>
              <a:rPr lang="en-GB" dirty="0" smtClean="0"/>
              <a:t>Passive aggressive personality or depressive personality disorder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Personality </a:t>
            </a:r>
            <a:endParaRPr lang="en-GB" dirty="0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Personality – Latin word “Persona” meaning “mask”</a:t>
            </a:r>
          </a:p>
          <a:p>
            <a:r>
              <a:rPr lang="en-GB" dirty="0" smtClean="0"/>
              <a:t>Personality is a person’s unique, relatively consistent pattern of thinking, feeling and behaving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 </a:t>
            </a:r>
            <a:endParaRPr lang="en-GB" dirty="0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Largely unknown</a:t>
            </a:r>
          </a:p>
          <a:p>
            <a:r>
              <a:rPr lang="en-GB" dirty="0" smtClean="0"/>
              <a:t>Genetic causes</a:t>
            </a:r>
          </a:p>
          <a:p>
            <a:r>
              <a:rPr lang="en-GB" dirty="0" smtClean="0"/>
              <a:t>Early life experiences (psychodynamic approach)</a:t>
            </a:r>
          </a:p>
          <a:p>
            <a:r>
              <a:rPr lang="en-GB" dirty="0" smtClean="0"/>
              <a:t>Relationship between some personality disorders and mental disorders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Aetiology…</a:t>
            </a:r>
            <a:endParaRPr lang="en-GB" dirty="0"/>
          </a:p>
        </p:txBody>
      </p:sp>
      <p:sp>
        <p:nvSpPr>
          <p:cNvPr id="104864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6964" lnSpcReduction="20000"/>
          </a:bodyPr>
          <a:lstStyle/>
          <a:p>
            <a:r>
              <a:rPr lang="en-GB" dirty="0" smtClean="0"/>
              <a:t>Paranoid personality disorder:</a:t>
            </a:r>
          </a:p>
          <a:p>
            <a:pPr lvl="1"/>
            <a:r>
              <a:rPr lang="en-GB" dirty="0" smtClean="0"/>
              <a:t>Genetics; possible genetic link between this disorder and schizophrenia</a:t>
            </a:r>
          </a:p>
          <a:p>
            <a:r>
              <a:rPr lang="en-GB" dirty="0" smtClean="0"/>
              <a:t>Schizoid personality disorder</a:t>
            </a:r>
          </a:p>
          <a:p>
            <a:pPr lvl="1"/>
            <a:r>
              <a:rPr lang="en-GB" dirty="0" smtClean="0"/>
              <a:t>Linked with heritability</a:t>
            </a:r>
          </a:p>
          <a:p>
            <a:r>
              <a:rPr lang="en-GB" dirty="0" smtClean="0"/>
              <a:t>Schizotypal personality disorder</a:t>
            </a:r>
          </a:p>
          <a:p>
            <a:pPr lvl="1"/>
            <a:r>
              <a:rPr lang="en-GB" dirty="0" smtClean="0"/>
              <a:t>Genetically linked to schizophrenia</a:t>
            </a:r>
          </a:p>
          <a:p>
            <a:pPr lvl="1"/>
            <a:r>
              <a:rPr lang="en-GB" dirty="0" smtClean="0"/>
              <a:t>Evidence of </a:t>
            </a:r>
            <a:r>
              <a:rPr lang="en-GB" dirty="0" err="1" smtClean="0"/>
              <a:t>dysregulation</a:t>
            </a:r>
            <a:r>
              <a:rPr lang="en-GB" dirty="0" smtClean="0"/>
              <a:t> of </a:t>
            </a:r>
            <a:r>
              <a:rPr lang="en-GB" dirty="0" err="1" smtClean="0"/>
              <a:t>doperminergic</a:t>
            </a:r>
            <a:r>
              <a:rPr lang="en-GB" dirty="0" smtClean="0"/>
              <a:t> pathways</a:t>
            </a:r>
          </a:p>
          <a:p>
            <a:r>
              <a:rPr lang="en-GB" dirty="0" smtClean="0"/>
              <a:t>Antisocial personality disorder</a:t>
            </a:r>
          </a:p>
          <a:p>
            <a:pPr lvl="1"/>
            <a:r>
              <a:rPr lang="en-GB" dirty="0" smtClean="0"/>
              <a:t>Genetic contribution</a:t>
            </a:r>
          </a:p>
          <a:p>
            <a:pPr lvl="1"/>
            <a:r>
              <a:rPr lang="en-GB" dirty="0" smtClean="0"/>
              <a:t>Serotonergic </a:t>
            </a:r>
            <a:r>
              <a:rPr lang="en-GB" dirty="0" err="1" smtClean="0"/>
              <a:t>dysregulation</a:t>
            </a:r>
            <a:endParaRPr lang="en-GB" dirty="0" smtClean="0"/>
          </a:p>
          <a:p>
            <a:pPr lvl="1"/>
            <a:r>
              <a:rPr lang="en-GB" dirty="0" smtClean="0"/>
              <a:t>Possible abnormalities in the prefrontal brain systems </a:t>
            </a:r>
          </a:p>
          <a:p>
            <a:pPr lvl="1"/>
            <a:r>
              <a:rPr lang="en-GB" dirty="0" smtClean="0"/>
              <a:t>Reduced autonomic activity</a:t>
            </a:r>
          </a:p>
          <a:p>
            <a:pPr marL="82296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Aetiology…</a:t>
            </a:r>
            <a:endParaRPr lang="en-GB" dirty="0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9286" lnSpcReduction="20000"/>
          </a:bodyPr>
          <a:lstStyle/>
          <a:p>
            <a:r>
              <a:rPr lang="en-GB" dirty="0" smtClean="0"/>
              <a:t>Borderline personality disorder</a:t>
            </a:r>
          </a:p>
          <a:p>
            <a:pPr lvl="1"/>
            <a:r>
              <a:rPr lang="en-GB" dirty="0" smtClean="0"/>
              <a:t>High prevalence of early abuse (sexual, physical, emotional)</a:t>
            </a:r>
          </a:p>
          <a:p>
            <a:pPr lvl="1"/>
            <a:r>
              <a:rPr lang="en-GB" dirty="0" smtClean="0"/>
              <a:t>Strongly linked to mood disorders in first degree relatives</a:t>
            </a:r>
          </a:p>
          <a:p>
            <a:r>
              <a:rPr lang="en-GB" dirty="0" smtClean="0"/>
              <a:t>Histrionic personality disorder</a:t>
            </a:r>
          </a:p>
          <a:p>
            <a:pPr lvl="1"/>
            <a:r>
              <a:rPr lang="en-GB" dirty="0" smtClean="0"/>
              <a:t>Little research available</a:t>
            </a:r>
          </a:p>
          <a:p>
            <a:r>
              <a:rPr lang="en-GB" dirty="0" smtClean="0"/>
              <a:t>Narcissistic personality disorder</a:t>
            </a:r>
          </a:p>
          <a:p>
            <a:pPr lvl="1"/>
            <a:r>
              <a:rPr lang="en-GB" dirty="0" smtClean="0"/>
              <a:t>Defence against awareness of low self esteem</a:t>
            </a:r>
          </a:p>
          <a:p>
            <a:r>
              <a:rPr lang="en-GB" dirty="0" smtClean="0"/>
              <a:t>Avoidant personality disorder</a:t>
            </a:r>
          </a:p>
          <a:p>
            <a:pPr lvl="1"/>
            <a:r>
              <a:rPr lang="en-GB" dirty="0" smtClean="0"/>
              <a:t>Expression of extreme traits of introversion</a:t>
            </a:r>
          </a:p>
          <a:p>
            <a:r>
              <a:rPr lang="en-GB" dirty="0" smtClean="0"/>
              <a:t>Dependent </a:t>
            </a:r>
          </a:p>
          <a:p>
            <a:pPr lvl="1"/>
            <a:r>
              <a:rPr lang="en-GB" dirty="0" smtClean="0"/>
              <a:t>Insecure form of attachment to others</a:t>
            </a:r>
          </a:p>
          <a:p>
            <a:r>
              <a:rPr lang="en-GB" dirty="0" smtClean="0"/>
              <a:t>Obsessive compulsive</a:t>
            </a:r>
          </a:p>
          <a:p>
            <a:pPr lvl="1"/>
            <a:r>
              <a:rPr lang="en-GB" dirty="0" smtClean="0"/>
              <a:t>Heritability</a:t>
            </a:r>
          </a:p>
          <a:p>
            <a:pPr lvl="1"/>
            <a:r>
              <a:rPr lang="en-GB" dirty="0" smtClean="0"/>
              <a:t>Needing control as a defence against shame and powerlessness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Epidemiology </a:t>
            </a:r>
            <a:endParaRPr lang="en-GB" dirty="0"/>
          </a:p>
        </p:txBody>
      </p:sp>
      <p:sp>
        <p:nvSpPr>
          <p:cNvPr id="104864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917" lnSpcReduction="10000"/>
          </a:bodyPr>
          <a:lstStyle/>
          <a:p>
            <a:r>
              <a:rPr lang="en-GB" dirty="0" smtClean="0"/>
              <a:t>Total prevalence: 6-18%</a:t>
            </a:r>
          </a:p>
          <a:p>
            <a:r>
              <a:rPr lang="en-GB" dirty="0" smtClean="0"/>
              <a:t>Sex related demographics:</a:t>
            </a:r>
          </a:p>
          <a:p>
            <a:pPr lvl="1"/>
            <a:r>
              <a:rPr lang="en-GB" dirty="0" smtClean="0"/>
              <a:t>Cluster A slightly more common in males than females</a:t>
            </a:r>
          </a:p>
          <a:p>
            <a:pPr lvl="1"/>
            <a:r>
              <a:rPr lang="en-GB" dirty="0" smtClean="0"/>
              <a:t>Cluster B: </a:t>
            </a:r>
          </a:p>
          <a:p>
            <a:pPr lvl="2"/>
            <a:r>
              <a:rPr lang="en-GB" dirty="0" smtClean="0"/>
              <a:t>Antisocial is 3 times more prevalent in males than females</a:t>
            </a:r>
          </a:p>
          <a:p>
            <a:pPr lvl="2"/>
            <a:r>
              <a:rPr lang="en-GB" dirty="0" smtClean="0"/>
              <a:t>Borderline, 3 times more common in females than males</a:t>
            </a:r>
          </a:p>
          <a:p>
            <a:pPr lvl="2"/>
            <a:r>
              <a:rPr lang="en-GB" dirty="0" smtClean="0"/>
              <a:t>50-75% of narcissist are male</a:t>
            </a:r>
          </a:p>
          <a:p>
            <a:pPr lvl="1"/>
            <a:r>
              <a:rPr lang="en-GB" dirty="0" smtClean="0"/>
              <a:t>Cluster C: obsessive compulsive twice as often in men than women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Physical examination</a:t>
            </a:r>
            <a:endParaRPr lang="en-GB" dirty="0"/>
          </a:p>
        </p:txBody>
      </p:sp>
      <p:sp>
        <p:nvSpPr>
          <p:cNvPr id="10486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Non specific</a:t>
            </a:r>
          </a:p>
          <a:p>
            <a:r>
              <a:rPr lang="en-GB" dirty="0" smtClean="0"/>
              <a:t>Signs of prior suicide </a:t>
            </a:r>
            <a:r>
              <a:rPr lang="en-GB" dirty="0" smtClean="0"/>
              <a:t>attempts</a:t>
            </a:r>
          </a:p>
          <a:p>
            <a:pPr lvl="1"/>
            <a:r>
              <a:rPr lang="en-GB" dirty="0" smtClean="0"/>
              <a:t>Look for cutting marks in someone with BPD</a:t>
            </a:r>
            <a:endParaRPr lang="en-GB" dirty="0" smtClean="0"/>
          </a:p>
          <a:p>
            <a:r>
              <a:rPr lang="en-GB" dirty="0" smtClean="0"/>
              <a:t>Stigmata of alcoholism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Mental Status Examination</a:t>
            </a:r>
            <a:endParaRPr lang="en-GB" dirty="0"/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357" lnSpcReduction="10000"/>
          </a:bodyPr>
          <a:lstStyle/>
          <a:p>
            <a:r>
              <a:rPr lang="en-GB" dirty="0" smtClean="0"/>
              <a:t>Findings though careful observation of patient during history taking.</a:t>
            </a:r>
          </a:p>
          <a:p>
            <a:r>
              <a:rPr lang="en-GB" dirty="0" smtClean="0"/>
              <a:t>May include:</a:t>
            </a:r>
          </a:p>
          <a:p>
            <a:pPr lvl="1"/>
            <a:r>
              <a:rPr lang="en-GB" dirty="0" smtClean="0"/>
              <a:t>Histrionic- la belle </a:t>
            </a:r>
            <a:r>
              <a:rPr lang="en-GB" dirty="0" smtClean="0"/>
              <a:t>indifference (an </a:t>
            </a:r>
            <a:r>
              <a:rPr lang="en-GB" dirty="0" smtClean="0"/>
              <a:t>indifferent attachment while describing dramatic physical </a:t>
            </a:r>
            <a:r>
              <a:rPr lang="en-GB" dirty="0" smtClean="0"/>
              <a:t>conditions)</a:t>
            </a:r>
            <a:endParaRPr lang="en-GB" dirty="0" smtClean="0"/>
          </a:p>
          <a:p>
            <a:pPr lvl="1"/>
            <a:r>
              <a:rPr lang="en-GB" dirty="0" smtClean="0"/>
              <a:t>Antisocial- can become hostile and at times homicidal</a:t>
            </a:r>
          </a:p>
          <a:p>
            <a:pPr lvl="1"/>
            <a:r>
              <a:rPr lang="en-GB" dirty="0" smtClean="0"/>
              <a:t>Borderline- affective </a:t>
            </a:r>
            <a:r>
              <a:rPr lang="en-GB" dirty="0" err="1" smtClean="0"/>
              <a:t>lability</a:t>
            </a:r>
            <a:r>
              <a:rPr lang="en-GB" dirty="0" smtClean="0"/>
              <a:t> with high suicide risk, dissociative phenomena as if hallucinatory</a:t>
            </a:r>
          </a:p>
          <a:p>
            <a:pPr lvl="1"/>
            <a:r>
              <a:rPr lang="en-GB" dirty="0" smtClean="0"/>
              <a:t>Paranoid- may voice persecutory ideation but without formal thought disorder of schizophrenia</a:t>
            </a:r>
          </a:p>
          <a:p>
            <a:pPr lvl="1"/>
            <a:r>
              <a:rPr lang="en-GB" dirty="0" smtClean="0"/>
              <a:t>Schizotypal- odd or idiosyncratic use of language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ifferential Diagnosis</a:t>
            </a:r>
            <a:endParaRPr lang="en-GB" dirty="0"/>
          </a:p>
        </p:txBody>
      </p:sp>
      <p:sp>
        <p:nvSpPr>
          <p:cNvPr id="104865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3036" lnSpcReduction="20000"/>
          </a:bodyPr>
          <a:lstStyle/>
          <a:p>
            <a:r>
              <a:rPr lang="en-GB" dirty="0" smtClean="0"/>
              <a:t>Comorbid axis I like mood disorders, substance abuse and medical disorders may make personality disorders difficult to diagnose due to overlapping features</a:t>
            </a:r>
          </a:p>
          <a:p>
            <a:r>
              <a:rPr lang="en-GB" dirty="0" smtClean="0"/>
              <a:t>Premorbid and developmental history very key from collateral sources</a:t>
            </a:r>
          </a:p>
          <a:p>
            <a:r>
              <a:rPr lang="en-GB" dirty="0" smtClean="0"/>
              <a:t>Depending on the disorder:</a:t>
            </a:r>
          </a:p>
          <a:p>
            <a:pPr lvl="1"/>
            <a:r>
              <a:rPr lang="en-GB" dirty="0" smtClean="0"/>
              <a:t>Alcoholism</a:t>
            </a:r>
          </a:p>
          <a:p>
            <a:pPr lvl="1"/>
            <a:r>
              <a:rPr lang="en-GB" dirty="0" smtClean="0"/>
              <a:t>Anxiety disorders</a:t>
            </a:r>
          </a:p>
          <a:p>
            <a:pPr lvl="1"/>
            <a:r>
              <a:rPr lang="en-GB" dirty="0" smtClean="0"/>
              <a:t>Brief psychotic disorder</a:t>
            </a:r>
          </a:p>
          <a:p>
            <a:pPr lvl="1"/>
            <a:r>
              <a:rPr lang="en-GB" dirty="0" smtClean="0"/>
              <a:t>Bulimia nervosa</a:t>
            </a:r>
          </a:p>
          <a:p>
            <a:pPr lvl="1"/>
            <a:r>
              <a:rPr lang="en-GB" dirty="0" smtClean="0"/>
              <a:t>Depression</a:t>
            </a:r>
          </a:p>
          <a:p>
            <a:pPr lvl="1"/>
            <a:r>
              <a:rPr lang="en-GB" dirty="0" smtClean="0"/>
              <a:t>Dissociative disorders</a:t>
            </a:r>
          </a:p>
          <a:p>
            <a:pPr lvl="1"/>
            <a:r>
              <a:rPr lang="en-GB" dirty="0" smtClean="0"/>
              <a:t>Hypochondriasis</a:t>
            </a:r>
          </a:p>
          <a:p>
            <a:pPr lvl="1"/>
            <a:r>
              <a:rPr lang="en-GB" dirty="0" smtClean="0"/>
              <a:t>Post traumatic stress disorder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Workup approach considerations</a:t>
            </a:r>
            <a:endParaRPr lang="en-GB" dirty="0"/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4531" lnSpcReduction="20000"/>
          </a:bodyPr>
          <a:lstStyle/>
          <a:p>
            <a:r>
              <a:rPr lang="en-GB" dirty="0" smtClean="0"/>
              <a:t>Toxicology screen: substance abuse is common in many personality disorders</a:t>
            </a:r>
          </a:p>
          <a:p>
            <a:r>
              <a:rPr lang="en-GB" dirty="0" smtClean="0"/>
              <a:t>Screen for HIV and other STI: poor impulse control and acting without regard to risk</a:t>
            </a:r>
          </a:p>
          <a:p>
            <a:r>
              <a:rPr lang="en-GB" dirty="0" smtClean="0"/>
              <a:t>CT Scanning and appropriate blood work if organic aetiology is suspected</a:t>
            </a:r>
          </a:p>
          <a:p>
            <a:r>
              <a:rPr lang="en-GB" dirty="0" smtClean="0"/>
              <a:t>Radiography: injuries fro fighting, RTAs or self mutilation</a:t>
            </a:r>
          </a:p>
          <a:p>
            <a:r>
              <a:rPr lang="en-GB" dirty="0" smtClean="0"/>
              <a:t>Psychological testing to support or direct the clinical diagnosis (Minnesota Multiphasic Personality Inventory (MMPI); </a:t>
            </a:r>
            <a:r>
              <a:rPr lang="en-GB" dirty="0" err="1" smtClean="0"/>
              <a:t>Eysenck</a:t>
            </a:r>
            <a:r>
              <a:rPr lang="en-GB" dirty="0" smtClean="0"/>
              <a:t> Personality Inventory and Personality Diagnostic Questionnaire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and Management</a:t>
            </a:r>
            <a:endParaRPr lang="en-GB" dirty="0"/>
          </a:p>
        </p:txBody>
      </p:sp>
      <p:sp>
        <p:nvSpPr>
          <p:cNvPr id="10486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Vigilant about suicide potential</a:t>
            </a:r>
          </a:p>
          <a:p>
            <a:r>
              <a:rPr lang="en-GB" dirty="0" smtClean="0"/>
              <a:t>Medications: not curative</a:t>
            </a:r>
          </a:p>
          <a:p>
            <a:r>
              <a:rPr lang="en-GB" dirty="0" smtClean="0"/>
              <a:t>Psychotherapy is mainstay:</a:t>
            </a:r>
          </a:p>
          <a:p>
            <a:pPr lvl="1"/>
            <a:r>
              <a:rPr lang="en-GB" dirty="0" smtClean="0"/>
              <a:t> </a:t>
            </a:r>
            <a:r>
              <a:rPr lang="en-GB" dirty="0"/>
              <a:t>S</a:t>
            </a:r>
            <a:r>
              <a:rPr lang="en-GB" dirty="0" smtClean="0"/>
              <a:t>ymptoms are as a result of poor or limited coping skills. </a:t>
            </a:r>
          </a:p>
          <a:p>
            <a:pPr lvl="1"/>
            <a:r>
              <a:rPr lang="en-GB" dirty="0" smtClean="0"/>
              <a:t>Psychotherapy aims to improve perceptions of and responses to social and environmental stressors</a:t>
            </a:r>
          </a:p>
          <a:p>
            <a:pPr marL="82296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Prognosis </a:t>
            </a:r>
            <a:endParaRPr lang="en-GB" dirty="0"/>
          </a:p>
        </p:txBody>
      </p:sp>
      <p:sp>
        <p:nvSpPr>
          <p:cNvPr id="104865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r>
              <a:rPr lang="en-GB" dirty="0" smtClean="0"/>
              <a:t>Lifelong conditions</a:t>
            </a:r>
          </a:p>
          <a:p>
            <a:r>
              <a:rPr lang="en-GB" dirty="0" smtClean="0"/>
              <a:t>Attributes of cluster A and B tend to become less severe in middle age and late life</a:t>
            </a:r>
          </a:p>
          <a:p>
            <a:r>
              <a:rPr lang="en-GB" dirty="0" smtClean="0"/>
              <a:t>Individuals with personality disorders are at risk of:</a:t>
            </a:r>
          </a:p>
          <a:p>
            <a:pPr lvl="1"/>
            <a:r>
              <a:rPr lang="en-GB" dirty="0" smtClean="0"/>
              <a:t>Suicide</a:t>
            </a:r>
          </a:p>
          <a:p>
            <a:pPr lvl="1"/>
            <a:r>
              <a:rPr lang="en-GB" dirty="0" smtClean="0"/>
              <a:t>Substance abuse</a:t>
            </a:r>
          </a:p>
          <a:p>
            <a:pPr lvl="1"/>
            <a:r>
              <a:rPr lang="en-GB" dirty="0" smtClean="0"/>
              <a:t>Accidental injury</a:t>
            </a:r>
          </a:p>
          <a:p>
            <a:pPr lvl="1"/>
            <a:r>
              <a:rPr lang="en-GB" dirty="0" smtClean="0"/>
              <a:t>Depression</a:t>
            </a:r>
          </a:p>
          <a:p>
            <a:pPr lvl="1"/>
            <a:r>
              <a:rPr lang="en-GB" dirty="0" smtClean="0"/>
              <a:t>Homicide (particularly antisocial and paranoid personality disorders)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Temperament</a:t>
            </a:r>
          </a:p>
          <a:p>
            <a:r>
              <a:rPr lang="en-GB" dirty="0" smtClean="0"/>
              <a:t>A personal characteristic emotional state, first apparent in early infancy and possibly inborn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Prognosis: Associated morbidity</a:t>
            </a:r>
            <a:endParaRPr lang="en-GB" dirty="0"/>
          </a:p>
        </p:txBody>
      </p:sp>
      <p:sp>
        <p:nvSpPr>
          <p:cNvPr id="104865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21"/>
          </a:bodyPr>
          <a:lstStyle/>
          <a:p>
            <a:r>
              <a:rPr lang="en-GB" dirty="0" smtClean="0"/>
              <a:t>Higher risk than the general population for many axis I disorders</a:t>
            </a:r>
          </a:p>
          <a:p>
            <a:r>
              <a:rPr lang="en-GB" dirty="0" smtClean="0"/>
              <a:t>Cluster A:</a:t>
            </a:r>
          </a:p>
          <a:p>
            <a:pPr lvl="1"/>
            <a:r>
              <a:rPr lang="en-GB" dirty="0" smtClean="0"/>
              <a:t>Paranoid: delusional disorder, frank schizophrenia; agoraphobia, depression, substance abuse</a:t>
            </a:r>
          </a:p>
          <a:p>
            <a:pPr lvl="1"/>
            <a:r>
              <a:rPr lang="en-GB" dirty="0" smtClean="0"/>
              <a:t>Schizoid: Major depression</a:t>
            </a:r>
          </a:p>
          <a:p>
            <a:pPr lvl="1"/>
            <a:r>
              <a:rPr lang="en-GB" dirty="0" smtClean="0"/>
              <a:t>Schizotypal: brief psychotic disorder, </a:t>
            </a:r>
            <a:r>
              <a:rPr lang="en-GB" dirty="0" err="1" smtClean="0"/>
              <a:t>schizophreniform</a:t>
            </a:r>
            <a:r>
              <a:rPr lang="en-GB" dirty="0"/>
              <a:t> </a:t>
            </a:r>
            <a:r>
              <a:rPr lang="en-GB" dirty="0" smtClean="0"/>
              <a:t>disorder, delusional disorder, 30-50% recurrent depression</a:t>
            </a:r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Prognosis: Associated morbidity</a:t>
            </a:r>
          </a:p>
        </p:txBody>
      </p:sp>
      <p:sp>
        <p:nvSpPr>
          <p:cNvPr id="104866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21"/>
          </a:bodyPr>
          <a:lstStyle/>
          <a:p>
            <a:r>
              <a:rPr lang="en-GB" dirty="0" smtClean="0"/>
              <a:t>Cluster B:</a:t>
            </a:r>
          </a:p>
          <a:p>
            <a:pPr lvl="1"/>
            <a:r>
              <a:rPr lang="en-GB" dirty="0" smtClean="0"/>
              <a:t>Antisocial: increased risk for anxiety disorders, substance abuse, somatization disorder, pathological gambling</a:t>
            </a:r>
          </a:p>
          <a:p>
            <a:pPr lvl="1"/>
            <a:r>
              <a:rPr lang="en-GB" dirty="0" smtClean="0"/>
              <a:t>Borderline: substance abuse, eating disorders, PTSD </a:t>
            </a:r>
          </a:p>
          <a:p>
            <a:pPr lvl="1"/>
            <a:r>
              <a:rPr lang="en-GB" dirty="0" smtClean="0"/>
              <a:t>Histrionic: somatoform disorders</a:t>
            </a:r>
          </a:p>
          <a:p>
            <a:pPr lvl="1"/>
            <a:r>
              <a:rPr lang="en-GB" dirty="0" smtClean="0"/>
              <a:t>Narcissistic: anorexia nervosa, substance abuse, depression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Prognosis: Associated morbidity</a:t>
            </a:r>
          </a:p>
        </p:txBody>
      </p:sp>
      <p:sp>
        <p:nvSpPr>
          <p:cNvPr id="10486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Cluster C:</a:t>
            </a:r>
          </a:p>
          <a:p>
            <a:pPr lvl="1"/>
            <a:r>
              <a:rPr lang="en-GB" dirty="0" smtClean="0"/>
              <a:t>Anxiety disorders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Definitions </a:t>
            </a:r>
            <a:endParaRPr lang="en-GB" dirty="0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44"/>
          </a:bodyPr>
          <a:lstStyle/>
          <a:p>
            <a:pPr marL="0" indent="0">
              <a:buNone/>
            </a:pPr>
            <a:r>
              <a:rPr lang="en-GB" dirty="0" smtClean="0"/>
              <a:t>According to DSM IV TR:</a:t>
            </a:r>
          </a:p>
          <a:p>
            <a:r>
              <a:rPr lang="en-GB" dirty="0" smtClean="0"/>
              <a:t>A personality disorder is an </a:t>
            </a:r>
            <a:r>
              <a:rPr lang="en-GB" b="1" dirty="0" smtClean="0"/>
              <a:t>enduring</a:t>
            </a:r>
            <a:r>
              <a:rPr lang="en-GB" dirty="0" smtClean="0"/>
              <a:t> pattern of </a:t>
            </a:r>
            <a:r>
              <a:rPr lang="en-GB" b="1" dirty="0" smtClean="0"/>
              <a:t>inner experience </a:t>
            </a:r>
            <a:r>
              <a:rPr lang="en-GB" dirty="0" smtClean="0"/>
              <a:t>and </a:t>
            </a:r>
            <a:r>
              <a:rPr lang="en-GB" b="1" dirty="0" smtClean="0"/>
              <a:t>behaviour</a:t>
            </a:r>
            <a:r>
              <a:rPr lang="en-GB" dirty="0" smtClean="0"/>
              <a:t> that differs markedly from the expectations of the individuals culture, is </a:t>
            </a:r>
            <a:r>
              <a:rPr lang="en-GB" b="1" dirty="0" smtClean="0"/>
              <a:t>pervasive and inflexible</a:t>
            </a:r>
            <a:r>
              <a:rPr lang="en-GB" dirty="0" smtClean="0"/>
              <a:t>, has an </a:t>
            </a:r>
            <a:r>
              <a:rPr lang="en-GB" b="1" dirty="0" smtClean="0"/>
              <a:t>onset</a:t>
            </a:r>
            <a:r>
              <a:rPr lang="en-GB" dirty="0" smtClean="0"/>
              <a:t> in adolescence or early childhood, is stable over time and </a:t>
            </a:r>
            <a:r>
              <a:rPr lang="en-GB" b="1" dirty="0" smtClean="0"/>
              <a:t>leads to distress or impairment</a:t>
            </a:r>
            <a:endParaRPr lang="en-GB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unwise to diagnose a personality disorder at one setting, more so an emergency setting.</a:t>
            </a:r>
          </a:p>
          <a:p>
            <a:r>
              <a:rPr lang="en-GB" dirty="0" smtClean="0"/>
              <a:t>It takes time to gather evidence that an individual is not functioning across multiple domains in the ways they think, feel, behave and in relationships. 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7321"/>
          </a:bodyPr>
          <a:lstStyle/>
          <a:p>
            <a:r>
              <a:rPr lang="en-GB" dirty="0" smtClean="0"/>
              <a:t>10 personality disorders grouped into three clusters</a:t>
            </a:r>
          </a:p>
          <a:p>
            <a:r>
              <a:rPr lang="en-GB" dirty="0" smtClean="0"/>
              <a:t>Cluster A:</a:t>
            </a:r>
          </a:p>
          <a:p>
            <a:pPr marL="813816" lvl="1" indent="-457200"/>
            <a:r>
              <a:rPr lang="en-GB" dirty="0" smtClean="0"/>
              <a:t>Paranoid</a:t>
            </a:r>
          </a:p>
          <a:p>
            <a:pPr marL="813816" lvl="1" indent="-457200"/>
            <a:r>
              <a:rPr lang="en-GB" dirty="0" smtClean="0"/>
              <a:t>Schizoid</a:t>
            </a:r>
          </a:p>
          <a:p>
            <a:pPr marL="813816" lvl="1" indent="-457200"/>
            <a:r>
              <a:rPr lang="en-GB" dirty="0" smtClean="0"/>
              <a:t>Schizotypal</a:t>
            </a:r>
          </a:p>
          <a:p>
            <a:pPr marL="539496" indent="-457200"/>
            <a:r>
              <a:rPr lang="en-GB" dirty="0" smtClean="0"/>
              <a:t>Cluster B: </a:t>
            </a:r>
          </a:p>
          <a:p>
            <a:pPr marL="813816" lvl="1" indent="-457200"/>
            <a:r>
              <a:rPr lang="en-GB" dirty="0" smtClean="0"/>
              <a:t>Antisocial</a:t>
            </a:r>
          </a:p>
          <a:p>
            <a:pPr marL="813816" lvl="1" indent="-457200"/>
            <a:r>
              <a:rPr lang="en-GB" dirty="0" smtClean="0"/>
              <a:t>Borderline</a:t>
            </a:r>
          </a:p>
          <a:p>
            <a:pPr marL="813816" lvl="1" indent="-457200"/>
            <a:r>
              <a:rPr lang="en-GB" dirty="0" smtClean="0"/>
              <a:t>Histrionic</a:t>
            </a:r>
          </a:p>
          <a:p>
            <a:pPr marL="813816" lvl="1" indent="-457200"/>
            <a:r>
              <a:rPr lang="en-GB" dirty="0" smtClean="0"/>
              <a:t>Narcissistic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Cluster C:</a:t>
            </a:r>
          </a:p>
          <a:p>
            <a:pPr lvl="1"/>
            <a:r>
              <a:rPr lang="en-GB" dirty="0" smtClean="0"/>
              <a:t>Avoidant</a:t>
            </a:r>
          </a:p>
          <a:p>
            <a:pPr lvl="1"/>
            <a:r>
              <a:rPr lang="en-GB" dirty="0" smtClean="0"/>
              <a:t>Dependent</a:t>
            </a:r>
          </a:p>
          <a:p>
            <a:pPr lvl="1"/>
            <a:r>
              <a:rPr lang="en-GB" dirty="0" smtClean="0"/>
              <a:t>Obsessive compulsive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  </a:t>
            </a:r>
            <a:endParaRPr lang="en-GB" dirty="0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44"/>
          </a:bodyPr>
          <a:lstStyle/>
          <a:p>
            <a:r>
              <a:rPr lang="en-GB" dirty="0" smtClean="0"/>
              <a:t>Wide range of problems in social relationships and mood regulation</a:t>
            </a:r>
          </a:p>
          <a:p>
            <a:r>
              <a:rPr lang="en-GB" dirty="0" smtClean="0"/>
              <a:t>Problems present throughout adult life</a:t>
            </a:r>
          </a:p>
          <a:p>
            <a:r>
              <a:rPr lang="en-GB" dirty="0" smtClean="0"/>
              <a:t>Clinically significant distress or impairment in the person’s social, occupational and other important areas of functioning</a:t>
            </a:r>
          </a:p>
          <a:p>
            <a:r>
              <a:rPr lang="en-GB" dirty="0" smtClean="0"/>
              <a:t>The disorder should occur in all settings (not limited to one sphere of activity)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Cluster A ( Odd, Eccentric)</a:t>
            </a:r>
            <a:endParaRPr lang="en-GB" dirty="0"/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>
          <a:xfrm>
            <a:off x="1435608" y="1207184"/>
            <a:ext cx="7498080" cy="5041216"/>
          </a:xfrm>
        </p:spPr>
        <p:txBody>
          <a:bodyPr>
            <a:normAutofit fontScale="88571" lnSpcReduction="20000"/>
          </a:bodyPr>
          <a:lstStyle/>
          <a:p>
            <a:pPr marL="82296" indent="0">
              <a:buNone/>
            </a:pPr>
            <a:r>
              <a:rPr lang="en-GB" b="1" dirty="0" smtClean="0"/>
              <a:t>Paranoid personality disorder</a:t>
            </a:r>
          </a:p>
          <a:p>
            <a:r>
              <a:rPr lang="en-GB" dirty="0" smtClean="0"/>
              <a:t>Pervasive distrust and suspiciousness with a tendency to attribute hostile motives to others</a:t>
            </a:r>
          </a:p>
          <a:p>
            <a:r>
              <a:rPr lang="en-GB" dirty="0" smtClean="0"/>
              <a:t>Preoccupied with unjustified doubts</a:t>
            </a:r>
          </a:p>
          <a:p>
            <a:r>
              <a:rPr lang="en-GB" dirty="0" smtClean="0"/>
              <a:t>Persistently bear grudges</a:t>
            </a:r>
          </a:p>
          <a:p>
            <a:r>
              <a:rPr lang="en-GB" dirty="0" smtClean="0"/>
              <a:t>Common beliefs include:</a:t>
            </a:r>
          </a:p>
          <a:p>
            <a:pPr lvl="1"/>
            <a:r>
              <a:rPr lang="en-GB" dirty="0" smtClean="0"/>
              <a:t>Others are exploiting or deceiving the person</a:t>
            </a:r>
          </a:p>
          <a:p>
            <a:pPr lvl="1"/>
            <a:r>
              <a:rPr lang="en-GB" dirty="0" smtClean="0"/>
              <a:t>Friends and associates are untrustworthy</a:t>
            </a:r>
          </a:p>
          <a:p>
            <a:pPr lvl="1"/>
            <a:r>
              <a:rPr lang="en-GB" dirty="0" smtClean="0"/>
              <a:t>Information confided to others will be used maliciously</a:t>
            </a:r>
          </a:p>
          <a:p>
            <a:pPr lvl="1"/>
            <a:r>
              <a:rPr lang="en-GB" dirty="0" smtClean="0"/>
              <a:t>There is hidden meaning in remarks and events that others consider as benign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/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1588</Words>
  <Application>Microsoft Office PowerPoint</Application>
  <PresentationFormat>On-screen Show (4:3)</PresentationFormat>
  <Paragraphs>244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Gill Sans MT</vt:lpstr>
      <vt:lpstr>Verdana</vt:lpstr>
      <vt:lpstr>Wingdings 2</vt:lpstr>
      <vt:lpstr>Solstice</vt:lpstr>
      <vt:lpstr>Personality Disorders</vt:lpstr>
      <vt:lpstr>Personality </vt:lpstr>
      <vt:lpstr>…</vt:lpstr>
      <vt:lpstr>Definitions </vt:lpstr>
      <vt:lpstr>…</vt:lpstr>
      <vt:lpstr>PowerPoint Presentation</vt:lpstr>
      <vt:lpstr>PowerPoint Presentation</vt:lpstr>
      <vt:lpstr>Presentation  </vt:lpstr>
      <vt:lpstr>Cluster A ( Odd, Eccentric)</vt:lpstr>
      <vt:lpstr>Cluster A ( Odd, Eccentric)</vt:lpstr>
      <vt:lpstr>Cluster A ( Odd, Eccentric)</vt:lpstr>
      <vt:lpstr>Cluster B (Dramatic and Emotional)</vt:lpstr>
      <vt:lpstr>Cluster B (Dramatic and Emotional)</vt:lpstr>
      <vt:lpstr>Cluster B (Dramatic and Emotional)</vt:lpstr>
      <vt:lpstr>Cluster B (Dramatic and Emotional)</vt:lpstr>
      <vt:lpstr>Cluster C (Anxious and fearful)</vt:lpstr>
      <vt:lpstr>Cluster C (Anxious and fearful)</vt:lpstr>
      <vt:lpstr>Cluster C (Anxious and fearful)</vt:lpstr>
      <vt:lpstr>Other personality disorders not otherwise specified</vt:lpstr>
      <vt:lpstr>Aetiology </vt:lpstr>
      <vt:lpstr>Aetiology…</vt:lpstr>
      <vt:lpstr>Aetiology…</vt:lpstr>
      <vt:lpstr>Epidemiology </vt:lpstr>
      <vt:lpstr>Physical examination</vt:lpstr>
      <vt:lpstr>Mental Status Examination</vt:lpstr>
      <vt:lpstr>Differential Diagnosis</vt:lpstr>
      <vt:lpstr>Workup approach considerations</vt:lpstr>
      <vt:lpstr>Treatment and Management</vt:lpstr>
      <vt:lpstr>Prognosis </vt:lpstr>
      <vt:lpstr>Prognosis: Associated morbidity</vt:lpstr>
      <vt:lpstr>Prognosis: Associated morbidity</vt:lpstr>
      <vt:lpstr>Prognosis: Associated morbidity</vt:lpstr>
    </vt:vector>
  </TitlesOfParts>
  <Company>Dr Judy W. Kamau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Judy Kamau</dc:creator>
  <cp:lastModifiedBy>Effie Nailah</cp:lastModifiedBy>
  <cp:revision>1</cp:revision>
  <dcterms:created xsi:type="dcterms:W3CDTF">2015-12-09T04:00:48Z</dcterms:created>
  <dcterms:modified xsi:type="dcterms:W3CDTF">2016-10-21T07:16:26Z</dcterms:modified>
</cp:coreProperties>
</file>