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75" r:id="rId2"/>
    <p:sldId id="274" r:id="rId3"/>
    <p:sldId id="282" r:id="rId4"/>
    <p:sldId id="285" r:id="rId5"/>
    <p:sldId id="287" r:id="rId6"/>
    <p:sldId id="276" r:id="rId7"/>
    <p:sldId id="278" r:id="rId8"/>
    <p:sldId id="279" r:id="rId9"/>
    <p:sldId id="284" r:id="rId10"/>
    <p:sldId id="286" r:id="rId11"/>
    <p:sldId id="277" r:id="rId12"/>
    <p:sldId id="281" r:id="rId13"/>
    <p:sldId id="280" r:id="rId14"/>
    <p:sldId id="283" r:id="rId15"/>
    <p:sldId id="28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7062" autoAdjust="0"/>
    <p:restoredTop sz="86298" autoAdjust="0"/>
  </p:normalViewPr>
  <p:slideViewPr>
    <p:cSldViewPr>
      <p:cViewPr varScale="1">
        <p:scale>
          <a:sx n="67" d="100"/>
          <a:sy n="67" d="100"/>
        </p:scale>
        <p:origin x="-124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4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8F6385-A42D-4A05-A7F3-F5626F2B5F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E102F-5FE0-4C2F-A51C-96CC83CCAE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9FB27-B710-4334-9FDB-52738E28CA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52F6B-9980-4A81-A962-9EF5E2560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468E2-EE19-46E2-9A9E-7896E60D6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A2BD3B-02A3-4C7B-ABE4-27E8BBCD3E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F78A8-6B42-436B-9872-889E0F4CB3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54434-2E79-40A7-AB00-956C844FA3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62421-0702-4BCA-B77C-B87A3E522A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8BCDF-D08C-4C8B-B1F4-1582724D72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4E8D6-1D20-4A9F-813B-5908480C14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B0185-0A61-4F96-9445-5DA0F2FEA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705F5E-C912-428D-B0BB-A368715989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Adherence to medical treatment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Subjective measures: Both patients and physicians overestimate actual rates of compliance</a:t>
            </a:r>
          </a:p>
          <a:p>
            <a:r>
              <a:rPr lang="en-GB" dirty="0" smtClean="0"/>
              <a:t>Objective measures: </a:t>
            </a:r>
          </a:p>
          <a:p>
            <a:pPr lvl="1"/>
            <a:r>
              <a:rPr lang="en-GB" dirty="0" smtClean="0"/>
              <a:t>Pill counts</a:t>
            </a:r>
          </a:p>
          <a:p>
            <a:pPr lvl="1"/>
            <a:r>
              <a:rPr lang="en-GB" dirty="0" smtClean="0"/>
              <a:t>Cumulative possession ratio (days treatment received/days eligible for treatment)</a:t>
            </a:r>
          </a:p>
          <a:p>
            <a:pPr lvl="1"/>
            <a:r>
              <a:rPr lang="en-GB" dirty="0" smtClean="0"/>
              <a:t>Serum levels</a:t>
            </a:r>
          </a:p>
          <a:p>
            <a:pPr lvl="1"/>
            <a:r>
              <a:rPr lang="en-GB" dirty="0" smtClean="0"/>
              <a:t>Electronic ‘pop’ recordings (MEMS – medication event monitoring system)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Doctor patient relationship</a:t>
            </a:r>
          </a:p>
          <a:p>
            <a:r>
              <a:rPr lang="en-GB" dirty="0" smtClean="0"/>
              <a:t>Improving communication</a:t>
            </a:r>
          </a:p>
          <a:p>
            <a:r>
              <a:rPr lang="en-GB" dirty="0" smtClean="0"/>
              <a:t>Patient education: leaflets, public campaigns </a:t>
            </a:r>
          </a:p>
          <a:p>
            <a:r>
              <a:rPr lang="en-GB" dirty="0" smtClean="0"/>
              <a:t>Mobile clinics </a:t>
            </a:r>
          </a:p>
          <a:p>
            <a:r>
              <a:rPr lang="en-GB" dirty="0" smtClean="0"/>
              <a:t>Motivational interviewing</a:t>
            </a:r>
          </a:p>
          <a:p>
            <a:r>
              <a:rPr lang="en-GB" dirty="0" smtClean="0"/>
              <a:t>Behaviour modification</a:t>
            </a:r>
          </a:p>
          <a:p>
            <a:r>
              <a:rPr lang="en-GB" dirty="0" smtClean="0"/>
              <a:t>Relapse prevention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Care programme approach</a:t>
            </a:r>
          </a:p>
          <a:p>
            <a:r>
              <a:rPr lang="en-GB" dirty="0" smtClean="0"/>
              <a:t>Multidisciplinary approach</a:t>
            </a:r>
          </a:p>
          <a:p>
            <a:r>
              <a:rPr lang="en-GB" dirty="0" smtClean="0"/>
              <a:t>Key worker</a:t>
            </a:r>
          </a:p>
          <a:p>
            <a:r>
              <a:rPr lang="en-GB" dirty="0" smtClean="0"/>
              <a:t>Involving family members </a:t>
            </a:r>
          </a:p>
          <a:p>
            <a:r>
              <a:rPr lang="en-GB" dirty="0" smtClean="0"/>
              <a:t>Treating </a:t>
            </a:r>
            <a:r>
              <a:rPr lang="en-GB" dirty="0" err="1" smtClean="0"/>
              <a:t>comorbid</a:t>
            </a:r>
            <a:r>
              <a:rPr lang="en-GB" dirty="0" smtClean="0"/>
              <a:t> disorders</a:t>
            </a:r>
          </a:p>
          <a:p>
            <a:r>
              <a:rPr lang="en-GB" dirty="0" smtClean="0"/>
              <a:t>Simplifying medication doses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Clinic timings</a:t>
            </a:r>
          </a:p>
          <a:p>
            <a:pPr marL="342900" lvl="1" indent="-342900">
              <a:buFontTx/>
              <a:buChar char="•"/>
            </a:pPr>
            <a:r>
              <a:rPr lang="en-GB" sz="3200" dirty="0" smtClean="0"/>
              <a:t>Home based treatment</a:t>
            </a:r>
          </a:p>
          <a:p>
            <a:pPr marL="342900" lvl="1" indent="-342900">
              <a:buFontTx/>
              <a:buChar char="•"/>
            </a:pPr>
            <a:r>
              <a:rPr lang="en-GB" sz="3200" dirty="0" smtClean="0"/>
              <a:t>Home visits</a:t>
            </a:r>
          </a:p>
          <a:p>
            <a:r>
              <a:rPr lang="en-GB" dirty="0" smtClean="0"/>
              <a:t>Reminders sent by SMS</a:t>
            </a:r>
          </a:p>
          <a:p>
            <a:r>
              <a:rPr lang="en-GB" dirty="0" smtClean="0"/>
              <a:t>Simple drug schedule e.g. Once daily dosing</a:t>
            </a:r>
          </a:p>
          <a:p>
            <a:r>
              <a:rPr lang="en-GB" dirty="0" smtClean="0"/>
              <a:t>Explaining possible side effects</a:t>
            </a:r>
          </a:p>
          <a:p>
            <a:r>
              <a:rPr lang="en-GB" dirty="0" smtClean="0"/>
              <a:t>Depot medication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Participatory </a:t>
            </a:r>
            <a:r>
              <a:rPr lang="en-GB" dirty="0" smtClean="0"/>
              <a:t>approaches</a:t>
            </a:r>
          </a:p>
          <a:p>
            <a:r>
              <a:rPr lang="en-GB" dirty="0" smtClean="0"/>
              <a:t>Assertive outreach teams</a:t>
            </a:r>
          </a:p>
          <a:p>
            <a:r>
              <a:rPr lang="en-GB" dirty="0" smtClean="0"/>
              <a:t>Community treatment orders </a:t>
            </a:r>
          </a:p>
          <a:p>
            <a:r>
              <a:rPr lang="en-GB" dirty="0" smtClean="0"/>
              <a:t>Electronic tagging </a:t>
            </a:r>
            <a:endParaRPr lang="en-GB" dirty="0" smtClean="0"/>
          </a:p>
          <a:p>
            <a:r>
              <a:rPr lang="en-GB" dirty="0" smtClean="0"/>
              <a:t>Motivational interviewing</a:t>
            </a:r>
          </a:p>
          <a:p>
            <a:r>
              <a:rPr lang="en-GB" dirty="0" smtClean="0"/>
              <a:t>Motivational Enhancement Therapy (MET)</a:t>
            </a:r>
            <a:endParaRPr lang="en-GB" dirty="0" smtClean="0"/>
          </a:p>
          <a:p>
            <a:r>
              <a:rPr lang="en-GB" dirty="0" smtClean="0"/>
              <a:t>Contingency management</a:t>
            </a:r>
          </a:p>
          <a:p>
            <a:pPr lvl="1"/>
            <a:r>
              <a:rPr lang="en-GB" dirty="0" smtClean="0"/>
              <a:t>Token economy, vouchers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 the terms adherence, compliance and concordance mean?</a:t>
            </a:r>
          </a:p>
          <a:p>
            <a:r>
              <a:rPr lang="en-GB" dirty="0" smtClean="0"/>
              <a:t> What factors affect compliance?</a:t>
            </a:r>
          </a:p>
          <a:p>
            <a:r>
              <a:rPr lang="en-GB" dirty="0" smtClean="0"/>
              <a:t>Can you think of ways in which adherence could be increased</a:t>
            </a:r>
            <a:r>
              <a:rPr lang="en-GB" dirty="0" smtClean="0"/>
              <a:t>? Give specific examples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Adherence: </a:t>
            </a:r>
            <a:r>
              <a:rPr lang="en-US" dirty="0" smtClean="0"/>
              <a:t>the extent to which a person’s behavior - such as seeking medical attention, filling prescriptions, taking medication appropriately, following a diet, attending follow-up appointments and executing </a:t>
            </a:r>
            <a:r>
              <a:rPr lang="en-US" dirty="0" err="1" smtClean="0"/>
              <a:t>behavioural</a:t>
            </a:r>
            <a:r>
              <a:rPr lang="en-US" dirty="0" smtClean="0"/>
              <a:t> lifestyle changes  corresponds with agreed recommendations from a healthcare provider (WHO 2003)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Compliance</a:t>
            </a:r>
          </a:p>
          <a:p>
            <a:pPr lvl="1"/>
            <a:r>
              <a:rPr lang="en-GB" dirty="0" smtClean="0"/>
              <a:t>Denotes passive status</a:t>
            </a:r>
          </a:p>
          <a:p>
            <a:pPr lvl="1"/>
            <a:r>
              <a:rPr lang="en-GB" dirty="0" smtClean="0"/>
              <a:t>Paternal connotation</a:t>
            </a:r>
          </a:p>
          <a:p>
            <a:pPr lvl="1"/>
            <a:r>
              <a:rPr lang="en-GB" dirty="0" smtClean="0"/>
              <a:t>One-dimensional on ‘medication taking behaviour’</a:t>
            </a:r>
          </a:p>
          <a:p>
            <a:pPr lvl="1"/>
            <a:r>
              <a:rPr lang="en-GB" dirty="0" smtClean="0"/>
              <a:t>Non-compliant meant as bad behaviour</a:t>
            </a:r>
          </a:p>
          <a:p>
            <a:r>
              <a:rPr lang="en-GB" dirty="0" smtClean="0"/>
              <a:t>Adherence </a:t>
            </a:r>
          </a:p>
          <a:p>
            <a:pPr lvl="1"/>
            <a:r>
              <a:rPr lang="en-GB" dirty="0" smtClean="0"/>
              <a:t>Has a more dynamic sense</a:t>
            </a:r>
          </a:p>
          <a:p>
            <a:pPr lvl="1"/>
            <a:r>
              <a:rPr lang="en-GB" dirty="0" smtClean="0"/>
              <a:t>Implies a spectrum of behaviours</a:t>
            </a:r>
          </a:p>
          <a:p>
            <a:pPr lvl="1"/>
            <a:r>
              <a:rPr lang="en-GB" dirty="0" smtClean="0"/>
              <a:t>Concentrates on outcome: ‘adhered to or not’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Concordance</a:t>
            </a:r>
          </a:p>
          <a:p>
            <a:pPr lvl="1"/>
            <a:r>
              <a:rPr lang="en-GB" dirty="0" smtClean="0"/>
              <a:t>‘Expert patient’</a:t>
            </a:r>
          </a:p>
          <a:p>
            <a:pPr lvl="1"/>
            <a:r>
              <a:rPr lang="en-GB" dirty="0" smtClean="0"/>
              <a:t>Differences between doctor and patient are legitimised</a:t>
            </a:r>
          </a:p>
          <a:p>
            <a:pPr lvl="1"/>
            <a:r>
              <a:rPr lang="en-GB" dirty="0" smtClean="0"/>
              <a:t>Negotiation is implied as a key factor</a:t>
            </a:r>
          </a:p>
          <a:p>
            <a:pPr lvl="1"/>
            <a:r>
              <a:rPr lang="en-GB" dirty="0" smtClean="0"/>
              <a:t>Gives respect to patient preference</a:t>
            </a:r>
          </a:p>
          <a:p>
            <a:pPr lvl="1"/>
            <a:r>
              <a:rPr lang="en-GB" dirty="0" smtClean="0"/>
              <a:t>Stresses on process than outcome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Prevalence of non-compliance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30- 40% of those with chronic illnesses such as diabetes do not adhere to treatment (WHO, 2003) </a:t>
            </a:r>
          </a:p>
          <a:p>
            <a:r>
              <a:rPr lang="en-GB" dirty="0" smtClean="0"/>
              <a:t>Non-adherence is not specific to mental illness</a:t>
            </a:r>
          </a:p>
          <a:p>
            <a:r>
              <a:rPr lang="en-GB" dirty="0" smtClean="0"/>
              <a:t>Adherence is not all or none but is graded from complete non-adherence to </a:t>
            </a:r>
            <a:r>
              <a:rPr lang="en-GB" dirty="0" err="1" smtClean="0"/>
              <a:t>nonsatisfactory</a:t>
            </a:r>
            <a:r>
              <a:rPr lang="en-GB" dirty="0" smtClean="0"/>
              <a:t>, partial, satisfactory and full adherence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Factors affecting 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Type of disease</a:t>
            </a:r>
          </a:p>
          <a:p>
            <a:r>
              <a:rPr lang="en-GB" dirty="0" smtClean="0"/>
              <a:t>Perception of severity of disease</a:t>
            </a:r>
          </a:p>
          <a:p>
            <a:r>
              <a:rPr lang="en-GB" dirty="0" smtClean="0"/>
              <a:t>Social factors  </a:t>
            </a:r>
          </a:p>
          <a:p>
            <a:r>
              <a:rPr lang="en-GB" dirty="0" smtClean="0"/>
              <a:t>Complexity of the regimen</a:t>
            </a:r>
          </a:p>
          <a:p>
            <a:r>
              <a:rPr lang="en-GB" dirty="0" smtClean="0"/>
              <a:t>Quality of the advice given</a:t>
            </a:r>
          </a:p>
          <a:p>
            <a:r>
              <a:rPr lang="en-GB" dirty="0" smtClean="0"/>
              <a:t>Doctor patient relationship</a:t>
            </a:r>
          </a:p>
          <a:p>
            <a:r>
              <a:rPr lang="en-GB" dirty="0" smtClean="0"/>
              <a:t>? New drugs with less side effects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Cognitive impairment</a:t>
            </a:r>
          </a:p>
          <a:p>
            <a:r>
              <a:rPr lang="en-GB" dirty="0" smtClean="0"/>
              <a:t>Lack of insight</a:t>
            </a:r>
          </a:p>
          <a:p>
            <a:r>
              <a:rPr lang="en-GB" dirty="0" smtClean="0"/>
              <a:t>Disease is symptomless initially </a:t>
            </a:r>
          </a:p>
          <a:p>
            <a:r>
              <a:rPr lang="en-GB" dirty="0" smtClean="0"/>
              <a:t>Chronic illness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Peer pressure or support </a:t>
            </a:r>
          </a:p>
          <a:p>
            <a:r>
              <a:rPr lang="en-GB" dirty="0" smtClean="0"/>
              <a:t>Illness experience</a:t>
            </a:r>
          </a:p>
          <a:p>
            <a:r>
              <a:rPr lang="en-GB" dirty="0" smtClean="0"/>
              <a:t>Religious conviction </a:t>
            </a:r>
          </a:p>
          <a:p>
            <a:r>
              <a:rPr lang="en-GB" dirty="0" smtClean="0"/>
              <a:t>Cultural factors </a:t>
            </a:r>
          </a:p>
          <a:p>
            <a:r>
              <a:rPr lang="en-GB" dirty="0" smtClean="0"/>
              <a:t>Illness behaviour</a:t>
            </a:r>
          </a:p>
          <a:p>
            <a:r>
              <a:rPr lang="en-GB" dirty="0" smtClean="0"/>
              <a:t>Poor doctor patient relationship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Factors leading to poor 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Long waiting time</a:t>
            </a:r>
          </a:p>
          <a:p>
            <a:r>
              <a:rPr lang="en-GB" dirty="0" smtClean="0"/>
              <a:t>Lack of a key worker</a:t>
            </a:r>
          </a:p>
          <a:p>
            <a:r>
              <a:rPr lang="en-GB" dirty="0" smtClean="0"/>
              <a:t>Adverse side effects from medication e.g. drowsiness, sexual side effects</a:t>
            </a:r>
          </a:p>
          <a:p>
            <a:r>
              <a:rPr lang="en-GB" dirty="0" smtClean="0"/>
              <a:t>Accessibility</a:t>
            </a:r>
          </a:p>
          <a:p>
            <a:r>
              <a:rPr lang="en-GB" dirty="0" smtClean="0"/>
              <a:t>Discreetness, stigma </a:t>
            </a:r>
          </a:p>
          <a:p>
            <a:r>
              <a:rPr lang="en-GB" dirty="0" smtClean="0"/>
              <a:t>Availability</a:t>
            </a:r>
          </a:p>
          <a:p>
            <a:r>
              <a:rPr lang="en-GB" dirty="0" smtClean="0"/>
              <a:t>Acceptability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Adherence to medical treatment</vt:lpstr>
      <vt:lpstr>Definition </vt:lpstr>
      <vt:lpstr>Terms </vt:lpstr>
      <vt:lpstr>Slide 4</vt:lpstr>
      <vt:lpstr>Prevalence of non-compliance</vt:lpstr>
      <vt:lpstr>Factors affecting compliance</vt:lpstr>
      <vt:lpstr>Type of disease</vt:lpstr>
      <vt:lpstr>Social factors</vt:lpstr>
      <vt:lpstr>Factors leading to poor compliance</vt:lpstr>
      <vt:lpstr>Measuring compliance</vt:lpstr>
      <vt:lpstr>Improving compliance</vt:lpstr>
      <vt:lpstr>Improving compliance</vt:lpstr>
      <vt:lpstr>Improving compliance</vt:lpstr>
      <vt:lpstr>Improving compliance</vt:lpstr>
      <vt:lpstr>Questions </vt:lpstr>
    </vt:vector>
  </TitlesOfParts>
  <Company>uon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Dr.Othieno</dc:creator>
  <cp:lastModifiedBy>Othieno</cp:lastModifiedBy>
  <cp:revision>17</cp:revision>
  <dcterms:created xsi:type="dcterms:W3CDTF">2006-03-21T06:17:01Z</dcterms:created>
  <dcterms:modified xsi:type="dcterms:W3CDTF">2011-08-28T17:11:30Z</dcterms:modified>
</cp:coreProperties>
</file>