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61" r:id="rId5"/>
    <p:sldId id="262" r:id="rId6"/>
    <p:sldId id="263" r:id="rId7"/>
    <p:sldId id="264" r:id="rId8"/>
    <p:sldId id="265" r:id="rId9"/>
    <p:sldId id="266" r:id="rId10"/>
    <p:sldId id="267" r:id="rId11"/>
    <p:sldId id="268" r:id="rId12"/>
    <p:sldId id="269" r:id="rId13"/>
    <p:sldId id="270"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72" d="100"/>
          <a:sy n="72" d="100"/>
        </p:scale>
        <p:origin x="-408" y="-102"/>
      </p:cViewPr>
      <p:guideLst>
        <p:guide orient="horz" pos="2160"/>
        <p:guide pos="384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3/23/2016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3/23/2016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3/23/2016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3/23/2016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3/23/2016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3/23/2016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pPr/>
              <a:t>3/23/2016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3/23/2016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3/23/2016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3/23/2016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pPr/>
              <a:t>3/23/2016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3/23/2016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3/23/2016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3/23/2016</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2A54C80-263E-416B-A8E0-580EDEADCBDC}" type="datetimeFigureOut">
              <a:rPr lang="en-US" dirty="0"/>
              <a:pPr/>
              <a:t>3/23/2016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3/23/2016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3/23/2016</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b="1" i="0">
                <a:solidFill>
                  <a:srgbClr val="252525"/>
                </a:solidFill>
                <a:effectLst/>
                <a:latin typeface="Linux Libertine"/>
              </a:rPr>
              <a:t>ANTICONVULSANTS </a:t>
            </a:r>
            <a:br>
              <a:rPr lang="en-GB" b="1" i="0">
                <a:solidFill>
                  <a:srgbClr val="252525"/>
                </a:solidFill>
                <a:effectLst/>
                <a:latin typeface="Linux Libertine"/>
              </a:rPr>
            </a:br>
            <a:r>
              <a:rPr lang="en-GB" b="1" i="0">
                <a:solidFill>
                  <a:srgbClr val="252525"/>
                </a:solidFill>
                <a:effectLst/>
                <a:latin typeface="Linux Libertine"/>
              </a:rPr>
              <a:t>USED IN PSYCHIATRY   </a:t>
            </a:r>
            <a:endParaRPr lang="en-US"/>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xmlns="" val="94139393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i="0">
                <a:solidFill>
                  <a:srgbClr val="111111"/>
                </a:solidFill>
                <a:effectLst/>
                <a:latin typeface="Helvetica"/>
              </a:rPr>
              <a:t>AEDS AND BONE LOSS</a:t>
            </a:r>
            <a:br>
              <a:rPr lang="en-GB" b="1" i="0">
                <a:solidFill>
                  <a:srgbClr val="111111"/>
                </a:solidFill>
                <a:effectLst/>
                <a:latin typeface="Helvetica"/>
              </a:rPr>
            </a:br>
            <a:endParaRPr lang="en-US"/>
          </a:p>
        </p:txBody>
      </p:sp>
      <p:sp>
        <p:nvSpPr>
          <p:cNvPr id="3" name="Content Placeholder 2"/>
          <p:cNvSpPr>
            <a:spLocks noGrp="1"/>
          </p:cNvSpPr>
          <p:nvPr>
            <p:ph idx="1"/>
          </p:nvPr>
        </p:nvSpPr>
        <p:spPr/>
        <p:txBody>
          <a:bodyPr/>
          <a:lstStyle/>
          <a:p>
            <a:r>
              <a:rPr lang="en-GB" b="0" i="0">
                <a:solidFill>
                  <a:srgbClr val="000000"/>
                </a:solidFill>
                <a:effectLst/>
                <a:latin typeface="Helvetica"/>
              </a:rPr>
              <a:t>AEDs cause bone loss and an increased risk of fracture by multiple mechanisms, notably by reducing serum vitamin D and increasing bone turnover. Enzyme inducers and enzyme inhibitors share this side effect, but evidence on its occurrence with the newer AEDs is limited.</a:t>
            </a:r>
          </a:p>
          <a:p>
            <a:r>
              <a:rPr lang="en-GB" b="0" i="0">
                <a:solidFill>
                  <a:srgbClr val="000000"/>
                </a:solidFill>
                <a:effectLst/>
                <a:latin typeface="Helvetica"/>
              </a:rPr>
              <a:t>For example, lamotrigine may not produce bone loss.</a:t>
            </a:r>
          </a:p>
          <a:p>
            <a:r>
              <a:rPr lang="en-GB" b="0" i="0">
                <a:solidFill>
                  <a:srgbClr val="000000"/>
                </a:solidFill>
                <a:effectLst/>
                <a:latin typeface="Helvetica"/>
              </a:rPr>
              <a:t>The compelling evidence of risk has led experts to propose that epileptic patients on AEDs should be screened at least with a baseline bone density scan and annual measurements of serum vitamin D, calcium, and alkaline phosphatase and should be treated with supplemental calcium and vitamin D.</a:t>
            </a:r>
            <a:endParaRPr lang="en-US"/>
          </a:p>
        </p:txBody>
      </p:sp>
    </p:spTree>
    <p:extLst>
      <p:ext uri="{BB962C8B-B14F-4D97-AF65-F5344CB8AC3E}">
        <p14:creationId xmlns:p14="http://schemas.microsoft.com/office/powerpoint/2010/main" xmlns="" val="367978627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i="0">
                <a:solidFill>
                  <a:srgbClr val="111111"/>
                </a:solidFill>
                <a:effectLst/>
                <a:latin typeface="Helvetica"/>
              </a:rPr>
              <a:t>CO-MORBIDITY OF EPILEPSY AND PSYCHIATRIC ILLNESS</a:t>
            </a:r>
            <a:br>
              <a:rPr lang="en-GB" b="1" i="0">
                <a:solidFill>
                  <a:srgbClr val="111111"/>
                </a:solidFill>
                <a:effectLst/>
                <a:latin typeface="Helvetica"/>
              </a:rPr>
            </a:br>
            <a:endParaRPr lang="en-US"/>
          </a:p>
        </p:txBody>
      </p:sp>
      <p:sp>
        <p:nvSpPr>
          <p:cNvPr id="3" name="Content Placeholder 2"/>
          <p:cNvSpPr>
            <a:spLocks noGrp="1"/>
          </p:cNvSpPr>
          <p:nvPr>
            <p:ph idx="1"/>
          </p:nvPr>
        </p:nvSpPr>
        <p:spPr/>
        <p:txBody>
          <a:bodyPr/>
          <a:lstStyle/>
          <a:p>
            <a:r>
              <a:rPr lang="en-GB" b="0" i="0">
                <a:solidFill>
                  <a:srgbClr val="000000"/>
                </a:solidFill>
                <a:effectLst/>
                <a:latin typeface="Helvetica"/>
              </a:rPr>
              <a:t>A crucial aspect of the use of AEDs in psychiatric patients is their use when the psychiatric patient also has epilepsy. The prevalence of psychiatric illness in epilepsy is high, particularly depression, which is under-recognised but has a substantial impact on quality of life.</a:t>
            </a:r>
          </a:p>
          <a:p>
            <a:r>
              <a:rPr lang="en-GB" b="0" i="0">
                <a:solidFill>
                  <a:srgbClr val="000000"/>
                </a:solidFill>
                <a:effectLst/>
                <a:latin typeface="Helvetica"/>
              </a:rPr>
              <a:t>As a first step in assessing such situations, consideration of adverse effects of the AEDs being used to treat epilepsy is appropriate.</a:t>
            </a:r>
          </a:p>
          <a:p>
            <a:r>
              <a:rPr lang="en-GB" b="0" i="0">
                <a:solidFill>
                  <a:srgbClr val="000000"/>
                </a:solidFill>
                <a:effectLst/>
                <a:latin typeface="Helvetica"/>
              </a:rPr>
              <a:t>This caution applies particularly to the learning disability population, in which such side effects may be both more common and more difficult to recognise.</a:t>
            </a:r>
          </a:p>
          <a:p>
            <a:r>
              <a:rPr lang="en-GB" b="0" i="0">
                <a:solidFill>
                  <a:srgbClr val="000000"/>
                </a:solidFill>
                <a:effectLst/>
                <a:latin typeface="Helvetica"/>
              </a:rPr>
              <a:t>The potential psychotropic effects of AEDs can, in part, guide the choice of agent for epilepsy; for example, the benefit of lamotrigine for depression has already been mentioned.</a:t>
            </a:r>
            <a:endParaRPr lang="en-US"/>
          </a:p>
        </p:txBody>
      </p:sp>
    </p:spTree>
    <p:extLst>
      <p:ext uri="{BB962C8B-B14F-4D97-AF65-F5344CB8AC3E}">
        <p14:creationId xmlns:p14="http://schemas.microsoft.com/office/powerpoint/2010/main" xmlns="" val="416014772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GB" b="0" i="0">
                <a:solidFill>
                  <a:srgbClr val="000000"/>
                </a:solidFill>
                <a:effectLst/>
                <a:latin typeface="Helvetica"/>
              </a:rPr>
              <a:t>When other psychotropic drugs are to be used in patients with epilepsy, consideration of drug interactions is necessary and complex. Certain antidepressants produce marked changes in AED levels, while others (such as citalopram, escitalopram, and sertraline) do not.</a:t>
            </a:r>
            <a:endParaRPr lang="en-US"/>
          </a:p>
        </p:txBody>
      </p:sp>
    </p:spTree>
    <p:extLst>
      <p:ext uri="{BB962C8B-B14F-4D97-AF65-F5344CB8AC3E}">
        <p14:creationId xmlns:p14="http://schemas.microsoft.com/office/powerpoint/2010/main" xmlns="" val="402650945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i="0">
                <a:solidFill>
                  <a:srgbClr val="111111"/>
                </a:solidFill>
                <a:effectLst/>
                <a:latin typeface="Helvetica"/>
              </a:rPr>
              <a:t>SUMMARY AND CONCLUSIONS</a:t>
            </a:r>
          </a:p>
        </p:txBody>
      </p:sp>
      <p:sp>
        <p:nvSpPr>
          <p:cNvPr id="3" name="Content Placeholder 2"/>
          <p:cNvSpPr>
            <a:spLocks noGrp="1"/>
          </p:cNvSpPr>
          <p:nvPr>
            <p:ph idx="1"/>
          </p:nvPr>
        </p:nvSpPr>
        <p:spPr/>
        <p:txBody>
          <a:bodyPr/>
          <a:lstStyle/>
          <a:p>
            <a:r>
              <a:rPr lang="en-GB" b="0" i="0">
                <a:solidFill>
                  <a:srgbClr val="000000"/>
                </a:solidFill>
                <a:effectLst/>
                <a:latin typeface="Helvetica"/>
              </a:rPr>
              <a:t>Without doubt these agents are a welcome advance. That their use has, in some respects, gone beyond the systematic evidence for efficacy testifies to the difficulty and urgency of providing effective treatment to many psychiatric patients. (The use of AEDs </a:t>
            </a:r>
            <a:r>
              <a:rPr lang="en-GB" b="0" i="1">
                <a:solidFill>
                  <a:srgbClr val="000000"/>
                </a:solidFill>
                <a:effectLst/>
                <a:latin typeface="Helvetica"/>
              </a:rPr>
              <a:t>in epilepsy</a:t>
            </a:r>
            <a:r>
              <a:rPr lang="en-GB" b="0" i="0">
                <a:solidFill>
                  <a:srgbClr val="000000"/>
                </a:solidFill>
                <a:effectLst/>
                <a:latin typeface="Helvetica"/>
              </a:rPr>
              <a:t> routinely goes beyond the evidence, when drugs approved on the basis of add on trials are used as first line treatment or monotherapy.) That the potential risks of AEDs in psychiatric patients are not fully understood signals a need for research and for caution on the part of clinicians, for caution does not have to mean undertreatment.</a:t>
            </a:r>
          </a:p>
          <a:p>
            <a:r>
              <a:rPr lang="en-GB" b="0" i="0">
                <a:solidFill>
                  <a:srgbClr val="000000"/>
                </a:solidFill>
                <a:effectLst/>
                <a:latin typeface="Helvetica"/>
              </a:rPr>
              <a:t>The potential risks of AEDs widely used in psychiatric patients are not fully understood</a:t>
            </a:r>
          </a:p>
          <a:p>
            <a:endParaRPr lang="en-US"/>
          </a:p>
        </p:txBody>
      </p:sp>
    </p:spTree>
    <p:extLst>
      <p:ext uri="{BB962C8B-B14F-4D97-AF65-F5344CB8AC3E}">
        <p14:creationId xmlns:p14="http://schemas.microsoft.com/office/powerpoint/2010/main" xmlns="" val="128092589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solidFill>
                  <a:schemeClr val="tx1"/>
                </a:solidFill>
              </a:rPr>
              <a:t>INTRODUCTION </a:t>
            </a:r>
            <a:endParaRPr lang="en-US">
              <a:solidFill>
                <a:schemeClr val="tx1"/>
              </a:solidFill>
            </a:endParaRPr>
          </a:p>
        </p:txBody>
      </p:sp>
      <p:sp>
        <p:nvSpPr>
          <p:cNvPr id="3" name="Content Placeholder 2"/>
          <p:cNvSpPr>
            <a:spLocks noGrp="1"/>
          </p:cNvSpPr>
          <p:nvPr>
            <p:ph idx="1"/>
          </p:nvPr>
        </p:nvSpPr>
        <p:spPr/>
        <p:txBody>
          <a:bodyPr/>
          <a:lstStyle/>
          <a:p>
            <a:r>
              <a:rPr lang="en-GB" b="1" i="0">
                <a:solidFill>
                  <a:srgbClr val="252525"/>
                </a:solidFill>
                <a:effectLst/>
                <a:latin typeface="Helvetica Neue"/>
              </a:rPr>
              <a:t>Anticonvulsants</a:t>
            </a:r>
            <a:r>
              <a:rPr lang="en-GB" b="0" i="0">
                <a:solidFill>
                  <a:srgbClr val="252525"/>
                </a:solidFill>
                <a:effectLst/>
                <a:latin typeface="Helvetica Neue"/>
              </a:rPr>
              <a:t> are a diverse </a:t>
            </a:r>
            <a:r>
              <a:rPr lang="en-GB" b="0" i="0">
                <a:solidFill>
                  <a:schemeClr val="tx1"/>
                </a:solidFill>
                <a:effectLst/>
                <a:latin typeface="Helvetica Neue"/>
              </a:rPr>
              <a:t>group of </a:t>
            </a:r>
            <a:r>
              <a:rPr lang="en-GB">
                <a:solidFill>
                  <a:schemeClr val="tx1"/>
                </a:solidFill>
                <a:latin typeface="Helvetica Neue"/>
              </a:rPr>
              <a:t>pharmacological a</a:t>
            </a:r>
            <a:r>
              <a:rPr lang="en-GB" b="0" i="0">
                <a:solidFill>
                  <a:schemeClr val="tx1"/>
                </a:solidFill>
                <a:effectLst/>
                <a:latin typeface="Helvetica Neue"/>
              </a:rPr>
              <a:t>gents used in the treatment of epileptic seizures. </a:t>
            </a:r>
          </a:p>
          <a:p>
            <a:r>
              <a:rPr lang="en-GB" b="0" i="0">
                <a:solidFill>
                  <a:srgbClr val="252525"/>
                </a:solidFill>
                <a:effectLst/>
                <a:latin typeface="Helvetica Neue"/>
              </a:rPr>
              <a:t>Anticonvulsants are more accurately called </a:t>
            </a:r>
            <a:r>
              <a:rPr lang="en-GB" b="1" i="0">
                <a:solidFill>
                  <a:srgbClr val="252525"/>
                </a:solidFill>
                <a:effectLst/>
                <a:latin typeface="Helvetica Neue"/>
              </a:rPr>
              <a:t>antiepileptic drugs</a:t>
            </a:r>
            <a:r>
              <a:rPr lang="en-GB" b="0" i="0">
                <a:solidFill>
                  <a:srgbClr val="252525"/>
                </a:solidFill>
                <a:effectLst/>
                <a:latin typeface="Helvetica Neue"/>
              </a:rPr>
              <a:t>(abbreviated "AEDs"), and are often referred to as </a:t>
            </a:r>
            <a:r>
              <a:rPr lang="en-GB" b="1" i="0">
                <a:solidFill>
                  <a:srgbClr val="252525"/>
                </a:solidFill>
                <a:effectLst/>
                <a:latin typeface="Helvetica Neue"/>
              </a:rPr>
              <a:t>antiseizure drugs</a:t>
            </a:r>
            <a:r>
              <a:rPr lang="en-GB" b="0" i="0">
                <a:solidFill>
                  <a:srgbClr val="252525"/>
                </a:solidFill>
                <a:effectLst/>
                <a:latin typeface="Helvetica Neue"/>
              </a:rPr>
              <a:t> because they provide symptomatic treatment only and have not been demonstrated to alter the course of epilepsy.</a:t>
            </a:r>
          </a:p>
          <a:p>
            <a:r>
              <a:rPr lang="en-GB">
                <a:solidFill>
                  <a:schemeClr val="tx1"/>
                </a:solidFill>
                <a:latin typeface="Helvetica Neue"/>
              </a:rPr>
              <a:t>They a</a:t>
            </a:r>
            <a:r>
              <a:rPr lang="en-GB" b="0" i="0">
                <a:solidFill>
                  <a:schemeClr val="tx1"/>
                </a:solidFill>
                <a:effectLst/>
                <a:latin typeface="Helvetica Neue"/>
              </a:rPr>
              <a:t>re also increasingly being used in the treatment of</a:t>
            </a:r>
            <a:r>
              <a:rPr lang="en-GB">
                <a:solidFill>
                  <a:schemeClr val="tx1"/>
                </a:solidFill>
                <a:latin typeface="Helvetica Neue"/>
              </a:rPr>
              <a:t> bipolar disorder </a:t>
            </a:r>
            <a:r>
              <a:rPr lang="en-GB" b="0" i="0">
                <a:solidFill>
                  <a:schemeClr val="tx1"/>
                </a:solidFill>
                <a:effectLst/>
                <a:latin typeface="Helvetica Neue"/>
              </a:rPr>
              <a:t>and </a:t>
            </a:r>
            <a:r>
              <a:rPr lang="en-GB">
                <a:solidFill>
                  <a:schemeClr val="tx1"/>
                </a:solidFill>
                <a:latin typeface="Helvetica Neue"/>
              </a:rPr>
              <a:t>borderline personality disorder</a:t>
            </a:r>
            <a:r>
              <a:rPr lang="en-GB" b="0" i="0">
                <a:solidFill>
                  <a:schemeClr val="tx1"/>
                </a:solidFill>
                <a:effectLst/>
                <a:latin typeface="Helvetica Neue"/>
              </a:rPr>
              <a:t>,</a:t>
            </a:r>
            <a:r>
              <a:rPr lang="en-GB" b="0" i="0" baseline="30000">
                <a:solidFill>
                  <a:schemeClr val="tx1"/>
                </a:solidFill>
                <a:effectLst/>
                <a:latin typeface="inherit"/>
              </a:rPr>
              <a:t> </a:t>
            </a:r>
            <a:r>
              <a:rPr lang="en-GB" b="0" i="0">
                <a:solidFill>
                  <a:schemeClr val="tx1"/>
                </a:solidFill>
                <a:effectLst/>
                <a:latin typeface="Helvetica Neue"/>
              </a:rPr>
              <a:t>since many seem to act as </a:t>
            </a:r>
            <a:r>
              <a:rPr lang="en-GB">
                <a:solidFill>
                  <a:schemeClr val="tx1"/>
                </a:solidFill>
                <a:latin typeface="Helvetica Neue"/>
              </a:rPr>
              <a:t>mood stabilizers,</a:t>
            </a:r>
            <a:r>
              <a:rPr lang="en-GB" b="0" i="0">
                <a:solidFill>
                  <a:schemeClr val="tx1"/>
                </a:solidFill>
                <a:effectLst/>
                <a:latin typeface="Helvetica Neue"/>
              </a:rPr>
              <a:t> and for the treatment of </a:t>
            </a:r>
            <a:r>
              <a:rPr lang="en-GB">
                <a:solidFill>
                  <a:schemeClr val="tx1"/>
                </a:solidFill>
                <a:latin typeface="Helvetica Neue"/>
              </a:rPr>
              <a:t>neuropathic pain.</a:t>
            </a:r>
            <a:endParaRPr lang="en-US">
              <a:solidFill>
                <a:schemeClr val="tx1"/>
              </a:solidFill>
            </a:endParaRPr>
          </a:p>
        </p:txBody>
      </p:sp>
    </p:spTree>
    <p:extLst>
      <p:ext uri="{BB962C8B-B14F-4D97-AF65-F5344CB8AC3E}">
        <p14:creationId xmlns:p14="http://schemas.microsoft.com/office/powerpoint/2010/main" xmlns="" val="64371431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a:solidFill>
                  <a:srgbClr val="000000"/>
                </a:solidFill>
                <a:latin typeface="arial" panose="020B0604020202020204" pitchFamily="34" charset="0"/>
              </a:rPr>
              <a:t>Th</a:t>
            </a:r>
            <a:r>
              <a:rPr lang="en-GB" b="1" i="0">
                <a:solidFill>
                  <a:srgbClr val="000000"/>
                </a:solidFill>
                <a:effectLst/>
                <a:latin typeface="arial" panose="020B0604020202020204" pitchFamily="34" charset="0"/>
              </a:rPr>
              <a:t>e effectiveness of anticonvulsants in psychiatric disorders.</a:t>
            </a:r>
            <a:br>
              <a:rPr lang="en-GB" b="1" i="0">
                <a:solidFill>
                  <a:srgbClr val="000000"/>
                </a:solidFill>
                <a:effectLst/>
                <a:latin typeface="arial" panose="020B0604020202020204" pitchFamily="34" charset="0"/>
              </a:rPr>
            </a:br>
            <a:endParaRPr lang="en-US"/>
          </a:p>
        </p:txBody>
      </p:sp>
      <p:sp>
        <p:nvSpPr>
          <p:cNvPr id="3" name="Content Placeholder 2"/>
          <p:cNvSpPr>
            <a:spLocks noGrp="1"/>
          </p:cNvSpPr>
          <p:nvPr>
            <p:ph idx="1"/>
          </p:nvPr>
        </p:nvSpPr>
        <p:spPr/>
        <p:txBody>
          <a:bodyPr/>
          <a:lstStyle/>
          <a:p>
            <a:r>
              <a:rPr lang="en-GB" b="0" i="0">
                <a:solidFill>
                  <a:srgbClr val="000000"/>
                </a:solidFill>
                <a:effectLst/>
                <a:latin typeface="arial" panose="020B0604020202020204" pitchFamily="34" charset="0"/>
              </a:rPr>
              <a:t>Anticonvulsant drugs are widely used in psychiatric indications. These include mainly:</a:t>
            </a:r>
          </a:p>
          <a:p>
            <a:pPr>
              <a:buFont typeface="+mj-lt"/>
              <a:buAutoNum type="arabicPeriod"/>
            </a:pPr>
            <a:r>
              <a:rPr lang="en-GB" b="0" i="0">
                <a:solidFill>
                  <a:srgbClr val="000000"/>
                </a:solidFill>
                <a:effectLst/>
                <a:latin typeface="arial" panose="020B0604020202020204" pitchFamily="34" charset="0"/>
              </a:rPr>
              <a:t>Alcohol and benzodiazepine withdrawal syndromes;</a:t>
            </a:r>
          </a:p>
          <a:p>
            <a:pPr>
              <a:buFont typeface="+mj-lt"/>
              <a:buAutoNum type="arabicPeriod"/>
            </a:pPr>
            <a:r>
              <a:rPr lang="en-GB">
                <a:solidFill>
                  <a:srgbClr val="000000"/>
                </a:solidFill>
                <a:latin typeface="arial" panose="020B0604020202020204" pitchFamily="34" charset="0"/>
              </a:rPr>
              <a:t>Pani</a:t>
            </a:r>
            <a:r>
              <a:rPr lang="en-GB" b="0" i="0">
                <a:solidFill>
                  <a:srgbClr val="000000"/>
                </a:solidFill>
                <a:effectLst/>
                <a:latin typeface="arial" panose="020B0604020202020204" pitchFamily="34" charset="0"/>
              </a:rPr>
              <a:t>c and anxiety disorders;</a:t>
            </a:r>
          </a:p>
          <a:p>
            <a:pPr>
              <a:buFont typeface="+mj-lt"/>
              <a:buAutoNum type="arabicPeriod"/>
            </a:pPr>
            <a:r>
              <a:rPr lang="en-GB">
                <a:solidFill>
                  <a:srgbClr val="000000"/>
                </a:solidFill>
                <a:latin typeface="arial" panose="020B0604020202020204" pitchFamily="34" charset="0"/>
              </a:rPr>
              <a:t>D</a:t>
            </a:r>
            <a:r>
              <a:rPr lang="en-GB" b="0" i="0">
                <a:solidFill>
                  <a:srgbClr val="000000"/>
                </a:solidFill>
                <a:effectLst/>
                <a:latin typeface="arial" panose="020B0604020202020204" pitchFamily="34" charset="0"/>
              </a:rPr>
              <a:t>ementia;</a:t>
            </a:r>
          </a:p>
          <a:p>
            <a:pPr>
              <a:buFont typeface="+mj-lt"/>
              <a:buAutoNum type="arabicPeriod"/>
            </a:pPr>
            <a:r>
              <a:rPr lang="en-GB">
                <a:solidFill>
                  <a:srgbClr val="000000"/>
                </a:solidFill>
                <a:latin typeface="arial" panose="020B0604020202020204" pitchFamily="34" charset="0"/>
              </a:rPr>
              <a:t>S</a:t>
            </a:r>
            <a:r>
              <a:rPr lang="en-GB" b="0" i="0">
                <a:solidFill>
                  <a:srgbClr val="000000"/>
                </a:solidFill>
                <a:effectLst/>
                <a:latin typeface="arial" panose="020B0604020202020204" pitchFamily="34" charset="0"/>
              </a:rPr>
              <a:t>chizophrenia;</a:t>
            </a:r>
          </a:p>
          <a:p>
            <a:pPr>
              <a:buFont typeface="+mj-lt"/>
              <a:buAutoNum type="arabicPeriod"/>
            </a:pPr>
            <a:r>
              <a:rPr lang="en-GB">
                <a:solidFill>
                  <a:srgbClr val="000000"/>
                </a:solidFill>
                <a:latin typeface="arial" panose="020B0604020202020204" pitchFamily="34" charset="0"/>
              </a:rPr>
              <a:t>Affe</a:t>
            </a:r>
            <a:r>
              <a:rPr lang="en-GB" b="0" i="0">
                <a:solidFill>
                  <a:srgbClr val="000000"/>
                </a:solidFill>
                <a:effectLst/>
                <a:latin typeface="arial" panose="020B0604020202020204" pitchFamily="34" charset="0"/>
              </a:rPr>
              <a:t>ctive disorders;</a:t>
            </a:r>
          </a:p>
          <a:p>
            <a:pPr>
              <a:buFont typeface="+mj-lt"/>
              <a:buAutoNum type="arabicPeriod"/>
            </a:pPr>
            <a:r>
              <a:rPr lang="en-GB">
                <a:solidFill>
                  <a:srgbClr val="000000"/>
                </a:solidFill>
                <a:latin typeface="arial" panose="020B0604020202020204" pitchFamily="34" charset="0"/>
              </a:rPr>
              <a:t>Bip</a:t>
            </a:r>
            <a:r>
              <a:rPr lang="en-GB" b="0" i="0">
                <a:solidFill>
                  <a:srgbClr val="000000"/>
                </a:solidFill>
                <a:effectLst/>
                <a:latin typeface="arial" panose="020B0604020202020204" pitchFamily="34" charset="0"/>
              </a:rPr>
              <a:t>olar affective disorders in particular</a:t>
            </a:r>
          </a:p>
          <a:p>
            <a:pPr>
              <a:buFont typeface="+mj-lt"/>
              <a:buAutoNum type="arabicPeriod"/>
            </a:pPr>
            <a:r>
              <a:rPr lang="en-GB">
                <a:solidFill>
                  <a:srgbClr val="000000"/>
                </a:solidFill>
                <a:latin typeface="arial" panose="020B0604020202020204" pitchFamily="34" charset="0"/>
              </a:rPr>
              <a:t>A</a:t>
            </a:r>
            <a:r>
              <a:rPr lang="en-GB" b="0" i="0">
                <a:solidFill>
                  <a:srgbClr val="000000"/>
                </a:solidFill>
                <a:effectLst/>
                <a:latin typeface="arial" panose="020B0604020202020204" pitchFamily="34" charset="0"/>
              </a:rPr>
              <a:t>nd, to some extent, personality disorders. </a:t>
            </a:r>
          </a:p>
        </p:txBody>
      </p:sp>
    </p:spTree>
    <p:extLst>
      <p:ext uri="{BB962C8B-B14F-4D97-AF65-F5344CB8AC3E}">
        <p14:creationId xmlns:p14="http://schemas.microsoft.com/office/powerpoint/2010/main" xmlns="" val="373111395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b="1" i="0">
                <a:solidFill>
                  <a:srgbClr val="111111"/>
                </a:solidFill>
                <a:effectLst/>
                <a:latin typeface="Helvetica"/>
              </a:rPr>
              <a:t>AEDS In Mood And Anxiety Disorders</a:t>
            </a:r>
            <a:endParaRPr lang="en-US"/>
          </a:p>
        </p:txBody>
      </p:sp>
      <p:sp>
        <p:nvSpPr>
          <p:cNvPr id="3" name="Content Placeholder 2"/>
          <p:cNvSpPr>
            <a:spLocks noGrp="1"/>
          </p:cNvSpPr>
          <p:nvPr>
            <p:ph idx="1"/>
          </p:nvPr>
        </p:nvSpPr>
        <p:spPr/>
        <p:txBody>
          <a:bodyPr/>
          <a:lstStyle/>
          <a:p>
            <a:r>
              <a:rPr lang="en-GB" b="0" i="0">
                <a:solidFill>
                  <a:srgbClr val="000000"/>
                </a:solidFill>
                <a:effectLst/>
                <a:latin typeface="Helvetica"/>
              </a:rPr>
              <a:t>Lithium remains the agent for bipolar mood disorder with the best documentation of efficacy across the phases of the disorder, depressed and manic, acute and maintenance.</a:t>
            </a:r>
            <a:endParaRPr lang="en-GB" b="0" i="0" baseline="30000">
              <a:solidFill>
                <a:srgbClr val="0000FF"/>
              </a:solidFill>
              <a:effectLst/>
              <a:latin typeface="Helvetica"/>
            </a:endParaRPr>
          </a:p>
          <a:p>
            <a:r>
              <a:rPr lang="en-GB" b="0" i="0">
                <a:solidFill>
                  <a:srgbClr val="000000"/>
                </a:solidFill>
                <a:effectLst/>
                <a:latin typeface="Helvetica"/>
              </a:rPr>
              <a:t>However, AEDs are now commonly used in the treatment of bipolar mood disorder. </a:t>
            </a:r>
          </a:p>
          <a:p>
            <a:r>
              <a:rPr lang="en-GB" b="0" i="0">
                <a:solidFill>
                  <a:srgbClr val="000000"/>
                </a:solidFill>
                <a:effectLst/>
                <a:latin typeface="Helvetica"/>
              </a:rPr>
              <a:t>Thus agents with efficacy for bipolar depressive or mixed states or for lithium refractory patients are particularly welcome, and considerable high quality evidence—and much more anecdotal or uncontrolled evidence—supports the use of AEDs for these indications.</a:t>
            </a:r>
            <a:endParaRPr lang="en-US"/>
          </a:p>
        </p:txBody>
      </p:sp>
    </p:spTree>
    <p:extLst>
      <p:ext uri="{BB962C8B-B14F-4D97-AF65-F5344CB8AC3E}">
        <p14:creationId xmlns:p14="http://schemas.microsoft.com/office/powerpoint/2010/main" xmlns="" val="124003686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i="0">
                <a:solidFill>
                  <a:srgbClr val="111111"/>
                </a:solidFill>
                <a:effectLst/>
                <a:latin typeface="Helvetica"/>
              </a:rPr>
              <a:t>AEDS In Other Mental Disorders</a:t>
            </a:r>
            <a:br>
              <a:rPr lang="en-GB" b="1" i="0">
                <a:solidFill>
                  <a:srgbClr val="111111"/>
                </a:solidFill>
                <a:effectLst/>
                <a:latin typeface="Helvetica"/>
              </a:rPr>
            </a:br>
            <a:r>
              <a:rPr lang="en-GB"/>
              <a:t/>
            </a:r>
            <a:br>
              <a:rPr lang="en-GB"/>
            </a:br>
            <a:endParaRPr lang="en-US"/>
          </a:p>
        </p:txBody>
      </p:sp>
      <p:sp>
        <p:nvSpPr>
          <p:cNvPr id="3" name="Content Placeholder 2"/>
          <p:cNvSpPr>
            <a:spLocks noGrp="1"/>
          </p:cNvSpPr>
          <p:nvPr>
            <p:ph idx="1"/>
          </p:nvPr>
        </p:nvSpPr>
        <p:spPr/>
        <p:txBody>
          <a:bodyPr/>
          <a:lstStyle/>
          <a:p>
            <a:r>
              <a:rPr lang="en-GB" b="0" i="0">
                <a:solidFill>
                  <a:srgbClr val="000000"/>
                </a:solidFill>
                <a:effectLst/>
                <a:latin typeface="Helvetica"/>
              </a:rPr>
              <a:t>The potential use of AEDs in schizophrenia, the subject of many open trials, was highlighted by a blinded, placebo controlled study in which lamotrigine was shown to be effective (in combination with clozapine) in treatment refractory schizophrenic patients.</a:t>
            </a:r>
          </a:p>
          <a:p>
            <a:r>
              <a:rPr lang="en-GB">
                <a:solidFill>
                  <a:srgbClr val="000000"/>
                </a:solidFill>
                <a:latin typeface="Helvetica"/>
              </a:rPr>
              <a:t>T</a:t>
            </a:r>
            <a:r>
              <a:rPr lang="en-GB" b="0" i="0">
                <a:solidFill>
                  <a:srgbClr val="000000"/>
                </a:solidFill>
                <a:effectLst/>
                <a:latin typeface="Helvetica"/>
              </a:rPr>
              <a:t>he anti-glutamatergic action of lamotrigine is of particular interest because of a current focus on glutamatergic mechanisms in schizophrenia; lamotrigine via inhibition of glutamate release may be synergistic with clozapine, which is a glutamate antagonist.</a:t>
            </a:r>
          </a:p>
          <a:p>
            <a:r>
              <a:rPr lang="en-GB" b="0" i="0">
                <a:solidFill>
                  <a:srgbClr val="000000"/>
                </a:solidFill>
                <a:effectLst/>
                <a:latin typeface="Helvetica"/>
              </a:rPr>
              <a:t>The overlap of mood disorder, especially sub-syndromal bipolar mood disorder with rapid cycling and dysphoria or irritability, and borderline personality disorder (BPD) is a matter of active investigation.</a:t>
            </a:r>
          </a:p>
          <a:p>
            <a:endParaRPr lang="en-US"/>
          </a:p>
        </p:txBody>
      </p:sp>
    </p:spTree>
    <p:extLst>
      <p:ext uri="{BB962C8B-B14F-4D97-AF65-F5344CB8AC3E}">
        <p14:creationId xmlns:p14="http://schemas.microsoft.com/office/powerpoint/2010/main" xmlns="" val="383348958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i="0">
                <a:solidFill>
                  <a:srgbClr val="111111"/>
                </a:solidFill>
                <a:effectLst/>
                <a:latin typeface="Helvetica"/>
              </a:rPr>
              <a:t>AEDS For Agitation And In Those With Learning  Disability</a:t>
            </a:r>
            <a:br>
              <a:rPr lang="en-GB" b="1" i="0">
                <a:solidFill>
                  <a:srgbClr val="111111"/>
                </a:solidFill>
                <a:effectLst/>
                <a:latin typeface="Helvetica"/>
              </a:rPr>
            </a:br>
            <a:endParaRPr lang="en-US"/>
          </a:p>
        </p:txBody>
      </p:sp>
      <p:sp>
        <p:nvSpPr>
          <p:cNvPr id="3" name="Content Placeholder 2"/>
          <p:cNvSpPr>
            <a:spLocks noGrp="1"/>
          </p:cNvSpPr>
          <p:nvPr>
            <p:ph idx="1"/>
          </p:nvPr>
        </p:nvSpPr>
        <p:spPr/>
        <p:txBody>
          <a:bodyPr/>
          <a:lstStyle/>
          <a:p>
            <a:r>
              <a:rPr lang="en-GB" b="0" i="0">
                <a:solidFill>
                  <a:srgbClr val="000000"/>
                </a:solidFill>
                <a:effectLst/>
                <a:latin typeface="Helvetica"/>
              </a:rPr>
              <a:t>AEDs have come to be widely used for agitation and aggression in the demented elderly and in children and adults with learning disability. A neuroprotective role for divalproex has even been suggested.</a:t>
            </a:r>
            <a:endParaRPr lang="en-GB" baseline="30000">
              <a:solidFill>
                <a:srgbClr val="0000FF"/>
              </a:solidFill>
              <a:latin typeface="Helvetica"/>
            </a:endParaRPr>
          </a:p>
          <a:p>
            <a:r>
              <a:rPr lang="en-GB">
                <a:solidFill>
                  <a:srgbClr val="000000"/>
                </a:solidFill>
                <a:latin typeface="Helvetica"/>
              </a:rPr>
              <a:t>In ge</a:t>
            </a:r>
            <a:r>
              <a:rPr lang="en-GB" b="0" i="0">
                <a:solidFill>
                  <a:srgbClr val="000000"/>
                </a:solidFill>
                <a:effectLst/>
                <a:latin typeface="Helvetica"/>
              </a:rPr>
              <a:t>neral, the data supporting the practice of treating agitation with AEDs are not of high quality; a recent Cochrane review found major methodological flaws in existing studies and could not support the use of divalproex in dementia.</a:t>
            </a:r>
            <a:endParaRPr lang="en-US"/>
          </a:p>
        </p:txBody>
      </p:sp>
    </p:spTree>
    <p:extLst>
      <p:ext uri="{BB962C8B-B14F-4D97-AF65-F5344CB8AC3E}">
        <p14:creationId xmlns:p14="http://schemas.microsoft.com/office/powerpoint/2010/main" xmlns="" val="179551576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i="0">
                <a:solidFill>
                  <a:srgbClr val="111111"/>
                </a:solidFill>
                <a:effectLst/>
                <a:latin typeface="Helvetica"/>
              </a:rPr>
              <a:t>AEDS And Weight</a:t>
            </a:r>
          </a:p>
        </p:txBody>
      </p:sp>
      <p:sp>
        <p:nvSpPr>
          <p:cNvPr id="3" name="Content Placeholder 2"/>
          <p:cNvSpPr>
            <a:spLocks noGrp="1"/>
          </p:cNvSpPr>
          <p:nvPr>
            <p:ph idx="1"/>
          </p:nvPr>
        </p:nvSpPr>
        <p:spPr/>
        <p:txBody>
          <a:bodyPr>
            <a:normAutofit lnSpcReduction="10000"/>
          </a:bodyPr>
          <a:lstStyle/>
          <a:p>
            <a:r>
              <a:rPr lang="en-GB" b="0" i="0">
                <a:solidFill>
                  <a:srgbClr val="000000"/>
                </a:solidFill>
                <a:effectLst/>
                <a:latin typeface="Helvetica"/>
              </a:rPr>
              <a:t>Weight gain produced by psychiatric drugs and the related “metabolic syndrome” of insulin resistance, dyslipidaemia, abdominal obesity, and elevated blood pressure emerged as a focus of psychiatric concern with the advent of the newer antipsychotic agents. </a:t>
            </a:r>
          </a:p>
          <a:p>
            <a:r>
              <a:rPr lang="en-GB">
                <a:solidFill>
                  <a:srgbClr val="000000"/>
                </a:solidFill>
                <a:latin typeface="Helvetica"/>
              </a:rPr>
              <a:t>H</a:t>
            </a:r>
            <a:r>
              <a:rPr lang="en-GB" b="0" i="0">
                <a:solidFill>
                  <a:srgbClr val="000000"/>
                </a:solidFill>
                <a:effectLst/>
                <a:latin typeface="Helvetica"/>
              </a:rPr>
              <a:t>owever, weight gain is an important consideration with antidepressants, lithium, carbamazepine, and divalproex.The potential of divalproex to cause fatty liver (by virtue of its association with the metabolic syndrome, not by idiosyncratic hepatotoxicity) is an additional concern. Perhaps this latter risk extends to other agents that promote weight gain. </a:t>
            </a:r>
          </a:p>
          <a:p>
            <a:r>
              <a:rPr lang="en-GB" b="0" i="0">
                <a:solidFill>
                  <a:srgbClr val="000000"/>
                </a:solidFill>
                <a:effectLst/>
                <a:latin typeface="Helvetica"/>
              </a:rPr>
              <a:t>The advent of AEDs that are weight neutral, such as lamotrigine and levetiracetam, or produce weight loss, such as topiramate and zonisamide, is thus an important development. Topiramate may find a specific use in the treatment of bulimia.</a:t>
            </a:r>
            <a:endParaRPr lang="en-US"/>
          </a:p>
        </p:txBody>
      </p:sp>
    </p:spTree>
    <p:extLst>
      <p:ext uri="{BB962C8B-B14F-4D97-AF65-F5344CB8AC3E}">
        <p14:creationId xmlns:p14="http://schemas.microsoft.com/office/powerpoint/2010/main" xmlns="" val="400304681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i="0">
                <a:solidFill>
                  <a:srgbClr val="111111"/>
                </a:solidFill>
                <a:effectLst/>
                <a:latin typeface="Helvetica"/>
              </a:rPr>
              <a:t>AEDS And Hormonal Side Effects </a:t>
            </a:r>
          </a:p>
        </p:txBody>
      </p:sp>
      <p:sp>
        <p:nvSpPr>
          <p:cNvPr id="3" name="Content Placeholder 2"/>
          <p:cNvSpPr>
            <a:spLocks noGrp="1"/>
          </p:cNvSpPr>
          <p:nvPr>
            <p:ph idx="1"/>
          </p:nvPr>
        </p:nvSpPr>
        <p:spPr/>
        <p:txBody>
          <a:bodyPr/>
          <a:lstStyle/>
          <a:p>
            <a:r>
              <a:rPr lang="en-GB" b="0" i="0">
                <a:solidFill>
                  <a:srgbClr val="000000"/>
                </a:solidFill>
                <a:effectLst/>
                <a:latin typeface="Helvetica"/>
              </a:rPr>
              <a:t>Reproductive endocrine disorders are common in epileptic women, but the role of AEDs in the dysfunction remains controversial.</a:t>
            </a:r>
          </a:p>
          <a:p>
            <a:r>
              <a:rPr lang="en-GB">
                <a:solidFill>
                  <a:srgbClr val="000000"/>
                </a:solidFill>
                <a:latin typeface="Helvetica"/>
              </a:rPr>
              <a:t>E</a:t>
            </a:r>
            <a:r>
              <a:rPr lang="en-GB" b="0" i="0">
                <a:solidFill>
                  <a:srgbClr val="000000"/>
                </a:solidFill>
                <a:effectLst/>
                <a:latin typeface="Helvetica"/>
              </a:rPr>
              <a:t>vidence from several centres demonstrates that valproate produces elevated androgen levels, although the elevations may not correlate with symptomatic measures of androgen excess (the polycystic ovary syndrome). </a:t>
            </a:r>
          </a:p>
          <a:p>
            <a:r>
              <a:rPr lang="en-GB">
                <a:solidFill>
                  <a:srgbClr val="000000"/>
                </a:solidFill>
                <a:latin typeface="Helvetica"/>
              </a:rPr>
              <a:t>T</a:t>
            </a:r>
            <a:r>
              <a:rPr lang="en-GB" b="0" i="0">
                <a:solidFill>
                  <a:srgbClr val="000000"/>
                </a:solidFill>
                <a:effectLst/>
                <a:latin typeface="Helvetica"/>
              </a:rPr>
              <a:t>his effect appears not to depend solely on valproate induced weight gain.</a:t>
            </a:r>
            <a:endParaRPr lang="en-US"/>
          </a:p>
        </p:txBody>
      </p:sp>
    </p:spTree>
    <p:extLst>
      <p:ext uri="{BB962C8B-B14F-4D97-AF65-F5344CB8AC3E}">
        <p14:creationId xmlns:p14="http://schemas.microsoft.com/office/powerpoint/2010/main" xmlns="" val="254619703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i="0">
                <a:solidFill>
                  <a:srgbClr val="111111"/>
                </a:solidFill>
                <a:effectLst/>
                <a:latin typeface="Helvetica"/>
              </a:rPr>
              <a:t>COGNITIVE AND BEHAVIOURAL SIDE EFFECTS OF AEDS</a:t>
            </a:r>
            <a:br>
              <a:rPr lang="en-GB" b="1" i="0">
                <a:solidFill>
                  <a:srgbClr val="111111"/>
                </a:solidFill>
                <a:effectLst/>
                <a:latin typeface="Helvetica"/>
              </a:rPr>
            </a:br>
            <a:endParaRPr lang="en-US"/>
          </a:p>
        </p:txBody>
      </p:sp>
      <p:sp>
        <p:nvSpPr>
          <p:cNvPr id="3" name="Content Placeholder 2"/>
          <p:cNvSpPr>
            <a:spLocks noGrp="1"/>
          </p:cNvSpPr>
          <p:nvPr>
            <p:ph idx="1"/>
          </p:nvPr>
        </p:nvSpPr>
        <p:spPr/>
        <p:txBody>
          <a:bodyPr/>
          <a:lstStyle/>
          <a:p>
            <a:r>
              <a:rPr lang="en-GB" b="0" i="0">
                <a:solidFill>
                  <a:srgbClr val="000000"/>
                </a:solidFill>
                <a:effectLst/>
                <a:latin typeface="Helvetica"/>
              </a:rPr>
              <a:t>The literature on the cognitive, emotional, and behavioural impact of AEDs on epileptic patients has been held up as a warning to psychiatrists about the potential for adverse effects in psychiatric patients.</a:t>
            </a:r>
          </a:p>
          <a:p>
            <a:r>
              <a:rPr lang="en-GB" b="0" i="0">
                <a:solidFill>
                  <a:srgbClr val="000000"/>
                </a:solidFill>
                <a:effectLst/>
                <a:latin typeface="Helvetica"/>
              </a:rPr>
              <a:t>This potential was recognised early in the psychiatric literature when carbamazepine used in borderline personality disorder was reported to cause depression.</a:t>
            </a:r>
          </a:p>
          <a:p>
            <a:r>
              <a:rPr lang="en-GB" b="0" i="0">
                <a:solidFill>
                  <a:srgbClr val="000000"/>
                </a:solidFill>
                <a:effectLst/>
                <a:latin typeface="Helvetica"/>
              </a:rPr>
              <a:t>Such effects might be particularly likely because of vulnerability indicated by psychiatric history, and might be hard to recognise because of concurrent primary psychiatric symptoms.</a:t>
            </a:r>
          </a:p>
          <a:p>
            <a:r>
              <a:rPr lang="en-GB" b="0" i="0">
                <a:solidFill>
                  <a:srgbClr val="000000"/>
                </a:solidFill>
                <a:effectLst/>
                <a:latin typeface="Helvetica"/>
              </a:rPr>
              <a:t>However, adverse behavioural effects in epileptic patients might be a consequence of interaction between the epileptic brain and the AED, so such effects might be less likely in psychiatric populations. </a:t>
            </a:r>
          </a:p>
          <a:p>
            <a:endParaRPr lang="en-US"/>
          </a:p>
        </p:txBody>
      </p:sp>
    </p:spTree>
    <p:extLst>
      <p:ext uri="{BB962C8B-B14F-4D97-AF65-F5344CB8AC3E}">
        <p14:creationId xmlns:p14="http://schemas.microsoft.com/office/powerpoint/2010/main" xmlns="" val="3083107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xmlns=""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otalTime>1</TotalTime>
  <Words>991</Words>
  <Application>Microsoft Office PowerPoint</Application>
  <PresentationFormat>Custom</PresentationFormat>
  <Paragraphs>51</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Facet</vt:lpstr>
      <vt:lpstr>ANTICONVULSANTS  USED IN PSYCHIATRY   </vt:lpstr>
      <vt:lpstr>INTRODUCTION </vt:lpstr>
      <vt:lpstr>The effectiveness of anticonvulsants in psychiatric disorders. </vt:lpstr>
      <vt:lpstr>AEDS In Mood And Anxiety Disorders</vt:lpstr>
      <vt:lpstr>AEDS In Other Mental Disorders  </vt:lpstr>
      <vt:lpstr>AEDS For Agitation And In Those With Learning  Disability </vt:lpstr>
      <vt:lpstr>AEDS And Weight</vt:lpstr>
      <vt:lpstr>AEDS And Hormonal Side Effects </vt:lpstr>
      <vt:lpstr>COGNITIVE AND BEHAVIOURAL SIDE EFFECTS OF AEDS </vt:lpstr>
      <vt:lpstr>AEDS AND BONE LOSS </vt:lpstr>
      <vt:lpstr>CO-MORBIDITY OF EPILEPSY AND PSYCHIATRIC ILLNESS </vt:lpstr>
      <vt:lpstr>Slide 12</vt:lpstr>
      <vt:lpstr>SUMMARY AND CONCLUSIONS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ANTICONVULSANTS  USED IN PSYCHIATRY</dc:title>
  <dc:creator>DR E O RIAKO</dc:creator>
  <cp:lastModifiedBy>User</cp:lastModifiedBy>
  <cp:revision>1</cp:revision>
  <dcterms:modified xsi:type="dcterms:W3CDTF">2016-03-23T05:51:06Z</dcterms:modified>
</cp:coreProperties>
</file>