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1"/>
  </p:notesMasterIdLst>
  <p:sldIdLst>
    <p:sldId id="256" r:id="rId2"/>
    <p:sldId id="322" r:id="rId3"/>
    <p:sldId id="264" r:id="rId4"/>
    <p:sldId id="262" r:id="rId5"/>
    <p:sldId id="266" r:id="rId6"/>
    <p:sldId id="263" r:id="rId7"/>
    <p:sldId id="297" r:id="rId8"/>
    <p:sldId id="333" r:id="rId9"/>
    <p:sldId id="273" r:id="rId10"/>
    <p:sldId id="329" r:id="rId11"/>
    <p:sldId id="327" r:id="rId12"/>
    <p:sldId id="331" r:id="rId13"/>
    <p:sldId id="349" r:id="rId14"/>
    <p:sldId id="277" r:id="rId15"/>
    <p:sldId id="267" r:id="rId16"/>
    <p:sldId id="278" r:id="rId17"/>
    <p:sldId id="346" r:id="rId18"/>
    <p:sldId id="299" r:id="rId19"/>
    <p:sldId id="300" r:id="rId20"/>
    <p:sldId id="345" r:id="rId21"/>
    <p:sldId id="279" r:id="rId22"/>
    <p:sldId id="301" r:id="rId23"/>
    <p:sldId id="335" r:id="rId24"/>
    <p:sldId id="336" r:id="rId25"/>
    <p:sldId id="338" r:id="rId26"/>
    <p:sldId id="340" r:id="rId27"/>
    <p:sldId id="337" r:id="rId28"/>
    <p:sldId id="334" r:id="rId29"/>
    <p:sldId id="302" r:id="rId30"/>
    <p:sldId id="303" r:id="rId31"/>
    <p:sldId id="268" r:id="rId32"/>
    <p:sldId id="347" r:id="rId33"/>
    <p:sldId id="304" r:id="rId34"/>
    <p:sldId id="343" r:id="rId35"/>
    <p:sldId id="330" r:id="rId36"/>
    <p:sldId id="348" r:id="rId37"/>
    <p:sldId id="341" r:id="rId38"/>
    <p:sldId id="342" r:id="rId39"/>
    <p:sldId id="305" r:id="rId40"/>
    <p:sldId id="293" r:id="rId41"/>
    <p:sldId id="307" r:id="rId42"/>
    <p:sldId id="311" r:id="rId43"/>
    <p:sldId id="312" r:id="rId44"/>
    <p:sldId id="313" r:id="rId45"/>
    <p:sldId id="306" r:id="rId46"/>
    <p:sldId id="308" r:id="rId47"/>
    <p:sldId id="309" r:id="rId48"/>
    <p:sldId id="325" r:id="rId49"/>
    <p:sldId id="320" r:id="rId50"/>
    <p:sldId id="315" r:id="rId51"/>
    <p:sldId id="316" r:id="rId52"/>
    <p:sldId id="317" r:id="rId53"/>
    <p:sldId id="318" r:id="rId54"/>
    <p:sldId id="319" r:id="rId55"/>
    <p:sldId id="258" r:id="rId56"/>
    <p:sldId id="274" r:id="rId57"/>
    <p:sldId id="323" r:id="rId58"/>
    <p:sldId id="284" r:id="rId59"/>
    <p:sldId id="285" r:id="rId60"/>
    <p:sldId id="270" r:id="rId61"/>
    <p:sldId id="289" r:id="rId62"/>
    <p:sldId id="288" r:id="rId63"/>
    <p:sldId id="269" r:id="rId64"/>
    <p:sldId id="290" r:id="rId65"/>
    <p:sldId id="291" r:id="rId66"/>
    <p:sldId id="260" r:id="rId67"/>
    <p:sldId id="282" r:id="rId68"/>
    <p:sldId id="281" r:id="rId69"/>
    <p:sldId id="280" r:id="rId7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44" autoAdjust="0"/>
  </p:normalViewPr>
  <p:slideViewPr>
    <p:cSldViewPr>
      <p:cViewPr>
        <p:scale>
          <a:sx n="80" d="100"/>
          <a:sy n="80" d="100"/>
        </p:scale>
        <p:origin x="-594" y="198"/>
      </p:cViewPr>
      <p:guideLst>
        <p:guide orient="horz" pos="2160"/>
        <p:guide pos="2880"/>
      </p:guideLst>
    </p:cSldViewPr>
  </p:slideViewPr>
  <p:outlineViewPr>
    <p:cViewPr>
      <p:scale>
        <a:sx n="33" d="100"/>
        <a:sy n="33" d="100"/>
      </p:scale>
      <p:origin x="0" y="21234"/>
    </p:cViewPr>
  </p:outlineViewPr>
  <p:notesTextViewPr>
    <p:cViewPr>
      <p:scale>
        <a:sx n="100" d="100"/>
        <a:sy n="100" d="100"/>
      </p:scale>
      <p:origin x="0" y="0"/>
    </p:cViewPr>
  </p:notesTextViewPr>
  <p:sorterViewPr>
    <p:cViewPr>
      <p:scale>
        <a:sx n="100" d="100"/>
        <a:sy n="100" d="100"/>
      </p:scale>
      <p:origin x="0" y="92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3D50D-C136-418B-9B50-8476FA32CAE6}" type="datetimeFigureOut">
              <a:rPr lang="af-ZA" smtClean="0"/>
              <a:pPr/>
              <a:t>2010/06/27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61BA1-9101-4153-86BF-B057151E7A4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1CE61BA1-9101-4153-86BF-B057151E7A4A}"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1CE61BA1-9101-4153-86BF-B057151E7A4A}"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E61BA1-9101-4153-86BF-B057151E7A4A}" type="slidenum">
              <a:rPr lang="en-GB" smtClean="0"/>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CE61BA1-9101-4153-86BF-B057151E7A4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GB"/>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GB"/>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GB"/>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GB"/>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GB"/>
                    </a:p>
                  </p:txBody>
                </p:sp>
                <p:grpSp>
                  <p:nvGrpSpPr>
                    <p:cNvPr id="40" name="Group 166"/>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GB"/>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GB"/>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GB"/>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GB"/>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GB"/>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GB"/>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GB"/>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GB"/>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GB"/>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GB"/>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GB"/>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GB"/>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GB"/>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GB"/>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GB"/>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GB"/>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GB"/>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GB"/>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GB"/>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GB"/>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GB"/>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GB"/>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GB"/>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GB"/>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GB"/>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GB"/>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GB"/>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GB"/>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GB"/>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GB"/>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GB"/>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GB"/>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GB"/>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GB"/>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GB"/>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GB"/>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GB"/>
                        </a:p>
                      </p:txBody>
                    </p:sp>
                    <p:grpSp>
                      <p:nvGrpSpPr>
                        <p:cNvPr id="79" name="Group 51"/>
                        <p:cNvGrpSpPr>
                          <a:grpSpLocks/>
                        </p:cNvGrpSpPr>
                        <p:nvPr userDrawn="1"/>
                      </p:nvGrpSpPr>
                      <p:grpSpPr bwMode="auto">
                        <a:xfrm>
                          <a:off x="3" y="1809"/>
                          <a:ext cx="3672" cy="2049"/>
                          <a:chOff x="8" y="1813"/>
                          <a:chExt cx="3672" cy="2049"/>
                        </a:xfrm>
                      </p:grpSpPr>
                      <p:sp>
                        <p:nvSpPr>
                          <p:cNvPr id="116" name="Oval 52"/>
                          <p:cNvSpPr>
                            <a:spLocks noChangeArrowheads="1"/>
                          </p:cNvSpPr>
                          <p:nvPr userDrawn="1"/>
                        </p:nvSpPr>
                        <p:spPr bwMode="hidden">
                          <a:xfrm rot="-2819839">
                            <a:off x="1546" y="2869"/>
                            <a:ext cx="161" cy="280"/>
                          </a:xfrm>
                          <a:prstGeom prst="ellipse">
                            <a:avLst/>
                          </a:prstGeom>
                          <a:noFill/>
                          <a:ln w="9525">
                            <a:solidFill>
                              <a:schemeClr val="accent2"/>
                            </a:solidFill>
                            <a:round/>
                            <a:headEnd/>
                            <a:tailEnd/>
                          </a:ln>
                          <a:effectLst/>
                        </p:spPr>
                        <p:txBody>
                          <a:bodyPr wrap="none" anchor="ctr"/>
                          <a:lstStyle/>
                          <a:p>
                            <a:pPr>
                              <a:defRPr/>
                            </a:pPr>
                            <a:endParaRPr lang="en-GB"/>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GB"/>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GB"/>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GB"/>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en-GB"/>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GB"/>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ffectLst/>
                        </p:spPr>
                        <p:txBody>
                          <a:bodyPr wrap="none" anchor="ctr"/>
                          <a:lstStyle/>
                          <a:p>
                            <a:pPr>
                              <a:defRPr/>
                            </a:pPr>
                            <a:endParaRPr lang="en-GB"/>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GB"/>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a:defRPr/>
                            </a:pPr>
                            <a:endParaRPr lang="en-GB"/>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ffectLst/>
                        </p:spPr>
                        <p:txBody>
                          <a:bodyPr wrap="none" anchor="ctr"/>
                          <a:lstStyle/>
                          <a:p>
                            <a:pPr>
                              <a:defRPr/>
                            </a:pPr>
                            <a:endParaRPr lang="en-GB"/>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GB"/>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a:defRPr/>
                            </a:pPr>
                            <a:endParaRPr lang="en-GB"/>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GB"/>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GB"/>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GB"/>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GB"/>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GB"/>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GB"/>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GB"/>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GB"/>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GB"/>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GB"/>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GB"/>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GB"/>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GB"/>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GB"/>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GB"/>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GB"/>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GB"/>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GB"/>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GB"/>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GB"/>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GB"/>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GB"/>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GB"/>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GB"/>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GB"/>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GB"/>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GB"/>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GB"/>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GB"/>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GB"/>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GB"/>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GB"/>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GB"/>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GB"/>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GB"/>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GB"/>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GB"/>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GB"/>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GB"/>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GB"/>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GB"/>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GB"/>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GB"/>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GB"/>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GB"/>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GB"/>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GB"/>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GB"/>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GB"/>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GB"/>
              </a:p>
            </p:txBody>
          </p:sp>
          <p:grpSp>
            <p:nvGrpSpPr>
              <p:cNvPr id="13" name="Group 120"/>
              <p:cNvGrpSpPr>
                <a:grpSpLocks noChangeAspect="1"/>
              </p:cNvGrpSpPr>
              <p:nvPr/>
            </p:nvGrpSpPr>
            <p:grpSpPr bwMode="auto">
              <a:xfrm>
                <a:off x="3066" y="1317"/>
                <a:ext cx="260" cy="297"/>
                <a:chOff x="3044" y="1265"/>
                <a:chExt cx="365" cy="424"/>
              </a:xfrm>
            </p:grpSpPr>
            <p:sp>
              <p:nvSpPr>
                <p:cNvPr id="14" name="Oval 121"/>
                <p:cNvSpPr>
                  <a:spLocks noChangeAspect="1" noChangeArrowheads="1"/>
                </p:cNvSpPr>
                <p:nvPr userDrawn="1"/>
              </p:nvSpPr>
              <p:spPr bwMode="hidden">
                <a:xfrm rot="2828979">
                  <a:off x="2982" y="1468"/>
                  <a:ext cx="283"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GB"/>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6" name="Freeform 123"/>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7" name="Freeform 124"/>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grpSp>
        </p:grpSp>
      </p:grpSp>
      <p:sp>
        <p:nvSpPr>
          <p:cNvPr id="24702" name="Rectangle 126"/>
          <p:cNvSpPr>
            <a:spLocks noGrp="1" noChangeArrowheads="1"/>
          </p:cNvSpPr>
          <p:nvPr>
            <p:ph type="ctrTitle" sz="quarter"/>
          </p:nvPr>
        </p:nvSpPr>
        <p:spPr>
          <a:xfrm>
            <a:off x="685800" y="1600200"/>
            <a:ext cx="7772400" cy="1973263"/>
          </a:xfrm>
        </p:spPr>
        <p:txBody>
          <a:bodyPr/>
          <a:lstStyle>
            <a:lvl1pPr>
              <a:defRPr sz="5100"/>
            </a:lvl1pPr>
          </a:lstStyle>
          <a:p>
            <a:r>
              <a:rPr lang="en-GB"/>
              <a:t>Click to edit Master title style</a:t>
            </a:r>
          </a:p>
        </p:txBody>
      </p:sp>
      <p:sp>
        <p:nvSpPr>
          <p:cNvPr id="24703"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en-GB"/>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n-GB"/>
          </a:p>
        </p:txBody>
      </p:sp>
      <p:sp>
        <p:nvSpPr>
          <p:cNvPr id="130" name="Rectangle 130"/>
          <p:cNvSpPr>
            <a:spLocks noGrp="1" noChangeArrowheads="1"/>
          </p:cNvSpPr>
          <p:nvPr>
            <p:ph type="sldNum" sz="quarter" idx="12"/>
          </p:nvPr>
        </p:nvSpPr>
        <p:spPr/>
        <p:txBody>
          <a:bodyPr/>
          <a:lstStyle>
            <a:lvl1pPr>
              <a:defRPr>
                <a:effectLst/>
              </a:defRPr>
            </a:lvl1pPr>
          </a:lstStyle>
          <a:p>
            <a:pPr>
              <a:defRPr/>
            </a:pPr>
            <a:fld id="{545501BB-D1B5-4A10-8564-289C5A86D4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n-GB"/>
          </a:p>
        </p:txBody>
      </p:sp>
      <p:sp>
        <p:nvSpPr>
          <p:cNvPr id="5" name="Rectangle 127"/>
          <p:cNvSpPr>
            <a:spLocks noGrp="1" noChangeArrowheads="1"/>
          </p:cNvSpPr>
          <p:nvPr>
            <p:ph type="ftr" sz="quarter" idx="11"/>
          </p:nvPr>
        </p:nvSpPr>
        <p:spPr>
          <a:ln/>
        </p:spPr>
        <p:txBody>
          <a:bodyPr/>
          <a:lstStyle>
            <a:lvl1pPr>
              <a:defRPr/>
            </a:lvl1pPr>
          </a:lstStyle>
          <a:p>
            <a:pPr>
              <a:defRPr/>
            </a:pPr>
            <a:endParaRPr lang="en-GB"/>
          </a:p>
        </p:txBody>
      </p:sp>
      <p:sp>
        <p:nvSpPr>
          <p:cNvPr id="6" name="Rectangle 128"/>
          <p:cNvSpPr>
            <a:spLocks noGrp="1" noChangeArrowheads="1"/>
          </p:cNvSpPr>
          <p:nvPr>
            <p:ph type="sldNum" sz="quarter" idx="12"/>
          </p:nvPr>
        </p:nvSpPr>
        <p:spPr>
          <a:ln/>
        </p:spPr>
        <p:txBody>
          <a:bodyPr/>
          <a:lstStyle>
            <a:lvl1pPr>
              <a:defRPr/>
            </a:lvl1pPr>
          </a:lstStyle>
          <a:p>
            <a:pPr>
              <a:defRPr/>
            </a:pPr>
            <a:fld id="{E632EABB-414F-4069-AB80-7BEFD002C9B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n-GB"/>
          </a:p>
        </p:txBody>
      </p:sp>
      <p:sp>
        <p:nvSpPr>
          <p:cNvPr id="5" name="Rectangle 127"/>
          <p:cNvSpPr>
            <a:spLocks noGrp="1" noChangeArrowheads="1"/>
          </p:cNvSpPr>
          <p:nvPr>
            <p:ph type="ftr" sz="quarter" idx="11"/>
          </p:nvPr>
        </p:nvSpPr>
        <p:spPr>
          <a:ln/>
        </p:spPr>
        <p:txBody>
          <a:bodyPr/>
          <a:lstStyle>
            <a:lvl1pPr>
              <a:defRPr/>
            </a:lvl1pPr>
          </a:lstStyle>
          <a:p>
            <a:pPr>
              <a:defRPr/>
            </a:pPr>
            <a:endParaRPr lang="en-GB"/>
          </a:p>
        </p:txBody>
      </p:sp>
      <p:sp>
        <p:nvSpPr>
          <p:cNvPr id="6" name="Rectangle 128"/>
          <p:cNvSpPr>
            <a:spLocks noGrp="1" noChangeArrowheads="1"/>
          </p:cNvSpPr>
          <p:nvPr>
            <p:ph type="sldNum" sz="quarter" idx="12"/>
          </p:nvPr>
        </p:nvSpPr>
        <p:spPr>
          <a:ln/>
        </p:spPr>
        <p:txBody>
          <a:bodyPr/>
          <a:lstStyle>
            <a:lvl1pPr>
              <a:defRPr/>
            </a:lvl1pPr>
          </a:lstStyle>
          <a:p>
            <a:pPr>
              <a:defRPr/>
            </a:pPr>
            <a:fld id="{F48B98B5-31A2-4675-846F-B3DEF30C6A0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6"/>
          <p:cNvSpPr>
            <a:spLocks noGrp="1" noChangeArrowheads="1"/>
          </p:cNvSpPr>
          <p:nvPr>
            <p:ph type="dt" sz="half" idx="10"/>
          </p:nvPr>
        </p:nvSpPr>
        <p:spPr>
          <a:ln/>
        </p:spPr>
        <p:txBody>
          <a:bodyPr/>
          <a:lstStyle>
            <a:lvl1pPr>
              <a:defRPr/>
            </a:lvl1pPr>
          </a:lstStyle>
          <a:p>
            <a:pPr>
              <a:defRPr/>
            </a:pPr>
            <a:endParaRPr lang="en-GB"/>
          </a:p>
        </p:txBody>
      </p:sp>
      <p:sp>
        <p:nvSpPr>
          <p:cNvPr id="5" name="Rectangle 127"/>
          <p:cNvSpPr>
            <a:spLocks noGrp="1" noChangeArrowheads="1"/>
          </p:cNvSpPr>
          <p:nvPr>
            <p:ph type="ftr" sz="quarter" idx="11"/>
          </p:nvPr>
        </p:nvSpPr>
        <p:spPr>
          <a:ln/>
        </p:spPr>
        <p:txBody>
          <a:bodyPr/>
          <a:lstStyle>
            <a:lvl1pPr>
              <a:defRPr/>
            </a:lvl1pPr>
          </a:lstStyle>
          <a:p>
            <a:pPr>
              <a:defRPr/>
            </a:pPr>
            <a:endParaRPr lang="en-GB"/>
          </a:p>
        </p:txBody>
      </p:sp>
      <p:sp>
        <p:nvSpPr>
          <p:cNvPr id="6" name="Rectangle 128"/>
          <p:cNvSpPr>
            <a:spLocks noGrp="1" noChangeArrowheads="1"/>
          </p:cNvSpPr>
          <p:nvPr>
            <p:ph type="sldNum" sz="quarter" idx="12"/>
          </p:nvPr>
        </p:nvSpPr>
        <p:spPr>
          <a:ln/>
        </p:spPr>
        <p:txBody>
          <a:bodyPr/>
          <a:lstStyle>
            <a:lvl1pPr>
              <a:defRPr/>
            </a:lvl1pPr>
          </a:lstStyle>
          <a:p>
            <a:pPr>
              <a:defRPr/>
            </a:pPr>
            <a:fld id="{606176CF-3A1F-4E6E-90A9-FFE7F07BE55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GB"/>
          </a:p>
        </p:txBody>
      </p:sp>
      <p:sp>
        <p:nvSpPr>
          <p:cNvPr id="5" name="Rectangle 127"/>
          <p:cNvSpPr>
            <a:spLocks noGrp="1" noChangeArrowheads="1"/>
          </p:cNvSpPr>
          <p:nvPr>
            <p:ph type="ftr" sz="quarter" idx="11"/>
          </p:nvPr>
        </p:nvSpPr>
        <p:spPr>
          <a:ln/>
        </p:spPr>
        <p:txBody>
          <a:bodyPr/>
          <a:lstStyle>
            <a:lvl1pPr>
              <a:defRPr/>
            </a:lvl1pPr>
          </a:lstStyle>
          <a:p>
            <a:pPr>
              <a:defRPr/>
            </a:pPr>
            <a:endParaRPr lang="en-GB"/>
          </a:p>
        </p:txBody>
      </p:sp>
      <p:sp>
        <p:nvSpPr>
          <p:cNvPr id="6" name="Rectangle 128"/>
          <p:cNvSpPr>
            <a:spLocks noGrp="1" noChangeArrowheads="1"/>
          </p:cNvSpPr>
          <p:nvPr>
            <p:ph type="sldNum" sz="quarter" idx="12"/>
          </p:nvPr>
        </p:nvSpPr>
        <p:spPr>
          <a:ln/>
        </p:spPr>
        <p:txBody>
          <a:bodyPr/>
          <a:lstStyle>
            <a:lvl1pPr>
              <a:defRPr/>
            </a:lvl1pPr>
          </a:lstStyle>
          <a:p>
            <a:pPr>
              <a:defRPr/>
            </a:pPr>
            <a:fld id="{DE8EBAB3-07B3-474F-90AC-14F1941DD78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ln/>
        </p:spPr>
        <p:txBody>
          <a:bodyPr/>
          <a:lstStyle>
            <a:lvl1pPr>
              <a:defRPr/>
            </a:lvl1pPr>
          </a:lstStyle>
          <a:p>
            <a:pPr>
              <a:defRPr/>
            </a:pPr>
            <a:endParaRPr lang="en-GB"/>
          </a:p>
        </p:txBody>
      </p:sp>
      <p:sp>
        <p:nvSpPr>
          <p:cNvPr id="6" name="Rectangle 127"/>
          <p:cNvSpPr>
            <a:spLocks noGrp="1" noChangeArrowheads="1"/>
          </p:cNvSpPr>
          <p:nvPr>
            <p:ph type="ftr" sz="quarter" idx="11"/>
          </p:nvPr>
        </p:nvSpPr>
        <p:spPr>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ln/>
        </p:spPr>
        <p:txBody>
          <a:bodyPr/>
          <a:lstStyle>
            <a:lvl1pPr>
              <a:defRPr/>
            </a:lvl1pPr>
          </a:lstStyle>
          <a:p>
            <a:pPr>
              <a:defRPr/>
            </a:pPr>
            <a:fld id="{CF101FD7-CBF5-48E1-9410-A373D48B9DD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26"/>
          <p:cNvSpPr>
            <a:spLocks noGrp="1" noChangeArrowheads="1"/>
          </p:cNvSpPr>
          <p:nvPr>
            <p:ph type="dt" sz="half" idx="10"/>
          </p:nvPr>
        </p:nvSpPr>
        <p:spPr>
          <a:ln/>
        </p:spPr>
        <p:txBody>
          <a:bodyPr/>
          <a:lstStyle>
            <a:lvl1pPr>
              <a:defRPr/>
            </a:lvl1pPr>
          </a:lstStyle>
          <a:p>
            <a:pPr>
              <a:defRPr/>
            </a:pPr>
            <a:endParaRPr lang="en-GB"/>
          </a:p>
        </p:txBody>
      </p:sp>
      <p:sp>
        <p:nvSpPr>
          <p:cNvPr id="8" name="Rectangle 127"/>
          <p:cNvSpPr>
            <a:spLocks noGrp="1" noChangeArrowheads="1"/>
          </p:cNvSpPr>
          <p:nvPr>
            <p:ph type="ftr" sz="quarter" idx="11"/>
          </p:nvPr>
        </p:nvSpPr>
        <p:spPr>
          <a:ln/>
        </p:spPr>
        <p:txBody>
          <a:bodyPr/>
          <a:lstStyle>
            <a:lvl1pPr>
              <a:defRPr/>
            </a:lvl1pPr>
          </a:lstStyle>
          <a:p>
            <a:pPr>
              <a:defRPr/>
            </a:pPr>
            <a:endParaRPr lang="en-GB"/>
          </a:p>
        </p:txBody>
      </p:sp>
      <p:sp>
        <p:nvSpPr>
          <p:cNvPr id="9" name="Rectangle 128"/>
          <p:cNvSpPr>
            <a:spLocks noGrp="1" noChangeArrowheads="1"/>
          </p:cNvSpPr>
          <p:nvPr>
            <p:ph type="sldNum" sz="quarter" idx="12"/>
          </p:nvPr>
        </p:nvSpPr>
        <p:spPr>
          <a:ln/>
        </p:spPr>
        <p:txBody>
          <a:bodyPr/>
          <a:lstStyle>
            <a:lvl1pPr>
              <a:defRPr/>
            </a:lvl1pPr>
          </a:lstStyle>
          <a:p>
            <a:pPr>
              <a:defRPr/>
            </a:pPr>
            <a:fld id="{985F0F2E-C47F-4F86-8BF7-F82DD3246E2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26"/>
          <p:cNvSpPr>
            <a:spLocks noGrp="1" noChangeArrowheads="1"/>
          </p:cNvSpPr>
          <p:nvPr>
            <p:ph type="dt" sz="half" idx="10"/>
          </p:nvPr>
        </p:nvSpPr>
        <p:spPr>
          <a:ln/>
        </p:spPr>
        <p:txBody>
          <a:bodyPr/>
          <a:lstStyle>
            <a:lvl1pPr>
              <a:defRPr/>
            </a:lvl1pPr>
          </a:lstStyle>
          <a:p>
            <a:pPr>
              <a:defRPr/>
            </a:pPr>
            <a:endParaRPr lang="en-GB"/>
          </a:p>
        </p:txBody>
      </p:sp>
      <p:sp>
        <p:nvSpPr>
          <p:cNvPr id="4" name="Rectangle 127"/>
          <p:cNvSpPr>
            <a:spLocks noGrp="1" noChangeArrowheads="1"/>
          </p:cNvSpPr>
          <p:nvPr>
            <p:ph type="ftr" sz="quarter" idx="11"/>
          </p:nvPr>
        </p:nvSpPr>
        <p:spPr>
          <a:ln/>
        </p:spPr>
        <p:txBody>
          <a:bodyPr/>
          <a:lstStyle>
            <a:lvl1pPr>
              <a:defRPr/>
            </a:lvl1pPr>
          </a:lstStyle>
          <a:p>
            <a:pPr>
              <a:defRPr/>
            </a:pPr>
            <a:endParaRPr lang="en-GB"/>
          </a:p>
        </p:txBody>
      </p:sp>
      <p:sp>
        <p:nvSpPr>
          <p:cNvPr id="5" name="Rectangle 128"/>
          <p:cNvSpPr>
            <a:spLocks noGrp="1" noChangeArrowheads="1"/>
          </p:cNvSpPr>
          <p:nvPr>
            <p:ph type="sldNum" sz="quarter" idx="12"/>
          </p:nvPr>
        </p:nvSpPr>
        <p:spPr>
          <a:ln/>
        </p:spPr>
        <p:txBody>
          <a:bodyPr/>
          <a:lstStyle>
            <a:lvl1pPr>
              <a:defRPr/>
            </a:lvl1pPr>
          </a:lstStyle>
          <a:p>
            <a:pPr>
              <a:defRPr/>
            </a:pPr>
            <a:fld id="{018F7CCA-8435-4F64-BE1A-4B9560E01D9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GB"/>
          </a:p>
        </p:txBody>
      </p:sp>
      <p:sp>
        <p:nvSpPr>
          <p:cNvPr id="3" name="Rectangle 127"/>
          <p:cNvSpPr>
            <a:spLocks noGrp="1" noChangeArrowheads="1"/>
          </p:cNvSpPr>
          <p:nvPr>
            <p:ph type="ftr" sz="quarter" idx="11"/>
          </p:nvPr>
        </p:nvSpPr>
        <p:spPr>
          <a:ln/>
        </p:spPr>
        <p:txBody>
          <a:bodyPr/>
          <a:lstStyle>
            <a:lvl1pPr>
              <a:defRPr/>
            </a:lvl1pPr>
          </a:lstStyle>
          <a:p>
            <a:pPr>
              <a:defRPr/>
            </a:pPr>
            <a:endParaRPr lang="en-GB"/>
          </a:p>
        </p:txBody>
      </p:sp>
      <p:sp>
        <p:nvSpPr>
          <p:cNvPr id="4" name="Rectangle 128"/>
          <p:cNvSpPr>
            <a:spLocks noGrp="1" noChangeArrowheads="1"/>
          </p:cNvSpPr>
          <p:nvPr>
            <p:ph type="sldNum" sz="quarter" idx="12"/>
          </p:nvPr>
        </p:nvSpPr>
        <p:spPr>
          <a:ln/>
        </p:spPr>
        <p:txBody>
          <a:bodyPr/>
          <a:lstStyle>
            <a:lvl1pPr>
              <a:defRPr/>
            </a:lvl1pPr>
          </a:lstStyle>
          <a:p>
            <a:pPr>
              <a:defRPr/>
            </a:pPr>
            <a:fld id="{11D3334D-5875-41AA-BCD2-D07308738F3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GB"/>
          </a:p>
        </p:txBody>
      </p:sp>
      <p:sp>
        <p:nvSpPr>
          <p:cNvPr id="6" name="Rectangle 127"/>
          <p:cNvSpPr>
            <a:spLocks noGrp="1" noChangeArrowheads="1"/>
          </p:cNvSpPr>
          <p:nvPr>
            <p:ph type="ftr" sz="quarter" idx="11"/>
          </p:nvPr>
        </p:nvSpPr>
        <p:spPr>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ln/>
        </p:spPr>
        <p:txBody>
          <a:bodyPr/>
          <a:lstStyle>
            <a:lvl1pPr>
              <a:defRPr/>
            </a:lvl1pPr>
          </a:lstStyle>
          <a:p>
            <a:pPr>
              <a:defRPr/>
            </a:pPr>
            <a:fld id="{EABB5B18-5100-461A-9D9E-A90381C463D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GB"/>
          </a:p>
        </p:txBody>
      </p:sp>
      <p:sp>
        <p:nvSpPr>
          <p:cNvPr id="6" name="Rectangle 127"/>
          <p:cNvSpPr>
            <a:spLocks noGrp="1" noChangeArrowheads="1"/>
          </p:cNvSpPr>
          <p:nvPr>
            <p:ph type="ftr" sz="quarter" idx="11"/>
          </p:nvPr>
        </p:nvSpPr>
        <p:spPr>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ln/>
        </p:spPr>
        <p:txBody>
          <a:bodyPr/>
          <a:lstStyle>
            <a:lvl1pPr>
              <a:defRPr/>
            </a:lvl1pPr>
          </a:lstStyle>
          <a:p>
            <a:pPr>
              <a:defRPr/>
            </a:pPr>
            <a:fld id="{C225EF79-C5E3-4ADC-B630-F67E7B870A1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23557"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GB"/>
                </a:p>
              </p:txBody>
            </p:sp>
            <p:grpSp>
              <p:nvGrpSpPr>
                <p:cNvPr id="1061" name="Group 6"/>
                <p:cNvGrpSpPr>
                  <a:grpSpLocks/>
                </p:cNvGrpSpPr>
                <p:nvPr userDrawn="1"/>
              </p:nvGrpSpPr>
              <p:grpSpPr bwMode="auto">
                <a:xfrm>
                  <a:off x="0" y="522"/>
                  <a:ext cx="4751" cy="3794"/>
                  <a:chOff x="0" y="522"/>
                  <a:chExt cx="4751" cy="3794"/>
                </a:xfrm>
              </p:grpSpPr>
              <p:sp>
                <p:nvSpPr>
                  <p:cNvPr id="23559"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GB"/>
                  </a:p>
                </p:txBody>
              </p:sp>
              <p:sp>
                <p:nvSpPr>
                  <p:cNvPr id="23560"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GB"/>
                  </a:p>
                </p:txBody>
              </p:sp>
              <p:sp>
                <p:nvSpPr>
                  <p:cNvPr id="23561"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GB"/>
                  </a:p>
                </p:txBody>
              </p:sp>
              <p:grpSp>
                <p:nvGrpSpPr>
                  <p:cNvPr id="1065" name="Group 10"/>
                  <p:cNvGrpSpPr>
                    <a:grpSpLocks/>
                  </p:cNvGrpSpPr>
                  <p:nvPr userDrawn="1"/>
                </p:nvGrpSpPr>
                <p:grpSpPr bwMode="auto">
                  <a:xfrm>
                    <a:off x="0" y="522"/>
                    <a:ext cx="4751" cy="3794"/>
                    <a:chOff x="0" y="522"/>
                    <a:chExt cx="4751" cy="3794"/>
                  </a:xfrm>
                </p:grpSpPr>
                <p:sp>
                  <p:nvSpPr>
                    <p:cNvPr id="23563"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GB"/>
                    </a:p>
                  </p:txBody>
                </p:sp>
                <p:grpSp>
                  <p:nvGrpSpPr>
                    <p:cNvPr id="1067" name="Group 12"/>
                    <p:cNvGrpSpPr>
                      <a:grpSpLocks/>
                    </p:cNvGrpSpPr>
                    <p:nvPr userDrawn="1"/>
                  </p:nvGrpSpPr>
                  <p:grpSpPr bwMode="auto">
                    <a:xfrm>
                      <a:off x="0" y="659"/>
                      <a:ext cx="4751" cy="3657"/>
                      <a:chOff x="0" y="659"/>
                      <a:chExt cx="4751" cy="3657"/>
                    </a:xfrm>
                  </p:grpSpPr>
                  <p:sp>
                    <p:nvSpPr>
                      <p:cNvPr id="23565"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GB"/>
                      </a:p>
                    </p:txBody>
                  </p:sp>
                  <p:grpSp>
                    <p:nvGrpSpPr>
                      <p:cNvPr id="1069" name="Group 14"/>
                      <p:cNvGrpSpPr>
                        <a:grpSpLocks/>
                      </p:cNvGrpSpPr>
                      <p:nvPr userDrawn="1"/>
                    </p:nvGrpSpPr>
                    <p:grpSpPr bwMode="auto">
                      <a:xfrm>
                        <a:off x="0" y="808"/>
                        <a:ext cx="4751" cy="3508"/>
                        <a:chOff x="-400" y="808"/>
                        <a:chExt cx="4751" cy="3508"/>
                      </a:xfrm>
                    </p:grpSpPr>
                    <p:sp>
                      <p:nvSpPr>
                        <p:cNvPr id="2356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GB"/>
                        </a:p>
                      </p:txBody>
                    </p:sp>
                    <p:sp>
                      <p:nvSpPr>
                        <p:cNvPr id="2356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GB"/>
                        </a:p>
                      </p:txBody>
                    </p:sp>
                    <p:sp>
                      <p:nvSpPr>
                        <p:cNvPr id="2356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GB"/>
                        </a:p>
                      </p:txBody>
                    </p:sp>
                    <p:sp>
                      <p:nvSpPr>
                        <p:cNvPr id="2357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GB"/>
                        </a:p>
                      </p:txBody>
                    </p:sp>
                    <p:sp>
                      <p:nvSpPr>
                        <p:cNvPr id="2357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GB"/>
                        </a:p>
                      </p:txBody>
                    </p:sp>
                    <p:sp>
                      <p:nvSpPr>
                        <p:cNvPr id="2357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GB"/>
                        </a:p>
                      </p:txBody>
                    </p:sp>
                    <p:sp>
                      <p:nvSpPr>
                        <p:cNvPr id="2357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GB"/>
                        </a:p>
                      </p:txBody>
                    </p:sp>
                    <p:sp>
                      <p:nvSpPr>
                        <p:cNvPr id="2357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GB"/>
                        </a:p>
                      </p:txBody>
                    </p:sp>
                    <p:sp>
                      <p:nvSpPr>
                        <p:cNvPr id="2357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GB"/>
                        </a:p>
                      </p:txBody>
                    </p:sp>
                    <p:sp>
                      <p:nvSpPr>
                        <p:cNvPr id="2357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GB"/>
                        </a:p>
                      </p:txBody>
                    </p:sp>
                    <p:sp>
                      <p:nvSpPr>
                        <p:cNvPr id="2357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GB"/>
                        </a:p>
                      </p:txBody>
                    </p:sp>
                    <p:sp>
                      <p:nvSpPr>
                        <p:cNvPr id="2357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GB"/>
                        </a:p>
                      </p:txBody>
                    </p:sp>
                    <p:sp>
                      <p:nvSpPr>
                        <p:cNvPr id="2357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GB"/>
                        </a:p>
                      </p:txBody>
                    </p:sp>
                    <p:sp>
                      <p:nvSpPr>
                        <p:cNvPr id="2358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GB"/>
                        </a:p>
                      </p:txBody>
                    </p:sp>
                    <p:sp>
                      <p:nvSpPr>
                        <p:cNvPr id="2358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GB"/>
                        </a:p>
                      </p:txBody>
                    </p:sp>
                    <p:sp>
                      <p:nvSpPr>
                        <p:cNvPr id="2358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GB"/>
                        </a:p>
                      </p:txBody>
                    </p:sp>
                    <p:sp>
                      <p:nvSpPr>
                        <p:cNvPr id="2358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GB"/>
                        </a:p>
                      </p:txBody>
                    </p:sp>
                    <p:sp>
                      <p:nvSpPr>
                        <p:cNvPr id="2358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GB"/>
                        </a:p>
                      </p:txBody>
                    </p:sp>
                    <p:sp>
                      <p:nvSpPr>
                        <p:cNvPr id="2358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GB"/>
                        </a:p>
                      </p:txBody>
                    </p:sp>
                    <p:sp>
                      <p:nvSpPr>
                        <p:cNvPr id="2358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GB"/>
                        </a:p>
                      </p:txBody>
                    </p:sp>
                    <p:sp>
                      <p:nvSpPr>
                        <p:cNvPr id="2358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GB"/>
                        </a:p>
                      </p:txBody>
                    </p:sp>
                    <p:sp>
                      <p:nvSpPr>
                        <p:cNvPr id="2358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GB"/>
                        </a:p>
                      </p:txBody>
                    </p:sp>
                    <p:sp>
                      <p:nvSpPr>
                        <p:cNvPr id="2358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GB"/>
                        </a:p>
                      </p:txBody>
                    </p:sp>
                    <p:sp>
                      <p:nvSpPr>
                        <p:cNvPr id="2359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GB"/>
                        </a:p>
                      </p:txBody>
                    </p:sp>
                    <p:sp>
                      <p:nvSpPr>
                        <p:cNvPr id="2359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GB"/>
                        </a:p>
                      </p:txBody>
                    </p:sp>
                    <p:sp>
                      <p:nvSpPr>
                        <p:cNvPr id="2359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GB"/>
                        </a:p>
                      </p:txBody>
                    </p:sp>
                    <p:sp>
                      <p:nvSpPr>
                        <p:cNvPr id="2359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GB"/>
                        </a:p>
                      </p:txBody>
                    </p:sp>
                    <p:sp>
                      <p:nvSpPr>
                        <p:cNvPr id="2359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GB"/>
                        </a:p>
                      </p:txBody>
                    </p:sp>
                    <p:sp>
                      <p:nvSpPr>
                        <p:cNvPr id="2359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GB"/>
                        </a:p>
                      </p:txBody>
                    </p:sp>
                    <p:sp>
                      <p:nvSpPr>
                        <p:cNvPr id="2359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GB"/>
                        </a:p>
                      </p:txBody>
                    </p:sp>
                    <p:sp>
                      <p:nvSpPr>
                        <p:cNvPr id="2359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GB"/>
                        </a:p>
                      </p:txBody>
                    </p:sp>
                    <p:sp>
                      <p:nvSpPr>
                        <p:cNvPr id="2359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GB"/>
                        </a:p>
                      </p:txBody>
                    </p:sp>
                    <p:sp>
                      <p:nvSpPr>
                        <p:cNvPr id="2359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GB"/>
                        </a:p>
                      </p:txBody>
                    </p:sp>
                    <p:sp>
                      <p:nvSpPr>
                        <p:cNvPr id="2360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GB"/>
                        </a:p>
                      </p:txBody>
                    </p:sp>
                    <p:sp>
                      <p:nvSpPr>
                        <p:cNvPr id="2360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GB"/>
                        </a:p>
                      </p:txBody>
                    </p:sp>
                    <p:sp>
                      <p:nvSpPr>
                        <p:cNvPr id="23602"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GB"/>
                        </a:p>
                      </p:txBody>
                    </p:sp>
                    <p:grpSp>
                      <p:nvGrpSpPr>
                        <p:cNvPr id="1106" name="Group 51"/>
                        <p:cNvGrpSpPr>
                          <a:grpSpLocks/>
                        </p:cNvGrpSpPr>
                        <p:nvPr userDrawn="1"/>
                      </p:nvGrpSpPr>
                      <p:grpSpPr bwMode="auto">
                        <a:xfrm>
                          <a:off x="0" y="1812"/>
                          <a:ext cx="3672" cy="2049"/>
                          <a:chOff x="5" y="1816"/>
                          <a:chExt cx="3672" cy="2049"/>
                        </a:xfrm>
                      </p:grpSpPr>
                      <p:sp>
                        <p:nvSpPr>
                          <p:cNvPr id="23604"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0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0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0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08"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0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0"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2"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3"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GB"/>
                          </a:p>
                        </p:txBody>
                      </p:sp>
                      <p:sp>
                        <p:nvSpPr>
                          <p:cNvPr id="23615"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a:defRPr/>
                            </a:pPr>
                            <a:endParaRPr lang="en-GB"/>
                          </a:p>
                        </p:txBody>
                      </p:sp>
                    </p:grpSp>
                    <p:sp>
                      <p:nvSpPr>
                        <p:cNvPr id="2361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GB"/>
                        </a:p>
                      </p:txBody>
                    </p:sp>
                    <p:sp>
                      <p:nvSpPr>
                        <p:cNvPr id="2361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GB"/>
                        </a:p>
                      </p:txBody>
                    </p:sp>
                    <p:sp>
                      <p:nvSpPr>
                        <p:cNvPr id="2361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GB"/>
                        </a:p>
                      </p:txBody>
                    </p:sp>
                    <p:sp>
                      <p:nvSpPr>
                        <p:cNvPr id="2361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GB"/>
                        </a:p>
                      </p:txBody>
                    </p:sp>
                    <p:sp>
                      <p:nvSpPr>
                        <p:cNvPr id="2362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GB"/>
                        </a:p>
                      </p:txBody>
                    </p:sp>
                    <p:sp>
                      <p:nvSpPr>
                        <p:cNvPr id="2362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GB"/>
                        </a:p>
                      </p:txBody>
                    </p:sp>
                    <p:sp>
                      <p:nvSpPr>
                        <p:cNvPr id="2362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GB"/>
                        </a:p>
                      </p:txBody>
                    </p:sp>
                    <p:sp>
                      <p:nvSpPr>
                        <p:cNvPr id="2362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GB"/>
                        </a:p>
                      </p:txBody>
                    </p:sp>
                    <p:sp>
                      <p:nvSpPr>
                        <p:cNvPr id="2362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GB"/>
                        </a:p>
                      </p:txBody>
                    </p:sp>
                    <p:sp>
                      <p:nvSpPr>
                        <p:cNvPr id="2362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GB"/>
                        </a:p>
                      </p:txBody>
                    </p:sp>
                    <p:sp>
                      <p:nvSpPr>
                        <p:cNvPr id="2362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GB"/>
                        </a:p>
                      </p:txBody>
                    </p:sp>
                    <p:sp>
                      <p:nvSpPr>
                        <p:cNvPr id="2362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GB"/>
                        </a:p>
                      </p:txBody>
                    </p:sp>
                    <p:sp>
                      <p:nvSpPr>
                        <p:cNvPr id="2362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GB"/>
                        </a:p>
                      </p:txBody>
                    </p:sp>
                    <p:sp>
                      <p:nvSpPr>
                        <p:cNvPr id="2362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GB"/>
                        </a:p>
                      </p:txBody>
                    </p:sp>
                    <p:sp>
                      <p:nvSpPr>
                        <p:cNvPr id="2363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GB"/>
                        </a:p>
                      </p:txBody>
                    </p:sp>
                    <p:sp>
                      <p:nvSpPr>
                        <p:cNvPr id="2363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GB"/>
                        </a:p>
                      </p:txBody>
                    </p:sp>
                    <p:sp>
                      <p:nvSpPr>
                        <p:cNvPr id="2363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GB"/>
                        </a:p>
                      </p:txBody>
                    </p:sp>
                    <p:sp>
                      <p:nvSpPr>
                        <p:cNvPr id="2363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GB"/>
                        </a:p>
                      </p:txBody>
                    </p:sp>
                    <p:sp>
                      <p:nvSpPr>
                        <p:cNvPr id="2363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GB"/>
                        </a:p>
                      </p:txBody>
                    </p:sp>
                    <p:sp>
                      <p:nvSpPr>
                        <p:cNvPr id="2363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GB"/>
                        </a:p>
                      </p:txBody>
                    </p:sp>
                    <p:sp>
                      <p:nvSpPr>
                        <p:cNvPr id="2363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GB"/>
                        </a:p>
                      </p:txBody>
                    </p:sp>
                    <p:sp>
                      <p:nvSpPr>
                        <p:cNvPr id="2363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GB"/>
                        </a:p>
                      </p:txBody>
                    </p:sp>
                    <p:sp>
                      <p:nvSpPr>
                        <p:cNvPr id="2363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GB"/>
                        </a:p>
                      </p:txBody>
                    </p:sp>
                    <p:sp>
                      <p:nvSpPr>
                        <p:cNvPr id="2363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GB"/>
                        </a:p>
                      </p:txBody>
                    </p:sp>
                    <p:sp>
                      <p:nvSpPr>
                        <p:cNvPr id="2364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GB"/>
                        </a:p>
                      </p:txBody>
                    </p:sp>
                    <p:sp>
                      <p:nvSpPr>
                        <p:cNvPr id="2364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GB"/>
                        </a:p>
                      </p:txBody>
                    </p:sp>
                    <p:sp>
                      <p:nvSpPr>
                        <p:cNvPr id="2364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GB"/>
                        </a:p>
                      </p:txBody>
                    </p:sp>
                    <p:sp>
                      <p:nvSpPr>
                        <p:cNvPr id="2364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GB"/>
                        </a:p>
                      </p:txBody>
                    </p:sp>
                    <p:sp>
                      <p:nvSpPr>
                        <p:cNvPr id="2364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GB"/>
                        </a:p>
                      </p:txBody>
                    </p:sp>
                    <p:sp>
                      <p:nvSpPr>
                        <p:cNvPr id="2364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GB"/>
                        </a:p>
                      </p:txBody>
                    </p:sp>
                    <p:sp>
                      <p:nvSpPr>
                        <p:cNvPr id="2364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GB"/>
                        </a:p>
                      </p:txBody>
                    </p:sp>
                    <p:sp>
                      <p:nvSpPr>
                        <p:cNvPr id="2364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GB"/>
                        </a:p>
                      </p:txBody>
                    </p:sp>
                    <p:sp>
                      <p:nvSpPr>
                        <p:cNvPr id="2364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GB"/>
                        </a:p>
                      </p:txBody>
                    </p:sp>
                    <p:sp>
                      <p:nvSpPr>
                        <p:cNvPr id="2364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GB"/>
                        </a:p>
                      </p:txBody>
                    </p:sp>
                    <p:sp>
                      <p:nvSpPr>
                        <p:cNvPr id="2365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GB"/>
                        </a:p>
                      </p:txBody>
                    </p:sp>
                    <p:sp>
                      <p:nvSpPr>
                        <p:cNvPr id="2365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GB"/>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2365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GB"/>
                </a:p>
              </p:txBody>
            </p:sp>
            <p:sp>
              <p:nvSpPr>
                <p:cNvPr id="2365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GB"/>
                </a:p>
              </p:txBody>
            </p:sp>
            <p:grpSp>
              <p:nvGrpSpPr>
                <p:cNvPr id="1050" name="Group 103"/>
                <p:cNvGrpSpPr>
                  <a:grpSpLocks/>
                </p:cNvGrpSpPr>
                <p:nvPr userDrawn="1"/>
              </p:nvGrpSpPr>
              <p:grpSpPr bwMode="auto">
                <a:xfrm>
                  <a:off x="2" y="2738"/>
                  <a:ext cx="1317" cy="1582"/>
                  <a:chOff x="2" y="2738"/>
                  <a:chExt cx="1317" cy="1582"/>
                </a:xfrm>
              </p:grpSpPr>
              <p:sp>
                <p:nvSpPr>
                  <p:cNvPr id="2365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GB"/>
                  </a:p>
                </p:txBody>
              </p:sp>
              <p:sp>
                <p:nvSpPr>
                  <p:cNvPr id="23657"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GB"/>
                  </a:p>
                </p:txBody>
              </p:sp>
              <p:sp>
                <p:nvSpPr>
                  <p:cNvPr id="2365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GB"/>
                  </a:p>
                </p:txBody>
              </p:sp>
              <p:sp>
                <p:nvSpPr>
                  <p:cNvPr id="2365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GB"/>
                  </a:p>
                </p:txBody>
              </p:sp>
              <p:sp>
                <p:nvSpPr>
                  <p:cNvPr id="2366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GB"/>
                  </a:p>
                </p:txBody>
              </p:sp>
              <p:sp>
                <p:nvSpPr>
                  <p:cNvPr id="2366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GB"/>
                  </a:p>
                </p:txBody>
              </p:sp>
              <p:sp>
                <p:nvSpPr>
                  <p:cNvPr id="2366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GB"/>
                  </a:p>
                </p:txBody>
              </p:sp>
              <p:sp>
                <p:nvSpPr>
                  <p:cNvPr id="2366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GB"/>
                  </a:p>
                </p:txBody>
              </p:sp>
              <p:sp>
                <p:nvSpPr>
                  <p:cNvPr id="2366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GB"/>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23666"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GB"/>
              </a:p>
            </p:txBody>
          </p:sp>
          <p:sp>
            <p:nvSpPr>
              <p:cNvPr id="23667"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GB"/>
              </a:p>
            </p:txBody>
          </p:sp>
          <p:sp>
            <p:nvSpPr>
              <p:cNvPr id="23668"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23669"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23670" name="Rectangle 118"/>
              <p:cNvSpPr>
                <a:spLocks noChangeArrowheads="1"/>
              </p:cNvSpPr>
              <p:nvPr/>
            </p:nvSpPr>
            <p:spPr bwMode="hidden">
              <a:xfrm rot="-3417299">
                <a:off x="1016" y="2697"/>
                <a:ext cx="2678" cy="1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23671"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GB"/>
              </a:p>
            </p:txBody>
          </p:sp>
          <p:grpSp>
            <p:nvGrpSpPr>
              <p:cNvPr id="1040" name="Group 120"/>
              <p:cNvGrpSpPr>
                <a:grpSpLocks noChangeAspect="1"/>
              </p:cNvGrpSpPr>
              <p:nvPr/>
            </p:nvGrpSpPr>
            <p:grpSpPr bwMode="auto">
              <a:xfrm>
                <a:off x="3046" y="1326"/>
                <a:ext cx="259" cy="299"/>
                <a:chOff x="3042" y="1265"/>
                <a:chExt cx="367" cy="424"/>
              </a:xfrm>
            </p:grpSpPr>
            <p:sp>
              <p:nvSpPr>
                <p:cNvPr id="23673"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GB"/>
                </a:p>
              </p:txBody>
            </p:sp>
            <p:sp>
              <p:nvSpPr>
                <p:cNvPr id="23674"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23675"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23676"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sp>
              <p:nvSpPr>
                <p:cNvPr id="23677"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GB"/>
                </a:p>
              </p:txBody>
            </p:sp>
          </p:grpSp>
        </p:grpSp>
      </p:grpSp>
      <p:sp>
        <p:nvSpPr>
          <p:cNvPr id="23678"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GB"/>
          </a:p>
        </p:txBody>
      </p:sp>
      <p:sp>
        <p:nvSpPr>
          <p:cNvPr id="23679"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GB"/>
          </a:p>
        </p:txBody>
      </p:sp>
      <p:sp>
        <p:nvSpPr>
          <p:cNvPr id="23680"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786308E0-E4D8-4695-BD1B-210258AFCE09}" type="slidenum">
              <a:rPr lang="en-GB"/>
              <a:pPr>
                <a:defRPr/>
              </a:pPr>
              <a:t>‹#›</a:t>
            </a:fld>
            <a:endParaRPr lang="en-GB"/>
          </a:p>
        </p:txBody>
      </p:sp>
      <p:sp>
        <p:nvSpPr>
          <p:cNvPr id="23681"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682"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0425"/>
            <a:ext cx="7772400" cy="1470025"/>
          </a:xfrm>
        </p:spPr>
        <p:txBody>
          <a:bodyPr/>
          <a:lstStyle/>
          <a:p>
            <a:pPr eaLnBrk="1" hangingPunct="1">
              <a:defRPr/>
            </a:pPr>
            <a:r>
              <a:rPr lang="en-GB" sz="4700" b="1" dirty="0" smtClean="0"/>
              <a:t>Management of Anxiety Disorders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560387"/>
          </a:xfrm>
        </p:spPr>
        <p:txBody>
          <a:bodyPr/>
          <a:lstStyle/>
          <a:p>
            <a:r>
              <a:rPr lang="en-US" sz="3200" dirty="0" smtClean="0"/>
              <a:t>Pan ancient Greek god of nature with a victim</a:t>
            </a:r>
            <a:endParaRPr lang="en-IE" sz="3200" dirty="0"/>
          </a:p>
        </p:txBody>
      </p:sp>
      <p:pic>
        <p:nvPicPr>
          <p:cNvPr id="1026" name="Picture 2"/>
          <p:cNvPicPr>
            <a:picLocks noGrp="1" noChangeAspect="1" noChangeArrowheads="1"/>
          </p:cNvPicPr>
          <p:nvPr>
            <p:ph idx="4294967295"/>
          </p:nvPr>
        </p:nvPicPr>
        <p:blipFill>
          <a:blip r:embed="rId3"/>
          <a:stretch>
            <a:fillRect/>
          </a:stretch>
        </p:blipFill>
        <p:spPr bwMode="auto">
          <a:xfrm>
            <a:off x="2362200" y="1038225"/>
            <a:ext cx="4314825" cy="581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 of noradrenergic </a:t>
            </a:r>
            <a:r>
              <a:rPr lang="en-US" dirty="0" err="1" smtClean="0"/>
              <a:t>neurones</a:t>
            </a:r>
            <a:endParaRPr lang="en-IE" dirty="0"/>
          </a:p>
        </p:txBody>
      </p:sp>
      <p:pic>
        <p:nvPicPr>
          <p:cNvPr id="2050" name="Picture 2" descr="http://thebrain.mcgill.ca/flash/i/i_08/i_08_cr/i_08_cr_anx/i_08_cr_anx_1b.jpg"/>
          <p:cNvPicPr>
            <a:picLocks noChangeAspect="1" noChangeArrowheads="1"/>
          </p:cNvPicPr>
          <p:nvPr/>
        </p:nvPicPr>
        <p:blipFill>
          <a:blip r:embed="rId3"/>
          <a:srcRect/>
          <a:stretch>
            <a:fillRect/>
          </a:stretch>
        </p:blipFill>
        <p:spPr bwMode="auto">
          <a:xfrm>
            <a:off x="3124200" y="2362199"/>
            <a:ext cx="3929063" cy="34290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Panic disorder: management</a:t>
            </a:r>
            <a:endParaRPr lang="en-IE" dirty="0"/>
          </a:p>
        </p:txBody>
      </p:sp>
      <p:sp>
        <p:nvSpPr>
          <p:cNvPr id="4" name="Content Placeholder 3"/>
          <p:cNvSpPr>
            <a:spLocks noGrp="1"/>
          </p:cNvSpPr>
          <p:nvPr>
            <p:ph idx="1"/>
          </p:nvPr>
        </p:nvSpPr>
        <p:spPr/>
        <p:txBody>
          <a:bodyPr>
            <a:normAutofit lnSpcReduction="10000"/>
          </a:bodyPr>
          <a:lstStyle/>
          <a:p>
            <a:r>
              <a:rPr lang="en-IE" dirty="0" smtClean="0"/>
              <a:t>Benzodiazepines are associated with a less good outcome in the long term and should not be prescribed for the treatment of individuals with panic disorder.</a:t>
            </a:r>
          </a:p>
          <a:p>
            <a:r>
              <a:rPr lang="en-IE" dirty="0" smtClean="0"/>
              <a:t>Any of the following types of intervention should be offered and the preference of the person should be taken into account. </a:t>
            </a:r>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Panic disorder: management</a:t>
            </a:r>
            <a:endParaRPr lang="en-IE" dirty="0"/>
          </a:p>
        </p:txBody>
      </p:sp>
      <p:sp>
        <p:nvSpPr>
          <p:cNvPr id="4" name="Content Placeholder 3"/>
          <p:cNvSpPr>
            <a:spLocks noGrp="1"/>
          </p:cNvSpPr>
          <p:nvPr>
            <p:ph idx="1"/>
          </p:nvPr>
        </p:nvSpPr>
        <p:spPr/>
        <p:txBody>
          <a:bodyPr>
            <a:normAutofit fontScale="77500" lnSpcReduction="20000"/>
          </a:bodyPr>
          <a:lstStyle/>
          <a:p>
            <a:r>
              <a:rPr lang="en-IE" dirty="0" smtClean="0"/>
              <a:t>The interventions that have evidence for the longest duration of effect, in descending order, are</a:t>
            </a:r>
          </a:p>
          <a:p>
            <a:pPr lvl="1"/>
            <a:r>
              <a:rPr lang="en-IE" dirty="0" smtClean="0"/>
              <a:t>psychological therapy (cognitive behavioural therapy [CBT])</a:t>
            </a:r>
          </a:p>
          <a:p>
            <a:pPr lvl="1"/>
            <a:r>
              <a:rPr lang="en-IE" dirty="0" smtClean="0"/>
              <a:t>pharmacological therapy (a selective serotonin reuptake inhibitor [SSRI] licensed for panic disorder; or if an SSRI is unsuitable or there is no improvement, </a:t>
            </a:r>
            <a:r>
              <a:rPr lang="en-IE" dirty="0" err="1" smtClean="0"/>
              <a:t>imipramine</a:t>
            </a:r>
            <a:r>
              <a:rPr lang="en-IE" dirty="0" smtClean="0"/>
              <a:t> or </a:t>
            </a:r>
            <a:r>
              <a:rPr lang="en-IE" dirty="0" err="1" smtClean="0"/>
              <a:t>clomipramine</a:t>
            </a:r>
            <a:r>
              <a:rPr lang="en-IE" dirty="0" smtClean="0"/>
              <a:t> may be considered)</a:t>
            </a:r>
          </a:p>
          <a:p>
            <a:pPr lvl="1"/>
            <a:r>
              <a:rPr lang="en-IE" dirty="0" smtClean="0"/>
              <a:t>self-help (</a:t>
            </a:r>
            <a:r>
              <a:rPr lang="en-IE" dirty="0" err="1" smtClean="0"/>
              <a:t>bibliotherapy</a:t>
            </a:r>
            <a:r>
              <a:rPr lang="en-IE" dirty="0" smtClean="0"/>
              <a:t> – the use of written material to help people understand their psychological problems and learn ways to overcome them by changing their behaviour – based on CBT principles).</a:t>
            </a:r>
          </a:p>
          <a:p>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b="1" dirty="0" smtClean="0"/>
              <a:t>Agoraphobia</a:t>
            </a:r>
          </a:p>
        </p:txBody>
      </p:sp>
      <p:sp>
        <p:nvSpPr>
          <p:cNvPr id="30723" name="Rectangle 3"/>
          <p:cNvSpPr>
            <a:spLocks noGrp="1" noChangeArrowheads="1"/>
          </p:cNvSpPr>
          <p:nvPr>
            <p:ph type="body" idx="1"/>
          </p:nvPr>
        </p:nvSpPr>
        <p:spPr/>
        <p:txBody>
          <a:bodyPr/>
          <a:lstStyle/>
          <a:p>
            <a:pPr eaLnBrk="1" hangingPunct="1">
              <a:buFont typeface="Wingdings" pitchFamily="2" charset="2"/>
              <a:buNone/>
              <a:defRPr/>
            </a:pPr>
            <a:r>
              <a:rPr lang="en-GB" dirty="0" smtClean="0"/>
              <a:t>  Refers to anxiety about and consequent avoidance of places, or situations from which escape might be difficult or embarrassing, or in which help might not be available, in the event of having a panic attack or panic-like symptoms. </a:t>
            </a:r>
            <a:endParaRPr lang="en-GB"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GB" b="1" dirty="0" smtClean="0"/>
              <a:t>Social phobia (Social Anxiety disorder - SAD)</a:t>
            </a:r>
          </a:p>
        </p:txBody>
      </p:sp>
      <p:sp>
        <p:nvSpPr>
          <p:cNvPr id="14339" name="Rectangle 3"/>
          <p:cNvSpPr>
            <a:spLocks noGrp="1" noChangeArrowheads="1"/>
          </p:cNvSpPr>
          <p:nvPr>
            <p:ph type="body" idx="1"/>
          </p:nvPr>
        </p:nvSpPr>
        <p:spPr/>
        <p:txBody>
          <a:bodyPr/>
          <a:lstStyle/>
          <a:p>
            <a:pPr eaLnBrk="1" hangingPunct="1">
              <a:lnSpc>
                <a:spcPct val="90000"/>
              </a:lnSpc>
              <a:defRPr/>
            </a:pPr>
            <a:r>
              <a:rPr lang="en-GB" sz="2800" smtClean="0"/>
              <a:t>Characterised by a fear of performing in situations in which the person is exposed to possible close scrutiny by others, or in which they fear they will act in a way that will be embarrassing or humiliating. </a:t>
            </a:r>
          </a:p>
          <a:p>
            <a:pPr eaLnBrk="1" hangingPunct="1">
              <a:lnSpc>
                <a:spcPct val="90000"/>
              </a:lnSpc>
              <a:defRPr/>
            </a:pPr>
            <a:r>
              <a:rPr lang="en-GB" sz="2800" smtClean="0"/>
              <a:t>Note that these are the patient’s beliefs and may not necessarily reflect the true picture of the situation. </a:t>
            </a:r>
          </a:p>
          <a:p>
            <a:pPr eaLnBrk="1" hangingPunct="1">
              <a:lnSpc>
                <a:spcPct val="90000"/>
              </a:lnSpc>
              <a:defRPr/>
            </a:pPr>
            <a:r>
              <a:rPr lang="en-GB" sz="2800" smtClean="0"/>
              <a:t>Social phobia can be specific and affect only one situation or may be generalised affecting nearly all social interactions. </a:t>
            </a:r>
            <a:endParaRPr lang="en-GB" sz="28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GB" b="1" dirty="0" smtClean="0"/>
              <a:t>Specific phobia</a:t>
            </a:r>
          </a:p>
        </p:txBody>
      </p:sp>
      <p:sp>
        <p:nvSpPr>
          <p:cNvPr id="31747" name="Rectangle 3"/>
          <p:cNvSpPr>
            <a:spLocks noGrp="1" noChangeArrowheads="1"/>
          </p:cNvSpPr>
          <p:nvPr>
            <p:ph type="body" idx="1"/>
          </p:nvPr>
        </p:nvSpPr>
        <p:spPr/>
        <p:txBody>
          <a:bodyPr/>
          <a:lstStyle/>
          <a:p>
            <a:pPr eaLnBrk="1" hangingPunct="1">
              <a:defRPr/>
            </a:pPr>
            <a:r>
              <a:rPr lang="en-GB" dirty="0" smtClean="0"/>
              <a:t>An excessive fear (out of proportion to the risk) in response to a specific object or situation such as lifts or heights. </a:t>
            </a:r>
          </a:p>
          <a:p>
            <a:pPr eaLnBrk="1" hangingPunct="1">
              <a:defRPr/>
            </a:pPr>
            <a:r>
              <a:rPr lang="en-GB" dirty="0" smtClean="0"/>
              <a:t>Exposure to the feared situation or object elicits anxiety, which may present as a panic attack.</a:t>
            </a:r>
            <a:endParaRPr lang="en-GB"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2050" name="Picture 2" descr="C:\Users\humprey\Desktop\Documents\Pictures m\Kognitiv-april 2007 053.jpg"/>
          <p:cNvPicPr>
            <a:picLocks noGrp="1" noChangeAspect="1" noChangeArrowheads="1"/>
          </p:cNvPicPr>
          <p:nvPr>
            <p:ph idx="1"/>
          </p:nvPr>
        </p:nvPicPr>
        <p:blipFill>
          <a:blip r:embed="rId3" cstate="print"/>
          <a:srcRect/>
          <a:stretch>
            <a:fillRect/>
          </a:stretch>
        </p:blipFill>
        <p:spPr bwMode="auto">
          <a:xfrm>
            <a:off x="1124272" y="1600200"/>
            <a:ext cx="6895455" cy="45307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GB" sz="4000" dirty="0" smtClean="0"/>
              <a:t>Management of phobic anxiety disorder</a:t>
            </a:r>
          </a:p>
        </p:txBody>
      </p:sp>
      <p:sp>
        <p:nvSpPr>
          <p:cNvPr id="53251" name="Rectangle 3"/>
          <p:cNvSpPr>
            <a:spLocks noGrp="1" noChangeArrowheads="1"/>
          </p:cNvSpPr>
          <p:nvPr>
            <p:ph type="body" idx="1"/>
          </p:nvPr>
        </p:nvSpPr>
        <p:spPr/>
        <p:txBody>
          <a:bodyPr/>
          <a:lstStyle/>
          <a:p>
            <a:pPr eaLnBrk="1" hangingPunct="1">
              <a:lnSpc>
                <a:spcPct val="80000"/>
              </a:lnSpc>
              <a:defRPr/>
            </a:pPr>
            <a:r>
              <a:rPr lang="en-GB" sz="2800" dirty="0" smtClean="0"/>
              <a:t>Physical </a:t>
            </a:r>
          </a:p>
          <a:p>
            <a:pPr lvl="1" eaLnBrk="1" hangingPunct="1">
              <a:lnSpc>
                <a:spcPct val="80000"/>
              </a:lnSpc>
              <a:defRPr/>
            </a:pPr>
            <a:r>
              <a:rPr lang="en-GB" sz="2400" dirty="0" smtClean="0"/>
              <a:t>Benzodiazepines: provide immediate relief</a:t>
            </a:r>
          </a:p>
          <a:p>
            <a:pPr lvl="1" eaLnBrk="1" hangingPunct="1">
              <a:lnSpc>
                <a:spcPct val="80000"/>
              </a:lnSpc>
              <a:defRPr/>
            </a:pPr>
            <a:r>
              <a:rPr lang="en-GB" sz="2400" dirty="0" smtClean="0"/>
              <a:t>TCAs: effective due to their </a:t>
            </a:r>
            <a:r>
              <a:rPr lang="en-GB" sz="2400" dirty="0" err="1" smtClean="0"/>
              <a:t>anxiolytic</a:t>
            </a:r>
            <a:r>
              <a:rPr lang="en-GB" sz="2400" dirty="0" smtClean="0"/>
              <a:t> properties; </a:t>
            </a:r>
            <a:r>
              <a:rPr lang="en-GB" sz="2400" dirty="0" err="1" smtClean="0"/>
              <a:t>imipramine</a:t>
            </a:r>
            <a:r>
              <a:rPr lang="en-GB" sz="2400" dirty="0" smtClean="0"/>
              <a:t> considered to be the treatment of choice in agoraphobia</a:t>
            </a:r>
          </a:p>
          <a:p>
            <a:pPr lvl="1" eaLnBrk="1" hangingPunct="1">
              <a:lnSpc>
                <a:spcPct val="80000"/>
              </a:lnSpc>
              <a:defRPr/>
            </a:pPr>
            <a:r>
              <a:rPr lang="en-GB" sz="2400" dirty="0" smtClean="0"/>
              <a:t>MAOIs: reduce agoraphobic symptoms but there is a high relapse rate when stopped; </a:t>
            </a:r>
            <a:r>
              <a:rPr lang="en-GB" sz="2400" dirty="0" err="1" smtClean="0"/>
              <a:t>Moclobemide</a:t>
            </a:r>
            <a:r>
              <a:rPr lang="en-GB" sz="2400" dirty="0" smtClean="0"/>
              <a:t> is particularly indicated in SAD</a:t>
            </a:r>
          </a:p>
          <a:p>
            <a:pPr lvl="1" eaLnBrk="1" hangingPunct="1">
              <a:lnSpc>
                <a:spcPct val="80000"/>
              </a:lnSpc>
              <a:defRPr/>
            </a:pPr>
            <a:r>
              <a:rPr lang="en-GB" sz="2400" dirty="0" smtClean="0"/>
              <a:t>SSRIs</a:t>
            </a:r>
          </a:p>
          <a:p>
            <a:pPr lvl="2" eaLnBrk="1" hangingPunct="1">
              <a:lnSpc>
                <a:spcPct val="80000"/>
              </a:lnSpc>
              <a:defRPr/>
            </a:pPr>
            <a:r>
              <a:rPr lang="en-GB" sz="2000" dirty="0" err="1" smtClean="0"/>
              <a:t>Paroxetine</a:t>
            </a:r>
            <a:endParaRPr lang="en-GB" sz="2000" dirty="0" smtClean="0"/>
          </a:p>
          <a:p>
            <a:pPr lvl="2" eaLnBrk="1" hangingPunct="1">
              <a:lnSpc>
                <a:spcPct val="80000"/>
              </a:lnSpc>
              <a:defRPr/>
            </a:pPr>
            <a:r>
              <a:rPr lang="en-GB" sz="2000" dirty="0" err="1" smtClean="0"/>
              <a:t>Citalopram</a:t>
            </a:r>
            <a:r>
              <a:rPr lang="en-GB" sz="2000" dirty="0" smtClean="0"/>
              <a:t>: indicated in agoraphobia associated with PD</a:t>
            </a:r>
          </a:p>
          <a:p>
            <a:pPr lvl="2" eaLnBrk="1" hangingPunct="1">
              <a:lnSpc>
                <a:spcPct val="80000"/>
              </a:lnSpc>
              <a:defRPr/>
            </a:pPr>
            <a:r>
              <a:rPr lang="en-GB" sz="2000" dirty="0" err="1" smtClean="0"/>
              <a:t>Escitalopram</a:t>
            </a:r>
            <a:r>
              <a:rPr lang="en-GB" sz="2000" dirty="0" smtClean="0"/>
              <a:t>: </a:t>
            </a:r>
            <a:r>
              <a:rPr lang="en-GB" sz="2000" dirty="0" err="1" smtClean="0"/>
              <a:t>licenced</a:t>
            </a:r>
            <a:r>
              <a:rPr lang="en-GB" sz="2000" dirty="0" smtClean="0"/>
              <a:t> for treatment of SAD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GB" sz="4000" dirty="0" smtClean="0"/>
              <a:t>Management of phobic anxiety disorder cont.</a:t>
            </a:r>
          </a:p>
        </p:txBody>
      </p:sp>
      <p:sp>
        <p:nvSpPr>
          <p:cNvPr id="54275" name="Rectangle 3"/>
          <p:cNvSpPr>
            <a:spLocks noGrp="1" noChangeArrowheads="1"/>
          </p:cNvSpPr>
          <p:nvPr>
            <p:ph type="body" idx="1"/>
          </p:nvPr>
        </p:nvSpPr>
        <p:spPr/>
        <p:txBody>
          <a:bodyPr/>
          <a:lstStyle/>
          <a:p>
            <a:pPr eaLnBrk="1" hangingPunct="1">
              <a:defRPr/>
            </a:pPr>
            <a:r>
              <a:rPr lang="en-GB" dirty="0" smtClean="0"/>
              <a:t>Social: avoidance behaviour should be treated</a:t>
            </a:r>
          </a:p>
          <a:p>
            <a:pPr eaLnBrk="1" hangingPunct="1">
              <a:defRPr/>
            </a:pPr>
            <a:r>
              <a:rPr lang="en-GB" dirty="0" smtClean="0"/>
              <a:t>Psychological </a:t>
            </a:r>
          </a:p>
          <a:p>
            <a:pPr lvl="1" eaLnBrk="1" hangingPunct="1">
              <a:defRPr/>
            </a:pPr>
            <a:r>
              <a:rPr lang="en-GB" dirty="0" smtClean="0"/>
              <a:t>Systematic desensitisation (SD in imagination)</a:t>
            </a:r>
          </a:p>
          <a:p>
            <a:pPr lvl="1" eaLnBrk="1" hangingPunct="1">
              <a:defRPr/>
            </a:pPr>
            <a:r>
              <a:rPr lang="en-GB" dirty="0" smtClean="0"/>
              <a:t>Exposure in vivo</a:t>
            </a:r>
          </a:p>
          <a:p>
            <a:pPr lvl="1" eaLnBrk="1" hangingPunct="1">
              <a:defRPr/>
            </a:pPr>
            <a:r>
              <a:rPr lang="en-GB" dirty="0" err="1" smtClean="0"/>
              <a:t>Metacognitive</a:t>
            </a:r>
            <a:r>
              <a:rPr lang="en-GB" dirty="0" smtClean="0"/>
              <a:t> therapy </a:t>
            </a:r>
          </a:p>
          <a:p>
            <a:pPr lvl="1" eaLnBrk="1" hangingPunct="1">
              <a:defRPr/>
            </a:pPr>
            <a:r>
              <a:rPr lang="en-GB" dirty="0" smtClean="0"/>
              <a:t>Group psychotherapy</a:t>
            </a:r>
          </a:p>
          <a:p>
            <a:pPr lvl="1" eaLnBrk="1" hangingPunct="1">
              <a:defRPr/>
            </a:pP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smtClean="0"/>
              <a:t>Anxiety disorders</a:t>
            </a:r>
          </a:p>
          <a:p>
            <a:r>
              <a:rPr lang="en-GB" dirty="0" smtClean="0"/>
              <a:t>General principles</a:t>
            </a:r>
          </a:p>
          <a:p>
            <a:r>
              <a:rPr lang="en-GB" dirty="0" smtClean="0"/>
              <a:t>Treatment of individual anxiety disorders</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descr="C:\Users\humprey\Desktop\Documents\Pictures m\Kognitiv-april 2007 042.jpg"/>
          <p:cNvPicPr>
            <a:picLocks noGrp="1" noChangeAspect="1" noChangeArrowheads="1"/>
          </p:cNvPicPr>
          <p:nvPr>
            <p:ph idx="1"/>
          </p:nvPr>
        </p:nvPicPr>
        <p:blipFill>
          <a:blip r:embed="rId3" cstate="print"/>
          <a:srcRect/>
          <a:stretch>
            <a:fillRect/>
          </a:stretch>
        </p:blipFill>
        <p:spPr bwMode="auto">
          <a:xfrm>
            <a:off x="1551516" y="1600200"/>
            <a:ext cx="6040967" cy="45307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GB" b="1" dirty="0" smtClean="0"/>
              <a:t>Obsessive-compulsive disorders</a:t>
            </a:r>
          </a:p>
        </p:txBody>
      </p:sp>
      <p:sp>
        <p:nvSpPr>
          <p:cNvPr id="32771" name="Rectangle 3"/>
          <p:cNvSpPr>
            <a:spLocks noGrp="1" noChangeArrowheads="1"/>
          </p:cNvSpPr>
          <p:nvPr>
            <p:ph type="body" idx="1"/>
          </p:nvPr>
        </p:nvSpPr>
        <p:spPr/>
        <p:txBody>
          <a:bodyPr/>
          <a:lstStyle/>
          <a:p>
            <a:pPr eaLnBrk="1" hangingPunct="1">
              <a:defRPr/>
            </a:pPr>
            <a:r>
              <a:rPr lang="en-GB" sz="2800" b="1" dirty="0" smtClean="0"/>
              <a:t>Obsessions</a:t>
            </a:r>
            <a:r>
              <a:rPr lang="en-GB" sz="2800" dirty="0" smtClean="0"/>
              <a:t> (recurrent and persistent thoughts) give rise to anxiety. </a:t>
            </a:r>
          </a:p>
          <a:p>
            <a:pPr eaLnBrk="1" hangingPunct="1">
              <a:defRPr/>
            </a:pPr>
            <a:r>
              <a:rPr lang="en-GB" sz="2800" b="1" dirty="0" smtClean="0"/>
              <a:t>Ruminations </a:t>
            </a:r>
          </a:p>
          <a:p>
            <a:pPr eaLnBrk="1" hangingPunct="1">
              <a:defRPr/>
            </a:pPr>
            <a:r>
              <a:rPr lang="en-GB" dirty="0" smtClean="0"/>
              <a:t>The patient attempts to neutralise or end the resulting distress by performing certain rituals: compulsions. </a:t>
            </a:r>
          </a:p>
          <a:p>
            <a:pPr eaLnBrk="1" hangingPunct="1">
              <a:defRPr/>
            </a:pPr>
            <a:r>
              <a:rPr lang="en-GB" sz="2800" b="1" dirty="0" smtClean="0"/>
              <a:t>Compulsions</a:t>
            </a:r>
            <a:r>
              <a:rPr lang="en-GB" sz="2800" dirty="0" smtClean="0"/>
              <a:t> can be overt behavioural or mental acts. </a:t>
            </a:r>
          </a:p>
          <a:p>
            <a:pPr lvl="1" eaLnBrk="1" hangingPunct="1">
              <a:defRPr/>
            </a:pPr>
            <a:r>
              <a:rPr lang="en-GB" sz="2400" dirty="0" smtClean="0"/>
              <a:t>Often they are not rational or connected to the obsession in a logical way. </a:t>
            </a:r>
            <a:endParaRPr lang="en-GB" sz="24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GB" dirty="0" smtClean="0"/>
              <a:t>OCD: management of mild cases</a:t>
            </a:r>
          </a:p>
        </p:txBody>
      </p:sp>
      <p:sp>
        <p:nvSpPr>
          <p:cNvPr id="55299" name="Rectangle 3"/>
          <p:cNvSpPr>
            <a:spLocks noGrp="1" noChangeArrowheads="1"/>
          </p:cNvSpPr>
          <p:nvPr>
            <p:ph type="body" idx="1"/>
          </p:nvPr>
        </p:nvSpPr>
        <p:spPr/>
        <p:txBody>
          <a:bodyPr>
            <a:normAutofit fontScale="92500"/>
          </a:bodyPr>
          <a:lstStyle/>
          <a:p>
            <a:pPr eaLnBrk="1" hangingPunct="1">
              <a:defRPr/>
            </a:pPr>
            <a:r>
              <a:rPr lang="en-GB" dirty="0" smtClean="0"/>
              <a:t>If patients agrees consider: Low intensity psychological treatment (10hrs) </a:t>
            </a:r>
          </a:p>
          <a:p>
            <a:pPr lvl="1"/>
            <a:r>
              <a:rPr lang="en-IE" dirty="0" smtClean="0"/>
              <a:t>Brief individual cognitive behavioural therapy (CBT) (including ERP) using structured self-help materials</a:t>
            </a:r>
          </a:p>
          <a:p>
            <a:pPr lvl="1"/>
            <a:r>
              <a:rPr lang="en-IE" dirty="0" smtClean="0"/>
              <a:t>Brief individual CBT (including ERP) by telephone</a:t>
            </a:r>
          </a:p>
          <a:p>
            <a:pPr lvl="1"/>
            <a:r>
              <a:rPr lang="en-IE" dirty="0" smtClean="0"/>
              <a:t>Group CBT (including ERP) (note, the patient may be receiving more than 10hrs</a:t>
            </a:r>
          </a:p>
          <a:p>
            <a:pPr>
              <a:buNone/>
            </a:pP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OCD: management mild to severe cases </a:t>
            </a:r>
            <a:br>
              <a:rPr lang="en-IE" sz="3200" dirty="0" smtClean="0"/>
            </a:br>
            <a:r>
              <a:rPr lang="en-IE" sz="3200" dirty="0" smtClean="0"/>
              <a:t>alternatives</a:t>
            </a:r>
            <a:endParaRPr lang="en-IE" sz="3200" dirty="0"/>
          </a:p>
        </p:txBody>
      </p:sp>
      <p:sp>
        <p:nvSpPr>
          <p:cNvPr id="3" name="Content Placeholder 2"/>
          <p:cNvSpPr>
            <a:spLocks noGrp="1"/>
          </p:cNvSpPr>
          <p:nvPr>
            <p:ph idx="1"/>
          </p:nvPr>
        </p:nvSpPr>
        <p:spPr/>
        <p:txBody>
          <a:bodyPr>
            <a:normAutofit fontScale="85000" lnSpcReduction="20000"/>
          </a:bodyPr>
          <a:lstStyle/>
          <a:p>
            <a:r>
              <a:rPr lang="en-IE" dirty="0" smtClean="0"/>
              <a:t>Offer the choice of either a course of a selective serotonin reuptake inhibitor (SSRI) or more intensive CBT (including ERP) (more than 10 therapist hours per patient), because these treatments appear to be comparably efficacious.</a:t>
            </a:r>
          </a:p>
          <a:p>
            <a:r>
              <a:rPr lang="en-IE" dirty="0" smtClean="0"/>
              <a:t>Adults with OCD with moderate functional impairment should be offered the choice of either a course of </a:t>
            </a:r>
          </a:p>
          <a:p>
            <a:pPr lvl="1"/>
            <a:r>
              <a:rPr lang="en-IE" dirty="0" smtClean="0"/>
              <a:t>an SSRI or </a:t>
            </a:r>
          </a:p>
          <a:p>
            <a:pPr lvl="1"/>
            <a:r>
              <a:rPr lang="en-IE" dirty="0" smtClean="0"/>
              <a:t>more intensive CBT (including ERP) (more than 10 therapist hours per patient), </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duration of treatment</a:t>
            </a:r>
            <a:endParaRPr lang="en-IE" dirty="0"/>
          </a:p>
        </p:txBody>
      </p:sp>
      <p:sp>
        <p:nvSpPr>
          <p:cNvPr id="3" name="Content Placeholder 2"/>
          <p:cNvSpPr>
            <a:spLocks noGrp="1"/>
          </p:cNvSpPr>
          <p:nvPr>
            <p:ph idx="1"/>
          </p:nvPr>
        </p:nvSpPr>
        <p:spPr/>
        <p:txBody>
          <a:bodyPr>
            <a:normAutofit/>
          </a:bodyPr>
          <a:lstStyle/>
          <a:p>
            <a:r>
              <a:rPr lang="en-IE" dirty="0" smtClean="0"/>
              <a:t>If SSRI is effective continue for at least 12 months to </a:t>
            </a:r>
          </a:p>
          <a:p>
            <a:pPr lvl="1"/>
            <a:r>
              <a:rPr lang="en-IE" dirty="0" smtClean="0"/>
              <a:t>prevent relapse and </a:t>
            </a:r>
          </a:p>
          <a:p>
            <a:pPr lvl="1"/>
            <a:r>
              <a:rPr lang="en-IE" dirty="0" smtClean="0"/>
              <a:t>allow for further improvements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Resistant cases</a:t>
            </a:r>
            <a:endParaRPr lang="en-IE" dirty="0"/>
          </a:p>
        </p:txBody>
      </p:sp>
      <p:sp>
        <p:nvSpPr>
          <p:cNvPr id="3" name="Content Placeholder 2"/>
          <p:cNvSpPr>
            <a:spLocks noGrp="1"/>
          </p:cNvSpPr>
          <p:nvPr>
            <p:ph idx="1"/>
          </p:nvPr>
        </p:nvSpPr>
        <p:spPr/>
        <p:txBody>
          <a:bodyPr/>
          <a:lstStyle/>
          <a:p>
            <a:r>
              <a:rPr lang="en-IE" dirty="0" err="1" smtClean="0"/>
              <a:t>Clomipramine</a:t>
            </a:r>
            <a:r>
              <a:rPr lang="en-IE" dirty="0" smtClean="0"/>
              <a:t> should be considered in the treatment of adults with OCD</a:t>
            </a:r>
          </a:p>
          <a:p>
            <a:r>
              <a:rPr lang="en-IE" dirty="0" smtClean="0"/>
              <a:t>after an adequate trial of at least one SSRI has been ineffective or poorly tolerated, if the patient prefers </a:t>
            </a:r>
            <a:r>
              <a:rPr lang="en-IE" dirty="0" err="1" smtClean="0"/>
              <a:t>clomipramine</a:t>
            </a:r>
            <a:r>
              <a:rPr lang="en-IE" dirty="0" smtClean="0"/>
              <a:t> or has had a previous good response to it.</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77500" lnSpcReduction="20000"/>
          </a:bodyPr>
          <a:lstStyle/>
          <a:p>
            <a:r>
              <a:rPr lang="en-IE" dirty="0" smtClean="0"/>
              <a:t>For adults with OCD if there has been no response to a full trial of at least one SSRI alone, a full trial of combined treatment with CBT (including ERP) and an SSRI, and a full trial of </a:t>
            </a:r>
            <a:r>
              <a:rPr lang="en-IE" dirty="0" err="1" smtClean="0"/>
              <a:t>clomipramine</a:t>
            </a:r>
            <a:r>
              <a:rPr lang="en-IE" dirty="0" smtClean="0"/>
              <a:t> alone, the following treatment options should also be considered (note, there is no evidence of the optimal sequence of the options listed below): </a:t>
            </a:r>
            <a:endParaRPr lang="en-IE" b="1" dirty="0" smtClean="0"/>
          </a:p>
          <a:p>
            <a:pPr lvl="1"/>
            <a:r>
              <a:rPr lang="en-IE" dirty="0" smtClean="0"/>
              <a:t>Additional CBT (including ERP) or cognitive therapy</a:t>
            </a:r>
          </a:p>
          <a:p>
            <a:pPr lvl="1"/>
            <a:r>
              <a:rPr lang="en-IE" dirty="0" smtClean="0"/>
              <a:t>Adding an antipsychotic to an SSRI or </a:t>
            </a:r>
            <a:r>
              <a:rPr lang="en-IE" dirty="0" err="1" smtClean="0"/>
              <a:t>clomipramine</a:t>
            </a:r>
            <a:endParaRPr lang="en-IE" dirty="0" smtClean="0"/>
          </a:p>
          <a:p>
            <a:pPr lvl="1"/>
            <a:r>
              <a:rPr lang="en-IE" dirty="0" smtClean="0"/>
              <a:t>Combining </a:t>
            </a:r>
            <a:r>
              <a:rPr lang="en-IE" dirty="0" err="1" smtClean="0"/>
              <a:t>clomipramine</a:t>
            </a:r>
            <a:r>
              <a:rPr lang="en-IE" dirty="0" smtClean="0"/>
              <a:t> and </a:t>
            </a:r>
            <a:r>
              <a:rPr lang="en-IE" dirty="0" err="1" smtClean="0"/>
              <a:t>citalopram</a:t>
            </a:r>
            <a:r>
              <a:rPr lang="en-IE" dirty="0" smtClean="0"/>
              <a:t>.</a:t>
            </a:r>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OCD: choice of medication</a:t>
            </a:r>
            <a:endParaRPr lang="en-IE" dirty="0"/>
          </a:p>
        </p:txBody>
      </p:sp>
      <p:sp>
        <p:nvSpPr>
          <p:cNvPr id="3" name="Content Placeholder 2"/>
          <p:cNvSpPr>
            <a:spLocks noGrp="1"/>
          </p:cNvSpPr>
          <p:nvPr>
            <p:ph idx="1"/>
          </p:nvPr>
        </p:nvSpPr>
        <p:spPr/>
        <p:txBody>
          <a:bodyPr>
            <a:normAutofit fontScale="85000" lnSpcReduction="20000"/>
          </a:bodyPr>
          <a:lstStyle/>
          <a:p>
            <a:pPr>
              <a:buNone/>
            </a:pPr>
            <a:r>
              <a:rPr lang="en-IE" dirty="0" smtClean="0"/>
              <a:t>	The following medicines should not normally be used to treat OCD or BDD without </a:t>
            </a:r>
            <a:r>
              <a:rPr lang="en-IE" dirty="0" err="1" smtClean="0"/>
              <a:t>comorbidity</a:t>
            </a:r>
            <a:r>
              <a:rPr lang="en-IE" dirty="0" smtClean="0"/>
              <a:t>:</a:t>
            </a:r>
          </a:p>
          <a:p>
            <a:pPr lvl="1"/>
            <a:r>
              <a:rPr lang="en-IE" dirty="0" err="1" smtClean="0"/>
              <a:t>Tricyclic</a:t>
            </a:r>
            <a:r>
              <a:rPr lang="en-IE" dirty="0" smtClean="0"/>
              <a:t> antidepressants other than </a:t>
            </a:r>
            <a:r>
              <a:rPr lang="en-IE" dirty="0" err="1" smtClean="0"/>
              <a:t>clomipramine</a:t>
            </a:r>
            <a:endParaRPr lang="en-IE" dirty="0" smtClean="0"/>
          </a:p>
          <a:p>
            <a:pPr lvl="1"/>
            <a:r>
              <a:rPr lang="en-IE" dirty="0" err="1" smtClean="0"/>
              <a:t>Tricyclic</a:t>
            </a:r>
            <a:r>
              <a:rPr lang="en-IE" dirty="0" smtClean="0"/>
              <a:t>-related antidepressants</a:t>
            </a:r>
          </a:p>
          <a:p>
            <a:pPr lvl="1"/>
            <a:r>
              <a:rPr lang="en-IE" dirty="0" smtClean="0"/>
              <a:t>Serotonin and </a:t>
            </a:r>
            <a:r>
              <a:rPr lang="en-IE" dirty="0" err="1" smtClean="0"/>
              <a:t>noradrenaline</a:t>
            </a:r>
            <a:r>
              <a:rPr lang="en-IE" dirty="0" smtClean="0"/>
              <a:t> re-uptake inhibitors (SNRIs), including </a:t>
            </a:r>
            <a:r>
              <a:rPr lang="en-IE" dirty="0" err="1" smtClean="0"/>
              <a:t>venlafaxine</a:t>
            </a:r>
            <a:endParaRPr lang="en-IE" dirty="0" smtClean="0"/>
          </a:p>
          <a:p>
            <a:pPr lvl="1"/>
            <a:r>
              <a:rPr lang="en-IE" dirty="0" smtClean="0"/>
              <a:t>monoamine </a:t>
            </a:r>
            <a:r>
              <a:rPr lang="en-IE" dirty="0" err="1" smtClean="0"/>
              <a:t>oxidase</a:t>
            </a:r>
            <a:r>
              <a:rPr lang="en-IE" dirty="0" smtClean="0"/>
              <a:t> inhibitors (MAOIs)</a:t>
            </a:r>
          </a:p>
          <a:p>
            <a:pPr lvl="1"/>
            <a:r>
              <a:rPr lang="en-IE" dirty="0" err="1" smtClean="0"/>
              <a:t>Anxiolytics</a:t>
            </a:r>
            <a:r>
              <a:rPr lang="en-IE" dirty="0" smtClean="0"/>
              <a:t> (except cautiously for short periods to counter the early activation of SSRIs).</a:t>
            </a:r>
          </a:p>
          <a:p>
            <a:pPr lvl="1"/>
            <a:r>
              <a:rPr lang="en-IE" dirty="0" smtClean="0"/>
              <a:t>Antipsychotics as </a:t>
            </a:r>
            <a:r>
              <a:rPr lang="en-IE" dirty="0" err="1" smtClean="0"/>
              <a:t>monotherapy</a:t>
            </a:r>
            <a:endParaRPr lang="en-I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GB" dirty="0" smtClean="0"/>
              <a:t>OCD: intractable cases</a:t>
            </a:r>
          </a:p>
        </p:txBody>
      </p:sp>
      <p:sp>
        <p:nvSpPr>
          <p:cNvPr id="55299" name="Rectangle 3"/>
          <p:cNvSpPr>
            <a:spLocks noGrp="1" noChangeArrowheads="1"/>
          </p:cNvSpPr>
          <p:nvPr>
            <p:ph type="body" idx="1"/>
          </p:nvPr>
        </p:nvSpPr>
        <p:spPr/>
        <p:txBody>
          <a:bodyPr>
            <a:normAutofit/>
          </a:bodyPr>
          <a:lstStyle/>
          <a:p>
            <a:endParaRPr lang="en-GB" dirty="0" smtClean="0"/>
          </a:p>
          <a:p>
            <a:pPr eaLnBrk="1" hangingPunct="1">
              <a:defRPr/>
            </a:pPr>
            <a:r>
              <a:rPr lang="en-GB" dirty="0" smtClean="0"/>
              <a:t>Psychosurgery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GB" dirty="0" smtClean="0"/>
              <a:t>Adjustment disorder</a:t>
            </a:r>
          </a:p>
        </p:txBody>
      </p:sp>
      <p:sp>
        <p:nvSpPr>
          <p:cNvPr id="56323" name="Rectangle 3"/>
          <p:cNvSpPr>
            <a:spLocks noGrp="1" noChangeArrowheads="1"/>
          </p:cNvSpPr>
          <p:nvPr>
            <p:ph type="body" idx="1"/>
          </p:nvPr>
        </p:nvSpPr>
        <p:spPr/>
        <p:txBody>
          <a:bodyPr/>
          <a:lstStyle/>
          <a:p>
            <a:pPr eaLnBrk="1" hangingPunct="1">
              <a:lnSpc>
                <a:spcPct val="80000"/>
              </a:lnSpc>
              <a:defRPr/>
            </a:pPr>
            <a:r>
              <a:rPr lang="en-GB" sz="2800" smtClean="0"/>
              <a:t>The psychological reactions involved in adapting to new circumstances, e.g. divorce</a:t>
            </a:r>
          </a:p>
          <a:p>
            <a:pPr eaLnBrk="1" hangingPunct="1">
              <a:lnSpc>
                <a:spcPct val="80000"/>
              </a:lnSpc>
              <a:defRPr/>
            </a:pPr>
            <a:r>
              <a:rPr lang="en-GB" sz="2800" smtClean="0"/>
              <a:t>Symptoms of anxiety, irritability, depression, worry, poor concentration; tremor palpitation; excessive use of alcohol or drugs, episodes of deliberate self harm and  outbursts of dramatic or aggressive behaviour </a:t>
            </a:r>
          </a:p>
          <a:p>
            <a:pPr eaLnBrk="1" hangingPunct="1">
              <a:lnSpc>
                <a:spcPct val="80000"/>
              </a:lnSpc>
              <a:defRPr/>
            </a:pPr>
            <a:r>
              <a:rPr lang="en-GB" sz="2800" smtClean="0"/>
              <a:t>Onset is more gradual (1-3 months after change of circumstances) and prolonged compared to acute stress reaction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GB" b="1" dirty="0" smtClean="0"/>
              <a:t>Anxiety disorders</a:t>
            </a:r>
          </a:p>
        </p:txBody>
      </p:sp>
      <p:sp>
        <p:nvSpPr>
          <p:cNvPr id="11267" name="Rectangle 3"/>
          <p:cNvSpPr>
            <a:spLocks noGrp="1" noChangeArrowheads="1"/>
          </p:cNvSpPr>
          <p:nvPr>
            <p:ph type="body" idx="1"/>
          </p:nvPr>
        </p:nvSpPr>
        <p:spPr/>
        <p:txBody>
          <a:bodyPr>
            <a:normAutofit fontScale="85000" lnSpcReduction="20000"/>
          </a:bodyPr>
          <a:lstStyle/>
          <a:p>
            <a:pPr eaLnBrk="1" hangingPunct="1">
              <a:defRPr/>
            </a:pPr>
            <a:r>
              <a:rPr lang="en-GB" dirty="0" smtClean="0"/>
              <a:t>Generalised anxiety disorder (GAD)</a:t>
            </a:r>
          </a:p>
          <a:p>
            <a:pPr eaLnBrk="1" hangingPunct="1">
              <a:defRPr/>
            </a:pPr>
            <a:r>
              <a:rPr lang="en-GB" dirty="0" smtClean="0"/>
              <a:t>Panic disorder (with or without agoraphobia)</a:t>
            </a:r>
          </a:p>
          <a:p>
            <a:pPr eaLnBrk="1" hangingPunct="1">
              <a:defRPr/>
            </a:pPr>
            <a:r>
              <a:rPr lang="en-GB" dirty="0" smtClean="0"/>
              <a:t>Phobia </a:t>
            </a:r>
          </a:p>
          <a:p>
            <a:pPr lvl="1" eaLnBrk="1" hangingPunct="1">
              <a:defRPr/>
            </a:pPr>
            <a:r>
              <a:rPr lang="en-GB" dirty="0" smtClean="0"/>
              <a:t>Social phobia/ Social Anxiety disorder (SAD)</a:t>
            </a:r>
          </a:p>
          <a:p>
            <a:pPr lvl="1" eaLnBrk="1" hangingPunct="1">
              <a:defRPr/>
            </a:pPr>
            <a:r>
              <a:rPr lang="en-GB" dirty="0" smtClean="0"/>
              <a:t>Specific phobias</a:t>
            </a:r>
          </a:p>
          <a:p>
            <a:pPr eaLnBrk="1" hangingPunct="1">
              <a:defRPr/>
            </a:pPr>
            <a:r>
              <a:rPr lang="en-GB" dirty="0" smtClean="0">
                <a:effectLst>
                  <a:outerShdw blurRad="50800" dist="38100" algn="tr" rotWithShape="0">
                    <a:prstClr val="black">
                      <a:alpha val="40000"/>
                    </a:prstClr>
                  </a:outerShdw>
                </a:effectLst>
              </a:rPr>
              <a:t>Obsessive-compulsive disorder (OCD)</a:t>
            </a:r>
          </a:p>
          <a:p>
            <a:pPr eaLnBrk="1" hangingPunct="1">
              <a:defRPr/>
            </a:pPr>
            <a:r>
              <a:rPr lang="en-GB" dirty="0" smtClean="0">
                <a:effectLst>
                  <a:outerShdw blurRad="50800" dist="38100" algn="tr" rotWithShape="0">
                    <a:prstClr val="black">
                      <a:alpha val="40000"/>
                    </a:prstClr>
                  </a:outerShdw>
                </a:effectLst>
              </a:rPr>
              <a:t>Acute stress disorder</a:t>
            </a:r>
            <a:endParaRPr lang="af-ZA" dirty="0" smtClean="0"/>
          </a:p>
          <a:p>
            <a:pPr eaLnBrk="1" hangingPunct="1">
              <a:defRPr/>
            </a:pPr>
            <a:r>
              <a:rPr lang="en-GB" dirty="0" smtClean="0">
                <a:effectLst>
                  <a:outerShdw blurRad="50800" dist="38100" algn="tr" rotWithShape="0">
                    <a:prstClr val="black">
                      <a:alpha val="40000"/>
                    </a:prstClr>
                  </a:outerShdw>
                </a:effectLst>
              </a:rPr>
              <a:t>Adjustment disorder</a:t>
            </a:r>
            <a:endParaRPr lang="af-ZA" dirty="0" smtClean="0"/>
          </a:p>
          <a:p>
            <a:pPr eaLnBrk="1" hangingPunct="1">
              <a:defRPr/>
            </a:pPr>
            <a:r>
              <a:rPr lang="en-GB" dirty="0" smtClean="0">
                <a:effectLst>
                  <a:outerShdw blurRad="50800" dist="38100" algn="tr" rotWithShape="0">
                    <a:prstClr val="black">
                      <a:alpha val="40000"/>
                    </a:prstClr>
                  </a:outerShdw>
                </a:effectLst>
              </a:rPr>
              <a:t>Posttraumatic Stress Disorder (PTSD)</a:t>
            </a:r>
            <a:endParaRPr lang="af-ZA" dirty="0" smtClean="0"/>
          </a:p>
          <a:p>
            <a:pPr eaLnBrk="1" hangingPunct="1">
              <a:defRPr/>
            </a:pPr>
            <a:r>
              <a:rPr lang="en-GB" dirty="0" err="1" smtClean="0">
                <a:effectLst>
                  <a:outerShdw blurRad="50800" dist="38100" algn="tr" rotWithShape="0">
                    <a:prstClr val="black">
                      <a:alpha val="40000"/>
                    </a:prstClr>
                  </a:outerShdw>
                </a:effectLst>
              </a:rPr>
              <a:t>Hypochondriasis</a:t>
            </a:r>
            <a:r>
              <a:rPr lang="en-GB" dirty="0" smtClean="0">
                <a:effectLst>
                  <a:outerShdw blurRad="50800" dist="38100" algn="tr" rotWithShape="0">
                    <a:prstClr val="black">
                      <a:alpha val="40000"/>
                    </a:prstClr>
                  </a:outerShdw>
                </a:effectLst>
              </a:rPr>
              <a:t> (Health Anxiety Disorder)</a:t>
            </a:r>
            <a:endParaRPr lang="af-ZA"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GB" sz="4000" dirty="0" smtClean="0"/>
              <a:t>Management of adjustment disorder</a:t>
            </a:r>
          </a:p>
        </p:txBody>
      </p:sp>
      <p:sp>
        <p:nvSpPr>
          <p:cNvPr id="57347" name="Rectangle 3"/>
          <p:cNvSpPr>
            <a:spLocks noGrp="1" noChangeArrowheads="1"/>
          </p:cNvSpPr>
          <p:nvPr>
            <p:ph type="body" idx="1"/>
          </p:nvPr>
        </p:nvSpPr>
        <p:spPr/>
        <p:txBody>
          <a:bodyPr/>
          <a:lstStyle/>
          <a:p>
            <a:pPr eaLnBrk="1" hangingPunct="1">
              <a:defRPr/>
            </a:pPr>
            <a:r>
              <a:rPr lang="en-GB" sz="2800" smtClean="0"/>
              <a:t>Help resolve change of circumstances </a:t>
            </a:r>
          </a:p>
          <a:p>
            <a:pPr eaLnBrk="1" hangingPunct="1">
              <a:defRPr/>
            </a:pPr>
            <a:r>
              <a:rPr lang="en-GB" sz="2800" smtClean="0"/>
              <a:t>Help the natural process of readjustment</a:t>
            </a:r>
          </a:p>
          <a:p>
            <a:pPr lvl="1" eaLnBrk="1" hangingPunct="1">
              <a:defRPr/>
            </a:pPr>
            <a:r>
              <a:rPr lang="en-GB" sz="2400" smtClean="0"/>
              <a:t>Prevent maladaptive coping strategies such as denial, substance use</a:t>
            </a:r>
          </a:p>
          <a:p>
            <a:pPr lvl="1" eaLnBrk="1" hangingPunct="1">
              <a:defRPr/>
            </a:pPr>
            <a:r>
              <a:rPr lang="en-GB" sz="2400" smtClean="0"/>
              <a:t>Encourage problem solving counselling</a:t>
            </a:r>
          </a:p>
          <a:p>
            <a:pPr lvl="1" eaLnBrk="1" hangingPunct="1">
              <a:defRPr/>
            </a:pPr>
            <a:r>
              <a:rPr lang="en-GB" sz="2400" smtClean="0"/>
              <a:t>Help relieve anxiety: encourage to talk about change in circumstances</a:t>
            </a:r>
          </a:p>
          <a:p>
            <a:pPr eaLnBrk="1" hangingPunct="1">
              <a:defRPr/>
            </a:pPr>
            <a:r>
              <a:rPr lang="en-GB" sz="2800" smtClean="0"/>
              <a:t>Anxiolytic drug or hypnotic drug may be prescribed for a few days when anxiety is severe or sleep is severely disrupted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GB" b="1" dirty="0" smtClean="0"/>
              <a:t>Posttraumatic stress disorder (PTSD)</a:t>
            </a:r>
          </a:p>
        </p:txBody>
      </p:sp>
      <p:sp>
        <p:nvSpPr>
          <p:cNvPr id="15363" name="Rectangle 3"/>
          <p:cNvSpPr>
            <a:spLocks noGrp="1" noChangeArrowheads="1"/>
          </p:cNvSpPr>
          <p:nvPr>
            <p:ph type="body" idx="1"/>
          </p:nvPr>
        </p:nvSpPr>
        <p:spPr/>
        <p:txBody>
          <a:bodyPr/>
          <a:lstStyle/>
          <a:p>
            <a:pPr eaLnBrk="1" hangingPunct="1">
              <a:lnSpc>
                <a:spcPct val="80000"/>
              </a:lnSpc>
              <a:defRPr/>
            </a:pPr>
            <a:r>
              <a:rPr lang="en-GB" sz="2400" smtClean="0"/>
              <a:t>Occurs when a person is exposed to traumatic event that is perceived as life threatening or exposes the individual to possible great physical harm.  </a:t>
            </a:r>
          </a:p>
          <a:p>
            <a:pPr eaLnBrk="1" hangingPunct="1">
              <a:lnSpc>
                <a:spcPct val="80000"/>
              </a:lnSpc>
              <a:defRPr/>
            </a:pPr>
            <a:r>
              <a:rPr lang="en-GB" sz="2400" smtClean="0"/>
              <a:t>The initial response must have been characterised with intense fear, hopelessness or horror. </a:t>
            </a:r>
          </a:p>
          <a:p>
            <a:pPr eaLnBrk="1" hangingPunct="1">
              <a:lnSpc>
                <a:spcPct val="80000"/>
              </a:lnSpc>
              <a:defRPr/>
            </a:pPr>
            <a:r>
              <a:rPr lang="en-GB" sz="2400" smtClean="0"/>
              <a:t>Subsequently, re-experiencing of the traumatic event occur as flashbacks and nightmares or intense distress associated with physiological reactivity at reminders. </a:t>
            </a:r>
          </a:p>
          <a:p>
            <a:pPr eaLnBrk="1" hangingPunct="1">
              <a:lnSpc>
                <a:spcPct val="80000"/>
              </a:lnSpc>
              <a:defRPr/>
            </a:pPr>
            <a:r>
              <a:rPr lang="en-GB" sz="2400" smtClean="0"/>
              <a:t>If such symptoms occur during the first month after a traumatic event a diagnosis of </a:t>
            </a:r>
            <a:r>
              <a:rPr lang="en-GB" sz="2400" b="1" smtClean="0"/>
              <a:t>acute stress disorder</a:t>
            </a:r>
            <a:r>
              <a:rPr lang="en-GB" sz="2400" smtClean="0"/>
              <a:t> should be made.</a:t>
            </a:r>
            <a:endParaRPr lang="en-GB" sz="2400" b="1" smtClean="0"/>
          </a:p>
          <a:p>
            <a:pPr eaLnBrk="1" hangingPunct="1">
              <a:lnSpc>
                <a:spcPct val="80000"/>
              </a:lnSpc>
              <a:defRPr/>
            </a:pPr>
            <a:endParaRPr lang="en-GB" sz="24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074" name="Picture 2" descr="C:\Users\humprey\Desktop\Documents\Pictures m\_44362383_4beatingmathare_ap416.jpg"/>
          <p:cNvPicPr>
            <a:picLocks noGrp="1" noChangeAspect="1" noChangeArrowheads="1"/>
          </p:cNvPicPr>
          <p:nvPr>
            <p:ph idx="1"/>
          </p:nvPr>
        </p:nvPicPr>
        <p:blipFill>
          <a:blip r:embed="rId3"/>
          <a:srcRect/>
          <a:stretch>
            <a:fillRect/>
          </a:stretch>
        </p:blipFill>
        <p:spPr bwMode="auto">
          <a:xfrm>
            <a:off x="1676400" y="1524000"/>
            <a:ext cx="6458712" cy="465610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GB" dirty="0" smtClean="0"/>
              <a:t>Management of PTSD </a:t>
            </a:r>
          </a:p>
        </p:txBody>
      </p:sp>
      <p:sp>
        <p:nvSpPr>
          <p:cNvPr id="58371" name="Rectangle 3"/>
          <p:cNvSpPr>
            <a:spLocks noGrp="1" noChangeArrowheads="1"/>
          </p:cNvSpPr>
          <p:nvPr>
            <p:ph type="body" idx="1"/>
          </p:nvPr>
        </p:nvSpPr>
        <p:spPr/>
        <p:txBody>
          <a:bodyPr>
            <a:normAutofit lnSpcReduction="10000"/>
          </a:bodyPr>
          <a:lstStyle/>
          <a:p>
            <a:pPr eaLnBrk="1" hangingPunct="1">
              <a:lnSpc>
                <a:spcPct val="90000"/>
              </a:lnSpc>
              <a:defRPr/>
            </a:pPr>
            <a:r>
              <a:rPr lang="en-GB" sz="2800" dirty="0" smtClean="0"/>
              <a:t>Psychosocial </a:t>
            </a:r>
          </a:p>
          <a:p>
            <a:pPr lvl="1" eaLnBrk="1" hangingPunct="1">
              <a:lnSpc>
                <a:spcPct val="90000"/>
              </a:lnSpc>
              <a:defRPr/>
            </a:pPr>
            <a:r>
              <a:rPr lang="en-GB" sz="2400" dirty="0" smtClean="0"/>
              <a:t>Single session interventions (debriefing) are not recommended</a:t>
            </a:r>
          </a:p>
          <a:p>
            <a:pPr lvl="1" eaLnBrk="1" hangingPunct="1">
              <a:lnSpc>
                <a:spcPct val="90000"/>
              </a:lnSpc>
              <a:defRPr/>
            </a:pPr>
            <a:r>
              <a:rPr lang="en-GB" sz="2400" dirty="0" smtClean="0"/>
              <a:t>Watchful waiting – where symptoms are mild and have lasted &lt; 4 weeks</a:t>
            </a:r>
          </a:p>
          <a:p>
            <a:pPr lvl="1" eaLnBrk="1" hangingPunct="1">
              <a:lnSpc>
                <a:spcPct val="90000"/>
              </a:lnSpc>
              <a:defRPr/>
            </a:pPr>
            <a:r>
              <a:rPr lang="en-GB" sz="2400" dirty="0" smtClean="0"/>
              <a:t>Trauma-focused psychological treatment </a:t>
            </a:r>
          </a:p>
          <a:p>
            <a:pPr lvl="2" eaLnBrk="1" hangingPunct="1">
              <a:lnSpc>
                <a:spcPct val="90000"/>
              </a:lnSpc>
              <a:defRPr/>
            </a:pPr>
            <a:r>
              <a:rPr lang="en-GB" sz="1800" dirty="0" smtClean="0"/>
              <a:t>CBT</a:t>
            </a:r>
          </a:p>
          <a:p>
            <a:pPr lvl="2" eaLnBrk="1" hangingPunct="1">
              <a:lnSpc>
                <a:spcPct val="90000"/>
              </a:lnSpc>
              <a:defRPr/>
            </a:pPr>
            <a:r>
              <a:rPr lang="en-GB" sz="1800" dirty="0" smtClean="0"/>
              <a:t>EMDR</a:t>
            </a:r>
          </a:p>
          <a:p>
            <a:pPr eaLnBrk="1" hangingPunct="1">
              <a:lnSpc>
                <a:spcPct val="90000"/>
              </a:lnSpc>
              <a:defRPr/>
            </a:pPr>
            <a:r>
              <a:rPr lang="en-GB" sz="2400" dirty="0" smtClean="0"/>
              <a:t>Other Psychological measures </a:t>
            </a:r>
          </a:p>
          <a:p>
            <a:pPr lvl="1" eaLnBrk="1" hangingPunct="1">
              <a:lnSpc>
                <a:spcPct val="90000"/>
              </a:lnSpc>
              <a:defRPr/>
            </a:pPr>
            <a:r>
              <a:rPr lang="en-GB" sz="2000" dirty="0" err="1" smtClean="0"/>
              <a:t>Psychoeducation</a:t>
            </a:r>
            <a:endParaRPr lang="en-GB" sz="2000" dirty="0" smtClean="0"/>
          </a:p>
          <a:p>
            <a:pPr lvl="1" eaLnBrk="1" hangingPunct="1">
              <a:lnSpc>
                <a:spcPct val="90000"/>
              </a:lnSpc>
              <a:defRPr/>
            </a:pPr>
            <a:r>
              <a:rPr lang="en-GB" sz="2000" dirty="0" smtClean="0"/>
              <a:t>Supportive psychotherapy</a:t>
            </a:r>
          </a:p>
          <a:p>
            <a:pPr lvl="1" eaLnBrk="1" hangingPunct="1">
              <a:lnSpc>
                <a:spcPct val="90000"/>
              </a:lnSpc>
              <a:defRPr/>
            </a:pPr>
            <a:r>
              <a:rPr lang="en-GB" sz="2000" dirty="0" smtClean="0"/>
              <a:t>Group psychotherapy</a:t>
            </a:r>
          </a:p>
          <a:p>
            <a:pPr eaLnBrk="1" hangingPunct="1">
              <a:lnSpc>
                <a:spcPct val="90000"/>
              </a:lnSpc>
              <a:defRPr/>
            </a:pPr>
            <a:r>
              <a:rPr lang="en-GB" sz="2400" dirty="0" smtClean="0"/>
              <a:t>Drugs (not to be used as first line)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medication</a:t>
            </a: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Should not be used as a routine first-line treatment for adults </a:t>
            </a:r>
          </a:p>
          <a:p>
            <a:r>
              <a:rPr lang="en-IE" dirty="0" smtClean="0"/>
              <a:t>Drug treatments </a:t>
            </a:r>
          </a:p>
          <a:p>
            <a:pPr lvl="1"/>
            <a:r>
              <a:rPr lang="en-IE" dirty="0" err="1" smtClean="0"/>
              <a:t>Paroxetine</a:t>
            </a:r>
            <a:r>
              <a:rPr lang="en-IE" dirty="0" smtClean="0"/>
              <a:t> or </a:t>
            </a:r>
            <a:r>
              <a:rPr lang="en-IE" dirty="0" err="1" smtClean="0"/>
              <a:t>mirtazapine</a:t>
            </a:r>
            <a:r>
              <a:rPr lang="en-IE" dirty="0" smtClean="0"/>
              <a:t> for general use, and</a:t>
            </a:r>
          </a:p>
          <a:p>
            <a:pPr lvl="1"/>
            <a:r>
              <a:rPr lang="en-IE" dirty="0" err="1" smtClean="0"/>
              <a:t>Amitriptyline</a:t>
            </a:r>
            <a:r>
              <a:rPr lang="en-IE" dirty="0" smtClean="0"/>
              <a:t> or </a:t>
            </a:r>
            <a:r>
              <a:rPr lang="en-IE" dirty="0" err="1" smtClean="0"/>
              <a:t>phenelzine</a:t>
            </a:r>
            <a:r>
              <a:rPr lang="en-IE" dirty="0" smtClean="0"/>
              <a:t> for initiation only by mental health specialists) should be considered for the treatment of PTSD in adults who express a preference not to engage in trauma focused psychological treatment</a:t>
            </a:r>
          </a:p>
          <a:p>
            <a:r>
              <a:rPr lang="en-IE" dirty="0" smtClean="0"/>
              <a:t>When an adult sufferer with PTSD has responded to drug treatment, it should be continued for at least 12 months before gradual withdrawal </a:t>
            </a:r>
          </a:p>
          <a:p>
            <a:r>
              <a:rPr lang="en-IE" dirty="0" smtClean="0"/>
              <a:t>Drug treatments should not be routinely prescribed for children and young people with PTSD.</a:t>
            </a:r>
            <a:endParaRPr lang="en-I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used in PTSD</a:t>
            </a:r>
            <a:endParaRPr lang="en-IE" dirty="0"/>
          </a:p>
        </p:txBody>
      </p:sp>
      <p:sp>
        <p:nvSpPr>
          <p:cNvPr id="3" name="Content Placeholder 2"/>
          <p:cNvSpPr>
            <a:spLocks noGrp="1"/>
          </p:cNvSpPr>
          <p:nvPr>
            <p:ph idx="1"/>
          </p:nvPr>
        </p:nvSpPr>
        <p:spPr/>
        <p:txBody>
          <a:bodyPr/>
          <a:lstStyle/>
          <a:p>
            <a:pPr lvl="1" eaLnBrk="1" hangingPunct="1">
              <a:lnSpc>
                <a:spcPct val="90000"/>
              </a:lnSpc>
              <a:defRPr/>
            </a:pPr>
            <a:r>
              <a:rPr lang="en-GB" sz="2000" dirty="0" smtClean="0"/>
              <a:t>SSRIs (</a:t>
            </a:r>
            <a:r>
              <a:rPr lang="en-GB" sz="2000" dirty="0" err="1" smtClean="0"/>
              <a:t>paroxetine</a:t>
            </a:r>
            <a:r>
              <a:rPr lang="en-GB" sz="2000" dirty="0" smtClean="0"/>
              <a:t>/</a:t>
            </a:r>
            <a:r>
              <a:rPr lang="en-GB" sz="2000" dirty="0" err="1" smtClean="0"/>
              <a:t>sertraline</a:t>
            </a:r>
            <a:r>
              <a:rPr lang="en-GB" sz="2000" dirty="0" smtClean="0"/>
              <a:t>)</a:t>
            </a:r>
          </a:p>
          <a:p>
            <a:pPr lvl="1" eaLnBrk="1" hangingPunct="1">
              <a:lnSpc>
                <a:spcPct val="90000"/>
              </a:lnSpc>
              <a:defRPr/>
            </a:pPr>
            <a:r>
              <a:rPr lang="en-GB" sz="2000" dirty="0" smtClean="0"/>
              <a:t>TCAs (</a:t>
            </a:r>
            <a:r>
              <a:rPr lang="en-GB" sz="2000" dirty="0" err="1" smtClean="0"/>
              <a:t>amitriptyline</a:t>
            </a:r>
            <a:r>
              <a:rPr lang="en-GB" sz="2000" dirty="0" smtClean="0"/>
              <a:t>/</a:t>
            </a:r>
            <a:r>
              <a:rPr lang="en-GB" sz="2000" dirty="0" err="1" smtClean="0"/>
              <a:t>imipramine</a:t>
            </a:r>
            <a:r>
              <a:rPr lang="en-GB" sz="2000" dirty="0" smtClean="0"/>
              <a:t>)</a:t>
            </a:r>
          </a:p>
          <a:p>
            <a:pPr lvl="1" eaLnBrk="1" hangingPunct="1">
              <a:lnSpc>
                <a:spcPct val="90000"/>
              </a:lnSpc>
              <a:defRPr/>
            </a:pPr>
            <a:r>
              <a:rPr lang="en-GB" sz="2000" dirty="0" smtClean="0"/>
              <a:t>MAOIs (</a:t>
            </a:r>
            <a:r>
              <a:rPr lang="en-GB" sz="2000" dirty="0" err="1" smtClean="0"/>
              <a:t>phenelzine</a:t>
            </a:r>
            <a:r>
              <a:rPr lang="en-GB" sz="2000" dirty="0" smtClean="0"/>
              <a:t>)</a:t>
            </a:r>
          </a:p>
          <a:p>
            <a:pPr lvl="1" eaLnBrk="1" hangingPunct="1">
              <a:lnSpc>
                <a:spcPct val="90000"/>
              </a:lnSpc>
              <a:defRPr/>
            </a:pPr>
            <a:r>
              <a:rPr lang="en-GB" sz="2000" dirty="0" smtClean="0"/>
              <a:t>Benzodiazepines (not generally used because of their abuse potential and chronic nature of PTSD)</a:t>
            </a:r>
          </a:p>
          <a:p>
            <a:pPr eaLnBrk="1" hangingPunct="1">
              <a:lnSpc>
                <a:spcPct val="90000"/>
              </a:lnSpc>
              <a:defRPr/>
            </a:pPr>
            <a:endParaRPr lang="en-GB" sz="2000" dirty="0" smtClean="0"/>
          </a:p>
          <a:p>
            <a:endParaRPr lang="en-I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umprey\Desktop\Documents\Pictures m\Pictures 24 2009\2008-07-17\DSC00252.JPG"/>
          <p:cNvPicPr>
            <a:picLocks noGrp="1" noChangeAspect="1" noChangeArrowheads="1"/>
          </p:cNvPicPr>
          <p:nvPr>
            <p:ph idx="1"/>
          </p:nvPr>
        </p:nvPicPr>
        <p:blipFill>
          <a:blip r:embed="rId3" cstate="print"/>
          <a:srcRect/>
          <a:stretch>
            <a:fillRect/>
          </a:stretch>
        </p:blipFill>
        <p:spPr bwMode="auto">
          <a:xfrm>
            <a:off x="1219200" y="457200"/>
            <a:ext cx="6040966" cy="4530725"/>
          </a:xfrm>
          <a:prstGeom prst="rect">
            <a:avLst/>
          </a:prstGeom>
          <a:noFill/>
        </p:spPr>
      </p:pic>
      <p:sp>
        <p:nvSpPr>
          <p:cNvPr id="6" name="Title 2"/>
          <p:cNvSpPr>
            <a:spLocks noGrp="1"/>
          </p:cNvSpPr>
          <p:nvPr>
            <p:ph type="title"/>
          </p:nvPr>
        </p:nvSpPr>
        <p:spPr>
          <a:xfrm>
            <a:off x="228600" y="5257800"/>
            <a:ext cx="8229600" cy="1189038"/>
          </a:xfrm>
        </p:spPr>
        <p:txBody>
          <a:bodyPr/>
          <a:lstStyle/>
          <a:p>
            <a:r>
              <a:rPr lang="en-US" dirty="0" smtClean="0"/>
              <a:t>Thank you</a:t>
            </a:r>
            <a:endParaRPr lang="en-I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IE" sz="3600" b="1" dirty="0" smtClean="0"/>
              <a:t>PTSD: Initial response to trauma</a:t>
            </a:r>
            <a:br>
              <a:rPr lang="en-IE" sz="3600" b="1" dirty="0" smtClean="0"/>
            </a:br>
            <a:endParaRPr lang="en-IE" sz="3600" dirty="0"/>
          </a:p>
        </p:txBody>
      </p:sp>
      <p:sp>
        <p:nvSpPr>
          <p:cNvPr id="3" name="Content Placeholder 2"/>
          <p:cNvSpPr>
            <a:spLocks noGrp="1"/>
          </p:cNvSpPr>
          <p:nvPr>
            <p:ph idx="1"/>
          </p:nvPr>
        </p:nvSpPr>
        <p:spPr>
          <a:xfrm>
            <a:off x="457200" y="1143000"/>
            <a:ext cx="8229600" cy="4987925"/>
          </a:xfrm>
        </p:spPr>
        <p:txBody>
          <a:bodyPr>
            <a:normAutofit fontScale="85000" lnSpcReduction="20000"/>
          </a:bodyPr>
          <a:lstStyle/>
          <a:p>
            <a:r>
              <a:rPr lang="en-IE" dirty="0" smtClean="0"/>
              <a:t>For individuals who have experienced a traumatic event, the systematic provision to that individual alone of brief, single-session interventions (often referred to as debriefing) that focus on the traumatic incident, should </a:t>
            </a:r>
            <a:r>
              <a:rPr lang="en-IE" b="1" dirty="0" smtClean="0"/>
              <a:t>not be routine practice when </a:t>
            </a:r>
            <a:r>
              <a:rPr lang="en-IE" dirty="0" smtClean="0"/>
              <a:t>delivering services.</a:t>
            </a:r>
          </a:p>
          <a:p>
            <a:r>
              <a:rPr lang="en-IE" dirty="0" smtClean="0"/>
              <a:t>Where symptoms are mild and have been present for less than 4 weeks after the trauma, watchful waiting, as a way of managing the difficulties presented by people with PTSD, should be considered. </a:t>
            </a:r>
          </a:p>
          <a:p>
            <a:r>
              <a:rPr lang="en-IE" dirty="0" smtClean="0"/>
              <a:t>A follow-up contact should be arranged within 1 month.</a:t>
            </a:r>
            <a:endParaRPr lang="en-I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b="1" dirty="0" smtClean="0"/>
              <a:t>Trauma-focused psychological treatment</a:t>
            </a:r>
            <a:br>
              <a:rPr lang="en-IE" sz="3600" b="1" dirty="0" smtClean="0"/>
            </a:br>
            <a:endParaRPr lang="en-IE" sz="3600" dirty="0"/>
          </a:p>
        </p:txBody>
      </p:sp>
      <p:sp>
        <p:nvSpPr>
          <p:cNvPr id="3" name="Content Placeholder 2"/>
          <p:cNvSpPr>
            <a:spLocks noGrp="1"/>
          </p:cNvSpPr>
          <p:nvPr>
            <p:ph idx="1"/>
          </p:nvPr>
        </p:nvSpPr>
        <p:spPr/>
        <p:txBody>
          <a:bodyPr>
            <a:normAutofit fontScale="77500" lnSpcReduction="20000"/>
          </a:bodyPr>
          <a:lstStyle/>
          <a:p>
            <a:r>
              <a:rPr lang="en-IE" dirty="0" smtClean="0"/>
              <a:t>Trauma-focused cognitive behavioural therapy (8-12 sessions) should be offered to people who present with PTSD within 3 months of a traumatic event </a:t>
            </a:r>
          </a:p>
          <a:p>
            <a:r>
              <a:rPr lang="en-IE" dirty="0" smtClean="0"/>
              <a:t>Trauma-focused cognitive behavioural therapy should be offered to those with severe post-traumatic symptoms or with severe PTSD in </a:t>
            </a:r>
            <a:r>
              <a:rPr lang="en-IE" b="1" dirty="0" smtClean="0"/>
              <a:t>the first month after the traumatic </a:t>
            </a:r>
            <a:r>
              <a:rPr lang="en-IE" dirty="0" smtClean="0"/>
              <a:t>event.</a:t>
            </a:r>
          </a:p>
          <a:p>
            <a:r>
              <a:rPr lang="en-IE" dirty="0" smtClean="0"/>
              <a:t>All people with PTSD should be offered a course (8-12 sessions) of trauma-focused psychological treatment</a:t>
            </a:r>
          </a:p>
          <a:p>
            <a:pPr lvl="1"/>
            <a:r>
              <a:rPr lang="en-IE" dirty="0" smtClean="0"/>
              <a:t>Trauma-focused CBT or </a:t>
            </a:r>
          </a:p>
          <a:p>
            <a:pPr lvl="1"/>
            <a:r>
              <a:rPr lang="en-IE" dirty="0" smtClean="0"/>
              <a:t>EMDR.</a:t>
            </a:r>
            <a:endParaRPr lang="en-I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ctrTitle"/>
          </p:nvPr>
        </p:nvSpPr>
        <p:spPr/>
        <p:txBody>
          <a:bodyPr/>
          <a:lstStyle/>
          <a:p>
            <a:pPr eaLnBrk="1" hangingPunct="1">
              <a:defRPr/>
            </a:pPr>
            <a:r>
              <a:rPr lang="en-GB" sz="4700" smtClean="0"/>
              <a:t>Classification and properties of Drugs used in treating anxiety disorders</a:t>
            </a:r>
          </a:p>
        </p:txBody>
      </p:sp>
      <p:sp>
        <p:nvSpPr>
          <p:cNvPr id="59398" name="Rectangle 6"/>
          <p:cNvSpPr>
            <a:spLocks noGrp="1" noChangeArrowheads="1"/>
          </p:cNvSpPr>
          <p:nvPr>
            <p:ph type="subTitle" idx="1"/>
          </p:nvPr>
        </p:nvSpPr>
        <p:spPr/>
        <p:txBody>
          <a:bodyPr/>
          <a:lstStyle/>
          <a:p>
            <a:pPr eaLnBrk="1" hangingPunct="1">
              <a:defRPr/>
            </a:pPr>
            <a:endParaRPr lang="af-ZA"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sz="4000" b="1" dirty="0" smtClean="0"/>
              <a:t>Co-morbidity with anxiety disorders</a:t>
            </a:r>
          </a:p>
        </p:txBody>
      </p:sp>
      <p:sp>
        <p:nvSpPr>
          <p:cNvPr id="9219" name="Rectangle 3"/>
          <p:cNvSpPr>
            <a:spLocks noGrp="1" noChangeArrowheads="1"/>
          </p:cNvSpPr>
          <p:nvPr>
            <p:ph type="body" idx="1"/>
          </p:nvPr>
        </p:nvSpPr>
        <p:spPr/>
        <p:txBody>
          <a:bodyPr/>
          <a:lstStyle/>
          <a:p>
            <a:pPr eaLnBrk="1" hangingPunct="1">
              <a:lnSpc>
                <a:spcPct val="80000"/>
              </a:lnSpc>
              <a:defRPr/>
            </a:pPr>
            <a:r>
              <a:rPr lang="en-GB" sz="2400" dirty="0" smtClean="0"/>
              <a:t>Particularly strong associations are reported between</a:t>
            </a:r>
          </a:p>
          <a:p>
            <a:pPr lvl="1" eaLnBrk="1" hangingPunct="1">
              <a:lnSpc>
                <a:spcPct val="80000"/>
              </a:lnSpc>
              <a:defRPr/>
            </a:pPr>
            <a:r>
              <a:rPr lang="en-GB" sz="2000" dirty="0" smtClean="0"/>
              <a:t>Panic disorder</a:t>
            </a:r>
            <a:r>
              <a:rPr lang="en-GB" sz="1400" dirty="0" smtClean="0"/>
              <a:t> </a:t>
            </a:r>
            <a:r>
              <a:rPr lang="en-GB" sz="2000" dirty="0" smtClean="0"/>
              <a:t>and</a:t>
            </a:r>
            <a:r>
              <a:rPr lang="en-GB" sz="1400" dirty="0" smtClean="0"/>
              <a:t> </a:t>
            </a:r>
            <a:r>
              <a:rPr lang="en-GB" sz="2000" dirty="0" smtClean="0"/>
              <a:t>GAD</a:t>
            </a:r>
          </a:p>
          <a:p>
            <a:pPr lvl="1" eaLnBrk="1" hangingPunct="1">
              <a:lnSpc>
                <a:spcPct val="80000"/>
              </a:lnSpc>
              <a:defRPr/>
            </a:pPr>
            <a:r>
              <a:rPr lang="en-GB" sz="2000" dirty="0" smtClean="0"/>
              <a:t>Panic disorder and agoraphobia </a:t>
            </a:r>
          </a:p>
          <a:p>
            <a:pPr eaLnBrk="1" hangingPunct="1">
              <a:lnSpc>
                <a:spcPct val="80000"/>
              </a:lnSpc>
              <a:defRPr/>
            </a:pPr>
            <a:r>
              <a:rPr lang="en-GB" sz="2400" dirty="0" smtClean="0"/>
              <a:t>Weak associations are reported between </a:t>
            </a:r>
          </a:p>
          <a:p>
            <a:pPr lvl="1" eaLnBrk="1" hangingPunct="1">
              <a:lnSpc>
                <a:spcPct val="80000"/>
              </a:lnSpc>
              <a:defRPr/>
            </a:pPr>
            <a:r>
              <a:rPr lang="en-GB" sz="2000" dirty="0" smtClean="0"/>
              <a:t>PTSD and other anxiety disorders </a:t>
            </a:r>
          </a:p>
          <a:p>
            <a:pPr lvl="1" eaLnBrk="1" hangingPunct="1">
              <a:lnSpc>
                <a:spcPct val="80000"/>
              </a:lnSpc>
              <a:defRPr/>
            </a:pPr>
            <a:r>
              <a:rPr lang="en-GB" sz="2000" dirty="0" smtClean="0"/>
              <a:t>Social phobia and other anxiety disorders. </a:t>
            </a:r>
          </a:p>
          <a:p>
            <a:pPr eaLnBrk="1" hangingPunct="1">
              <a:lnSpc>
                <a:spcPct val="80000"/>
              </a:lnSpc>
              <a:defRPr/>
            </a:pPr>
            <a:r>
              <a:rPr lang="en-GB" sz="2400" dirty="0" smtClean="0"/>
              <a:t>Anxiety disorders in general are strongly related to affective disorders and substance use especially alcohol.</a:t>
            </a:r>
          </a:p>
          <a:p>
            <a:pPr eaLnBrk="1" hangingPunct="1">
              <a:lnSpc>
                <a:spcPct val="80000"/>
              </a:lnSpc>
              <a:defRPr/>
            </a:pPr>
            <a:endParaRPr lang="en-GB"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algn="l" eaLnBrk="1" hangingPunct="1">
              <a:defRPr/>
            </a:pPr>
            <a:r>
              <a:rPr lang="en-GB" sz="4000" b="1" dirty="0" smtClean="0"/>
              <a:t>Drugs acting via amino acid neurotransmission: </a:t>
            </a:r>
            <a:r>
              <a:rPr lang="en-GB" sz="4000" dirty="0" smtClean="0"/>
              <a:t>Benzodiazepines </a:t>
            </a:r>
          </a:p>
        </p:txBody>
      </p:sp>
      <p:sp>
        <p:nvSpPr>
          <p:cNvPr id="47107" name="Rectangle 3"/>
          <p:cNvSpPr>
            <a:spLocks noGrp="1" noChangeArrowheads="1"/>
          </p:cNvSpPr>
          <p:nvPr>
            <p:ph type="body" idx="1"/>
          </p:nvPr>
        </p:nvSpPr>
        <p:spPr/>
        <p:txBody>
          <a:bodyPr/>
          <a:lstStyle/>
          <a:p>
            <a:pPr eaLnBrk="1" hangingPunct="1">
              <a:lnSpc>
                <a:spcPct val="80000"/>
              </a:lnSpc>
              <a:defRPr/>
            </a:pPr>
            <a:r>
              <a:rPr lang="en-GB" sz="2400" dirty="0" smtClean="0"/>
              <a:t>Most frequently prescribed for GAD</a:t>
            </a:r>
          </a:p>
          <a:p>
            <a:pPr eaLnBrk="1" hangingPunct="1">
              <a:lnSpc>
                <a:spcPct val="80000"/>
              </a:lnSpc>
              <a:defRPr/>
            </a:pPr>
            <a:r>
              <a:rPr lang="en-GB" sz="2400" dirty="0" smtClean="0"/>
              <a:t>Relatively few side effects, safe and fast acting</a:t>
            </a:r>
          </a:p>
          <a:p>
            <a:pPr eaLnBrk="1" hangingPunct="1">
              <a:lnSpc>
                <a:spcPct val="80000"/>
              </a:lnSpc>
              <a:defRPr/>
            </a:pPr>
            <a:r>
              <a:rPr lang="en-GB" sz="2400" dirty="0" smtClean="0"/>
              <a:t>Two-thirds of patients show moderate or marked improvement within one or two weeks of treatment</a:t>
            </a:r>
          </a:p>
          <a:p>
            <a:pPr eaLnBrk="1" hangingPunct="1">
              <a:lnSpc>
                <a:spcPct val="80000"/>
              </a:lnSpc>
              <a:defRPr/>
            </a:pPr>
            <a:r>
              <a:rPr lang="en-GB" sz="2400" dirty="0" smtClean="0"/>
              <a:t>More effective for somatic symptoms of anxiety due to their sedative and </a:t>
            </a:r>
            <a:r>
              <a:rPr lang="en-GB" sz="2400" dirty="0" err="1" smtClean="0"/>
              <a:t>myorelaxant</a:t>
            </a:r>
            <a:r>
              <a:rPr lang="en-GB" sz="2400" dirty="0" smtClean="0"/>
              <a:t> properties</a:t>
            </a:r>
          </a:p>
          <a:p>
            <a:pPr eaLnBrk="1" hangingPunct="1">
              <a:lnSpc>
                <a:spcPct val="80000"/>
              </a:lnSpc>
              <a:defRPr/>
            </a:pPr>
            <a:r>
              <a:rPr lang="en-GB" sz="2400" dirty="0" smtClean="0"/>
              <a:t>May increase irritability so they are better for patients with mainly somatic symptoms</a:t>
            </a:r>
          </a:p>
          <a:p>
            <a:pPr eaLnBrk="1" hangingPunct="1">
              <a:lnSpc>
                <a:spcPct val="80000"/>
              </a:lnSpc>
              <a:defRPr/>
            </a:pPr>
            <a:r>
              <a:rPr lang="en-GB" sz="2400" dirty="0" smtClean="0"/>
              <a:t>Dose range 2mg </a:t>
            </a:r>
            <a:r>
              <a:rPr lang="en-GB" sz="2400" dirty="0" err="1" smtClean="0"/>
              <a:t>t.i.d</a:t>
            </a:r>
            <a:r>
              <a:rPr lang="en-GB" sz="2400" dirty="0" smtClean="0"/>
              <a:t>. to 15-30 mg daily in divided doses</a:t>
            </a:r>
          </a:p>
          <a:p>
            <a:pPr eaLnBrk="1" hangingPunct="1">
              <a:lnSpc>
                <a:spcPct val="80000"/>
              </a:lnSpc>
              <a:defRPr/>
            </a:pPr>
            <a:r>
              <a:rPr lang="en-GB" sz="2400" dirty="0" smtClean="0"/>
              <a:t>Indicated for short-term treatment of GAD</a:t>
            </a:r>
          </a:p>
          <a:p>
            <a:pPr eaLnBrk="1" hangingPunct="1">
              <a:lnSpc>
                <a:spcPct val="80000"/>
              </a:lnSpc>
              <a:defRPr/>
            </a:pPr>
            <a:r>
              <a:rPr lang="en-GB" sz="2400" dirty="0" smtClean="0"/>
              <a:t>Abuse potential is high therefore use for more than 4 weeks not recommended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GB" dirty="0" smtClean="0"/>
              <a:t>Benzodiazepines: </a:t>
            </a:r>
            <a:r>
              <a:rPr lang="en-GB" dirty="0" err="1" smtClean="0"/>
              <a:t>Pharmacodynamics</a:t>
            </a:r>
            <a:r>
              <a:rPr lang="en-GB" dirty="0" smtClean="0"/>
              <a:t> </a:t>
            </a:r>
          </a:p>
        </p:txBody>
      </p:sp>
      <p:sp>
        <p:nvSpPr>
          <p:cNvPr id="3" name="Content Placeholder 2"/>
          <p:cNvSpPr>
            <a:spLocks noGrp="1"/>
          </p:cNvSpPr>
          <p:nvPr>
            <p:ph idx="1"/>
          </p:nvPr>
        </p:nvSpPr>
        <p:spPr/>
        <p:txBody>
          <a:bodyPr>
            <a:normAutofit fontScale="47500" lnSpcReduction="20000"/>
          </a:bodyPr>
          <a:lstStyle/>
          <a:p>
            <a:pPr eaLnBrk="1" hangingPunct="1">
              <a:defRPr/>
            </a:pPr>
            <a:endParaRPr lang="en-GB" dirty="0" smtClean="0"/>
          </a:p>
          <a:p>
            <a:pPr eaLnBrk="1" hangingPunct="1">
              <a:defRPr/>
            </a:pPr>
            <a:r>
              <a:rPr lang="en-US" sz="3800" dirty="0" smtClean="0"/>
              <a:t>All BZDs have a similar efficacy</a:t>
            </a:r>
          </a:p>
          <a:p>
            <a:pPr eaLnBrk="1" hangingPunct="1">
              <a:defRPr/>
            </a:pPr>
            <a:r>
              <a:rPr lang="en-US" sz="3800" dirty="0" smtClean="0"/>
              <a:t>two types of receptor: BZ1, BZ2</a:t>
            </a:r>
          </a:p>
          <a:p>
            <a:pPr marL="342900" marR="0" indent="-34290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defRPr/>
            </a:pPr>
            <a:r>
              <a:rPr lang="en-US" sz="3800" dirty="0" smtClean="0"/>
              <a:t>the BZ2 receptor may mediate anti-anxiety effects of BZDs; </a:t>
            </a:r>
            <a:r>
              <a:rPr lang="en-US" sz="2400" dirty="0" smtClean="0"/>
              <a:t>BZDs bind to the </a:t>
            </a:r>
            <a:r>
              <a:rPr lang="el-GR" sz="2400" dirty="0" smtClean="0"/>
              <a:t>γ</a:t>
            </a:r>
            <a:r>
              <a:rPr lang="en-US" sz="2400" dirty="0" smtClean="0"/>
              <a:t>2 subunit</a:t>
            </a:r>
          </a:p>
          <a:p>
            <a:pPr eaLnBrk="1" hangingPunct="1">
              <a:defRPr/>
            </a:pPr>
            <a:r>
              <a:rPr lang="en-US" sz="3800" dirty="0" smtClean="0"/>
              <a:t>BZ2 receptor is concentrated in the </a:t>
            </a:r>
            <a:r>
              <a:rPr lang="en-US" sz="3800" dirty="0" err="1" smtClean="0"/>
              <a:t>amygdala</a:t>
            </a:r>
            <a:r>
              <a:rPr lang="en-US" sz="3800" dirty="0" smtClean="0"/>
              <a:t> and </a:t>
            </a:r>
            <a:r>
              <a:rPr lang="en-US" sz="3800" dirty="0" err="1" smtClean="0"/>
              <a:t>septo-hippocampal</a:t>
            </a:r>
            <a:r>
              <a:rPr lang="en-US" sz="3800" dirty="0" smtClean="0"/>
              <a:t> pathways</a:t>
            </a:r>
          </a:p>
          <a:p>
            <a:pPr eaLnBrk="1" hangingPunct="1">
              <a:defRPr/>
            </a:pPr>
            <a:r>
              <a:rPr lang="en-US" sz="3800" dirty="0" smtClean="0"/>
              <a:t>Action may be to open chloride channel or increase chloride ion movement</a:t>
            </a:r>
          </a:p>
          <a:p>
            <a:pPr lvl="1" eaLnBrk="1" hangingPunct="1">
              <a:defRPr/>
            </a:pPr>
            <a:r>
              <a:rPr lang="en-US" sz="3200" dirty="0" smtClean="0"/>
              <a:t>chloride ion moves into cell and inhibits depolarization: </a:t>
            </a:r>
            <a:r>
              <a:rPr lang="en-GB" sz="3200" dirty="0" smtClean="0"/>
              <a:t>makes neurone less reactive</a:t>
            </a:r>
          </a:p>
          <a:p>
            <a:pPr lvl="1" eaLnBrk="1" hangingPunct="1">
              <a:defRPr/>
            </a:pPr>
            <a:r>
              <a:rPr lang="en-GB" sz="3200" dirty="0" smtClean="0"/>
              <a:t>Modulate GABA activity</a:t>
            </a:r>
          </a:p>
          <a:p>
            <a:pPr eaLnBrk="1" hangingPunct="1">
              <a:defRPr/>
            </a:pPr>
            <a:r>
              <a:rPr lang="en-US" sz="3800" i="1" dirty="0" err="1" smtClean="0"/>
              <a:t>Tribulin</a:t>
            </a:r>
            <a:r>
              <a:rPr lang="en-US" sz="3800" i="1" dirty="0" smtClean="0"/>
              <a:t> in human breast milk binds to B2 receptor</a:t>
            </a:r>
          </a:p>
          <a:p>
            <a:pPr eaLnBrk="1" hangingPunct="1">
              <a:defRPr/>
            </a:pPr>
            <a:r>
              <a:rPr lang="en-GB" sz="3800" dirty="0" smtClean="0"/>
              <a:t>DBI (diazepam binding inhibitor) - a natural </a:t>
            </a:r>
            <a:r>
              <a:rPr lang="en-GB" sz="3800" dirty="0" err="1" smtClean="0"/>
              <a:t>neuropeptide</a:t>
            </a:r>
            <a:r>
              <a:rPr lang="en-GB" sz="3800" dirty="0" smtClean="0"/>
              <a:t> - displaces diazepam </a:t>
            </a:r>
            <a:r>
              <a:rPr lang="en-US" sz="3800" dirty="0" smtClean="0"/>
              <a:t>from binding sites, and produces ‘anxiety’ in rats</a:t>
            </a:r>
            <a:endParaRPr lang="en-GB" sz="3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normAutofit fontScale="90000"/>
          </a:bodyPr>
          <a:lstStyle/>
          <a:p>
            <a:pPr eaLnBrk="1" hangingPunct="1">
              <a:defRPr/>
            </a:pPr>
            <a:r>
              <a:rPr lang="en-GB" sz="4000" dirty="0" smtClean="0"/>
              <a:t>Benzodiazepines:  Pharmacokinetics</a:t>
            </a:r>
            <a:r>
              <a:rPr lang="en-GB" dirty="0" smtClean="0"/>
              <a:t/>
            </a:r>
            <a:br>
              <a:rPr lang="en-GB" dirty="0" smtClean="0"/>
            </a:br>
            <a:endParaRPr lang="en-GB" dirty="0" smtClean="0"/>
          </a:p>
        </p:txBody>
      </p:sp>
      <p:sp>
        <p:nvSpPr>
          <p:cNvPr id="3" name="Content Placeholder 2"/>
          <p:cNvSpPr>
            <a:spLocks noGrp="1"/>
          </p:cNvSpPr>
          <p:nvPr>
            <p:ph idx="1"/>
          </p:nvPr>
        </p:nvSpPr>
        <p:spPr/>
        <p:txBody>
          <a:bodyPr>
            <a:normAutofit fontScale="62500" lnSpcReduction="20000"/>
          </a:bodyPr>
          <a:lstStyle/>
          <a:p>
            <a:pPr lvl="1" eaLnBrk="1" hangingPunct="1">
              <a:defRPr/>
            </a:pPr>
            <a:r>
              <a:rPr lang="en-GB" dirty="0" smtClean="0"/>
              <a:t>Rapidly absorbed: liquid DIAZEPAM is absorbed quicker than </a:t>
            </a:r>
            <a:r>
              <a:rPr lang="en-GB" dirty="0" err="1" smtClean="0"/>
              <a:t>i.m</a:t>
            </a:r>
            <a:r>
              <a:rPr lang="en-GB" dirty="0" smtClean="0"/>
              <a:t>. DIAZEPAM</a:t>
            </a:r>
          </a:p>
          <a:p>
            <a:pPr lvl="1" eaLnBrk="1" hangingPunct="1">
              <a:defRPr/>
            </a:pPr>
            <a:r>
              <a:rPr lang="en-US" dirty="0" smtClean="0"/>
              <a:t>Strongly bound to plasma proteins but because they are </a:t>
            </a:r>
            <a:r>
              <a:rPr lang="en-US" dirty="0" err="1" smtClean="0"/>
              <a:t>lipophilic</a:t>
            </a:r>
            <a:r>
              <a:rPr lang="en-US" dirty="0" smtClean="0"/>
              <a:t>, pass readily into </a:t>
            </a:r>
            <a:r>
              <a:rPr lang="en-GB" dirty="0" smtClean="0"/>
              <a:t>the brain</a:t>
            </a:r>
          </a:p>
          <a:p>
            <a:pPr lvl="1" eaLnBrk="1" hangingPunct="1">
              <a:defRPr/>
            </a:pPr>
            <a:r>
              <a:rPr lang="en-US" dirty="0" err="1" smtClean="0"/>
              <a:t>Lorazepam</a:t>
            </a:r>
            <a:r>
              <a:rPr lang="en-US" dirty="0" smtClean="0"/>
              <a:t> and </a:t>
            </a:r>
            <a:r>
              <a:rPr lang="en-US" dirty="0" err="1" smtClean="0"/>
              <a:t>Oxazepam</a:t>
            </a:r>
            <a:r>
              <a:rPr lang="en-US" dirty="0" smtClean="0"/>
              <a:t> are less </a:t>
            </a:r>
            <a:r>
              <a:rPr lang="en-US" dirty="0" err="1" smtClean="0"/>
              <a:t>lipophilic</a:t>
            </a:r>
            <a:r>
              <a:rPr lang="en-US" dirty="0" smtClean="0"/>
              <a:t>, and so have a slower absorption</a:t>
            </a:r>
          </a:p>
          <a:p>
            <a:pPr lvl="1" eaLnBrk="1" hangingPunct="1">
              <a:defRPr/>
            </a:pPr>
            <a:r>
              <a:rPr lang="en-GB" dirty="0" smtClean="0"/>
              <a:t>Only </a:t>
            </a:r>
            <a:r>
              <a:rPr lang="en-GB" dirty="0" err="1" smtClean="0"/>
              <a:t>lorazepam</a:t>
            </a:r>
            <a:r>
              <a:rPr lang="en-GB" dirty="0" smtClean="0"/>
              <a:t> and </a:t>
            </a:r>
            <a:r>
              <a:rPr lang="en-GB" dirty="0" err="1" smtClean="0"/>
              <a:t>midazolam</a:t>
            </a:r>
            <a:r>
              <a:rPr lang="en-GB" dirty="0" smtClean="0"/>
              <a:t> are rapidly and reliably absorbed when given IM</a:t>
            </a:r>
          </a:p>
          <a:p>
            <a:pPr lvl="1" eaLnBrk="1" hangingPunct="1">
              <a:defRPr/>
            </a:pPr>
            <a:r>
              <a:rPr lang="en-US" dirty="0" smtClean="0"/>
              <a:t>Metabolized to a large number of compounds, many of which are active e.g. TEMAZEPAM and OXAZEPAM are metabolites of diazepam</a:t>
            </a:r>
          </a:p>
          <a:p>
            <a:pPr lvl="1" eaLnBrk="1" hangingPunct="1">
              <a:defRPr/>
            </a:pPr>
            <a:r>
              <a:rPr lang="en-US" dirty="0" smtClean="0"/>
              <a:t>Excretion is mainly as conjugates in the urine</a:t>
            </a:r>
          </a:p>
          <a:p>
            <a:pPr lvl="1" eaLnBrk="1" hangingPunct="1">
              <a:defRPr/>
            </a:pPr>
            <a:r>
              <a:rPr lang="en-US" dirty="0" smtClean="0"/>
              <a:t>BZDs with a short half life (</a:t>
            </a:r>
            <a:r>
              <a:rPr lang="en-US" dirty="0" err="1" smtClean="0"/>
              <a:t>temazepam</a:t>
            </a:r>
            <a:r>
              <a:rPr lang="en-US" dirty="0" smtClean="0"/>
              <a:t> and </a:t>
            </a:r>
            <a:r>
              <a:rPr lang="en-US" dirty="0" err="1" smtClean="0"/>
              <a:t>lorazepam</a:t>
            </a:r>
            <a:r>
              <a:rPr lang="en-US" dirty="0" smtClean="0"/>
              <a:t>) have a </a:t>
            </a:r>
            <a:r>
              <a:rPr lang="en-US" b="1" dirty="0" smtClean="0"/>
              <a:t>3-hydroxyl </a:t>
            </a:r>
            <a:r>
              <a:rPr lang="en-US" dirty="0" smtClean="0"/>
              <a:t>grouping which allows a one-step metabolism to inactive </a:t>
            </a:r>
            <a:r>
              <a:rPr lang="en-US" dirty="0" err="1" smtClean="0"/>
              <a:t>glucuronides</a:t>
            </a:r>
            <a:r>
              <a:rPr lang="en-US" dirty="0" smtClean="0"/>
              <a:t> </a:t>
            </a:r>
          </a:p>
          <a:p>
            <a:pPr lvl="1" eaLnBrk="1" hangingPunct="1">
              <a:defRPr/>
            </a:pPr>
            <a:r>
              <a:rPr lang="en-US" dirty="0" smtClean="0"/>
              <a:t>Diazepam is metabolized to long-acting derivatives such as </a:t>
            </a:r>
            <a:r>
              <a:rPr lang="en-US" dirty="0" err="1" smtClean="0"/>
              <a:t>desmethyldiazepam</a:t>
            </a:r>
            <a:r>
              <a:rPr lang="en-US" dirty="0" smtClean="0"/>
              <a:t> </a:t>
            </a:r>
            <a:r>
              <a:rPr lang="en-GB" dirty="0" smtClean="0"/>
              <a:t>which is therapeutically active</a:t>
            </a:r>
          </a:p>
          <a:p>
            <a:pPr lvl="1" eaLnBrk="1" hangingPunct="1">
              <a:defRPr/>
            </a:pPr>
            <a:r>
              <a:rPr lang="en-GB" dirty="0" smtClean="0"/>
              <a:t>Interactions occur with a wide range of drugs</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Benzodiazepines: half-life</a:t>
            </a:r>
          </a:p>
        </p:txBody>
      </p:sp>
      <p:sp>
        <p:nvSpPr>
          <p:cNvPr id="3" name="Content Placeholder 2"/>
          <p:cNvSpPr>
            <a:spLocks noGrp="1"/>
          </p:cNvSpPr>
          <p:nvPr>
            <p:ph idx="1"/>
          </p:nvPr>
        </p:nvSpPr>
        <p:spPr/>
        <p:txBody>
          <a:bodyPr>
            <a:normAutofit lnSpcReduction="10000"/>
          </a:bodyPr>
          <a:lstStyle/>
          <a:p>
            <a:pPr eaLnBrk="1" hangingPunct="1">
              <a:buFont typeface="Wingdings" pitchFamily="2" charset="2"/>
              <a:buNone/>
              <a:defRPr/>
            </a:pPr>
            <a:r>
              <a:rPr lang="en-GB" b="1" dirty="0" smtClean="0"/>
              <a:t> Compound 		Half-life (hours)</a:t>
            </a:r>
          </a:p>
          <a:p>
            <a:pPr eaLnBrk="1" hangingPunct="1">
              <a:buFont typeface="Wingdings" pitchFamily="2" charset="2"/>
              <a:buNone/>
              <a:defRPr/>
            </a:pPr>
            <a:r>
              <a:rPr lang="en-GB" dirty="0" smtClean="0"/>
              <a:t>TRIAZOLAM				2-3</a:t>
            </a:r>
          </a:p>
          <a:p>
            <a:pPr eaLnBrk="1" hangingPunct="1">
              <a:buFont typeface="Wingdings" pitchFamily="2" charset="2"/>
              <a:buNone/>
              <a:defRPr/>
            </a:pPr>
            <a:r>
              <a:rPr lang="en-GB" dirty="0" smtClean="0"/>
              <a:t>ALPRAZOLAM 			10-15 </a:t>
            </a:r>
          </a:p>
          <a:p>
            <a:pPr eaLnBrk="1" hangingPunct="1">
              <a:buFont typeface="Wingdings" pitchFamily="2" charset="2"/>
              <a:buNone/>
              <a:defRPr/>
            </a:pPr>
            <a:r>
              <a:rPr lang="en-GB" dirty="0" smtClean="0"/>
              <a:t>LORAZEPAM 				12</a:t>
            </a:r>
          </a:p>
          <a:p>
            <a:pPr eaLnBrk="1" hangingPunct="1">
              <a:buFont typeface="Wingdings" pitchFamily="2" charset="2"/>
              <a:buNone/>
              <a:defRPr/>
            </a:pPr>
            <a:r>
              <a:rPr lang="en-GB" dirty="0" smtClean="0"/>
              <a:t>OXAZEPAM 		        	  8</a:t>
            </a:r>
          </a:p>
          <a:p>
            <a:pPr eaLnBrk="1" hangingPunct="1">
              <a:buFont typeface="Wingdings" pitchFamily="2" charset="2"/>
              <a:buNone/>
              <a:defRPr/>
            </a:pPr>
            <a:r>
              <a:rPr lang="en-GB" dirty="0" smtClean="0"/>
              <a:t>TEMAZEPAM 		  	  	  8</a:t>
            </a:r>
          </a:p>
          <a:p>
            <a:pPr eaLnBrk="1" hangingPunct="1">
              <a:buFont typeface="Wingdings" pitchFamily="2" charset="2"/>
              <a:buNone/>
              <a:defRPr/>
            </a:pPr>
            <a:r>
              <a:rPr lang="en-GB" dirty="0" smtClean="0"/>
              <a:t>DIAZEPAM 				32</a:t>
            </a:r>
          </a:p>
          <a:p>
            <a:pPr eaLnBrk="1" hangingPunct="1">
              <a:buFont typeface="Wingdings" pitchFamily="2" charset="2"/>
              <a:buNone/>
              <a:defRPr/>
            </a:pPr>
            <a:r>
              <a:rPr lang="en-GB" dirty="0" smtClean="0"/>
              <a:t>CHLORDIAZEPOXIDE 	12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Benzodiazepines: interactions</a:t>
            </a:r>
          </a:p>
        </p:txBody>
      </p:sp>
      <p:sp>
        <p:nvSpPr>
          <p:cNvPr id="3" name="Content Placeholder 2"/>
          <p:cNvSpPr>
            <a:spLocks noGrp="1"/>
          </p:cNvSpPr>
          <p:nvPr>
            <p:ph idx="1"/>
          </p:nvPr>
        </p:nvSpPr>
        <p:spPr/>
        <p:txBody>
          <a:bodyPr>
            <a:normAutofit fontScale="47500" lnSpcReduction="20000"/>
          </a:bodyPr>
          <a:lstStyle/>
          <a:p>
            <a:pPr eaLnBrk="1" hangingPunct="1">
              <a:buFont typeface="Wingdings" pitchFamily="2" charset="2"/>
              <a:buNone/>
              <a:defRPr/>
            </a:pPr>
            <a:r>
              <a:rPr lang="en-GB" b="1" dirty="0" smtClean="0"/>
              <a:t>	</a:t>
            </a:r>
            <a:r>
              <a:rPr lang="en-GB" sz="3400" b="1" dirty="0" smtClean="0"/>
              <a:t>Drug 			Effect</a:t>
            </a:r>
          </a:p>
          <a:p>
            <a:pPr eaLnBrk="1" hangingPunct="1">
              <a:defRPr/>
            </a:pPr>
            <a:r>
              <a:rPr lang="en-US" sz="3400" dirty="0" smtClean="0"/>
              <a:t>ALCOHOL  	decreased clearance of CHLORDIAZEPOXIDE and </a:t>
            </a:r>
            <a:r>
              <a:rPr lang="en-GB" sz="3400" dirty="0" smtClean="0"/>
              <a:t>DIAZEPAM</a:t>
            </a:r>
          </a:p>
          <a:p>
            <a:pPr eaLnBrk="1" hangingPunct="1">
              <a:buFont typeface="Wingdings" pitchFamily="2" charset="2"/>
              <a:buNone/>
              <a:defRPr/>
            </a:pPr>
            <a:r>
              <a:rPr lang="en-GB" sz="3400" dirty="0" smtClean="0"/>
              <a:t>			additive psychomotor impairment</a:t>
            </a:r>
          </a:p>
          <a:p>
            <a:pPr eaLnBrk="1" hangingPunct="1">
              <a:buFont typeface="Wingdings" pitchFamily="2" charset="2"/>
              <a:buNone/>
              <a:defRPr/>
            </a:pPr>
            <a:endParaRPr lang="en-GB" sz="3400" dirty="0" smtClean="0"/>
          </a:p>
          <a:p>
            <a:pPr eaLnBrk="1" hangingPunct="1">
              <a:defRPr/>
            </a:pPr>
            <a:r>
              <a:rPr lang="en-US" sz="3400" dirty="0" smtClean="0"/>
              <a:t>ANTACIDS 	decreased rate of CHLORDIZEPOXIDE and diazepam 			</a:t>
            </a:r>
            <a:r>
              <a:rPr lang="en-GB" sz="3400" dirty="0" smtClean="0"/>
              <a:t>absorption</a:t>
            </a:r>
          </a:p>
          <a:p>
            <a:pPr eaLnBrk="1" hangingPunct="1">
              <a:buFont typeface="Wingdings" pitchFamily="2" charset="2"/>
              <a:buNone/>
              <a:defRPr/>
            </a:pPr>
            <a:endParaRPr lang="en-GB" sz="3400" dirty="0" smtClean="0"/>
          </a:p>
          <a:p>
            <a:pPr eaLnBrk="1" hangingPunct="1">
              <a:defRPr/>
            </a:pPr>
            <a:r>
              <a:rPr lang="en-US" sz="3400" dirty="0" smtClean="0"/>
              <a:t>CIMETIDINE 	decreased clearance of BZDs and increased </a:t>
            </a:r>
            <a:r>
              <a:rPr lang="en-GB" sz="3400" dirty="0" smtClean="0"/>
              <a:t>elimination half-		life</a:t>
            </a:r>
          </a:p>
          <a:p>
            <a:pPr eaLnBrk="1" hangingPunct="1">
              <a:defRPr/>
            </a:pPr>
            <a:r>
              <a:rPr lang="en-US" sz="3400" dirty="0" smtClean="0"/>
              <a:t>CLOZAPINE 		respiratory suppression, possibly death</a:t>
            </a:r>
          </a:p>
          <a:p>
            <a:pPr eaLnBrk="1" hangingPunct="1">
              <a:defRPr/>
            </a:pPr>
            <a:r>
              <a:rPr lang="en-US" sz="3400" dirty="0" smtClean="0"/>
              <a:t>FLUOXETINE 		decreased clearance of DIAZEPAM</a:t>
            </a:r>
          </a:p>
          <a:p>
            <a:pPr eaLnBrk="1" hangingPunct="1">
              <a:defRPr/>
            </a:pPr>
            <a:r>
              <a:rPr lang="en-US" sz="3400" dirty="0" smtClean="0"/>
              <a:t>ISONIAZID 		decreased metabolism of DIAZEPAM</a:t>
            </a:r>
          </a:p>
          <a:p>
            <a:pPr eaLnBrk="1" hangingPunct="1">
              <a:defRPr/>
            </a:pPr>
            <a:r>
              <a:rPr lang="en-US" sz="3400" dirty="0" smtClean="0"/>
              <a:t>OMEPRAZOLE 		decreased clearance of DIAZEPAM</a:t>
            </a:r>
          </a:p>
          <a:p>
            <a:pPr eaLnBrk="1" hangingPunct="1">
              <a:defRPr/>
            </a:pPr>
            <a:r>
              <a:rPr lang="en-US" sz="3400" dirty="0" smtClean="0"/>
              <a:t>ORAL CONTRACEPTIVE 	increased concentrations of free 					</a:t>
            </a:r>
            <a:r>
              <a:rPr lang="en-US" sz="3400" dirty="0" err="1" smtClean="0"/>
              <a:t>chlordiazepoxide</a:t>
            </a:r>
            <a:r>
              <a:rPr lang="en-US" sz="3400" dirty="0" smtClean="0"/>
              <a:t>, </a:t>
            </a:r>
          </a:p>
          <a:p>
            <a:pPr eaLnBrk="1" hangingPunct="1">
              <a:buFont typeface="Wingdings" pitchFamily="2" charset="2"/>
              <a:buNone/>
              <a:defRPr/>
            </a:pPr>
            <a:r>
              <a:rPr lang="en-US" sz="3400" dirty="0" smtClean="0"/>
              <a:t>				decreased clearance and increased half-life of 			</a:t>
            </a:r>
            <a:r>
              <a:rPr lang="en-GB" sz="3400" dirty="0" smtClean="0"/>
              <a:t>diazepam</a:t>
            </a:r>
          </a:p>
          <a:p>
            <a:pPr eaLnBrk="1" hangingPunct="1">
              <a:defRPr/>
            </a:pPr>
            <a:r>
              <a:rPr lang="en-US" sz="3400" dirty="0" smtClean="0"/>
              <a:t>RIFAMPICIN 		increased metabolism of DIAZEPAM</a:t>
            </a:r>
            <a:endParaRPr lang="en-GB" sz="3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Benzodiazepines: side effects </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BZDs have a wide spectrum of safety</a:t>
            </a:r>
          </a:p>
          <a:p>
            <a:pPr eaLnBrk="1" hangingPunct="1">
              <a:defRPr/>
            </a:pPr>
            <a:r>
              <a:rPr lang="en-US" dirty="0" smtClean="0"/>
              <a:t>Sedation with larger doses can lead to ataxia and drowsiness and </a:t>
            </a:r>
            <a:r>
              <a:rPr lang="en-GB" dirty="0" smtClean="0"/>
              <a:t>occasionally to confused thinking</a:t>
            </a:r>
          </a:p>
          <a:p>
            <a:pPr eaLnBrk="1" hangingPunct="1">
              <a:defRPr/>
            </a:pPr>
            <a:r>
              <a:rPr lang="en-US" dirty="0" smtClean="0"/>
              <a:t>Minor degrees of drowsiness and impaired coordination/ ataxia and </a:t>
            </a:r>
            <a:r>
              <a:rPr lang="en-US" dirty="0" err="1" smtClean="0"/>
              <a:t>judgement</a:t>
            </a:r>
            <a:r>
              <a:rPr lang="en-US" dirty="0" smtClean="0"/>
              <a:t> can affect skilled tasks, e.g. driving</a:t>
            </a:r>
          </a:p>
          <a:p>
            <a:pPr eaLnBrk="1" hangingPunct="1">
              <a:defRPr/>
            </a:pPr>
            <a:r>
              <a:rPr lang="en-GB" dirty="0" err="1" smtClean="0"/>
              <a:t>Anterograde</a:t>
            </a:r>
            <a:r>
              <a:rPr lang="en-GB" dirty="0" smtClean="0"/>
              <a:t> amnesia due to impaired consolidation (useful in surgical pre-meds)</a:t>
            </a:r>
          </a:p>
          <a:p>
            <a:pPr eaLnBrk="1" hangingPunct="1">
              <a:defRPr/>
            </a:pPr>
            <a:r>
              <a:rPr lang="en-US" dirty="0" smtClean="0"/>
              <a:t>A paradoxical increase in hostility and aggression has been reported</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Benzodiazepines: physical dependence </a:t>
            </a:r>
          </a:p>
        </p:txBody>
      </p:sp>
      <p:sp>
        <p:nvSpPr>
          <p:cNvPr id="3" name="Content Placeholder 2"/>
          <p:cNvSpPr>
            <a:spLocks noGrp="1"/>
          </p:cNvSpPr>
          <p:nvPr>
            <p:ph idx="1"/>
          </p:nvPr>
        </p:nvSpPr>
        <p:spPr/>
        <p:txBody>
          <a:bodyPr>
            <a:normAutofit fontScale="70000" lnSpcReduction="20000"/>
          </a:bodyPr>
          <a:lstStyle/>
          <a:p>
            <a:pPr eaLnBrk="1" hangingPunct="1">
              <a:defRPr/>
            </a:pPr>
            <a:r>
              <a:rPr lang="en-US" dirty="0" smtClean="0"/>
              <a:t>5 - 50 % of patients after 6 months develop physical dependence; the usual time is </a:t>
            </a:r>
            <a:r>
              <a:rPr lang="en-GB" dirty="0" smtClean="0"/>
              <a:t>around 4 months</a:t>
            </a:r>
          </a:p>
          <a:p>
            <a:pPr eaLnBrk="1" hangingPunct="1">
              <a:defRPr/>
            </a:pPr>
            <a:r>
              <a:rPr lang="en-US" dirty="0" smtClean="0"/>
              <a:t>withdrawal of a BZD suddenly can result in confusion, toxic psychosis, convulsions, or a syndrome similar to the DTs</a:t>
            </a:r>
          </a:p>
          <a:p>
            <a:pPr eaLnBrk="1" hangingPunct="1">
              <a:defRPr/>
            </a:pPr>
            <a:r>
              <a:rPr lang="en-GB" dirty="0" smtClean="0"/>
              <a:t>The </a:t>
            </a:r>
            <a:r>
              <a:rPr lang="en-GB" b="1" dirty="0" smtClean="0"/>
              <a:t>BZD withdrawal syndrome:</a:t>
            </a:r>
          </a:p>
          <a:p>
            <a:pPr lvl="1" eaLnBrk="1" hangingPunct="1">
              <a:defRPr/>
            </a:pPr>
            <a:r>
              <a:rPr lang="en-US" dirty="0" smtClean="0"/>
              <a:t>symptoms usually develop within 2-3 days of stopping a short-acting one (e.g. LORAZEPAM) and within 7 days after stopping a longer acting BZD </a:t>
            </a:r>
            <a:r>
              <a:rPr lang="en-GB" dirty="0" smtClean="0"/>
              <a:t>(e.g. DIAZEPAM)</a:t>
            </a:r>
          </a:p>
          <a:p>
            <a:pPr eaLnBrk="1" hangingPunct="1">
              <a:defRPr/>
            </a:pPr>
            <a:r>
              <a:rPr lang="en-US" dirty="0" smtClean="0"/>
              <a:t>The symptoms last 3 -10 days, peak at 7-8 days</a:t>
            </a:r>
          </a:p>
          <a:p>
            <a:pPr lvl="1" eaLnBrk="1" hangingPunct="1">
              <a:defRPr/>
            </a:pPr>
            <a:r>
              <a:rPr lang="en-US" dirty="0" smtClean="0"/>
              <a:t>characterized by anxiety, restlessness, apprehension, insomnia, nausea, tremor, muscle tension, sweating and heightened sensitivity to perceptual </a:t>
            </a:r>
            <a:r>
              <a:rPr lang="en-GB" dirty="0" smtClean="0"/>
              <a:t>stimuli (e.g. </a:t>
            </a:r>
            <a:r>
              <a:rPr lang="en-GB" dirty="0" err="1" smtClean="0"/>
              <a:t>hyperacusis</a:t>
            </a:r>
            <a:r>
              <a:rPr lang="en-GB"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t>Benzodiazepines: physical dependence … </a:t>
            </a:r>
          </a:p>
        </p:txBody>
      </p:sp>
      <p:sp>
        <p:nvSpPr>
          <p:cNvPr id="3" name="Content Placeholder 2"/>
          <p:cNvSpPr>
            <a:spLocks noGrp="1"/>
          </p:cNvSpPr>
          <p:nvPr>
            <p:ph idx="1"/>
          </p:nvPr>
        </p:nvSpPr>
        <p:spPr/>
        <p:txBody>
          <a:bodyPr>
            <a:normAutofit fontScale="62500" lnSpcReduction="20000"/>
          </a:bodyPr>
          <a:lstStyle/>
          <a:p>
            <a:pPr eaLnBrk="1" hangingPunct="1">
              <a:defRPr/>
            </a:pPr>
            <a:r>
              <a:rPr lang="en-US" dirty="0" smtClean="0"/>
              <a:t>Less common: malaise, blurred vision, nightmares, depression, </a:t>
            </a:r>
            <a:r>
              <a:rPr lang="en-US" dirty="0" err="1" smtClean="0"/>
              <a:t>hyperreflexia</a:t>
            </a:r>
            <a:r>
              <a:rPr lang="en-US" dirty="0" smtClean="0"/>
              <a:t>, ataxia, metallic taste in the mouth</a:t>
            </a:r>
          </a:p>
          <a:p>
            <a:pPr eaLnBrk="1" hangingPunct="1">
              <a:defRPr/>
            </a:pPr>
            <a:r>
              <a:rPr lang="en-GB" dirty="0" smtClean="0"/>
              <a:t>Rare: tinnitus, perceptual disturbances (illusions, </a:t>
            </a:r>
            <a:r>
              <a:rPr lang="en-GB" dirty="0" err="1" smtClean="0"/>
              <a:t>macropsia</a:t>
            </a:r>
            <a:r>
              <a:rPr lang="en-GB" dirty="0" smtClean="0"/>
              <a:t>, </a:t>
            </a:r>
            <a:r>
              <a:rPr lang="en-GB" dirty="0" err="1" smtClean="0"/>
              <a:t>micropsia</a:t>
            </a:r>
            <a:r>
              <a:rPr lang="en-GB" dirty="0" smtClean="0"/>
              <a:t>, and occasionally hallucinations) </a:t>
            </a:r>
            <a:r>
              <a:rPr lang="en-US" dirty="0" smtClean="0"/>
              <a:t>epileptic seizures have been reported</a:t>
            </a:r>
          </a:p>
          <a:p>
            <a:pPr eaLnBrk="1" hangingPunct="1">
              <a:defRPr/>
            </a:pPr>
            <a:r>
              <a:rPr lang="en-US" dirty="0" smtClean="0"/>
              <a:t>Factors increasing likelihood or risk of BZD withdrawal: </a:t>
            </a:r>
            <a:endParaRPr lang="en-GB" dirty="0" smtClean="0"/>
          </a:p>
          <a:p>
            <a:pPr lvl="1" eaLnBrk="1" hangingPunct="1">
              <a:defRPr/>
            </a:pPr>
            <a:r>
              <a:rPr lang="en-GB" dirty="0" smtClean="0"/>
              <a:t>&gt; 60 yrs of age </a:t>
            </a:r>
          </a:p>
          <a:p>
            <a:pPr lvl="1" eaLnBrk="1" hangingPunct="1">
              <a:defRPr/>
            </a:pPr>
            <a:r>
              <a:rPr lang="en-GB" dirty="0" smtClean="0"/>
              <a:t>passive-dependent personality (Peter </a:t>
            </a:r>
            <a:r>
              <a:rPr lang="en-GB" dirty="0" err="1" smtClean="0"/>
              <a:t>Tyrer</a:t>
            </a:r>
            <a:r>
              <a:rPr lang="en-GB" dirty="0" smtClean="0"/>
              <a:t>) </a:t>
            </a:r>
          </a:p>
          <a:p>
            <a:pPr lvl="1" eaLnBrk="1" hangingPunct="1">
              <a:defRPr/>
            </a:pPr>
            <a:r>
              <a:rPr lang="en-US" dirty="0" smtClean="0"/>
              <a:t>short or medium duration BZDs </a:t>
            </a:r>
          </a:p>
          <a:p>
            <a:pPr lvl="1" eaLnBrk="1" hangingPunct="1">
              <a:defRPr/>
            </a:pPr>
            <a:r>
              <a:rPr lang="en-US" dirty="0" smtClean="0"/>
              <a:t>concurrent use of LITHIUM, </a:t>
            </a:r>
            <a:r>
              <a:rPr lang="en-US" dirty="0" err="1" smtClean="0"/>
              <a:t>neuroleptics</a:t>
            </a:r>
            <a:r>
              <a:rPr lang="en-US" dirty="0" smtClean="0"/>
              <a:t>, some </a:t>
            </a:r>
            <a:r>
              <a:rPr lang="en-US" dirty="0" err="1" smtClean="0"/>
              <a:t>tricyclics</a:t>
            </a:r>
            <a:r>
              <a:rPr lang="en-US" dirty="0" smtClean="0"/>
              <a:t>, BUPROPRION </a:t>
            </a:r>
          </a:p>
          <a:p>
            <a:pPr lvl="1" eaLnBrk="1" hangingPunct="1">
              <a:defRPr/>
            </a:pPr>
            <a:r>
              <a:rPr lang="en-US" dirty="0" smtClean="0"/>
              <a:t>history of withdrawal - seizures, delirium, alcohol </a:t>
            </a:r>
          </a:p>
          <a:p>
            <a:pPr lvl="1" eaLnBrk="1" hangingPunct="1">
              <a:defRPr/>
            </a:pPr>
            <a:r>
              <a:rPr lang="en-GB" dirty="0" smtClean="0"/>
              <a:t>long duration of treatment </a:t>
            </a:r>
          </a:p>
          <a:p>
            <a:pPr lvl="1" eaLnBrk="1" hangingPunct="1">
              <a:defRPr/>
            </a:pPr>
            <a:r>
              <a:rPr lang="en-US" dirty="0" smtClean="0"/>
              <a:t>rapid withdrawal from high dose</a:t>
            </a:r>
            <a:endParaRPr lang="en-GB"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GB" sz="3600" b="1" dirty="0" smtClean="0"/>
              <a:t>Benzodiazepines: advantages </a:t>
            </a:r>
          </a:p>
        </p:txBody>
      </p:sp>
      <p:sp>
        <p:nvSpPr>
          <p:cNvPr id="19459" name="Rectangle 3"/>
          <p:cNvSpPr>
            <a:spLocks noGrp="1" noChangeArrowheads="1"/>
          </p:cNvSpPr>
          <p:nvPr>
            <p:ph type="body" idx="1"/>
          </p:nvPr>
        </p:nvSpPr>
        <p:spPr/>
        <p:txBody>
          <a:bodyPr/>
          <a:lstStyle/>
          <a:p>
            <a:pPr eaLnBrk="1" hangingPunct="1">
              <a:lnSpc>
                <a:spcPct val="80000"/>
              </a:lnSpc>
              <a:defRPr/>
            </a:pPr>
            <a:r>
              <a:rPr lang="en-GB" sz="2800" dirty="0" smtClean="0"/>
              <a:t>Do not cause initial worsening of symptoms. </a:t>
            </a:r>
          </a:p>
          <a:p>
            <a:pPr eaLnBrk="1" hangingPunct="1">
              <a:lnSpc>
                <a:spcPct val="80000"/>
              </a:lnSpc>
              <a:defRPr/>
            </a:pPr>
            <a:r>
              <a:rPr lang="en-GB" sz="2800" dirty="0" smtClean="0"/>
              <a:t>All patients with anxiety disorders respond well except for those with PTSD and depression. </a:t>
            </a:r>
          </a:p>
          <a:p>
            <a:pPr eaLnBrk="1" hangingPunct="1">
              <a:lnSpc>
                <a:spcPct val="80000"/>
              </a:lnSpc>
              <a:defRPr/>
            </a:pPr>
            <a:r>
              <a:rPr lang="en-GB" sz="2800" dirty="0" smtClean="0"/>
              <a:t>They are relatively less toxic in overdose compared to the other drugs. </a:t>
            </a:r>
          </a:p>
          <a:p>
            <a:pPr eaLnBrk="1" hangingPunct="1">
              <a:lnSpc>
                <a:spcPct val="80000"/>
              </a:lnSpc>
              <a:defRPr/>
            </a:pPr>
            <a:r>
              <a:rPr lang="en-GB" sz="2800" dirty="0" smtClean="0"/>
              <a:t>Perhaps there have been unjustified concerns about their potential for abuse and dependence. </a:t>
            </a:r>
            <a:r>
              <a:rPr lang="en-GB" sz="2800" i="1" dirty="0" smtClean="0"/>
              <a:t>There is perhaps little evidence of tolerance to their </a:t>
            </a:r>
            <a:r>
              <a:rPr lang="en-GB" sz="2800" i="1" dirty="0" err="1" smtClean="0"/>
              <a:t>anxiolytic</a:t>
            </a:r>
            <a:r>
              <a:rPr lang="en-GB" sz="2800" i="1" dirty="0" smtClean="0"/>
              <a:t> effects.</a:t>
            </a:r>
            <a:endParaRPr lang="en-GB" sz="2800" b="1" i="1" dirty="0" smtClean="0"/>
          </a:p>
          <a:p>
            <a:pPr eaLnBrk="1" hangingPunct="1">
              <a:lnSpc>
                <a:spcPct val="80000"/>
              </a:lnSpc>
              <a:defRPr/>
            </a:pPr>
            <a:endParaRPr lang="en-GB" sz="28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GB" b="1" dirty="0" err="1" smtClean="0"/>
              <a:t>Azapirones</a:t>
            </a:r>
            <a:r>
              <a:rPr lang="en-GB" b="1" dirty="0" smtClean="0"/>
              <a:t>: </a:t>
            </a:r>
            <a:r>
              <a:rPr lang="en-GB" dirty="0" err="1" smtClean="0"/>
              <a:t>Buspirone</a:t>
            </a:r>
            <a:r>
              <a:rPr lang="en-GB" dirty="0" smtClean="0"/>
              <a:t> </a:t>
            </a:r>
          </a:p>
        </p:txBody>
      </p:sp>
      <p:sp>
        <p:nvSpPr>
          <p:cNvPr id="49155" name="Rectangle 3"/>
          <p:cNvSpPr>
            <a:spLocks noGrp="1" noChangeArrowheads="1"/>
          </p:cNvSpPr>
          <p:nvPr>
            <p:ph type="body" idx="1"/>
          </p:nvPr>
        </p:nvSpPr>
        <p:spPr/>
        <p:txBody>
          <a:bodyPr/>
          <a:lstStyle/>
          <a:p>
            <a:pPr eaLnBrk="1" hangingPunct="1">
              <a:lnSpc>
                <a:spcPct val="80000"/>
              </a:lnSpc>
              <a:defRPr/>
            </a:pPr>
            <a:r>
              <a:rPr lang="en-GB" sz="2400" dirty="0" smtClean="0"/>
              <a:t>Popular alternative to benzodiazepines</a:t>
            </a:r>
          </a:p>
          <a:p>
            <a:pPr eaLnBrk="1" hangingPunct="1">
              <a:lnSpc>
                <a:spcPct val="80000"/>
              </a:lnSpc>
              <a:defRPr/>
            </a:pPr>
            <a:r>
              <a:rPr lang="en-GB" sz="2400" dirty="0" smtClean="0"/>
              <a:t>Does not potentiate the effects of alcohol</a:t>
            </a:r>
          </a:p>
          <a:p>
            <a:pPr eaLnBrk="1" hangingPunct="1">
              <a:lnSpc>
                <a:spcPct val="80000"/>
              </a:lnSpc>
              <a:defRPr/>
            </a:pPr>
            <a:r>
              <a:rPr lang="en-GB" sz="2400" dirty="0" smtClean="0"/>
              <a:t>Lacks sedative and </a:t>
            </a:r>
            <a:r>
              <a:rPr lang="en-GB" sz="2400" dirty="0" err="1" smtClean="0"/>
              <a:t>myorelaxant</a:t>
            </a:r>
            <a:r>
              <a:rPr lang="en-GB" sz="2400" dirty="0" smtClean="0"/>
              <a:t> properties</a:t>
            </a:r>
          </a:p>
          <a:p>
            <a:pPr eaLnBrk="1" hangingPunct="1">
              <a:lnSpc>
                <a:spcPct val="80000"/>
              </a:lnSpc>
              <a:defRPr/>
            </a:pPr>
            <a:r>
              <a:rPr lang="en-GB" sz="2400" dirty="0" smtClean="0"/>
              <a:t>Improvement is slower (over 2 – 4 weeks)</a:t>
            </a:r>
          </a:p>
          <a:p>
            <a:pPr eaLnBrk="1" hangingPunct="1">
              <a:lnSpc>
                <a:spcPct val="80000"/>
              </a:lnSpc>
              <a:defRPr/>
            </a:pPr>
            <a:r>
              <a:rPr lang="en-GB" sz="2400" dirty="0" smtClean="0"/>
              <a:t>As effective as benzodiazepines in GAD</a:t>
            </a:r>
          </a:p>
          <a:p>
            <a:pPr eaLnBrk="1" hangingPunct="1">
              <a:lnSpc>
                <a:spcPct val="80000"/>
              </a:lnSpc>
              <a:defRPr/>
            </a:pPr>
            <a:r>
              <a:rPr lang="en-GB" sz="2400" dirty="0" smtClean="0"/>
              <a:t>May reduce depression and agitation associated with GAD so better for patients with mainly psychic complaints</a:t>
            </a:r>
          </a:p>
          <a:p>
            <a:pPr eaLnBrk="1" hangingPunct="1">
              <a:lnSpc>
                <a:spcPct val="80000"/>
              </a:lnSpc>
              <a:defRPr/>
            </a:pPr>
            <a:r>
              <a:rPr lang="en-GB" sz="2400" dirty="0" smtClean="0"/>
              <a:t>Dose 5 mg </a:t>
            </a:r>
            <a:r>
              <a:rPr lang="en-GB" sz="2400" dirty="0" err="1" smtClean="0"/>
              <a:t>t.i.d</a:t>
            </a:r>
            <a:r>
              <a:rPr lang="en-GB" sz="2400" dirty="0" smtClean="0"/>
              <a:t>. to 10 mg </a:t>
            </a:r>
            <a:r>
              <a:rPr lang="en-GB" sz="2400" dirty="0" err="1" smtClean="0"/>
              <a:t>tid</a:t>
            </a:r>
            <a:r>
              <a:rPr lang="en-GB" sz="2400" dirty="0" smtClean="0"/>
              <a:t>; maximum dose 15mg </a:t>
            </a:r>
            <a:r>
              <a:rPr lang="en-GB" sz="2400" dirty="0" err="1" smtClean="0"/>
              <a:t>tid</a:t>
            </a:r>
            <a:endParaRPr lang="en-GB" sz="2400" dirty="0" smtClean="0"/>
          </a:p>
          <a:p>
            <a:pPr eaLnBrk="1" hangingPunct="1">
              <a:lnSpc>
                <a:spcPct val="80000"/>
              </a:lnSpc>
              <a:defRPr/>
            </a:pPr>
            <a:r>
              <a:rPr lang="en-GB" sz="2400" dirty="0" smtClean="0"/>
              <a:t>Indicated for short term treatment of GAD</a:t>
            </a:r>
          </a:p>
          <a:p>
            <a:pPr eaLnBrk="1" hangingPunct="1">
              <a:lnSpc>
                <a:spcPct val="80000"/>
              </a:lnSpc>
              <a:defRPr/>
            </a:pPr>
            <a:r>
              <a:rPr lang="en-GB" sz="2400" dirty="0" smtClean="0"/>
              <a:t>Physical dependence and abuse liability is low</a:t>
            </a:r>
          </a:p>
          <a:p>
            <a:pPr eaLnBrk="1" hangingPunct="1">
              <a:lnSpc>
                <a:spcPct val="80000"/>
              </a:lnSpc>
              <a:defRPr/>
            </a:pPr>
            <a:endParaRPr lang="en-GB" sz="2400" dirty="0" smtClean="0"/>
          </a:p>
          <a:p>
            <a:pPr eaLnBrk="1" hangingPunct="1">
              <a:lnSpc>
                <a:spcPct val="80000"/>
              </a:lnSpc>
              <a:defRPr/>
            </a:pPr>
            <a:endParaRPr lang="en-GB"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GB" b="1" dirty="0" smtClean="0"/>
              <a:t>Generalised anxiety disorder</a:t>
            </a:r>
            <a:r>
              <a:rPr lang="en-GB" dirty="0" smtClean="0"/>
              <a:t> </a:t>
            </a:r>
            <a:r>
              <a:rPr lang="en-GB" b="1" dirty="0" smtClean="0"/>
              <a:t>(GAD)</a:t>
            </a:r>
          </a:p>
        </p:txBody>
      </p:sp>
      <p:sp>
        <p:nvSpPr>
          <p:cNvPr id="13315" name="Rectangle 3"/>
          <p:cNvSpPr>
            <a:spLocks noGrp="1" noChangeArrowheads="1"/>
          </p:cNvSpPr>
          <p:nvPr>
            <p:ph type="body" idx="1"/>
          </p:nvPr>
        </p:nvSpPr>
        <p:spPr/>
        <p:txBody>
          <a:bodyPr/>
          <a:lstStyle/>
          <a:p>
            <a:pPr eaLnBrk="1" hangingPunct="1">
              <a:lnSpc>
                <a:spcPct val="90000"/>
              </a:lnSpc>
              <a:defRPr/>
            </a:pPr>
            <a:r>
              <a:rPr lang="en-GB" smtClean="0"/>
              <a:t>Characterised by at least 6 months of persistent and excessive worry. Although the patient recognises that the worry is excessive, they feel unable to control it. </a:t>
            </a:r>
          </a:p>
          <a:p>
            <a:pPr eaLnBrk="1" hangingPunct="1">
              <a:lnSpc>
                <a:spcPct val="90000"/>
              </a:lnSpc>
              <a:defRPr/>
            </a:pPr>
            <a:r>
              <a:rPr lang="en-GB" smtClean="0"/>
              <a:t>Associated symptoms include restlessness, fatigue, difficulty concentrating, irritability, muscle tension, and sleep disturbances.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GB" b="1" dirty="0" err="1" smtClean="0"/>
              <a:t>Buspirone</a:t>
            </a:r>
            <a:endParaRPr lang="en-GB" dirty="0" smtClean="0"/>
          </a:p>
        </p:txBody>
      </p:sp>
      <p:sp>
        <p:nvSpPr>
          <p:cNvPr id="3" name="Content Placeholder 2"/>
          <p:cNvSpPr>
            <a:spLocks noGrp="1"/>
          </p:cNvSpPr>
          <p:nvPr>
            <p:ph idx="1"/>
          </p:nvPr>
        </p:nvSpPr>
        <p:spPr/>
        <p:txBody>
          <a:bodyPr>
            <a:normAutofit fontScale="62500" lnSpcReduction="20000"/>
          </a:bodyPr>
          <a:lstStyle/>
          <a:p>
            <a:pPr eaLnBrk="1" hangingPunct="1">
              <a:defRPr/>
            </a:pPr>
            <a:r>
              <a:rPr lang="en-GB" dirty="0" smtClean="0"/>
              <a:t>Method of action</a:t>
            </a:r>
          </a:p>
          <a:p>
            <a:pPr lvl="1" eaLnBrk="1" hangingPunct="1">
              <a:defRPr/>
            </a:pPr>
            <a:r>
              <a:rPr lang="en-US" dirty="0" smtClean="0"/>
              <a:t>Partial agonist at post-synaptic 5-HT1A receptors and full agonist at pre-synaptic 5- HT1A receptors, which are found in high concentration in the </a:t>
            </a:r>
            <a:r>
              <a:rPr lang="en-US" dirty="0" err="1" smtClean="0"/>
              <a:t>raphe</a:t>
            </a:r>
            <a:r>
              <a:rPr lang="en-US" dirty="0" smtClean="0"/>
              <a:t> nuclei in the brainstem where it regulates the firing of 5-HT cell bodies </a:t>
            </a:r>
          </a:p>
          <a:p>
            <a:pPr lvl="1" eaLnBrk="1" hangingPunct="1">
              <a:defRPr/>
            </a:pPr>
            <a:r>
              <a:rPr lang="en-US" dirty="0" smtClean="0"/>
              <a:t>Administration of </a:t>
            </a:r>
            <a:r>
              <a:rPr lang="en-US" dirty="0" err="1" smtClean="0"/>
              <a:t>buspirone</a:t>
            </a:r>
            <a:r>
              <a:rPr lang="en-US" dirty="0" smtClean="0"/>
              <a:t> lowers the firing rate of 5-HT </a:t>
            </a:r>
            <a:r>
              <a:rPr lang="en-US" dirty="0" err="1" smtClean="0"/>
              <a:t>neurones</a:t>
            </a:r>
            <a:r>
              <a:rPr lang="en-US" dirty="0" smtClean="0"/>
              <a:t> and thereby decreases 5-HT neurotransmission in certain brain areas</a:t>
            </a:r>
          </a:p>
          <a:p>
            <a:pPr lvl="1" eaLnBrk="1" hangingPunct="1">
              <a:defRPr/>
            </a:pPr>
            <a:r>
              <a:rPr lang="en-US" dirty="0" smtClean="0"/>
              <a:t>Also affects DA systems, where it acts as an agonist and indirect antagonist</a:t>
            </a:r>
          </a:p>
          <a:p>
            <a:pPr eaLnBrk="1" hangingPunct="1">
              <a:defRPr/>
            </a:pPr>
            <a:r>
              <a:rPr lang="en-GB" dirty="0" smtClean="0"/>
              <a:t>Pharmacokinetics</a:t>
            </a:r>
          </a:p>
          <a:p>
            <a:pPr lvl="1" eaLnBrk="1" hangingPunct="1">
              <a:defRPr/>
            </a:pPr>
            <a:r>
              <a:rPr lang="en-US" dirty="0" smtClean="0"/>
              <a:t>Poor systemic availability because of extensive first-pass metabolism</a:t>
            </a:r>
          </a:p>
          <a:p>
            <a:pPr lvl="1" eaLnBrk="1" hangingPunct="1">
              <a:defRPr/>
            </a:pPr>
            <a:r>
              <a:rPr lang="en-GB" dirty="0" smtClean="0"/>
              <a:t>95 % protein-bound</a:t>
            </a:r>
          </a:p>
          <a:p>
            <a:pPr lvl="1" eaLnBrk="1" hangingPunct="1">
              <a:defRPr/>
            </a:pPr>
            <a:r>
              <a:rPr lang="en-GB" dirty="0" smtClean="0"/>
              <a:t>Half-life is 2.5 hours</a:t>
            </a:r>
          </a:p>
          <a:p>
            <a:pPr lvl="1" eaLnBrk="1" hangingPunct="1">
              <a:defRPr/>
            </a:pPr>
            <a:r>
              <a:rPr lang="en-US" dirty="0" err="1" smtClean="0"/>
              <a:t>Anxiolytic</a:t>
            </a:r>
            <a:r>
              <a:rPr lang="en-US" dirty="0" smtClean="0"/>
              <a:t> effects may take several days to develop, and can take up to 4 weeks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GB" b="1" dirty="0" err="1" smtClean="0"/>
              <a:t>Buspirone</a:t>
            </a:r>
            <a:r>
              <a:rPr lang="en-GB" b="1" dirty="0" smtClean="0"/>
              <a:t> …</a:t>
            </a:r>
            <a:endParaRPr lang="en-GB" dirty="0" smtClean="0"/>
          </a:p>
        </p:txBody>
      </p:sp>
      <p:sp>
        <p:nvSpPr>
          <p:cNvPr id="3" name="Content Placeholder 2"/>
          <p:cNvSpPr>
            <a:spLocks noGrp="1"/>
          </p:cNvSpPr>
          <p:nvPr>
            <p:ph idx="1"/>
          </p:nvPr>
        </p:nvSpPr>
        <p:spPr/>
        <p:txBody>
          <a:bodyPr>
            <a:noAutofit/>
          </a:bodyPr>
          <a:lstStyle/>
          <a:p>
            <a:pPr eaLnBrk="1" hangingPunct="1">
              <a:defRPr/>
            </a:pPr>
            <a:r>
              <a:rPr lang="en-GB" sz="1600" b="1" dirty="0" smtClean="0"/>
              <a:t>Side effects </a:t>
            </a:r>
          </a:p>
          <a:p>
            <a:pPr lvl="1" eaLnBrk="1" hangingPunct="1">
              <a:defRPr/>
            </a:pPr>
            <a:r>
              <a:rPr lang="en-GB" sz="1400" dirty="0" smtClean="0"/>
              <a:t>less sedating than BZDs </a:t>
            </a:r>
          </a:p>
          <a:p>
            <a:pPr lvl="1" eaLnBrk="1" hangingPunct="1">
              <a:defRPr/>
            </a:pPr>
            <a:r>
              <a:rPr lang="en-US" sz="1400" dirty="0" smtClean="0"/>
              <a:t>side-effects worse early in treatment</a:t>
            </a:r>
          </a:p>
          <a:p>
            <a:pPr lvl="1" eaLnBrk="1" hangingPunct="1">
              <a:defRPr/>
            </a:pPr>
            <a:r>
              <a:rPr lang="en-GB" sz="1400" dirty="0" smtClean="0"/>
              <a:t>light-headedness </a:t>
            </a:r>
          </a:p>
          <a:p>
            <a:pPr lvl="1" eaLnBrk="1" hangingPunct="1">
              <a:defRPr/>
            </a:pPr>
            <a:r>
              <a:rPr lang="en-GB" sz="1400" dirty="0" smtClean="0"/>
              <a:t>Nervousness </a:t>
            </a:r>
          </a:p>
          <a:p>
            <a:pPr lvl="1" eaLnBrk="1" hangingPunct="1">
              <a:defRPr/>
            </a:pPr>
            <a:r>
              <a:rPr lang="en-GB" sz="1400" dirty="0" smtClean="0"/>
              <a:t>Headache </a:t>
            </a:r>
          </a:p>
          <a:p>
            <a:pPr lvl="1" eaLnBrk="1" hangingPunct="1">
              <a:defRPr/>
            </a:pPr>
            <a:r>
              <a:rPr lang="en-GB" sz="1400" dirty="0" err="1" smtClean="0"/>
              <a:t>Dysphoria</a:t>
            </a:r>
            <a:endParaRPr lang="en-GB" sz="1400" dirty="0" smtClean="0"/>
          </a:p>
          <a:p>
            <a:pPr lvl="1" eaLnBrk="1" hangingPunct="1">
              <a:defRPr/>
            </a:pPr>
            <a:r>
              <a:rPr lang="en-US" sz="1400" dirty="0" err="1" smtClean="0"/>
              <a:t>Galactorrhoea</a:t>
            </a:r>
            <a:r>
              <a:rPr lang="en-US" sz="1400" dirty="0" smtClean="0"/>
              <a:t> due to post-synaptic DA blockade</a:t>
            </a:r>
          </a:p>
          <a:p>
            <a:pPr lvl="1" eaLnBrk="1" hangingPunct="1">
              <a:buFontTx/>
              <a:buNone/>
              <a:defRPr/>
            </a:pPr>
            <a:endParaRPr lang="en-US" sz="1400" dirty="0" smtClean="0"/>
          </a:p>
          <a:p>
            <a:pPr eaLnBrk="1" hangingPunct="1">
              <a:defRPr/>
            </a:pPr>
            <a:r>
              <a:rPr lang="en-GB" sz="1600" b="1" dirty="0" smtClean="0"/>
              <a:t>Interactions</a:t>
            </a:r>
          </a:p>
          <a:p>
            <a:pPr lvl="1" eaLnBrk="1" hangingPunct="1">
              <a:defRPr/>
            </a:pPr>
            <a:r>
              <a:rPr lang="en-US" sz="1400" dirty="0" smtClean="0"/>
              <a:t>avoid with haloperidol, as it can alter the pharmacokinetics</a:t>
            </a:r>
          </a:p>
          <a:p>
            <a:pPr lvl="1" eaLnBrk="1" hangingPunct="1">
              <a:defRPr/>
            </a:pPr>
            <a:r>
              <a:rPr lang="en-US" sz="1400" dirty="0" smtClean="0"/>
              <a:t>in combination with MAOIs it can raise blood pressure</a:t>
            </a:r>
          </a:p>
          <a:p>
            <a:pPr eaLnBrk="1" hangingPunct="1">
              <a:defRPr/>
            </a:pPr>
            <a:r>
              <a:rPr lang="en-GB" sz="1600" dirty="0" smtClean="0"/>
              <a:t>Cautions</a:t>
            </a:r>
          </a:p>
          <a:p>
            <a:pPr lvl="1" eaLnBrk="1" hangingPunct="1">
              <a:defRPr/>
            </a:pPr>
            <a:r>
              <a:rPr lang="en-US" sz="1400" dirty="0" smtClean="0"/>
              <a:t>poor clearance in cirrhosis and renal failure</a:t>
            </a:r>
          </a:p>
          <a:p>
            <a:pPr eaLnBrk="1" hangingPunct="1">
              <a:defRPr/>
            </a:pPr>
            <a:r>
              <a:rPr lang="en-GB" sz="1600" b="1" dirty="0" smtClean="0"/>
              <a:t>Efficacy</a:t>
            </a:r>
          </a:p>
          <a:p>
            <a:pPr lvl="1" eaLnBrk="1" hangingPunct="1">
              <a:defRPr/>
            </a:pPr>
            <a:r>
              <a:rPr lang="en-US" sz="1400" dirty="0" smtClean="0"/>
              <a:t>claimed to be as effective as BZDs in generalized anxiety disorder after 4 weeks</a:t>
            </a:r>
          </a:p>
          <a:p>
            <a:pPr lvl="1" eaLnBrk="1" hangingPunct="1">
              <a:defRPr/>
            </a:pPr>
            <a:r>
              <a:rPr lang="en-GB" sz="1400" dirty="0" smtClean="0"/>
              <a:t>low abuse potential</a:t>
            </a:r>
          </a:p>
          <a:p>
            <a:pPr eaLnBrk="1" hangingPunct="1">
              <a:defRPr/>
            </a:pPr>
            <a:endParaRPr lang="en-GB" sz="1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lnSpc>
                <a:spcPct val="80000"/>
              </a:lnSpc>
              <a:defRPr/>
            </a:pPr>
            <a:r>
              <a:rPr lang="en-GB" b="1" smtClean="0">
                <a:solidFill>
                  <a:schemeClr val="tx1"/>
                </a:solidFill>
                <a:latin typeface="Verdana" pitchFamily="34" charset="0"/>
              </a:rPr>
              <a:t>β -adrenergic</a:t>
            </a:r>
            <a:r>
              <a:rPr lang="en-GB" smtClean="0">
                <a:solidFill>
                  <a:schemeClr val="tx1"/>
                </a:solidFill>
                <a:latin typeface="Verdana" pitchFamily="34" charset="0"/>
              </a:rPr>
              <a:t> </a:t>
            </a:r>
            <a:r>
              <a:rPr lang="en-GB" b="1" smtClean="0">
                <a:solidFill>
                  <a:schemeClr val="tx1"/>
                </a:solidFill>
                <a:latin typeface="Verdana" pitchFamily="34" charset="0"/>
              </a:rPr>
              <a:t>blockers</a:t>
            </a:r>
          </a:p>
        </p:txBody>
      </p:sp>
      <p:sp>
        <p:nvSpPr>
          <p:cNvPr id="50179" name="Rectangle 3"/>
          <p:cNvSpPr>
            <a:spLocks noGrp="1" noChangeArrowheads="1"/>
          </p:cNvSpPr>
          <p:nvPr>
            <p:ph type="body" idx="1"/>
          </p:nvPr>
        </p:nvSpPr>
        <p:spPr/>
        <p:txBody>
          <a:bodyPr/>
          <a:lstStyle/>
          <a:p>
            <a:pPr eaLnBrk="1" hangingPunct="1">
              <a:defRPr/>
            </a:pPr>
            <a:r>
              <a:rPr lang="en-GB" sz="2400" smtClean="0"/>
              <a:t>Recommended for use in performance anxiety especially if symptoms such as tremors and tachycardia are prominent. </a:t>
            </a:r>
          </a:p>
          <a:p>
            <a:pPr eaLnBrk="1" hangingPunct="1">
              <a:defRPr/>
            </a:pPr>
            <a:r>
              <a:rPr lang="en-GB" sz="2400" smtClean="0"/>
              <a:t>Propranolol and atenolol have demonstrated little efficacy in controlled studies. </a:t>
            </a:r>
          </a:p>
          <a:p>
            <a:pPr eaLnBrk="1" hangingPunct="1">
              <a:defRPr/>
            </a:pPr>
            <a:r>
              <a:rPr lang="en-GB" sz="2400" smtClean="0"/>
              <a:t>Pindolol is currently receiving renewed interest. </a:t>
            </a:r>
          </a:p>
          <a:p>
            <a:pPr eaLnBrk="1" hangingPunct="1">
              <a:defRPr/>
            </a:pPr>
            <a:r>
              <a:rPr lang="en-GB" sz="2400" smtClean="0"/>
              <a:t>The β-blockers have unfavourable side effects and are toxic in overdose therefore they should be used cautiously.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GB" sz="3100" b="1" dirty="0" smtClean="0"/>
              <a:t/>
            </a:r>
            <a:br>
              <a:rPr lang="en-GB" sz="3100" b="1" dirty="0" smtClean="0"/>
            </a:br>
            <a:r>
              <a:rPr lang="en-GB" sz="3100" b="1" dirty="0" smtClean="0"/>
              <a:t/>
            </a:r>
            <a:br>
              <a:rPr lang="en-GB" sz="3100" b="1" dirty="0" smtClean="0"/>
            </a:br>
            <a:r>
              <a:rPr lang="en-GB" sz="4000" b="1" dirty="0" smtClean="0"/>
              <a:t>Beta-Blockers: </a:t>
            </a:r>
            <a:r>
              <a:rPr lang="en-GB" sz="4000" dirty="0" smtClean="0"/>
              <a:t>Pharmacological properties</a:t>
            </a:r>
            <a:r>
              <a:rPr lang="en-GB" sz="3100" dirty="0" smtClean="0"/>
              <a:t/>
            </a:r>
            <a:br>
              <a:rPr lang="en-GB" sz="3100" dirty="0" smtClean="0"/>
            </a:br>
            <a:r>
              <a:rPr lang="en-GB" b="1" dirty="0" smtClean="0"/>
              <a:t/>
            </a:r>
            <a:br>
              <a:rPr lang="en-GB" b="1" dirty="0" smtClean="0"/>
            </a:br>
            <a:endParaRPr lang="en-GB" dirty="0" smtClean="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err="1" smtClean="0"/>
              <a:t>Anxiolytic</a:t>
            </a:r>
            <a:r>
              <a:rPr lang="en-US" dirty="0" smtClean="0"/>
              <a:t> effects are due to antagonism at peripheral beta-</a:t>
            </a:r>
            <a:r>
              <a:rPr lang="en-US" dirty="0" err="1" smtClean="0"/>
              <a:t>adrenoceptors</a:t>
            </a:r>
            <a:r>
              <a:rPr lang="en-US" dirty="0" smtClean="0"/>
              <a:t> </a:t>
            </a:r>
          </a:p>
          <a:p>
            <a:pPr lvl="1" eaLnBrk="1" hangingPunct="1">
              <a:defRPr/>
            </a:pPr>
            <a:r>
              <a:rPr lang="en-US" dirty="0" smtClean="0"/>
              <a:t>most effective when physical symptoms are prominent</a:t>
            </a:r>
          </a:p>
          <a:p>
            <a:pPr lvl="1" eaLnBrk="1" hangingPunct="1">
              <a:defRPr/>
            </a:pPr>
            <a:r>
              <a:rPr lang="en-GB" dirty="0" smtClean="0"/>
              <a:t>usually well tolerated</a:t>
            </a:r>
          </a:p>
          <a:p>
            <a:pPr lvl="1" eaLnBrk="1" hangingPunct="1">
              <a:defRPr/>
            </a:pPr>
            <a:r>
              <a:rPr lang="en-GB" dirty="0" smtClean="0"/>
              <a:t>response within one week</a:t>
            </a:r>
          </a:p>
          <a:p>
            <a:pPr lvl="1" eaLnBrk="1" hangingPunct="1">
              <a:defRPr/>
            </a:pPr>
            <a:r>
              <a:rPr lang="en-US" dirty="0" smtClean="0"/>
              <a:t>may affect cognitive aspects of anxiety</a:t>
            </a:r>
          </a:p>
          <a:p>
            <a:pPr lvl="1" eaLnBrk="1" hangingPunct="1">
              <a:defRPr/>
            </a:pPr>
            <a:r>
              <a:rPr lang="en-GB" dirty="0" smtClean="0"/>
              <a:t>non-sedating</a:t>
            </a:r>
          </a:p>
          <a:p>
            <a:pPr lvl="1" eaLnBrk="1" hangingPunct="1">
              <a:defRPr/>
            </a:pPr>
            <a:r>
              <a:rPr lang="en-US" dirty="0" smtClean="0"/>
              <a:t>half life of PROPANOLOL is 2-6 hours, but beta-blockade lasts for 8-12 hours</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GB" sz="3100" b="1" dirty="0" smtClean="0"/>
              <a:t/>
            </a:r>
            <a:br>
              <a:rPr lang="en-GB" sz="3100" b="1" dirty="0" smtClean="0"/>
            </a:br>
            <a:r>
              <a:rPr lang="en-GB" sz="4900" dirty="0" smtClean="0"/>
              <a:t>Beta-Blockers: side effects </a:t>
            </a:r>
            <a:endParaRPr lang="en-GB" sz="4000" dirty="0" smtClean="0"/>
          </a:p>
        </p:txBody>
      </p:sp>
      <p:sp>
        <p:nvSpPr>
          <p:cNvPr id="3" name="Content Placeholder 2"/>
          <p:cNvSpPr>
            <a:spLocks noGrp="1"/>
          </p:cNvSpPr>
          <p:nvPr>
            <p:ph idx="1"/>
          </p:nvPr>
        </p:nvSpPr>
        <p:spPr/>
        <p:txBody>
          <a:bodyPr>
            <a:normAutofit fontScale="92500" lnSpcReduction="20000"/>
          </a:bodyPr>
          <a:lstStyle/>
          <a:p>
            <a:pPr lvl="1" eaLnBrk="1" hangingPunct="1">
              <a:defRPr/>
            </a:pPr>
            <a:r>
              <a:rPr lang="en-GB" dirty="0" smtClean="0"/>
              <a:t>delayed ejaculation</a:t>
            </a:r>
          </a:p>
          <a:p>
            <a:pPr lvl="1" eaLnBrk="1" hangingPunct="1">
              <a:defRPr/>
            </a:pPr>
            <a:r>
              <a:rPr lang="en-GB" dirty="0" smtClean="0"/>
              <a:t>nocturnal enuresis</a:t>
            </a:r>
          </a:p>
          <a:p>
            <a:pPr lvl="1" eaLnBrk="1" hangingPunct="1">
              <a:defRPr/>
            </a:pPr>
            <a:r>
              <a:rPr lang="en-US" dirty="0" smtClean="0"/>
              <a:t>induce myocardial depression and precipitate heart failure</a:t>
            </a:r>
          </a:p>
          <a:p>
            <a:pPr lvl="1" eaLnBrk="1" hangingPunct="1">
              <a:defRPr/>
            </a:pPr>
            <a:r>
              <a:rPr lang="en-GB" dirty="0" smtClean="0"/>
              <a:t>precipitation of asthma</a:t>
            </a:r>
          </a:p>
          <a:p>
            <a:pPr lvl="1" eaLnBrk="1" hangingPunct="1">
              <a:defRPr/>
            </a:pPr>
            <a:r>
              <a:rPr lang="en-GB" dirty="0" smtClean="0"/>
              <a:t>fatigue</a:t>
            </a:r>
          </a:p>
          <a:p>
            <a:pPr lvl="1" eaLnBrk="1" hangingPunct="1">
              <a:defRPr/>
            </a:pPr>
            <a:r>
              <a:rPr lang="en-GB" dirty="0" smtClean="0"/>
              <a:t>coldness of the extremities</a:t>
            </a:r>
          </a:p>
          <a:p>
            <a:pPr lvl="1" eaLnBrk="1" hangingPunct="1">
              <a:defRPr/>
            </a:pPr>
            <a:r>
              <a:rPr lang="en-GB" dirty="0" smtClean="0"/>
              <a:t>sleep disturbances with nightmares</a:t>
            </a:r>
          </a:p>
          <a:p>
            <a:pPr lvl="1" eaLnBrk="1" hangingPunct="1">
              <a:defRPr/>
            </a:pPr>
            <a:r>
              <a:rPr lang="en-US" dirty="0" smtClean="0"/>
              <a:t>deterioration of glucose tolerance in diabetics</a:t>
            </a:r>
          </a:p>
          <a:p>
            <a:pPr lvl="1" eaLnBrk="1" hangingPunct="1">
              <a:defRPr/>
            </a:pPr>
            <a:r>
              <a:rPr lang="en-GB" dirty="0" smtClean="0"/>
              <a:t>exacerbation of psoriasis</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defRPr/>
            </a:pPr>
            <a:r>
              <a:rPr lang="en-GB" sz="3200" b="1" dirty="0" err="1" smtClean="0"/>
              <a:t>Anxiolytic</a:t>
            </a:r>
            <a:r>
              <a:rPr lang="en-GB" sz="3200" b="1" dirty="0" smtClean="0"/>
              <a:t> drugs: Drugs acting via </a:t>
            </a:r>
            <a:r>
              <a:rPr lang="en-GB" sz="3200" b="1" dirty="0" err="1" smtClean="0"/>
              <a:t>monoaminergic</a:t>
            </a:r>
            <a:r>
              <a:rPr lang="en-GB" sz="3200" b="1" dirty="0" smtClean="0"/>
              <a:t> neurotransmission</a:t>
            </a:r>
          </a:p>
        </p:txBody>
      </p:sp>
      <p:sp>
        <p:nvSpPr>
          <p:cNvPr id="4099" name="Rectangle 3"/>
          <p:cNvSpPr>
            <a:spLocks noGrp="1" noChangeArrowheads="1"/>
          </p:cNvSpPr>
          <p:nvPr>
            <p:ph type="body" idx="1"/>
          </p:nvPr>
        </p:nvSpPr>
        <p:spPr/>
        <p:txBody>
          <a:bodyPr/>
          <a:lstStyle/>
          <a:p>
            <a:pPr eaLnBrk="1" hangingPunct="1">
              <a:defRPr/>
            </a:pPr>
            <a:r>
              <a:rPr lang="en-GB" b="1" smtClean="0"/>
              <a:t>Antidepressants:</a:t>
            </a:r>
            <a:r>
              <a:rPr lang="en-GB" smtClean="0"/>
              <a:t> </a:t>
            </a:r>
          </a:p>
          <a:p>
            <a:pPr lvl="1" eaLnBrk="1" hangingPunct="1">
              <a:defRPr/>
            </a:pPr>
            <a:r>
              <a:rPr lang="en-GB" sz="2400" smtClean="0"/>
              <a:t>Selective serotonin reuptake inhibitors (</a:t>
            </a:r>
            <a:r>
              <a:rPr lang="en-GB" sz="2400" b="1" smtClean="0"/>
              <a:t>SSRIs</a:t>
            </a:r>
            <a:r>
              <a:rPr lang="en-GB" sz="2400" smtClean="0"/>
              <a:t>) The SSRIs are now recommended as the first-line treatment for anxiety disorders because of their less bothersome side effects and relative low toxicity in overdose. </a:t>
            </a:r>
            <a:endParaRPr lang="en-GB" sz="2400" b="1" smtClean="0"/>
          </a:p>
          <a:p>
            <a:pPr lvl="1" eaLnBrk="1" hangingPunct="1">
              <a:defRPr/>
            </a:pPr>
            <a:r>
              <a:rPr lang="en-GB" smtClean="0"/>
              <a:t>Tricyclic antidepressants (</a:t>
            </a:r>
            <a:r>
              <a:rPr lang="en-GB" b="1" smtClean="0"/>
              <a:t>TCAs</a:t>
            </a:r>
            <a:r>
              <a:rPr lang="en-GB" smtClean="0"/>
              <a:t>), </a:t>
            </a:r>
          </a:p>
          <a:p>
            <a:pPr lvl="1" eaLnBrk="1" hangingPunct="1">
              <a:defRPr/>
            </a:pPr>
            <a:r>
              <a:rPr lang="en-GB" smtClean="0"/>
              <a:t>Monoamine oxidase inhibitors (</a:t>
            </a:r>
            <a:r>
              <a:rPr lang="en-GB" b="1" smtClean="0"/>
              <a:t>MAOIs</a:t>
            </a:r>
            <a:r>
              <a:rPr lang="en-GB" smtClean="0"/>
              <a:t>)</a:t>
            </a:r>
          </a:p>
          <a:p>
            <a:pPr lvl="1" eaLnBrk="1" hangingPunct="1">
              <a:defRPr/>
            </a:pPr>
            <a:r>
              <a:rPr lang="en-GB" smtClean="0"/>
              <a:t>Noradrenaline reuptake inhibitors (</a:t>
            </a:r>
            <a:r>
              <a:rPr lang="en-GB" b="1" smtClean="0"/>
              <a:t>NARIs</a:t>
            </a:r>
            <a:r>
              <a:rPr lang="en-GB"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GB" b="1" dirty="0" smtClean="0"/>
              <a:t>SSRIs</a:t>
            </a:r>
          </a:p>
        </p:txBody>
      </p:sp>
      <p:sp>
        <p:nvSpPr>
          <p:cNvPr id="26627" name="Rectangle 3"/>
          <p:cNvSpPr>
            <a:spLocks noGrp="1" noChangeArrowheads="1"/>
          </p:cNvSpPr>
          <p:nvPr>
            <p:ph type="body" idx="1"/>
          </p:nvPr>
        </p:nvSpPr>
        <p:spPr/>
        <p:txBody>
          <a:bodyPr/>
          <a:lstStyle/>
          <a:p>
            <a:pPr eaLnBrk="1" hangingPunct="1">
              <a:lnSpc>
                <a:spcPct val="80000"/>
              </a:lnSpc>
              <a:defRPr/>
            </a:pPr>
            <a:r>
              <a:rPr lang="en-GB" sz="2400" smtClean="0"/>
              <a:t>Paroxetine : </a:t>
            </a:r>
          </a:p>
          <a:p>
            <a:pPr lvl="1" eaLnBrk="1" hangingPunct="1">
              <a:lnSpc>
                <a:spcPct val="80000"/>
              </a:lnSpc>
              <a:defRPr/>
            </a:pPr>
            <a:r>
              <a:rPr lang="en-GB" sz="2000" smtClean="0"/>
              <a:t>A potent SSRI</a:t>
            </a:r>
          </a:p>
          <a:p>
            <a:pPr lvl="1" eaLnBrk="1" hangingPunct="1">
              <a:lnSpc>
                <a:spcPct val="80000"/>
              </a:lnSpc>
              <a:defRPr/>
            </a:pPr>
            <a:r>
              <a:rPr lang="en-GB" sz="2000" smtClean="0"/>
              <a:t>Recommended for use in each of the anxiety disorders</a:t>
            </a:r>
          </a:p>
          <a:p>
            <a:pPr lvl="1" eaLnBrk="1" hangingPunct="1">
              <a:lnSpc>
                <a:spcPct val="80000"/>
              </a:lnSpc>
              <a:defRPr/>
            </a:pPr>
            <a:r>
              <a:rPr lang="en-GB" sz="2000" smtClean="0"/>
              <a:t>Increases the synaptic availability of serotonin by blocking its transport into neurons :   </a:t>
            </a:r>
          </a:p>
          <a:p>
            <a:pPr eaLnBrk="1" hangingPunct="1">
              <a:lnSpc>
                <a:spcPct val="80000"/>
              </a:lnSpc>
              <a:defRPr/>
            </a:pPr>
            <a:r>
              <a:rPr lang="en-GB" sz="2400" smtClean="0"/>
              <a:t>Fluoxetine</a:t>
            </a:r>
          </a:p>
          <a:p>
            <a:pPr eaLnBrk="1" hangingPunct="1">
              <a:lnSpc>
                <a:spcPct val="80000"/>
              </a:lnSpc>
              <a:defRPr/>
            </a:pPr>
            <a:r>
              <a:rPr lang="en-GB" sz="2400" smtClean="0"/>
              <a:t>Fluvoxamine </a:t>
            </a:r>
          </a:p>
          <a:p>
            <a:pPr eaLnBrk="1" hangingPunct="1">
              <a:lnSpc>
                <a:spcPct val="80000"/>
              </a:lnSpc>
              <a:defRPr/>
            </a:pPr>
            <a:r>
              <a:rPr lang="en-GB" sz="2400" smtClean="0"/>
              <a:t>Sertraline</a:t>
            </a:r>
          </a:p>
          <a:p>
            <a:pPr eaLnBrk="1" hangingPunct="1">
              <a:lnSpc>
                <a:spcPct val="80000"/>
              </a:lnSpc>
              <a:defRPr/>
            </a:pPr>
            <a:r>
              <a:rPr lang="en-GB" sz="2400" smtClean="0"/>
              <a:t>Citalopram and Escitalopram (the S-enantiomer of citalopram). </a:t>
            </a:r>
          </a:p>
          <a:p>
            <a:pPr lvl="1" eaLnBrk="1" hangingPunct="1">
              <a:lnSpc>
                <a:spcPct val="80000"/>
              </a:lnSpc>
              <a:defRPr/>
            </a:pPr>
            <a:r>
              <a:rPr lang="en-GB" sz="2000" smtClean="0"/>
              <a:t>have the lowest potential for drug interactions via the hepatic cytochrome P450 enzymes.</a:t>
            </a:r>
          </a:p>
          <a:p>
            <a:pPr lvl="1" eaLnBrk="1" hangingPunct="1">
              <a:lnSpc>
                <a:spcPct val="80000"/>
              </a:lnSpc>
              <a:defRPr/>
            </a:pPr>
            <a:r>
              <a:rPr lang="en-GB" sz="2000" smtClean="0"/>
              <a:t>Recommended for use in patients on multiple drugs</a:t>
            </a:r>
            <a:endParaRPr lang="en-GB" sz="2000" b="1" smtClean="0"/>
          </a:p>
          <a:p>
            <a:pPr eaLnBrk="1" hangingPunct="1">
              <a:lnSpc>
                <a:spcPct val="80000"/>
              </a:lnSpc>
              <a:defRPr/>
            </a:pPr>
            <a:endParaRPr lang="en-GB" sz="2400" smtClean="0"/>
          </a:p>
          <a:p>
            <a:pPr eaLnBrk="1" hangingPunct="1">
              <a:lnSpc>
                <a:spcPct val="80000"/>
              </a:lnSpc>
              <a:defRPr/>
            </a:pPr>
            <a:endParaRPr lang="en-GB"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Serotonin (5HT) distribution and side effects</a:t>
            </a:r>
            <a:endParaRPr lang="en-GB" dirty="0"/>
          </a:p>
        </p:txBody>
      </p:sp>
      <p:sp>
        <p:nvSpPr>
          <p:cNvPr id="3" name="Content Placeholder 2"/>
          <p:cNvSpPr>
            <a:spLocks noGrp="1"/>
          </p:cNvSpPr>
          <p:nvPr>
            <p:ph idx="1"/>
          </p:nvPr>
        </p:nvSpPr>
        <p:spPr/>
        <p:txBody>
          <a:bodyPr>
            <a:normAutofit fontScale="85000" lnSpcReduction="10000"/>
          </a:bodyPr>
          <a:lstStyle/>
          <a:p>
            <a:pPr>
              <a:defRPr/>
            </a:pPr>
            <a:r>
              <a:rPr lang="en-GB" b="1" dirty="0" smtClean="0"/>
              <a:t>Basal ganglia: </a:t>
            </a:r>
            <a:r>
              <a:rPr lang="en-GB" dirty="0" err="1" smtClean="0"/>
              <a:t>akathisia</a:t>
            </a:r>
            <a:r>
              <a:rPr lang="en-GB" dirty="0" smtClean="0"/>
              <a:t> and agitation</a:t>
            </a:r>
          </a:p>
          <a:p>
            <a:pPr>
              <a:defRPr/>
            </a:pPr>
            <a:r>
              <a:rPr lang="en-GB" b="1" dirty="0" smtClean="0"/>
              <a:t>Brain stem (area </a:t>
            </a:r>
            <a:r>
              <a:rPr lang="en-GB" b="1" dirty="0" err="1" smtClean="0"/>
              <a:t>postrema</a:t>
            </a:r>
            <a:r>
              <a:rPr lang="en-GB" b="1" dirty="0" smtClean="0"/>
              <a:t>) </a:t>
            </a:r>
            <a:r>
              <a:rPr lang="en-GB" dirty="0" smtClean="0"/>
              <a:t>and </a:t>
            </a:r>
            <a:r>
              <a:rPr lang="en-GB" b="1" dirty="0" smtClean="0"/>
              <a:t>hypothalamus:</a:t>
            </a:r>
            <a:r>
              <a:rPr lang="en-GB" dirty="0" smtClean="0"/>
              <a:t> nausea and vomiting</a:t>
            </a:r>
          </a:p>
          <a:p>
            <a:pPr>
              <a:defRPr/>
            </a:pPr>
            <a:r>
              <a:rPr lang="en-GB" b="1" dirty="0" smtClean="0"/>
              <a:t>Limbic system: </a:t>
            </a:r>
            <a:r>
              <a:rPr lang="en-GB" dirty="0" smtClean="0"/>
              <a:t>initial increase in anxiety</a:t>
            </a:r>
          </a:p>
          <a:p>
            <a:pPr>
              <a:defRPr/>
            </a:pPr>
            <a:r>
              <a:rPr lang="en-GB" b="1" dirty="0" smtClean="0"/>
              <a:t>Brainstem sleep centres: </a:t>
            </a:r>
            <a:r>
              <a:rPr lang="en-GB" dirty="0" smtClean="0"/>
              <a:t>insomnia or somnolence</a:t>
            </a:r>
          </a:p>
          <a:p>
            <a:pPr>
              <a:defRPr/>
            </a:pPr>
            <a:r>
              <a:rPr lang="en-GB" b="1" dirty="0" smtClean="0"/>
              <a:t>Spinal cord: </a:t>
            </a:r>
            <a:r>
              <a:rPr lang="en-GB" dirty="0" smtClean="0"/>
              <a:t>sexual dysfunctions</a:t>
            </a:r>
          </a:p>
          <a:p>
            <a:pPr>
              <a:defRPr/>
            </a:pPr>
            <a:r>
              <a:rPr lang="en-GB" b="1" dirty="0" smtClean="0"/>
              <a:t>Intestines </a:t>
            </a:r>
            <a:r>
              <a:rPr lang="en-GB" dirty="0" smtClean="0"/>
              <a:t>(90% of the body’s serotonin): </a:t>
            </a:r>
            <a:r>
              <a:rPr lang="en-GB" dirty="0" err="1" smtClean="0"/>
              <a:t>g.i.t</a:t>
            </a:r>
            <a:r>
              <a:rPr lang="en-GB" dirty="0" smtClean="0"/>
              <a:t>. upset and diarrhoea</a:t>
            </a:r>
          </a:p>
          <a:p>
            <a:pPr>
              <a:defRPr/>
            </a:pPr>
            <a:r>
              <a:rPr lang="en-GB" b="1" dirty="0" smtClean="0"/>
              <a:t>Cranial blood vessels: </a:t>
            </a:r>
            <a:r>
              <a:rPr lang="en-GB" dirty="0" smtClean="0"/>
              <a:t>headache </a:t>
            </a:r>
          </a:p>
          <a:p>
            <a:pPr>
              <a:defRPr/>
            </a:pP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GB" dirty="0" smtClean="0"/>
              <a:t>SSRI side effects</a:t>
            </a:r>
          </a:p>
        </p:txBody>
      </p:sp>
      <p:sp>
        <p:nvSpPr>
          <p:cNvPr id="37891" name="Rectangle 3"/>
          <p:cNvSpPr>
            <a:spLocks noGrp="1" noChangeArrowheads="1"/>
          </p:cNvSpPr>
          <p:nvPr>
            <p:ph type="body" idx="1"/>
          </p:nvPr>
        </p:nvSpPr>
        <p:spPr/>
        <p:txBody>
          <a:bodyPr>
            <a:normAutofit fontScale="92500" lnSpcReduction="20000"/>
          </a:bodyPr>
          <a:lstStyle/>
          <a:p>
            <a:pPr eaLnBrk="1" hangingPunct="1">
              <a:lnSpc>
                <a:spcPct val="80000"/>
              </a:lnSpc>
              <a:defRPr/>
            </a:pPr>
            <a:r>
              <a:rPr lang="en-GB" sz="2400" dirty="0" smtClean="0"/>
              <a:t>Nausea </a:t>
            </a:r>
          </a:p>
          <a:p>
            <a:pPr eaLnBrk="1" hangingPunct="1">
              <a:lnSpc>
                <a:spcPct val="80000"/>
              </a:lnSpc>
              <a:defRPr/>
            </a:pPr>
            <a:r>
              <a:rPr lang="en-GB" sz="2400" dirty="0" smtClean="0"/>
              <a:t>Anxiety   </a:t>
            </a:r>
          </a:p>
          <a:p>
            <a:pPr eaLnBrk="1" hangingPunct="1">
              <a:lnSpc>
                <a:spcPct val="80000"/>
              </a:lnSpc>
              <a:defRPr/>
            </a:pPr>
            <a:r>
              <a:rPr lang="en-GB" sz="2400" dirty="0" smtClean="0"/>
              <a:t>Jitteriness </a:t>
            </a:r>
          </a:p>
          <a:p>
            <a:pPr eaLnBrk="1" hangingPunct="1">
              <a:lnSpc>
                <a:spcPct val="80000"/>
              </a:lnSpc>
              <a:defRPr/>
            </a:pPr>
            <a:r>
              <a:rPr lang="en-GB" sz="2400" dirty="0" smtClean="0"/>
              <a:t>Insomnia</a:t>
            </a:r>
          </a:p>
          <a:p>
            <a:pPr rtl="0" eaLnBrk="1" fontAlgn="base" hangingPunct="1"/>
            <a:r>
              <a:rPr lang="en-GB" sz="2400" dirty="0" smtClean="0">
                <a:solidFill>
                  <a:schemeClr val="tx1"/>
                </a:solidFill>
                <a:effectLst>
                  <a:outerShdw blurRad="50800" dist="38100" algn="tr" rotWithShape="0">
                    <a:prstClr val="black">
                      <a:alpha val="40000"/>
                    </a:prstClr>
                  </a:outerShdw>
                </a:effectLst>
                <a:latin typeface="+mn-lt"/>
                <a:ea typeface="+mn-ea"/>
                <a:cs typeface="+mn-cs"/>
              </a:rPr>
              <a:t>Suicidal behaviour</a:t>
            </a:r>
            <a:endParaRPr lang="af-ZA" sz="2400" dirty="0" smtClean="0"/>
          </a:p>
          <a:p>
            <a:pPr rtl="0" eaLnBrk="1" fontAlgn="base" hangingPunct="1"/>
            <a:r>
              <a:rPr lang="en-GB" sz="2400" dirty="0" smtClean="0">
                <a:solidFill>
                  <a:schemeClr val="tx1"/>
                </a:solidFill>
                <a:effectLst>
                  <a:outerShdw blurRad="50800" dist="38100" algn="tr" rotWithShape="0">
                    <a:prstClr val="black">
                      <a:alpha val="40000"/>
                    </a:prstClr>
                  </a:outerShdw>
                </a:effectLst>
                <a:latin typeface="+mn-lt"/>
                <a:ea typeface="+mn-ea"/>
                <a:cs typeface="+mn-cs"/>
              </a:rPr>
              <a:t>Aggressive behaviour</a:t>
            </a:r>
            <a:endParaRPr lang="af-ZA" sz="2400" dirty="0" smtClean="0"/>
          </a:p>
          <a:p>
            <a:pPr rtl="0" eaLnBrk="1" fontAlgn="base" hangingPunct="1"/>
            <a:r>
              <a:rPr lang="en-GB" sz="2400" dirty="0" smtClean="0">
                <a:solidFill>
                  <a:schemeClr val="tx1"/>
                </a:solidFill>
                <a:effectLst>
                  <a:outerShdw blurRad="50800" dist="38100" algn="tr" rotWithShape="0">
                    <a:prstClr val="black">
                      <a:alpha val="40000"/>
                    </a:prstClr>
                  </a:outerShdw>
                </a:effectLst>
                <a:latin typeface="+mn-lt"/>
                <a:ea typeface="+mn-ea"/>
                <a:cs typeface="+mn-cs"/>
              </a:rPr>
              <a:t>Addiction with a rebound of symptoms on discontinuation (discontinuation syndrome) </a:t>
            </a:r>
            <a:endParaRPr lang="af-ZA" sz="2400" dirty="0" smtClean="0"/>
          </a:p>
          <a:p>
            <a:pPr eaLnBrk="1" hangingPunct="1">
              <a:lnSpc>
                <a:spcPct val="80000"/>
              </a:lnSpc>
              <a:buFont typeface="Wingdings" pitchFamily="2" charset="2"/>
              <a:buNone/>
              <a:defRPr/>
            </a:pPr>
            <a:r>
              <a:rPr lang="en-GB" sz="2400" dirty="0" smtClean="0"/>
              <a:t> </a:t>
            </a:r>
          </a:p>
          <a:p>
            <a:pPr eaLnBrk="1" hangingPunct="1">
              <a:lnSpc>
                <a:spcPct val="80000"/>
              </a:lnSpc>
              <a:buFont typeface="Wingdings" pitchFamily="2" charset="2"/>
              <a:buNone/>
              <a:defRPr/>
            </a:pPr>
            <a:r>
              <a:rPr lang="en-GB" sz="2400" dirty="0" smtClean="0"/>
              <a:t>Long-term use causes</a:t>
            </a:r>
          </a:p>
          <a:p>
            <a:pPr eaLnBrk="1" hangingPunct="1">
              <a:lnSpc>
                <a:spcPct val="80000"/>
              </a:lnSpc>
              <a:defRPr/>
            </a:pPr>
            <a:r>
              <a:rPr lang="en-GB" sz="2400" dirty="0" smtClean="0"/>
              <a:t>Sedation</a:t>
            </a:r>
          </a:p>
          <a:p>
            <a:pPr eaLnBrk="1" hangingPunct="1">
              <a:lnSpc>
                <a:spcPct val="80000"/>
              </a:lnSpc>
              <a:defRPr/>
            </a:pPr>
            <a:r>
              <a:rPr lang="en-GB" sz="2400" dirty="0" smtClean="0"/>
              <a:t>Asthenia </a:t>
            </a:r>
          </a:p>
          <a:p>
            <a:pPr eaLnBrk="1" hangingPunct="1">
              <a:lnSpc>
                <a:spcPct val="80000"/>
              </a:lnSpc>
              <a:defRPr/>
            </a:pPr>
            <a:r>
              <a:rPr lang="en-GB" sz="2400" dirty="0" smtClean="0"/>
              <a:t>Headache </a:t>
            </a:r>
          </a:p>
          <a:p>
            <a:pPr eaLnBrk="1" hangingPunct="1">
              <a:lnSpc>
                <a:spcPct val="80000"/>
              </a:lnSpc>
              <a:defRPr/>
            </a:pPr>
            <a:r>
              <a:rPr lang="en-GB" sz="2400" dirty="0" smtClean="0"/>
              <a:t>Sweating </a:t>
            </a:r>
          </a:p>
          <a:p>
            <a:pPr eaLnBrk="1" hangingPunct="1">
              <a:lnSpc>
                <a:spcPct val="80000"/>
              </a:lnSpc>
              <a:defRPr/>
            </a:pPr>
            <a:r>
              <a:rPr lang="en-GB" sz="2400" dirty="0" smtClean="0"/>
              <a:t>Sexual dysfunction</a:t>
            </a:r>
          </a:p>
          <a:p>
            <a:pPr eaLnBrk="1" hangingPunct="1">
              <a:lnSpc>
                <a:spcPct val="80000"/>
              </a:lnSpc>
              <a:defRPr/>
            </a:pPr>
            <a:r>
              <a:rPr lang="en-GB" sz="2400" dirty="0" err="1" smtClean="0"/>
              <a:t>Hyponatraemia</a:t>
            </a:r>
            <a:r>
              <a:rPr lang="en-GB" sz="2400" dirty="0" smtClean="0"/>
              <a:t> in elderly patients.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defRPr/>
            </a:pPr>
            <a:r>
              <a:rPr lang="en-GB" dirty="0" smtClean="0"/>
              <a:t>SSRIs adverse side effects …</a:t>
            </a:r>
          </a:p>
        </p:txBody>
      </p:sp>
      <p:sp>
        <p:nvSpPr>
          <p:cNvPr id="38915" name="Rectangle 3"/>
          <p:cNvSpPr>
            <a:spLocks noGrp="1" noChangeArrowheads="1"/>
          </p:cNvSpPr>
          <p:nvPr>
            <p:ph type="body" idx="1"/>
          </p:nvPr>
        </p:nvSpPr>
        <p:spPr/>
        <p:txBody>
          <a:bodyPr/>
          <a:lstStyle/>
          <a:p>
            <a:pPr eaLnBrk="1" hangingPunct="1">
              <a:defRPr/>
            </a:pPr>
            <a:r>
              <a:rPr lang="en-GB" dirty="0" smtClean="0"/>
              <a:t>SSRI withdrawal effects </a:t>
            </a:r>
          </a:p>
          <a:p>
            <a:pPr lvl="1" eaLnBrk="1" hangingPunct="1">
              <a:defRPr/>
            </a:pPr>
            <a:r>
              <a:rPr lang="en-GB" dirty="0" smtClean="0"/>
              <a:t>Dizziness </a:t>
            </a:r>
          </a:p>
          <a:p>
            <a:pPr lvl="1" eaLnBrk="1" hangingPunct="1">
              <a:defRPr/>
            </a:pPr>
            <a:r>
              <a:rPr lang="en-GB" dirty="0" smtClean="0"/>
              <a:t>Nausea</a:t>
            </a:r>
          </a:p>
          <a:p>
            <a:pPr lvl="1" eaLnBrk="1" hangingPunct="1">
              <a:defRPr/>
            </a:pPr>
            <a:r>
              <a:rPr lang="en-GB" dirty="0" smtClean="0"/>
              <a:t>Headache</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b="1" dirty="0" smtClean="0"/>
              <a:t>General principles</a:t>
            </a:r>
          </a:p>
        </p:txBody>
      </p:sp>
      <p:sp>
        <p:nvSpPr>
          <p:cNvPr id="10243" name="Rectangle 3"/>
          <p:cNvSpPr>
            <a:spLocks noGrp="1" noChangeArrowheads="1"/>
          </p:cNvSpPr>
          <p:nvPr>
            <p:ph type="body" idx="1"/>
          </p:nvPr>
        </p:nvSpPr>
        <p:spPr/>
        <p:txBody>
          <a:bodyPr/>
          <a:lstStyle/>
          <a:p>
            <a:pPr eaLnBrk="1" hangingPunct="1">
              <a:defRPr/>
            </a:pPr>
            <a:r>
              <a:rPr lang="en-GB" sz="3600" dirty="0" smtClean="0"/>
              <a:t>Determine diagnosis</a:t>
            </a:r>
          </a:p>
          <a:p>
            <a:pPr lvl="1" eaLnBrk="1" hangingPunct="1">
              <a:defRPr/>
            </a:pPr>
            <a:r>
              <a:rPr lang="en-GB" dirty="0" smtClean="0"/>
              <a:t>Specify disorder and co-morbidity</a:t>
            </a:r>
          </a:p>
          <a:p>
            <a:pPr eaLnBrk="1" hangingPunct="1">
              <a:defRPr/>
            </a:pPr>
            <a:r>
              <a:rPr lang="en-GB" sz="3600" dirty="0" smtClean="0"/>
              <a:t>Measure baseline</a:t>
            </a:r>
          </a:p>
          <a:p>
            <a:pPr lvl="1" eaLnBrk="1" hangingPunct="1">
              <a:defRPr/>
            </a:pPr>
            <a:r>
              <a:rPr lang="en-GB" sz="3200" dirty="0" smtClean="0"/>
              <a:t>The nature and severity of the condition have to be determined using interviews</a:t>
            </a:r>
          </a:p>
          <a:p>
            <a:pPr eaLnBrk="1" hangingPunct="1">
              <a:defRPr/>
            </a:pPr>
            <a:r>
              <a:rPr lang="en-GB" sz="3600" dirty="0" smtClean="0"/>
              <a:t>Consider all options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GB" b="1" dirty="0" err="1" smtClean="0"/>
              <a:t>Tricyclic</a:t>
            </a:r>
            <a:r>
              <a:rPr lang="en-GB" b="1" dirty="0" smtClean="0"/>
              <a:t> antidepressants</a:t>
            </a:r>
          </a:p>
        </p:txBody>
      </p:sp>
      <p:sp>
        <p:nvSpPr>
          <p:cNvPr id="17411" name="Rectangle 3"/>
          <p:cNvSpPr>
            <a:spLocks noGrp="1" noChangeArrowheads="1"/>
          </p:cNvSpPr>
          <p:nvPr>
            <p:ph type="body" idx="1"/>
          </p:nvPr>
        </p:nvSpPr>
        <p:spPr/>
        <p:txBody>
          <a:bodyPr/>
          <a:lstStyle/>
          <a:p>
            <a:pPr eaLnBrk="1" hangingPunct="1">
              <a:defRPr/>
            </a:pPr>
            <a:r>
              <a:rPr lang="en-GB" smtClean="0"/>
              <a:t>Imipramine (less sedating)</a:t>
            </a:r>
          </a:p>
          <a:p>
            <a:pPr eaLnBrk="1" hangingPunct="1">
              <a:defRPr/>
            </a:pPr>
            <a:r>
              <a:rPr lang="en-GB" smtClean="0"/>
              <a:t>Amitriptyline (more sedating)</a:t>
            </a:r>
          </a:p>
          <a:p>
            <a:pPr eaLnBrk="1" hangingPunct="1">
              <a:defRPr/>
            </a:pPr>
            <a:r>
              <a:rPr lang="en-GB" smtClean="0"/>
              <a:t>Clomipramine (more serotonin reuptake inhibition hence used in OCD)</a:t>
            </a:r>
          </a:p>
          <a:p>
            <a:pPr eaLnBrk="1" hangingPunct="1">
              <a:buFont typeface="Wingdings" pitchFamily="2" charset="2"/>
              <a:buNone/>
              <a:defRPr/>
            </a:pPr>
            <a:endParaRPr lang="en-GB"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GB" sz="4000" b="1" dirty="0" err="1" smtClean="0"/>
              <a:t>Tricyclic</a:t>
            </a:r>
            <a:r>
              <a:rPr lang="en-GB" sz="4000" b="1" dirty="0" smtClean="0"/>
              <a:t> antidepressants: side effects</a:t>
            </a:r>
          </a:p>
        </p:txBody>
      </p:sp>
      <p:sp>
        <p:nvSpPr>
          <p:cNvPr id="43011" name="Rectangle 3"/>
          <p:cNvSpPr>
            <a:spLocks noGrp="1" noChangeArrowheads="1"/>
          </p:cNvSpPr>
          <p:nvPr>
            <p:ph type="body" idx="1"/>
          </p:nvPr>
        </p:nvSpPr>
        <p:spPr/>
        <p:txBody>
          <a:bodyPr/>
          <a:lstStyle/>
          <a:p>
            <a:pPr eaLnBrk="1" hangingPunct="1">
              <a:lnSpc>
                <a:spcPct val="90000"/>
              </a:lnSpc>
              <a:defRPr/>
            </a:pPr>
            <a:r>
              <a:rPr lang="en-GB" sz="2800" smtClean="0"/>
              <a:t>Antagonistic actions at other receptors (H1-histaminic, cholinergic and α1-adrenergic) cause troublesome side effects such as drowsiness, constipation, weight gain and postural hypotension. </a:t>
            </a:r>
          </a:p>
          <a:p>
            <a:pPr eaLnBrk="1" hangingPunct="1">
              <a:lnSpc>
                <a:spcPct val="90000"/>
              </a:lnSpc>
              <a:defRPr/>
            </a:pPr>
            <a:r>
              <a:rPr lang="en-GB" sz="2800" smtClean="0"/>
              <a:t>The TCAs are lethal in overdose due to cardiac arrhythmias, metabolic acidosis and seizures. </a:t>
            </a:r>
          </a:p>
          <a:p>
            <a:pPr eaLnBrk="1" hangingPunct="1">
              <a:lnSpc>
                <a:spcPct val="90000"/>
              </a:lnSpc>
              <a:defRPr/>
            </a:pPr>
            <a:r>
              <a:rPr lang="en-GB" sz="2800" smtClean="0"/>
              <a:t>A discontinuation syndrome similar to that seen with SSRIs occurs.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GB" sz="4000" b="1" smtClean="0"/>
              <a:t>Tricyclic antidepressants: mode of action</a:t>
            </a:r>
          </a:p>
        </p:txBody>
      </p:sp>
      <p:sp>
        <p:nvSpPr>
          <p:cNvPr id="41987" name="Rectangle 3"/>
          <p:cNvSpPr>
            <a:spLocks noGrp="1" noChangeArrowheads="1"/>
          </p:cNvSpPr>
          <p:nvPr>
            <p:ph type="body" idx="1"/>
          </p:nvPr>
        </p:nvSpPr>
        <p:spPr/>
        <p:txBody>
          <a:bodyPr/>
          <a:lstStyle/>
          <a:p>
            <a:pPr eaLnBrk="1" hangingPunct="1">
              <a:defRPr/>
            </a:pPr>
            <a:r>
              <a:rPr lang="en-US" smtClean="0"/>
              <a:t>The anxiolytic effect of these drugs is mediated by reuptake inhibition of serotonin and noradrenaline. </a:t>
            </a:r>
            <a:endParaRPr lang="en-GB"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dirty="0" err="1" smtClean="0"/>
              <a:t>Tricyclic</a:t>
            </a:r>
            <a:r>
              <a:rPr lang="en-GB" dirty="0" smtClean="0"/>
              <a:t> antidepressants: uses</a:t>
            </a:r>
          </a:p>
        </p:txBody>
      </p:sp>
      <p:sp>
        <p:nvSpPr>
          <p:cNvPr id="16387" name="Rectangle 3"/>
          <p:cNvSpPr>
            <a:spLocks noGrp="1" noChangeArrowheads="1"/>
          </p:cNvSpPr>
          <p:nvPr>
            <p:ph type="body" idx="1"/>
          </p:nvPr>
        </p:nvSpPr>
        <p:spPr/>
        <p:txBody>
          <a:bodyPr/>
          <a:lstStyle/>
          <a:p>
            <a:pPr eaLnBrk="1" hangingPunct="1">
              <a:defRPr/>
            </a:pPr>
            <a:r>
              <a:rPr lang="en-GB" sz="2800" smtClean="0"/>
              <a:t>Controlled studies support the following applications:</a:t>
            </a:r>
          </a:p>
          <a:p>
            <a:pPr lvl="1" eaLnBrk="1" hangingPunct="1">
              <a:defRPr/>
            </a:pPr>
            <a:r>
              <a:rPr lang="en-GB" sz="2400" smtClean="0"/>
              <a:t>Clomipramine and imipramine in panic disorder</a:t>
            </a:r>
          </a:p>
          <a:p>
            <a:pPr lvl="1" eaLnBrk="1" hangingPunct="1">
              <a:defRPr/>
            </a:pPr>
            <a:r>
              <a:rPr lang="en-GB" sz="2400" smtClean="0"/>
              <a:t>Imipramine in generalised anxiety disorder</a:t>
            </a:r>
          </a:p>
          <a:p>
            <a:pPr lvl="1" eaLnBrk="1" hangingPunct="1">
              <a:defRPr/>
            </a:pPr>
            <a:r>
              <a:rPr lang="en-GB" sz="2400" smtClean="0"/>
              <a:t>Clomipramine in obsessive-compulsive disorder (OCD)</a:t>
            </a:r>
          </a:p>
          <a:p>
            <a:pPr lvl="1" eaLnBrk="1" hangingPunct="1">
              <a:defRPr/>
            </a:pPr>
            <a:r>
              <a:rPr lang="en-GB" sz="2400" smtClean="0"/>
              <a:t>Amitriptyline in posttraumatic stress disorder</a:t>
            </a:r>
          </a:p>
          <a:p>
            <a:pPr eaLnBrk="1" hangingPunct="1">
              <a:defRPr/>
            </a:pPr>
            <a:r>
              <a:rPr lang="en-GB" sz="2800" smtClean="0"/>
              <a:t>No evidence supports the use of TCAs in social phobia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GB" dirty="0" smtClean="0"/>
              <a:t>Monoamine </a:t>
            </a:r>
            <a:r>
              <a:rPr lang="en-GB" dirty="0" err="1" smtClean="0"/>
              <a:t>oxidase</a:t>
            </a:r>
            <a:r>
              <a:rPr lang="en-GB" dirty="0" smtClean="0"/>
              <a:t> inhibitors</a:t>
            </a:r>
          </a:p>
        </p:txBody>
      </p:sp>
      <p:sp>
        <p:nvSpPr>
          <p:cNvPr id="44035" name="Rectangle 3"/>
          <p:cNvSpPr>
            <a:spLocks noGrp="1" noChangeArrowheads="1"/>
          </p:cNvSpPr>
          <p:nvPr>
            <p:ph type="body" idx="1"/>
          </p:nvPr>
        </p:nvSpPr>
        <p:spPr/>
        <p:txBody>
          <a:bodyPr/>
          <a:lstStyle/>
          <a:p>
            <a:pPr eaLnBrk="1" hangingPunct="1">
              <a:lnSpc>
                <a:spcPct val="80000"/>
              </a:lnSpc>
              <a:defRPr/>
            </a:pPr>
            <a:r>
              <a:rPr lang="en-GB" sz="2400" smtClean="0"/>
              <a:t>The </a:t>
            </a:r>
            <a:r>
              <a:rPr lang="en-GB" sz="2400" b="1" smtClean="0"/>
              <a:t>MAOIs</a:t>
            </a:r>
            <a:r>
              <a:rPr lang="en-GB" sz="2400" smtClean="0"/>
              <a:t> include the irreversible inhibitors phenelzine and tranylcypromine </a:t>
            </a:r>
          </a:p>
          <a:p>
            <a:pPr eaLnBrk="1" hangingPunct="1">
              <a:lnSpc>
                <a:spcPct val="80000"/>
              </a:lnSpc>
              <a:defRPr/>
            </a:pPr>
            <a:r>
              <a:rPr lang="en-GB" sz="2400" smtClean="0"/>
              <a:t>The main indications are for panic disorder </a:t>
            </a:r>
          </a:p>
          <a:p>
            <a:pPr lvl="1" eaLnBrk="1" hangingPunct="1">
              <a:lnSpc>
                <a:spcPct val="80000"/>
              </a:lnSpc>
              <a:defRPr/>
            </a:pPr>
            <a:r>
              <a:rPr lang="en-GB" sz="2000" smtClean="0"/>
              <a:t>PTSD</a:t>
            </a:r>
          </a:p>
          <a:p>
            <a:pPr lvl="1" eaLnBrk="1" hangingPunct="1">
              <a:lnSpc>
                <a:spcPct val="80000"/>
              </a:lnSpc>
              <a:defRPr/>
            </a:pPr>
            <a:r>
              <a:rPr lang="en-GB" sz="2000" smtClean="0"/>
              <a:t>Social phobia. </a:t>
            </a:r>
          </a:p>
          <a:p>
            <a:pPr eaLnBrk="1" hangingPunct="1">
              <a:lnSpc>
                <a:spcPct val="80000"/>
              </a:lnSpc>
              <a:defRPr/>
            </a:pPr>
            <a:r>
              <a:rPr lang="en-GB" sz="2400" smtClean="0"/>
              <a:t>They are toxic in overdose </a:t>
            </a:r>
          </a:p>
          <a:p>
            <a:pPr eaLnBrk="1" hangingPunct="1">
              <a:lnSpc>
                <a:spcPct val="80000"/>
              </a:lnSpc>
              <a:defRPr/>
            </a:pPr>
            <a:r>
              <a:rPr lang="en-GB" sz="2400" smtClean="0"/>
              <a:t>At conventional doses the side effects include drowsiness, insomnia, headache, weight gain and sexual dysfunction. The reversible inhibitor of monoamine oxidase A (RIMA) moclobemide is better tolerated but evidence for its efficacy in panic disorder and social anxiety disorder is not supported by all studies. </a:t>
            </a:r>
            <a:endParaRPr lang="en-GB" sz="24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GB" b="1" dirty="0" err="1" smtClean="0"/>
              <a:t>Venlafaxine</a:t>
            </a:r>
            <a:r>
              <a:rPr lang="en-GB" dirty="0" smtClean="0"/>
              <a:t> </a:t>
            </a:r>
          </a:p>
        </p:txBody>
      </p:sp>
      <p:sp>
        <p:nvSpPr>
          <p:cNvPr id="45059" name="Rectangle 3"/>
          <p:cNvSpPr>
            <a:spLocks noGrp="1" noChangeArrowheads="1"/>
          </p:cNvSpPr>
          <p:nvPr>
            <p:ph type="body" idx="1"/>
          </p:nvPr>
        </p:nvSpPr>
        <p:spPr/>
        <p:txBody>
          <a:bodyPr/>
          <a:lstStyle/>
          <a:p>
            <a:pPr eaLnBrk="1" hangingPunct="1">
              <a:defRPr/>
            </a:pPr>
            <a:r>
              <a:rPr lang="en-GB" sz="2800" b="1" smtClean="0"/>
              <a:t>Venlafaxine</a:t>
            </a:r>
            <a:r>
              <a:rPr lang="en-GB" sz="2800" smtClean="0"/>
              <a:t> at low doses below 150mg per day acts like a SSRI. At higher doses it is inhibits noradrenaline reuptake as well thus becoming a selective serotonin and noradrenaline reuptake inhibitor (SNRI). In addition to being an effective antidepressant drug it has been shown to be effective in GAD and depressive states with prominent anxiety symptoms</a:t>
            </a:r>
          </a:p>
          <a:p>
            <a:pPr eaLnBrk="1" hangingPunct="1">
              <a:defRPr/>
            </a:pPr>
            <a:endParaRPr lang="en-GB" sz="2800" smtClean="0"/>
          </a:p>
          <a:p>
            <a:pPr eaLnBrk="1" hangingPunct="1">
              <a:defRPr/>
            </a:pPr>
            <a:endParaRPr lang="en-GB" sz="2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eaLnBrk="1" hangingPunct="1">
              <a:defRPr/>
            </a:pPr>
            <a:r>
              <a:rPr lang="en-GB" sz="3600" b="1" dirty="0" smtClean="0"/>
              <a:t>Other drugs acting via </a:t>
            </a:r>
            <a:r>
              <a:rPr lang="en-GB" sz="3600" b="1" dirty="0" err="1" smtClean="0"/>
              <a:t>monoaminergic</a:t>
            </a:r>
            <a:r>
              <a:rPr lang="en-GB" sz="3600" b="1" dirty="0" smtClean="0"/>
              <a:t> neurotransmission</a:t>
            </a:r>
            <a:endParaRPr lang="en-GB" b="1" dirty="0" smtClean="0"/>
          </a:p>
        </p:txBody>
      </p:sp>
      <p:sp>
        <p:nvSpPr>
          <p:cNvPr id="7171" name="Rectangle 3"/>
          <p:cNvSpPr>
            <a:spLocks noGrp="1" noChangeArrowheads="1"/>
          </p:cNvSpPr>
          <p:nvPr>
            <p:ph type="body" idx="1"/>
          </p:nvPr>
        </p:nvSpPr>
        <p:spPr/>
        <p:txBody>
          <a:bodyPr/>
          <a:lstStyle/>
          <a:p>
            <a:pPr eaLnBrk="1" hangingPunct="1">
              <a:lnSpc>
                <a:spcPct val="90000"/>
              </a:lnSpc>
              <a:defRPr/>
            </a:pPr>
            <a:r>
              <a:rPr lang="en-GB" sz="2800" b="1" dirty="0" err="1" smtClean="0"/>
              <a:t>Buspirone</a:t>
            </a:r>
            <a:r>
              <a:rPr lang="en-GB" sz="2800" dirty="0" smtClean="0"/>
              <a:t> </a:t>
            </a:r>
          </a:p>
          <a:p>
            <a:pPr lvl="1" eaLnBrk="1" hangingPunct="1">
              <a:lnSpc>
                <a:spcPct val="90000"/>
              </a:lnSpc>
              <a:defRPr/>
            </a:pPr>
            <a:r>
              <a:rPr lang="en-GB" sz="2400" dirty="0" smtClean="0"/>
              <a:t>a partial agonist at post-synaptic 5-HT1A receptors</a:t>
            </a:r>
          </a:p>
          <a:p>
            <a:pPr lvl="1" eaLnBrk="1" hangingPunct="1">
              <a:lnSpc>
                <a:spcPct val="90000"/>
              </a:lnSpc>
              <a:defRPr/>
            </a:pPr>
            <a:r>
              <a:rPr lang="en-GB" sz="2400" dirty="0" smtClean="0"/>
              <a:t>effective in the treatment of GAD and for anxiety symptoms in depression. </a:t>
            </a:r>
          </a:p>
          <a:p>
            <a:pPr lvl="1" eaLnBrk="1" hangingPunct="1">
              <a:lnSpc>
                <a:spcPct val="90000"/>
              </a:lnSpc>
              <a:defRPr/>
            </a:pPr>
            <a:r>
              <a:rPr lang="en-GB" sz="2400" dirty="0" smtClean="0"/>
              <a:t>Well tolerated, safe in overdose and is not associated with a discontinuation syndrome </a:t>
            </a:r>
          </a:p>
          <a:p>
            <a:pPr lvl="1" eaLnBrk="1" hangingPunct="1">
              <a:lnSpc>
                <a:spcPct val="90000"/>
              </a:lnSpc>
              <a:defRPr/>
            </a:pPr>
            <a:r>
              <a:rPr lang="en-GB" sz="2400" dirty="0" smtClean="0"/>
              <a:t>Disadvantage: </a:t>
            </a:r>
            <a:r>
              <a:rPr lang="en-GB" sz="2400" dirty="0" err="1" smtClean="0"/>
              <a:t>anxiolytic</a:t>
            </a:r>
            <a:r>
              <a:rPr lang="en-GB" sz="2400" dirty="0" smtClean="0"/>
              <a:t> effects take several weeks to emerge. </a:t>
            </a:r>
          </a:p>
          <a:p>
            <a:pPr lvl="1" eaLnBrk="1" hangingPunct="1">
              <a:lnSpc>
                <a:spcPct val="90000"/>
              </a:lnSpc>
              <a:defRPr/>
            </a:pPr>
            <a:r>
              <a:rPr lang="en-GB" sz="2400" dirty="0" smtClean="0"/>
              <a:t>Note that in patients who have recently taken benzodiazepines the response is less favourable.</a:t>
            </a:r>
            <a:endParaRPr lang="en-GB" sz="2400" b="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defRPr/>
            </a:pPr>
            <a:r>
              <a:rPr lang="en-GB" sz="3600" b="1" dirty="0" smtClean="0"/>
              <a:t>Other drugs acting via </a:t>
            </a:r>
            <a:r>
              <a:rPr lang="en-GB" sz="3600" b="1" dirty="0" err="1" smtClean="0"/>
              <a:t>monoaminergic</a:t>
            </a:r>
            <a:r>
              <a:rPr lang="en-GB" sz="3600" b="1" dirty="0" smtClean="0"/>
              <a:t> neurotransmission</a:t>
            </a:r>
            <a:r>
              <a:rPr lang="en-GB" b="1" dirty="0" smtClean="0"/>
              <a:t/>
            </a:r>
            <a:br>
              <a:rPr lang="en-GB" b="1" dirty="0" smtClean="0"/>
            </a:br>
            <a:endParaRPr lang="en-GB" b="1" dirty="0" smtClean="0"/>
          </a:p>
        </p:txBody>
      </p:sp>
      <p:sp>
        <p:nvSpPr>
          <p:cNvPr id="35843" name="Rectangle 3"/>
          <p:cNvSpPr>
            <a:spLocks noGrp="1" noChangeArrowheads="1"/>
          </p:cNvSpPr>
          <p:nvPr>
            <p:ph type="body" idx="1"/>
          </p:nvPr>
        </p:nvSpPr>
        <p:spPr/>
        <p:txBody>
          <a:bodyPr/>
          <a:lstStyle/>
          <a:p>
            <a:pPr eaLnBrk="1" hangingPunct="1">
              <a:lnSpc>
                <a:spcPct val="80000"/>
              </a:lnSpc>
              <a:defRPr/>
            </a:pPr>
            <a:r>
              <a:rPr lang="en-GB" sz="2000" b="1" dirty="0" smtClean="0"/>
              <a:t>Antipsychotic</a:t>
            </a:r>
            <a:r>
              <a:rPr lang="en-GB" sz="2000" dirty="0" smtClean="0"/>
              <a:t> drugs such as chlorpromazine and haloperidol have been used in low doses to treat anxiety disorders. </a:t>
            </a:r>
          </a:p>
          <a:p>
            <a:pPr eaLnBrk="1" hangingPunct="1">
              <a:lnSpc>
                <a:spcPct val="80000"/>
              </a:lnSpc>
              <a:defRPr/>
            </a:pPr>
            <a:r>
              <a:rPr lang="en-GB" sz="2000" dirty="0" smtClean="0"/>
              <a:t>Incommodious side effects some of which may be permanent such as </a:t>
            </a:r>
            <a:r>
              <a:rPr lang="en-GB" sz="2000" dirty="0" err="1" smtClean="0"/>
              <a:t>tardive</a:t>
            </a:r>
            <a:r>
              <a:rPr lang="en-GB" sz="2000" dirty="0" smtClean="0"/>
              <a:t> </a:t>
            </a:r>
            <a:r>
              <a:rPr lang="en-GB" sz="2000" dirty="0" err="1" smtClean="0"/>
              <a:t>dyskinesia</a:t>
            </a:r>
            <a:r>
              <a:rPr lang="en-GB" sz="2000" dirty="0" smtClean="0"/>
              <a:t> have largely discouraged their widespread use.</a:t>
            </a:r>
          </a:p>
          <a:p>
            <a:pPr eaLnBrk="1" hangingPunct="1">
              <a:lnSpc>
                <a:spcPct val="80000"/>
              </a:lnSpc>
              <a:defRPr/>
            </a:pPr>
            <a:r>
              <a:rPr lang="en-GB" sz="2000" dirty="0" smtClean="0"/>
              <a:t> Controlled have not confirmed their efficacy in anxiety disorders.</a:t>
            </a:r>
          </a:p>
          <a:p>
            <a:pPr eaLnBrk="1" hangingPunct="1">
              <a:lnSpc>
                <a:spcPct val="80000"/>
              </a:lnSpc>
              <a:defRPr/>
            </a:pPr>
            <a:r>
              <a:rPr lang="en-GB" sz="2000" dirty="0" smtClean="0"/>
              <a:t> The newer, atypical antipsychotics have a lower affinity for D2 receptors and block 5-HT2 receptors. </a:t>
            </a:r>
          </a:p>
          <a:p>
            <a:pPr eaLnBrk="1" hangingPunct="1">
              <a:lnSpc>
                <a:spcPct val="80000"/>
              </a:lnSpc>
              <a:defRPr/>
            </a:pPr>
            <a:r>
              <a:rPr lang="en-GB" sz="2000" dirty="0" err="1" smtClean="0"/>
              <a:t>Olanzapine</a:t>
            </a:r>
            <a:r>
              <a:rPr lang="en-GB" sz="2000" dirty="0" smtClean="0"/>
              <a:t> has been used for treating social anxiety disorder. Both classical and atypical antipsychotics have been used to augment SSRI treatment in OCD and PTSD.</a:t>
            </a:r>
            <a:endParaRPr lang="en-GB" sz="2000"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GB" b="1" dirty="0" smtClean="0"/>
              <a:t>Anticonvulsants</a:t>
            </a:r>
          </a:p>
        </p:txBody>
      </p:sp>
      <p:sp>
        <p:nvSpPr>
          <p:cNvPr id="34819" name="Rectangle 3"/>
          <p:cNvSpPr>
            <a:spLocks noGrp="1" noChangeArrowheads="1"/>
          </p:cNvSpPr>
          <p:nvPr>
            <p:ph type="body" idx="1"/>
          </p:nvPr>
        </p:nvSpPr>
        <p:spPr/>
        <p:txBody>
          <a:bodyPr/>
          <a:lstStyle/>
          <a:p>
            <a:pPr eaLnBrk="1" hangingPunct="1">
              <a:lnSpc>
                <a:spcPct val="80000"/>
              </a:lnSpc>
              <a:defRPr/>
            </a:pPr>
            <a:r>
              <a:rPr lang="en-GB" sz="2000" smtClean="0"/>
              <a:t>Modulate the neurotransmission of gamma amino butyric acid (GABA) and glutamate. </a:t>
            </a:r>
          </a:p>
          <a:p>
            <a:pPr eaLnBrk="1" hangingPunct="1">
              <a:lnSpc>
                <a:spcPct val="80000"/>
              </a:lnSpc>
              <a:defRPr/>
            </a:pPr>
            <a:r>
              <a:rPr lang="en-GB" sz="2000" smtClean="0"/>
              <a:t>They have been used with varying success in anxiety disorders. </a:t>
            </a:r>
          </a:p>
          <a:p>
            <a:pPr eaLnBrk="1" hangingPunct="1">
              <a:lnSpc>
                <a:spcPct val="80000"/>
              </a:lnSpc>
              <a:defRPr/>
            </a:pPr>
            <a:r>
              <a:rPr lang="en-GB" sz="2000" smtClean="0"/>
              <a:t>Carbamazepine and sodium valproate have been used in panic disorder and PTSD. </a:t>
            </a:r>
          </a:p>
          <a:p>
            <a:pPr eaLnBrk="1" hangingPunct="1">
              <a:lnSpc>
                <a:spcPct val="80000"/>
              </a:lnSpc>
              <a:defRPr/>
            </a:pPr>
            <a:r>
              <a:rPr lang="en-GB" sz="2000" smtClean="0"/>
              <a:t>Gabapentine increases GABA activity.  It has used in PD and SAD. Its precursor pregabatin has shown efficacy in GAD. </a:t>
            </a:r>
          </a:p>
          <a:p>
            <a:pPr eaLnBrk="1" hangingPunct="1">
              <a:lnSpc>
                <a:spcPct val="80000"/>
              </a:lnSpc>
              <a:defRPr/>
            </a:pPr>
            <a:r>
              <a:rPr lang="en-GB" sz="2000" smtClean="0"/>
              <a:t>Lamotrigine acts by blocking voltage-gated sodium channels and inhibits release of glutamate. It has been used in PTSD. </a:t>
            </a:r>
          </a:p>
          <a:p>
            <a:pPr eaLnBrk="1" hangingPunct="1">
              <a:lnSpc>
                <a:spcPct val="80000"/>
              </a:lnSpc>
              <a:defRPr/>
            </a:pPr>
            <a:r>
              <a:rPr lang="en-GB" sz="2000" smtClean="0"/>
              <a:t>Tiagapine, topiramate and vigabatin are reported to have some anxiolytic effects. </a:t>
            </a:r>
            <a:endParaRPr lang="en-GB" sz="2000" b="1" smtClean="0"/>
          </a:p>
          <a:p>
            <a:pPr eaLnBrk="1" hangingPunct="1">
              <a:lnSpc>
                <a:spcPct val="80000"/>
              </a:lnSpc>
              <a:defRPr/>
            </a:pPr>
            <a:endParaRPr lang="en-GB"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sz="4000" b="1" dirty="0" smtClean="0"/>
              <a:t>Drugs with other mechanisms of action</a:t>
            </a:r>
          </a:p>
        </p:txBody>
      </p:sp>
      <p:sp>
        <p:nvSpPr>
          <p:cNvPr id="33795" name="Rectangle 3"/>
          <p:cNvSpPr>
            <a:spLocks noGrp="1" noChangeArrowheads="1"/>
          </p:cNvSpPr>
          <p:nvPr>
            <p:ph type="body" idx="1"/>
          </p:nvPr>
        </p:nvSpPr>
        <p:spPr/>
        <p:txBody>
          <a:bodyPr/>
          <a:lstStyle/>
          <a:p>
            <a:pPr eaLnBrk="1" hangingPunct="1">
              <a:defRPr/>
            </a:pPr>
            <a:r>
              <a:rPr lang="en-GB" sz="2800" b="1" smtClean="0"/>
              <a:t>Hydroxyzine </a:t>
            </a:r>
            <a:r>
              <a:rPr lang="en-GB" sz="2800" smtClean="0"/>
              <a:t>is a centrally acting H1-histamine receptor antagonist that has been shown to be active in GAD.</a:t>
            </a:r>
            <a:endParaRPr lang="en-GB" sz="2800" b="1" smtClean="0"/>
          </a:p>
          <a:p>
            <a:pPr eaLnBrk="1" hangingPunct="1">
              <a:defRPr/>
            </a:pPr>
            <a:r>
              <a:rPr lang="en-GB" sz="2800" b="1" smtClean="0"/>
              <a:t>Lithium </a:t>
            </a:r>
            <a:r>
              <a:rPr lang="en-GB" sz="2800" smtClean="0"/>
              <a:t>is has been proved to be effective in mood disorders. it probably acts by modulating the intracellular second messenger systems. It has been used to augment other drugs in the treatment of OCD and panic disorder. </a:t>
            </a:r>
            <a:endParaRPr lang="en-GB" sz="2800" b="1" smtClean="0"/>
          </a:p>
          <a:p>
            <a:pPr eaLnBrk="1" hangingPunct="1">
              <a:defRPr/>
            </a:pPr>
            <a:endParaRPr lang="en-GB"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41387"/>
          </a:xfrm>
        </p:spPr>
        <p:txBody>
          <a:bodyPr/>
          <a:lstStyle/>
          <a:p>
            <a:pPr eaLnBrk="1" hangingPunct="1">
              <a:defRPr/>
            </a:pPr>
            <a:r>
              <a:rPr lang="en-GB" dirty="0" smtClean="0"/>
              <a:t>GAD: management</a:t>
            </a:r>
          </a:p>
        </p:txBody>
      </p:sp>
      <p:sp>
        <p:nvSpPr>
          <p:cNvPr id="51203" name="Rectangle 3"/>
          <p:cNvSpPr>
            <a:spLocks noGrp="1" noChangeArrowheads="1"/>
          </p:cNvSpPr>
          <p:nvPr>
            <p:ph type="body" idx="1"/>
          </p:nvPr>
        </p:nvSpPr>
        <p:spPr/>
        <p:txBody>
          <a:bodyPr>
            <a:normAutofit fontScale="85000" lnSpcReduction="20000"/>
          </a:bodyPr>
          <a:lstStyle/>
          <a:p>
            <a:r>
              <a:rPr lang="en-GB" sz="2800" dirty="0" smtClean="0"/>
              <a:t>Psychosocial</a:t>
            </a:r>
          </a:p>
          <a:p>
            <a:pPr lvl="1"/>
            <a:r>
              <a:rPr lang="en-IE" sz="2400" dirty="0" smtClean="0"/>
              <a:t>support and information</a:t>
            </a:r>
          </a:p>
          <a:p>
            <a:pPr lvl="1"/>
            <a:r>
              <a:rPr lang="en-IE" sz="2400" dirty="0" smtClean="0"/>
              <a:t>problem solving</a:t>
            </a:r>
          </a:p>
          <a:p>
            <a:pPr lvl="1"/>
            <a:r>
              <a:rPr lang="en-IE" sz="2400" dirty="0" smtClean="0"/>
              <a:t>Self-help</a:t>
            </a:r>
          </a:p>
          <a:p>
            <a:pPr lvl="1"/>
            <a:r>
              <a:rPr lang="en-GB" sz="2400" dirty="0" smtClean="0"/>
              <a:t>Behaviour therapy</a:t>
            </a:r>
          </a:p>
          <a:p>
            <a:pPr lvl="1"/>
            <a:r>
              <a:rPr lang="en-GB" sz="2400" dirty="0" smtClean="0"/>
              <a:t>CBT</a:t>
            </a:r>
          </a:p>
          <a:p>
            <a:pPr lvl="1"/>
            <a:r>
              <a:rPr lang="en-GB" sz="2400" dirty="0" smtClean="0"/>
              <a:t>Relaxation training</a:t>
            </a:r>
          </a:p>
          <a:p>
            <a:pPr lvl="1">
              <a:buNone/>
            </a:pPr>
            <a:endParaRPr lang="en-IE" sz="2400" dirty="0" smtClean="0"/>
          </a:p>
          <a:p>
            <a:r>
              <a:rPr lang="en-GB" sz="2800" dirty="0" smtClean="0"/>
              <a:t>Physical </a:t>
            </a:r>
          </a:p>
          <a:p>
            <a:pPr lvl="1"/>
            <a:r>
              <a:rPr lang="en-IE" sz="2400" dirty="0" smtClean="0"/>
              <a:t>Benzodiazepines (should not be used beyond 2 – 4 weeks)</a:t>
            </a:r>
          </a:p>
          <a:p>
            <a:pPr lvl="1"/>
            <a:r>
              <a:rPr lang="en-IE" sz="2400" dirty="0" smtClean="0"/>
              <a:t>Sedating antihistamines</a:t>
            </a:r>
          </a:p>
          <a:p>
            <a:pPr lvl="1"/>
            <a:r>
              <a:rPr lang="en-US" sz="2400" dirty="0" smtClean="0"/>
              <a:t>Other drugs: </a:t>
            </a:r>
            <a:r>
              <a:rPr lang="en-US" sz="2400" dirty="0" err="1" smtClean="0"/>
              <a:t>B</a:t>
            </a:r>
            <a:r>
              <a:rPr lang="en-US" sz="2400" dirty="0" err="1" smtClean="0"/>
              <a:t>uspirone</a:t>
            </a:r>
            <a:r>
              <a:rPr lang="en-US" sz="2400" dirty="0" smtClean="0"/>
              <a:t>, antidepressants, antipsychotics</a:t>
            </a:r>
            <a:endParaRPr lang="en-IE" sz="2400" dirty="0" smtClean="0"/>
          </a:p>
          <a:p>
            <a:pPr lvl="1" eaLnBrk="1" hangingPunct="1">
              <a:lnSpc>
                <a:spcPct val="80000"/>
              </a:lnSpc>
              <a:defRPr/>
            </a:pPr>
            <a:r>
              <a:rPr lang="en-GB" sz="2400" dirty="0" smtClean="0"/>
              <a:t>Psychosurgery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41387"/>
          </a:xfrm>
        </p:spPr>
        <p:txBody>
          <a:bodyPr/>
          <a:lstStyle/>
          <a:p>
            <a:pPr eaLnBrk="1" hangingPunct="1">
              <a:defRPr/>
            </a:pPr>
            <a:r>
              <a:rPr lang="en-GB" dirty="0" smtClean="0"/>
              <a:t>GAD: long-term management</a:t>
            </a:r>
          </a:p>
        </p:txBody>
      </p:sp>
      <p:sp>
        <p:nvSpPr>
          <p:cNvPr id="51203" name="Rectangle 3"/>
          <p:cNvSpPr>
            <a:spLocks noGrp="1" noChangeArrowheads="1"/>
          </p:cNvSpPr>
          <p:nvPr>
            <p:ph type="body" idx="1"/>
          </p:nvPr>
        </p:nvSpPr>
        <p:spPr>
          <a:xfrm>
            <a:off x="457200" y="1219200"/>
            <a:ext cx="8229600" cy="4911725"/>
          </a:xfrm>
        </p:spPr>
        <p:txBody>
          <a:bodyPr>
            <a:normAutofit fontScale="92500"/>
          </a:bodyPr>
          <a:lstStyle/>
          <a:p>
            <a:r>
              <a:rPr lang="en-IE" sz="2800" dirty="0" smtClean="0"/>
              <a:t>Consider the preference of the person with generalised anxiety disorder</a:t>
            </a:r>
          </a:p>
          <a:p>
            <a:r>
              <a:rPr lang="en-IE" sz="2800" dirty="0" smtClean="0"/>
              <a:t>The interventions that have evidence for the longest duration of effect, in descending order, are</a:t>
            </a:r>
          </a:p>
          <a:p>
            <a:pPr lvl="1"/>
            <a:r>
              <a:rPr lang="en-IE" sz="2400" dirty="0" smtClean="0"/>
              <a:t>psychological therapy (CBT)</a:t>
            </a:r>
          </a:p>
          <a:p>
            <a:pPr lvl="1"/>
            <a:r>
              <a:rPr lang="en-IE" sz="2400" dirty="0" smtClean="0"/>
              <a:t>pharmacological therapy (an SSRI). There is an evidence base for the effectiveness of the SSRIs. </a:t>
            </a:r>
          </a:p>
          <a:p>
            <a:pPr lvl="1"/>
            <a:r>
              <a:rPr lang="en-IE" sz="2400" dirty="0" err="1" smtClean="0"/>
              <a:t>Paroxetine</a:t>
            </a:r>
            <a:r>
              <a:rPr lang="en-IE" sz="2400" dirty="0" smtClean="0"/>
              <a:t>, and </a:t>
            </a:r>
            <a:r>
              <a:rPr lang="en-IE" sz="2400" dirty="0" err="1" smtClean="0"/>
              <a:t>venlafaxine</a:t>
            </a:r>
            <a:r>
              <a:rPr lang="en-IE" sz="2400" dirty="0" smtClean="0"/>
              <a:t> in extended release forms</a:t>
            </a:r>
          </a:p>
          <a:p>
            <a:pPr lvl="1"/>
            <a:r>
              <a:rPr lang="en-IE" sz="2400" dirty="0" smtClean="0"/>
              <a:t>Self-help (</a:t>
            </a:r>
            <a:r>
              <a:rPr lang="en-IE" sz="2400" dirty="0" err="1" smtClean="0"/>
              <a:t>bibliotherapy</a:t>
            </a:r>
            <a:r>
              <a:rPr lang="en-IE" sz="2400" dirty="0" smtClean="0"/>
              <a:t> based on CBT principles).</a:t>
            </a:r>
            <a:endParaRPr lang="en-GB"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b="1" dirty="0" smtClean="0"/>
              <a:t>Panic disorder</a:t>
            </a:r>
            <a:r>
              <a:rPr lang="en-GB" dirty="0" smtClean="0"/>
              <a:t> </a:t>
            </a:r>
            <a:endParaRPr lang="en-GB" b="1" dirty="0" smtClean="0"/>
          </a:p>
        </p:txBody>
      </p:sp>
      <p:sp>
        <p:nvSpPr>
          <p:cNvPr id="25603" name="Rectangle 3"/>
          <p:cNvSpPr>
            <a:spLocks noGrp="1" noChangeArrowheads="1"/>
          </p:cNvSpPr>
          <p:nvPr>
            <p:ph type="body" idx="4294967295"/>
          </p:nvPr>
        </p:nvSpPr>
        <p:spPr>
          <a:xfrm>
            <a:off x="0" y="1600200"/>
            <a:ext cx="8229600" cy="4530725"/>
          </a:xfrm>
        </p:spPr>
        <p:txBody>
          <a:bodyPr/>
          <a:lstStyle/>
          <a:p>
            <a:pPr eaLnBrk="1" hangingPunct="1">
              <a:lnSpc>
                <a:spcPct val="80000"/>
              </a:lnSpc>
              <a:defRPr/>
            </a:pPr>
            <a:r>
              <a:rPr lang="en-GB" sz="2800" dirty="0" smtClean="0"/>
              <a:t>Characterised by recurrent, unexpected panic attacks. </a:t>
            </a:r>
          </a:p>
          <a:p>
            <a:pPr eaLnBrk="1" hangingPunct="1">
              <a:lnSpc>
                <a:spcPct val="80000"/>
              </a:lnSpc>
              <a:defRPr/>
            </a:pPr>
            <a:r>
              <a:rPr lang="en-GB" sz="2800" dirty="0" smtClean="0"/>
              <a:t>Sudden onset of intense fear, apprehension or terror. </a:t>
            </a:r>
          </a:p>
          <a:p>
            <a:pPr eaLnBrk="1" hangingPunct="1">
              <a:lnSpc>
                <a:spcPct val="80000"/>
              </a:lnSpc>
              <a:defRPr/>
            </a:pPr>
            <a:r>
              <a:rPr lang="en-GB" sz="2800" dirty="0" smtClean="0"/>
              <a:t>Experiences intense physical symptoms such as breathlessness, choking, palpitations and chest pains. </a:t>
            </a:r>
          </a:p>
          <a:p>
            <a:pPr eaLnBrk="1" hangingPunct="1">
              <a:lnSpc>
                <a:spcPct val="80000"/>
              </a:lnSpc>
              <a:defRPr/>
            </a:pPr>
            <a:r>
              <a:rPr lang="en-GB" sz="2800" dirty="0" smtClean="0"/>
              <a:t>The attacks set in suddenly and intensify rapidly reaching a peak in seconds or minutes. Fears of losing control, going “mad” or dying commonly occur.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ellite Dish">
  <a:themeElements>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fontScheme name="Satellite Dish">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1158</TotalTime>
  <Words>3757</Words>
  <Application>Microsoft Office PowerPoint</Application>
  <PresentationFormat>On-screen Show (4:3)</PresentationFormat>
  <Paragraphs>493</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Satellite Dish</vt:lpstr>
      <vt:lpstr>Management of Anxiety Disorders</vt:lpstr>
      <vt:lpstr>Outline </vt:lpstr>
      <vt:lpstr>Anxiety disorders</vt:lpstr>
      <vt:lpstr>Co-morbidity with anxiety disorders</vt:lpstr>
      <vt:lpstr>Generalised anxiety disorder (GAD)</vt:lpstr>
      <vt:lpstr>General principles</vt:lpstr>
      <vt:lpstr>GAD: management</vt:lpstr>
      <vt:lpstr>GAD: long-term management</vt:lpstr>
      <vt:lpstr>Panic disorder </vt:lpstr>
      <vt:lpstr>Pan ancient Greek god of nature with a victim</vt:lpstr>
      <vt:lpstr>Source of noradrenergic neurones</vt:lpstr>
      <vt:lpstr>Panic disorder: management</vt:lpstr>
      <vt:lpstr>Panic disorder: management</vt:lpstr>
      <vt:lpstr>Agoraphobia</vt:lpstr>
      <vt:lpstr>Social phobia (Social Anxiety disorder - SAD)</vt:lpstr>
      <vt:lpstr>Specific phobia</vt:lpstr>
      <vt:lpstr>Slide 17</vt:lpstr>
      <vt:lpstr>Management of phobic anxiety disorder</vt:lpstr>
      <vt:lpstr>Management of phobic anxiety disorder cont.</vt:lpstr>
      <vt:lpstr>Slide 20</vt:lpstr>
      <vt:lpstr>Obsessive-compulsive disorders</vt:lpstr>
      <vt:lpstr>OCD: management of mild cases</vt:lpstr>
      <vt:lpstr>OCD: management mild to severe cases  alternatives</vt:lpstr>
      <vt:lpstr>OCD: duration of treatment</vt:lpstr>
      <vt:lpstr>OCD: Resistant cases</vt:lpstr>
      <vt:lpstr>Slide 26</vt:lpstr>
      <vt:lpstr>OCD: choice of medication</vt:lpstr>
      <vt:lpstr>OCD: intractable cases</vt:lpstr>
      <vt:lpstr>Adjustment disorder</vt:lpstr>
      <vt:lpstr>Management of adjustment disorder</vt:lpstr>
      <vt:lpstr>Posttraumatic stress disorder (PTSD)</vt:lpstr>
      <vt:lpstr>Slide 32</vt:lpstr>
      <vt:lpstr>Management of PTSD </vt:lpstr>
      <vt:lpstr>PTSD: medication</vt:lpstr>
      <vt:lpstr>Drugs used in PTSD</vt:lpstr>
      <vt:lpstr>Thank you</vt:lpstr>
      <vt:lpstr>PTSD: Initial response to trauma </vt:lpstr>
      <vt:lpstr>Trauma-focused psychological treatment </vt:lpstr>
      <vt:lpstr>Classification and properties of Drugs used in treating anxiety disorders</vt:lpstr>
      <vt:lpstr>Drugs acting via amino acid neurotransmission: Benzodiazepines </vt:lpstr>
      <vt:lpstr>Benzodiazepines: Pharmacodynamics </vt:lpstr>
      <vt:lpstr>Benzodiazepines:  Pharmacokinetics </vt:lpstr>
      <vt:lpstr>Benzodiazepines: half-life</vt:lpstr>
      <vt:lpstr>Benzodiazepines: interactions</vt:lpstr>
      <vt:lpstr>Benzodiazepines: side effects </vt:lpstr>
      <vt:lpstr>Benzodiazepines: physical dependence </vt:lpstr>
      <vt:lpstr>Benzodiazepines: physical dependence … </vt:lpstr>
      <vt:lpstr>Benzodiazepines: advantages </vt:lpstr>
      <vt:lpstr>Azapirones: Buspirone </vt:lpstr>
      <vt:lpstr>Buspirone</vt:lpstr>
      <vt:lpstr>Buspirone …</vt:lpstr>
      <vt:lpstr>β -adrenergic blockers</vt:lpstr>
      <vt:lpstr>  Beta-Blockers: Pharmacological properties  </vt:lpstr>
      <vt:lpstr> Beta-Blockers: side effects </vt:lpstr>
      <vt:lpstr>Anxiolytic drugs: Drugs acting via monoaminergic neurotransmission</vt:lpstr>
      <vt:lpstr>SSRIs</vt:lpstr>
      <vt:lpstr>Serotonin (5HT) distribution and side effects</vt:lpstr>
      <vt:lpstr>SSRI side effects</vt:lpstr>
      <vt:lpstr>SSRIs adverse side effects …</vt:lpstr>
      <vt:lpstr>Tricyclic antidepressants</vt:lpstr>
      <vt:lpstr>Tricyclic antidepressants: side effects</vt:lpstr>
      <vt:lpstr>Tricyclic antidepressants: mode of action</vt:lpstr>
      <vt:lpstr>Tricyclic antidepressants: uses</vt:lpstr>
      <vt:lpstr>Monoamine oxidase inhibitors</vt:lpstr>
      <vt:lpstr>Venlafaxine </vt:lpstr>
      <vt:lpstr>Other drugs acting via monoaminergic neurotransmission</vt:lpstr>
      <vt:lpstr>Other drugs acting via monoaminergic neurotransmission </vt:lpstr>
      <vt:lpstr>Anticonvulsants</vt:lpstr>
      <vt:lpstr>Drugs with other mechanisms of action</vt:lpstr>
    </vt:vector>
  </TitlesOfParts>
  <Company>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Disorders</dc:title>
  <dc:creator>Psychiatry Grants</dc:creator>
  <cp:lastModifiedBy>valerian</cp:lastModifiedBy>
  <cp:revision>90</cp:revision>
  <dcterms:created xsi:type="dcterms:W3CDTF">2007-04-27T15:46:34Z</dcterms:created>
  <dcterms:modified xsi:type="dcterms:W3CDTF">2010-06-27T21:15:21Z</dcterms:modified>
</cp:coreProperties>
</file>