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256" r:id="rId3"/>
    <p:sldId id="285" r:id="rId4"/>
    <p:sldId id="268" r:id="rId5"/>
    <p:sldId id="293" r:id="rId6"/>
    <p:sldId id="263" r:id="rId7"/>
    <p:sldId id="260" r:id="rId8"/>
    <p:sldId id="258" r:id="rId9"/>
    <p:sldId id="259" r:id="rId10"/>
    <p:sldId id="257" r:id="rId11"/>
    <p:sldId id="294" r:id="rId12"/>
    <p:sldId id="295" r:id="rId13"/>
    <p:sldId id="262" r:id="rId14"/>
    <p:sldId id="289" r:id="rId15"/>
    <p:sldId id="264" r:id="rId16"/>
    <p:sldId id="296" r:id="rId17"/>
    <p:sldId id="297" r:id="rId18"/>
    <p:sldId id="269" r:id="rId19"/>
    <p:sldId id="298" r:id="rId20"/>
    <p:sldId id="299" r:id="rId21"/>
    <p:sldId id="284" r:id="rId22"/>
    <p:sldId id="309" r:id="rId23"/>
    <p:sldId id="271" r:id="rId24"/>
    <p:sldId id="273" r:id="rId25"/>
    <p:sldId id="270" r:id="rId26"/>
    <p:sldId id="283" r:id="rId27"/>
    <p:sldId id="300" r:id="rId28"/>
    <p:sldId id="301" r:id="rId29"/>
    <p:sldId id="302" r:id="rId30"/>
    <p:sldId id="303" r:id="rId31"/>
    <p:sldId id="304" r:id="rId32"/>
    <p:sldId id="305" r:id="rId33"/>
    <p:sldId id="306" r:id="rId34"/>
    <p:sldId id="307" r:id="rId35"/>
    <p:sldId id="308" r:id="rId36"/>
    <p:sldId id="291" r:id="rId37"/>
    <p:sldId id="279" r:id="rId38"/>
    <p:sldId id="290" r:id="rId39"/>
    <p:sldId id="280" r:id="rId40"/>
    <p:sldId id="274" r:id="rId41"/>
    <p:sldId id="281" r:id="rId42"/>
    <p:sldId id="287" r:id="rId43"/>
    <p:sldId id="282" r:id="rId44"/>
    <p:sldId id="288" r:id="rId45"/>
    <p:sldId id="272" r:id="rId46"/>
    <p:sldId id="276" r:id="rId47"/>
    <p:sldId id="275" r:id="rId48"/>
    <p:sldId id="29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59" autoAdjust="0"/>
    <p:restoredTop sz="86380" autoAdjust="0"/>
  </p:normalViewPr>
  <p:slideViewPr>
    <p:cSldViewPr>
      <p:cViewPr varScale="1">
        <p:scale>
          <a:sx n="67" d="100"/>
          <a:sy n="67" d="100"/>
        </p:scale>
        <p:origin x="-1230" y="-108"/>
      </p:cViewPr>
      <p:guideLst>
        <p:guide orient="horz" pos="2160"/>
        <p:guide pos="2880"/>
      </p:guideLst>
    </p:cSldViewPr>
  </p:slideViewPr>
  <p:outlineViewPr>
    <p:cViewPr>
      <p:scale>
        <a:sx n="33" d="100"/>
        <a:sy n="33" d="100"/>
      </p:scale>
      <p:origin x="0" y="1728"/>
    </p:cViewPr>
  </p:outlineViewPr>
  <p:notesTextViewPr>
    <p:cViewPr>
      <p:scale>
        <a:sx n="100" d="100"/>
        <a:sy n="100" d="100"/>
      </p:scale>
      <p:origin x="0" y="0"/>
    </p:cViewPr>
  </p:notesTextViewPr>
  <p:sorterViewPr>
    <p:cViewPr>
      <p:scale>
        <a:sx n="70" d="100"/>
        <a:sy n="70" d="100"/>
      </p:scale>
      <p:origin x="0" y="327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CE1FB-0800-6045-8874-7ACB4606174A}" type="doc">
      <dgm:prSet loTypeId="urn:microsoft.com/office/officeart/2005/8/layout/radial6" loCatId="" qsTypeId="urn:microsoft.com/office/officeart/2005/8/quickstyle/simple2" qsCatId="simple" csTypeId="urn:microsoft.com/office/officeart/2005/8/colors/colorful2" csCatId="colorful" phldr="1"/>
      <dgm:spPr/>
      <dgm:t>
        <a:bodyPr/>
        <a:lstStyle/>
        <a:p>
          <a:endParaRPr lang="en-US"/>
        </a:p>
      </dgm:t>
    </dgm:pt>
    <dgm:pt modelId="{1E103A0C-2FB2-3644-9245-D5B912CC5848}">
      <dgm:prSet phldrT="[Text]"/>
      <dgm:spPr/>
      <dgm:t>
        <a:bodyPr/>
        <a:lstStyle/>
        <a:p>
          <a:r>
            <a:rPr lang="en-US" dirty="0" smtClean="0"/>
            <a:t>Elevated</a:t>
          </a:r>
        </a:p>
        <a:p>
          <a:r>
            <a:rPr lang="en-US" dirty="0" smtClean="0"/>
            <a:t>Irritable </a:t>
          </a:r>
        </a:p>
        <a:p>
          <a:r>
            <a:rPr lang="en-US" dirty="0" smtClean="0"/>
            <a:t>Mood</a:t>
          </a:r>
          <a:endParaRPr lang="en-US" dirty="0"/>
        </a:p>
      </dgm:t>
    </dgm:pt>
    <dgm:pt modelId="{24896CEB-65DD-F54E-98EC-0BBB9530BF9B}" type="parTrans" cxnId="{99629CDA-57CA-5B47-A3E8-73544B68B2F4}">
      <dgm:prSet/>
      <dgm:spPr/>
      <dgm:t>
        <a:bodyPr/>
        <a:lstStyle/>
        <a:p>
          <a:endParaRPr lang="en-US"/>
        </a:p>
      </dgm:t>
    </dgm:pt>
    <dgm:pt modelId="{E60B3C64-B736-EB4F-894D-1FAB4186239F}" type="sibTrans" cxnId="{99629CDA-57CA-5B47-A3E8-73544B68B2F4}">
      <dgm:prSet/>
      <dgm:spPr/>
      <dgm:t>
        <a:bodyPr/>
        <a:lstStyle/>
        <a:p>
          <a:endParaRPr lang="en-US"/>
        </a:p>
      </dgm:t>
    </dgm:pt>
    <dgm:pt modelId="{EFE3D294-B394-DF4B-A641-099C89F901AD}">
      <dgm:prSet phldrT="[Text]"/>
      <dgm:spPr/>
      <dgm:t>
        <a:bodyPr/>
        <a:lstStyle/>
        <a:p>
          <a:r>
            <a:rPr lang="en-US" dirty="0" smtClean="0"/>
            <a:t>Risks</a:t>
          </a:r>
          <a:endParaRPr lang="en-US" dirty="0"/>
        </a:p>
      </dgm:t>
    </dgm:pt>
    <dgm:pt modelId="{659AC8F3-26C7-7F46-A369-B046B3B67EEF}" type="parTrans" cxnId="{F34397AF-AD10-AF4F-A0EA-C57F63BD9CA0}">
      <dgm:prSet/>
      <dgm:spPr/>
      <dgm:t>
        <a:bodyPr/>
        <a:lstStyle/>
        <a:p>
          <a:endParaRPr lang="en-US"/>
        </a:p>
      </dgm:t>
    </dgm:pt>
    <dgm:pt modelId="{5C269ADE-3A78-0A41-ACC6-E3C096B5AC03}" type="sibTrans" cxnId="{F34397AF-AD10-AF4F-A0EA-C57F63BD9CA0}">
      <dgm:prSet/>
      <dgm:spPr/>
      <dgm:t>
        <a:bodyPr/>
        <a:lstStyle/>
        <a:p>
          <a:endParaRPr lang="en-US"/>
        </a:p>
      </dgm:t>
    </dgm:pt>
    <dgm:pt modelId="{F27951EF-AD8D-AA4C-ABAA-676F05A06B41}">
      <dgm:prSet phldrT="[Text]"/>
      <dgm:spPr/>
      <dgm:t>
        <a:bodyPr/>
        <a:lstStyle/>
        <a:p>
          <a:r>
            <a:rPr lang="en-US" dirty="0" smtClean="0"/>
            <a:t>Racing thoughts</a:t>
          </a:r>
          <a:endParaRPr lang="en-US" dirty="0"/>
        </a:p>
      </dgm:t>
    </dgm:pt>
    <dgm:pt modelId="{25C4D7F5-13D0-454E-9941-81E441C9CAF6}" type="parTrans" cxnId="{3FA78C02-8D92-4447-873F-D67E117D815A}">
      <dgm:prSet/>
      <dgm:spPr/>
      <dgm:t>
        <a:bodyPr/>
        <a:lstStyle/>
        <a:p>
          <a:endParaRPr lang="en-US"/>
        </a:p>
      </dgm:t>
    </dgm:pt>
    <dgm:pt modelId="{5E859D3F-111A-CB42-8823-0C95CC3BF706}" type="sibTrans" cxnId="{3FA78C02-8D92-4447-873F-D67E117D815A}">
      <dgm:prSet/>
      <dgm:spPr/>
      <dgm:t>
        <a:bodyPr/>
        <a:lstStyle/>
        <a:p>
          <a:endParaRPr lang="en-US"/>
        </a:p>
      </dgm:t>
    </dgm:pt>
    <dgm:pt modelId="{55D35FD6-D169-FE40-8EAB-F9A2834294D6}">
      <dgm:prSet phldrT="[Text]"/>
      <dgm:spPr/>
      <dgm:t>
        <a:bodyPr/>
        <a:lstStyle/>
        <a:p>
          <a:r>
            <a:rPr lang="en-US" dirty="0" smtClean="0"/>
            <a:t>Grandiosity</a:t>
          </a:r>
          <a:endParaRPr lang="en-US" dirty="0"/>
        </a:p>
      </dgm:t>
    </dgm:pt>
    <dgm:pt modelId="{DA81962B-4E8C-9647-81FA-44F32F8464DD}" type="parTrans" cxnId="{082CFEF5-F213-674C-8EA6-F20AEA76D39B}">
      <dgm:prSet/>
      <dgm:spPr/>
      <dgm:t>
        <a:bodyPr/>
        <a:lstStyle/>
        <a:p>
          <a:endParaRPr lang="en-US"/>
        </a:p>
      </dgm:t>
    </dgm:pt>
    <dgm:pt modelId="{F446BFC2-2786-F74E-B891-9B38604BD1F5}" type="sibTrans" cxnId="{082CFEF5-F213-674C-8EA6-F20AEA76D39B}">
      <dgm:prSet/>
      <dgm:spPr/>
      <dgm:t>
        <a:bodyPr/>
        <a:lstStyle/>
        <a:p>
          <a:endParaRPr lang="en-US"/>
        </a:p>
      </dgm:t>
    </dgm:pt>
    <dgm:pt modelId="{7859B277-7105-9344-ADB5-F15FA5A354F3}">
      <dgm:prSet phldrT="[Text]"/>
      <dgm:spPr/>
      <dgm:t>
        <a:bodyPr/>
        <a:lstStyle/>
        <a:p>
          <a:r>
            <a:rPr lang="en-US" dirty="0" smtClean="0"/>
            <a:t>Distractible</a:t>
          </a:r>
          <a:endParaRPr lang="en-US" dirty="0"/>
        </a:p>
      </dgm:t>
    </dgm:pt>
    <dgm:pt modelId="{263841B7-BBA7-7B48-BE02-BC3C75627EA9}" type="parTrans" cxnId="{47DF693E-DCE9-4842-B2D2-B58081E26BB4}">
      <dgm:prSet/>
      <dgm:spPr/>
      <dgm:t>
        <a:bodyPr/>
        <a:lstStyle/>
        <a:p>
          <a:endParaRPr lang="en-US"/>
        </a:p>
      </dgm:t>
    </dgm:pt>
    <dgm:pt modelId="{84F71ADF-4B91-3C4B-81BB-71CFB74876D4}" type="sibTrans" cxnId="{47DF693E-DCE9-4842-B2D2-B58081E26BB4}">
      <dgm:prSet/>
      <dgm:spPr/>
      <dgm:t>
        <a:bodyPr/>
        <a:lstStyle/>
        <a:p>
          <a:endParaRPr lang="en-US"/>
        </a:p>
      </dgm:t>
    </dgm:pt>
    <dgm:pt modelId="{2F098C26-7DC7-FB4A-A7BB-94CBD494472F}">
      <dgm:prSet/>
      <dgm:spPr/>
      <dgm:t>
        <a:bodyPr/>
        <a:lstStyle/>
        <a:p>
          <a:r>
            <a:rPr lang="en-US" dirty="0" smtClean="0"/>
            <a:t>Pressured speech</a:t>
          </a:r>
          <a:endParaRPr lang="en-US" dirty="0"/>
        </a:p>
      </dgm:t>
    </dgm:pt>
    <dgm:pt modelId="{3786A082-6912-F945-93CA-EBD993C0D72F}" type="parTrans" cxnId="{5985A10A-437E-FC4D-91FE-A51D038929BC}">
      <dgm:prSet/>
      <dgm:spPr/>
      <dgm:t>
        <a:bodyPr/>
        <a:lstStyle/>
        <a:p>
          <a:endParaRPr lang="en-US"/>
        </a:p>
      </dgm:t>
    </dgm:pt>
    <dgm:pt modelId="{737FA036-1279-0447-8FC1-F7ABE40FD677}" type="sibTrans" cxnId="{5985A10A-437E-FC4D-91FE-A51D038929BC}">
      <dgm:prSet/>
      <dgm:spPr/>
      <dgm:t>
        <a:bodyPr/>
        <a:lstStyle/>
        <a:p>
          <a:endParaRPr lang="en-US"/>
        </a:p>
      </dgm:t>
    </dgm:pt>
    <dgm:pt modelId="{487A9287-DFF2-C544-ACBD-BB73ED8224BF}" type="pres">
      <dgm:prSet presAssocID="{8B3CE1FB-0800-6045-8874-7ACB4606174A}" presName="Name0" presStyleCnt="0">
        <dgm:presLayoutVars>
          <dgm:chMax val="1"/>
          <dgm:dir/>
          <dgm:animLvl val="ctr"/>
          <dgm:resizeHandles val="exact"/>
        </dgm:presLayoutVars>
      </dgm:prSet>
      <dgm:spPr/>
      <dgm:t>
        <a:bodyPr/>
        <a:lstStyle/>
        <a:p>
          <a:endParaRPr lang="en-US"/>
        </a:p>
      </dgm:t>
    </dgm:pt>
    <dgm:pt modelId="{951895B8-B7F9-684F-8504-5B75A9C0A911}" type="pres">
      <dgm:prSet presAssocID="{1E103A0C-2FB2-3644-9245-D5B912CC5848}" presName="centerShape" presStyleLbl="node0" presStyleIdx="0" presStyleCnt="1"/>
      <dgm:spPr/>
      <dgm:t>
        <a:bodyPr/>
        <a:lstStyle/>
        <a:p>
          <a:endParaRPr lang="en-US"/>
        </a:p>
      </dgm:t>
    </dgm:pt>
    <dgm:pt modelId="{F1F0E67A-3ECA-8545-9294-D6B542F96D0B}" type="pres">
      <dgm:prSet presAssocID="{EFE3D294-B394-DF4B-A641-099C89F901AD}" presName="node" presStyleLbl="node1" presStyleIdx="0" presStyleCnt="5">
        <dgm:presLayoutVars>
          <dgm:bulletEnabled val="1"/>
        </dgm:presLayoutVars>
      </dgm:prSet>
      <dgm:spPr/>
      <dgm:t>
        <a:bodyPr/>
        <a:lstStyle/>
        <a:p>
          <a:endParaRPr lang="en-US"/>
        </a:p>
      </dgm:t>
    </dgm:pt>
    <dgm:pt modelId="{3282A0B7-E77F-8E44-BF5E-DAF481A7897F}" type="pres">
      <dgm:prSet presAssocID="{EFE3D294-B394-DF4B-A641-099C89F901AD}" presName="dummy" presStyleCnt="0"/>
      <dgm:spPr/>
      <dgm:t>
        <a:bodyPr/>
        <a:lstStyle/>
        <a:p>
          <a:endParaRPr lang="en-US"/>
        </a:p>
      </dgm:t>
    </dgm:pt>
    <dgm:pt modelId="{A817FF01-F873-244A-A15D-BCC894E98537}" type="pres">
      <dgm:prSet presAssocID="{5C269ADE-3A78-0A41-ACC6-E3C096B5AC03}" presName="sibTrans" presStyleLbl="sibTrans2D1" presStyleIdx="0" presStyleCnt="5"/>
      <dgm:spPr/>
      <dgm:t>
        <a:bodyPr/>
        <a:lstStyle/>
        <a:p>
          <a:endParaRPr lang="en-US"/>
        </a:p>
      </dgm:t>
    </dgm:pt>
    <dgm:pt modelId="{EFB0B5A4-9801-E24B-B2CE-A003B8F49916}" type="pres">
      <dgm:prSet presAssocID="{2F098C26-7DC7-FB4A-A7BB-94CBD494472F}" presName="node" presStyleLbl="node1" presStyleIdx="1" presStyleCnt="5">
        <dgm:presLayoutVars>
          <dgm:bulletEnabled val="1"/>
        </dgm:presLayoutVars>
      </dgm:prSet>
      <dgm:spPr/>
      <dgm:t>
        <a:bodyPr/>
        <a:lstStyle/>
        <a:p>
          <a:endParaRPr lang="en-US"/>
        </a:p>
      </dgm:t>
    </dgm:pt>
    <dgm:pt modelId="{C16CF62B-1223-E244-BA69-8F497EB8CE1A}" type="pres">
      <dgm:prSet presAssocID="{2F098C26-7DC7-FB4A-A7BB-94CBD494472F}" presName="dummy" presStyleCnt="0"/>
      <dgm:spPr/>
      <dgm:t>
        <a:bodyPr/>
        <a:lstStyle/>
        <a:p>
          <a:endParaRPr lang="en-US"/>
        </a:p>
      </dgm:t>
    </dgm:pt>
    <dgm:pt modelId="{1F537BF5-300E-194B-9321-366BE48B7E68}" type="pres">
      <dgm:prSet presAssocID="{737FA036-1279-0447-8FC1-F7ABE40FD677}" presName="sibTrans" presStyleLbl="sibTrans2D1" presStyleIdx="1" presStyleCnt="5"/>
      <dgm:spPr/>
      <dgm:t>
        <a:bodyPr/>
        <a:lstStyle/>
        <a:p>
          <a:endParaRPr lang="en-US"/>
        </a:p>
      </dgm:t>
    </dgm:pt>
    <dgm:pt modelId="{65FDF2A0-C6FD-6F4B-9481-DBCE82F48214}" type="pres">
      <dgm:prSet presAssocID="{F27951EF-AD8D-AA4C-ABAA-676F05A06B41}" presName="node" presStyleLbl="node1" presStyleIdx="2" presStyleCnt="5">
        <dgm:presLayoutVars>
          <dgm:bulletEnabled val="1"/>
        </dgm:presLayoutVars>
      </dgm:prSet>
      <dgm:spPr/>
      <dgm:t>
        <a:bodyPr/>
        <a:lstStyle/>
        <a:p>
          <a:endParaRPr lang="en-US"/>
        </a:p>
      </dgm:t>
    </dgm:pt>
    <dgm:pt modelId="{C07BF846-3A46-E942-A682-3AF1120B363D}" type="pres">
      <dgm:prSet presAssocID="{F27951EF-AD8D-AA4C-ABAA-676F05A06B41}" presName="dummy" presStyleCnt="0"/>
      <dgm:spPr/>
      <dgm:t>
        <a:bodyPr/>
        <a:lstStyle/>
        <a:p>
          <a:endParaRPr lang="en-US"/>
        </a:p>
      </dgm:t>
    </dgm:pt>
    <dgm:pt modelId="{16CBE3E5-1DC1-1C41-BF47-11F5ABC6485C}" type="pres">
      <dgm:prSet presAssocID="{5E859D3F-111A-CB42-8823-0C95CC3BF706}" presName="sibTrans" presStyleLbl="sibTrans2D1" presStyleIdx="2" presStyleCnt="5"/>
      <dgm:spPr/>
      <dgm:t>
        <a:bodyPr/>
        <a:lstStyle/>
        <a:p>
          <a:endParaRPr lang="en-US"/>
        </a:p>
      </dgm:t>
    </dgm:pt>
    <dgm:pt modelId="{7C659B57-E594-384C-8C48-80AE4D2FE5B7}" type="pres">
      <dgm:prSet presAssocID="{55D35FD6-D169-FE40-8EAB-F9A2834294D6}" presName="node" presStyleLbl="node1" presStyleIdx="3" presStyleCnt="5">
        <dgm:presLayoutVars>
          <dgm:bulletEnabled val="1"/>
        </dgm:presLayoutVars>
      </dgm:prSet>
      <dgm:spPr/>
      <dgm:t>
        <a:bodyPr/>
        <a:lstStyle/>
        <a:p>
          <a:endParaRPr lang="en-US"/>
        </a:p>
      </dgm:t>
    </dgm:pt>
    <dgm:pt modelId="{C3A46CA5-D42C-AC44-8934-76BE8446B626}" type="pres">
      <dgm:prSet presAssocID="{55D35FD6-D169-FE40-8EAB-F9A2834294D6}" presName="dummy" presStyleCnt="0"/>
      <dgm:spPr/>
      <dgm:t>
        <a:bodyPr/>
        <a:lstStyle/>
        <a:p>
          <a:endParaRPr lang="en-US"/>
        </a:p>
      </dgm:t>
    </dgm:pt>
    <dgm:pt modelId="{C59EE3C0-EF17-2341-AF62-A14EEAB12161}" type="pres">
      <dgm:prSet presAssocID="{F446BFC2-2786-F74E-B891-9B38604BD1F5}" presName="sibTrans" presStyleLbl="sibTrans2D1" presStyleIdx="3" presStyleCnt="5"/>
      <dgm:spPr/>
      <dgm:t>
        <a:bodyPr/>
        <a:lstStyle/>
        <a:p>
          <a:endParaRPr lang="en-US"/>
        </a:p>
      </dgm:t>
    </dgm:pt>
    <dgm:pt modelId="{C2B80D6F-099A-8D49-BAEC-870B09C23FB2}" type="pres">
      <dgm:prSet presAssocID="{7859B277-7105-9344-ADB5-F15FA5A354F3}" presName="node" presStyleLbl="node1" presStyleIdx="4" presStyleCnt="5">
        <dgm:presLayoutVars>
          <dgm:bulletEnabled val="1"/>
        </dgm:presLayoutVars>
      </dgm:prSet>
      <dgm:spPr/>
      <dgm:t>
        <a:bodyPr/>
        <a:lstStyle/>
        <a:p>
          <a:endParaRPr lang="en-US"/>
        </a:p>
      </dgm:t>
    </dgm:pt>
    <dgm:pt modelId="{BE697300-4CAD-0948-B19D-6751A9EEF8AA}" type="pres">
      <dgm:prSet presAssocID="{7859B277-7105-9344-ADB5-F15FA5A354F3}" presName="dummy" presStyleCnt="0"/>
      <dgm:spPr/>
      <dgm:t>
        <a:bodyPr/>
        <a:lstStyle/>
        <a:p>
          <a:endParaRPr lang="en-US"/>
        </a:p>
      </dgm:t>
    </dgm:pt>
    <dgm:pt modelId="{9FC8D516-A73E-1946-8B38-0B1A7E9C7AB0}" type="pres">
      <dgm:prSet presAssocID="{84F71ADF-4B91-3C4B-81BB-71CFB74876D4}" presName="sibTrans" presStyleLbl="sibTrans2D1" presStyleIdx="4" presStyleCnt="5"/>
      <dgm:spPr/>
      <dgm:t>
        <a:bodyPr/>
        <a:lstStyle/>
        <a:p>
          <a:endParaRPr lang="en-US"/>
        </a:p>
      </dgm:t>
    </dgm:pt>
  </dgm:ptLst>
  <dgm:cxnLst>
    <dgm:cxn modelId="{602C3441-7873-4E85-B71F-A5A190D11871}" type="presOf" srcId="{F27951EF-AD8D-AA4C-ABAA-676F05A06B41}" destId="{65FDF2A0-C6FD-6F4B-9481-DBCE82F48214}" srcOrd="0" destOrd="0" presId="urn:microsoft.com/office/officeart/2005/8/layout/radial6"/>
    <dgm:cxn modelId="{63A92063-3A2C-4E1B-98A1-22AAADCC37FC}" type="presOf" srcId="{F446BFC2-2786-F74E-B891-9B38604BD1F5}" destId="{C59EE3C0-EF17-2341-AF62-A14EEAB12161}" srcOrd="0" destOrd="0" presId="urn:microsoft.com/office/officeart/2005/8/layout/radial6"/>
    <dgm:cxn modelId="{78E7B0CA-B161-4EF5-A766-F04B46269B51}" type="presOf" srcId="{1E103A0C-2FB2-3644-9245-D5B912CC5848}" destId="{951895B8-B7F9-684F-8504-5B75A9C0A911}" srcOrd="0" destOrd="0" presId="urn:microsoft.com/office/officeart/2005/8/layout/radial6"/>
    <dgm:cxn modelId="{99629CDA-57CA-5B47-A3E8-73544B68B2F4}" srcId="{8B3CE1FB-0800-6045-8874-7ACB4606174A}" destId="{1E103A0C-2FB2-3644-9245-D5B912CC5848}" srcOrd="0" destOrd="0" parTransId="{24896CEB-65DD-F54E-98EC-0BBB9530BF9B}" sibTransId="{E60B3C64-B736-EB4F-894D-1FAB4186239F}"/>
    <dgm:cxn modelId="{3FA78C02-8D92-4447-873F-D67E117D815A}" srcId="{1E103A0C-2FB2-3644-9245-D5B912CC5848}" destId="{F27951EF-AD8D-AA4C-ABAA-676F05A06B41}" srcOrd="2" destOrd="0" parTransId="{25C4D7F5-13D0-454E-9941-81E441C9CAF6}" sibTransId="{5E859D3F-111A-CB42-8823-0C95CC3BF706}"/>
    <dgm:cxn modelId="{D4B11A61-A08F-496B-9765-C6FCFBFBD57D}" type="presOf" srcId="{8B3CE1FB-0800-6045-8874-7ACB4606174A}" destId="{487A9287-DFF2-C544-ACBD-BB73ED8224BF}" srcOrd="0" destOrd="0" presId="urn:microsoft.com/office/officeart/2005/8/layout/radial6"/>
    <dgm:cxn modelId="{DE201D11-3F17-4762-ACAD-086AB56992C2}" type="presOf" srcId="{737FA036-1279-0447-8FC1-F7ABE40FD677}" destId="{1F537BF5-300E-194B-9321-366BE48B7E68}" srcOrd="0" destOrd="0" presId="urn:microsoft.com/office/officeart/2005/8/layout/radial6"/>
    <dgm:cxn modelId="{6B4CC860-6F0B-49A1-8F37-DCD9B0B9C147}" type="presOf" srcId="{5C269ADE-3A78-0A41-ACC6-E3C096B5AC03}" destId="{A817FF01-F873-244A-A15D-BCC894E98537}" srcOrd="0" destOrd="0" presId="urn:microsoft.com/office/officeart/2005/8/layout/radial6"/>
    <dgm:cxn modelId="{519D2EE2-9CD0-44B5-A6EF-E93A25142CE8}" type="presOf" srcId="{55D35FD6-D169-FE40-8EAB-F9A2834294D6}" destId="{7C659B57-E594-384C-8C48-80AE4D2FE5B7}" srcOrd="0" destOrd="0" presId="urn:microsoft.com/office/officeart/2005/8/layout/radial6"/>
    <dgm:cxn modelId="{F34397AF-AD10-AF4F-A0EA-C57F63BD9CA0}" srcId="{1E103A0C-2FB2-3644-9245-D5B912CC5848}" destId="{EFE3D294-B394-DF4B-A641-099C89F901AD}" srcOrd="0" destOrd="0" parTransId="{659AC8F3-26C7-7F46-A369-B046B3B67EEF}" sibTransId="{5C269ADE-3A78-0A41-ACC6-E3C096B5AC03}"/>
    <dgm:cxn modelId="{082CFEF5-F213-674C-8EA6-F20AEA76D39B}" srcId="{1E103A0C-2FB2-3644-9245-D5B912CC5848}" destId="{55D35FD6-D169-FE40-8EAB-F9A2834294D6}" srcOrd="3" destOrd="0" parTransId="{DA81962B-4E8C-9647-81FA-44F32F8464DD}" sibTransId="{F446BFC2-2786-F74E-B891-9B38604BD1F5}"/>
    <dgm:cxn modelId="{6542B45A-028A-4AF7-9BA0-DFD7A34592F1}" type="presOf" srcId="{EFE3D294-B394-DF4B-A641-099C89F901AD}" destId="{F1F0E67A-3ECA-8545-9294-D6B542F96D0B}" srcOrd="0" destOrd="0" presId="urn:microsoft.com/office/officeart/2005/8/layout/radial6"/>
    <dgm:cxn modelId="{2712B347-F0E0-4E4F-ADD3-CC5E01DF4717}" type="presOf" srcId="{5E859D3F-111A-CB42-8823-0C95CC3BF706}" destId="{16CBE3E5-1DC1-1C41-BF47-11F5ABC6485C}" srcOrd="0" destOrd="0" presId="urn:microsoft.com/office/officeart/2005/8/layout/radial6"/>
    <dgm:cxn modelId="{5985A10A-437E-FC4D-91FE-A51D038929BC}" srcId="{1E103A0C-2FB2-3644-9245-D5B912CC5848}" destId="{2F098C26-7DC7-FB4A-A7BB-94CBD494472F}" srcOrd="1" destOrd="0" parTransId="{3786A082-6912-F945-93CA-EBD993C0D72F}" sibTransId="{737FA036-1279-0447-8FC1-F7ABE40FD677}"/>
    <dgm:cxn modelId="{47DF693E-DCE9-4842-B2D2-B58081E26BB4}" srcId="{1E103A0C-2FB2-3644-9245-D5B912CC5848}" destId="{7859B277-7105-9344-ADB5-F15FA5A354F3}" srcOrd="4" destOrd="0" parTransId="{263841B7-BBA7-7B48-BE02-BC3C75627EA9}" sibTransId="{84F71ADF-4B91-3C4B-81BB-71CFB74876D4}"/>
    <dgm:cxn modelId="{710A3113-B36A-4FD9-A0F7-9ED869FBFEB0}" type="presOf" srcId="{2F098C26-7DC7-FB4A-A7BB-94CBD494472F}" destId="{EFB0B5A4-9801-E24B-B2CE-A003B8F49916}" srcOrd="0" destOrd="0" presId="urn:microsoft.com/office/officeart/2005/8/layout/radial6"/>
    <dgm:cxn modelId="{289338A9-5DB3-486A-95A1-7E83CB63A914}" type="presOf" srcId="{7859B277-7105-9344-ADB5-F15FA5A354F3}" destId="{C2B80D6F-099A-8D49-BAEC-870B09C23FB2}" srcOrd="0" destOrd="0" presId="urn:microsoft.com/office/officeart/2005/8/layout/radial6"/>
    <dgm:cxn modelId="{CBB9CA09-A17D-4349-B5DD-C76902384680}" type="presOf" srcId="{84F71ADF-4B91-3C4B-81BB-71CFB74876D4}" destId="{9FC8D516-A73E-1946-8B38-0B1A7E9C7AB0}" srcOrd="0" destOrd="0" presId="urn:microsoft.com/office/officeart/2005/8/layout/radial6"/>
    <dgm:cxn modelId="{BA8569CC-B636-4E93-B5FA-D20446FED4C0}" type="presParOf" srcId="{487A9287-DFF2-C544-ACBD-BB73ED8224BF}" destId="{951895B8-B7F9-684F-8504-5B75A9C0A911}" srcOrd="0" destOrd="0" presId="urn:microsoft.com/office/officeart/2005/8/layout/radial6"/>
    <dgm:cxn modelId="{99BF2D67-06E0-489B-8418-FD38FFF92495}" type="presParOf" srcId="{487A9287-DFF2-C544-ACBD-BB73ED8224BF}" destId="{F1F0E67A-3ECA-8545-9294-D6B542F96D0B}" srcOrd="1" destOrd="0" presId="urn:microsoft.com/office/officeart/2005/8/layout/radial6"/>
    <dgm:cxn modelId="{5919FAA5-2928-4CFC-A3E8-7652CE06C996}" type="presParOf" srcId="{487A9287-DFF2-C544-ACBD-BB73ED8224BF}" destId="{3282A0B7-E77F-8E44-BF5E-DAF481A7897F}" srcOrd="2" destOrd="0" presId="urn:microsoft.com/office/officeart/2005/8/layout/radial6"/>
    <dgm:cxn modelId="{3EFBD651-52A8-4C88-94DC-71F8C73B6B7E}" type="presParOf" srcId="{487A9287-DFF2-C544-ACBD-BB73ED8224BF}" destId="{A817FF01-F873-244A-A15D-BCC894E98537}" srcOrd="3" destOrd="0" presId="urn:microsoft.com/office/officeart/2005/8/layout/radial6"/>
    <dgm:cxn modelId="{355AE005-01BA-4D7F-8A7A-8E2473B8981D}" type="presParOf" srcId="{487A9287-DFF2-C544-ACBD-BB73ED8224BF}" destId="{EFB0B5A4-9801-E24B-B2CE-A003B8F49916}" srcOrd="4" destOrd="0" presId="urn:microsoft.com/office/officeart/2005/8/layout/radial6"/>
    <dgm:cxn modelId="{F17F44FB-7FE4-4B22-BB71-6E9B665E85C5}" type="presParOf" srcId="{487A9287-DFF2-C544-ACBD-BB73ED8224BF}" destId="{C16CF62B-1223-E244-BA69-8F497EB8CE1A}" srcOrd="5" destOrd="0" presId="urn:microsoft.com/office/officeart/2005/8/layout/radial6"/>
    <dgm:cxn modelId="{7CE9E914-0B14-413B-81AF-84B4D87249C7}" type="presParOf" srcId="{487A9287-DFF2-C544-ACBD-BB73ED8224BF}" destId="{1F537BF5-300E-194B-9321-366BE48B7E68}" srcOrd="6" destOrd="0" presId="urn:microsoft.com/office/officeart/2005/8/layout/radial6"/>
    <dgm:cxn modelId="{0CA884E4-C3F5-461E-B4D0-0214A1F74414}" type="presParOf" srcId="{487A9287-DFF2-C544-ACBD-BB73ED8224BF}" destId="{65FDF2A0-C6FD-6F4B-9481-DBCE82F48214}" srcOrd="7" destOrd="0" presId="urn:microsoft.com/office/officeart/2005/8/layout/radial6"/>
    <dgm:cxn modelId="{AF9E9FE2-6D06-4590-A2E2-424C8CB4730B}" type="presParOf" srcId="{487A9287-DFF2-C544-ACBD-BB73ED8224BF}" destId="{C07BF846-3A46-E942-A682-3AF1120B363D}" srcOrd="8" destOrd="0" presId="urn:microsoft.com/office/officeart/2005/8/layout/radial6"/>
    <dgm:cxn modelId="{AC61DCFC-AA24-4C6D-8D22-53E73A7F7D63}" type="presParOf" srcId="{487A9287-DFF2-C544-ACBD-BB73ED8224BF}" destId="{16CBE3E5-1DC1-1C41-BF47-11F5ABC6485C}" srcOrd="9" destOrd="0" presId="urn:microsoft.com/office/officeart/2005/8/layout/radial6"/>
    <dgm:cxn modelId="{EFD5D2C5-5107-4D99-8347-562354B68D62}" type="presParOf" srcId="{487A9287-DFF2-C544-ACBD-BB73ED8224BF}" destId="{7C659B57-E594-384C-8C48-80AE4D2FE5B7}" srcOrd="10" destOrd="0" presId="urn:microsoft.com/office/officeart/2005/8/layout/radial6"/>
    <dgm:cxn modelId="{FB351A19-6257-438B-B55B-86B1A37E4E3A}" type="presParOf" srcId="{487A9287-DFF2-C544-ACBD-BB73ED8224BF}" destId="{C3A46CA5-D42C-AC44-8934-76BE8446B626}" srcOrd="11" destOrd="0" presId="urn:microsoft.com/office/officeart/2005/8/layout/radial6"/>
    <dgm:cxn modelId="{84693CA1-90FB-4E10-9339-353F05077526}" type="presParOf" srcId="{487A9287-DFF2-C544-ACBD-BB73ED8224BF}" destId="{C59EE3C0-EF17-2341-AF62-A14EEAB12161}" srcOrd="12" destOrd="0" presId="urn:microsoft.com/office/officeart/2005/8/layout/radial6"/>
    <dgm:cxn modelId="{A90A14EF-4091-4559-9EED-CBB08AC8754E}" type="presParOf" srcId="{487A9287-DFF2-C544-ACBD-BB73ED8224BF}" destId="{C2B80D6F-099A-8D49-BAEC-870B09C23FB2}" srcOrd="13" destOrd="0" presId="urn:microsoft.com/office/officeart/2005/8/layout/radial6"/>
    <dgm:cxn modelId="{CFE272F7-D727-4E2A-AD94-C46E85203067}" type="presParOf" srcId="{487A9287-DFF2-C544-ACBD-BB73ED8224BF}" destId="{BE697300-4CAD-0948-B19D-6751A9EEF8AA}" srcOrd="14" destOrd="0" presId="urn:microsoft.com/office/officeart/2005/8/layout/radial6"/>
    <dgm:cxn modelId="{961B333F-5774-49C3-8823-8E6E56F8D893}" type="presParOf" srcId="{487A9287-DFF2-C544-ACBD-BB73ED8224BF}" destId="{9FC8D516-A73E-1946-8B38-0B1A7E9C7AB0}"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0AF6D-EF13-7341-89E2-20170ED9578A}" type="doc">
      <dgm:prSet loTypeId="urn:microsoft.com/office/officeart/2005/8/layout/radial3" loCatId="" qsTypeId="urn:microsoft.com/office/officeart/2005/8/quickstyle/3D3" qsCatId="3D" csTypeId="urn:microsoft.com/office/officeart/2005/8/colors/colorful1#1" csCatId="colorful" phldr="1"/>
      <dgm:spPr/>
      <dgm:t>
        <a:bodyPr/>
        <a:lstStyle/>
        <a:p>
          <a:endParaRPr lang="en-US"/>
        </a:p>
      </dgm:t>
    </dgm:pt>
    <dgm:pt modelId="{CA6B6E16-AE7D-C747-9F05-36A1AA322FB1}">
      <dgm:prSet phldrT="[Text]"/>
      <dgm:spPr/>
      <dgm:t>
        <a:bodyPr/>
        <a:lstStyle/>
        <a:p>
          <a:r>
            <a:rPr lang="en-US" dirty="0" smtClean="0"/>
            <a:t>Core Symptoms of Mania</a:t>
          </a:r>
          <a:endParaRPr lang="en-US" dirty="0"/>
        </a:p>
      </dgm:t>
    </dgm:pt>
    <dgm:pt modelId="{C90CE994-7B32-7B4C-8BA6-4CAA4E59D8AA}" type="parTrans" cxnId="{E2DABEC5-2114-6A4D-B938-46EE31395054}">
      <dgm:prSet/>
      <dgm:spPr/>
      <dgm:t>
        <a:bodyPr/>
        <a:lstStyle/>
        <a:p>
          <a:endParaRPr lang="en-US"/>
        </a:p>
      </dgm:t>
    </dgm:pt>
    <dgm:pt modelId="{69CC4A71-F4A2-0D4C-85B2-74850D7EB74E}" type="sibTrans" cxnId="{E2DABEC5-2114-6A4D-B938-46EE31395054}">
      <dgm:prSet/>
      <dgm:spPr/>
      <dgm:t>
        <a:bodyPr/>
        <a:lstStyle/>
        <a:p>
          <a:endParaRPr lang="en-US"/>
        </a:p>
      </dgm:t>
    </dgm:pt>
    <dgm:pt modelId="{66186055-0F20-504C-B622-1265EC35498B}">
      <dgm:prSet phldrT="[Text]"/>
      <dgm:spPr/>
      <dgm:t>
        <a:bodyPr/>
        <a:lstStyle/>
        <a:p>
          <a:r>
            <a:rPr lang="en-US" dirty="0" smtClean="0"/>
            <a:t>Social</a:t>
          </a:r>
        </a:p>
        <a:p>
          <a:r>
            <a:rPr lang="en-US" dirty="0" err="1" smtClean="0"/>
            <a:t>Disinihibition</a:t>
          </a:r>
          <a:endParaRPr lang="en-US" dirty="0"/>
        </a:p>
      </dgm:t>
    </dgm:pt>
    <dgm:pt modelId="{F2DC7278-D65B-3049-A823-6D6DE9D3593A}" type="parTrans" cxnId="{C4A5110A-9903-234D-ACAB-CAA0015105FC}">
      <dgm:prSet/>
      <dgm:spPr/>
      <dgm:t>
        <a:bodyPr/>
        <a:lstStyle/>
        <a:p>
          <a:endParaRPr lang="en-US"/>
        </a:p>
      </dgm:t>
    </dgm:pt>
    <dgm:pt modelId="{0BE7FC97-6B91-8F43-87F6-B61E7A486C36}" type="sibTrans" cxnId="{C4A5110A-9903-234D-ACAB-CAA0015105FC}">
      <dgm:prSet/>
      <dgm:spPr/>
      <dgm:t>
        <a:bodyPr/>
        <a:lstStyle/>
        <a:p>
          <a:endParaRPr lang="en-US"/>
        </a:p>
      </dgm:t>
    </dgm:pt>
    <dgm:pt modelId="{1ED6B86E-B46F-0B42-8E8F-F5B1C0B10C2A}">
      <dgm:prSet phldrT="[Text]"/>
      <dgm:spPr/>
      <dgm:t>
        <a:bodyPr/>
        <a:lstStyle/>
        <a:p>
          <a:r>
            <a:rPr lang="en-US" dirty="0" smtClean="0"/>
            <a:t>Self confident</a:t>
          </a:r>
          <a:endParaRPr lang="en-US" dirty="0"/>
        </a:p>
      </dgm:t>
    </dgm:pt>
    <dgm:pt modelId="{55C14347-2FFA-F749-B0DA-9D5106979DC2}" type="parTrans" cxnId="{3834E30A-CF53-304A-9AFB-AD85CCF7ADE9}">
      <dgm:prSet/>
      <dgm:spPr/>
      <dgm:t>
        <a:bodyPr/>
        <a:lstStyle/>
        <a:p>
          <a:endParaRPr lang="en-US"/>
        </a:p>
      </dgm:t>
    </dgm:pt>
    <dgm:pt modelId="{1CB3BC82-77CA-9941-B861-4A4F6C1B6791}" type="sibTrans" cxnId="{3834E30A-CF53-304A-9AFB-AD85CCF7ADE9}">
      <dgm:prSet/>
      <dgm:spPr/>
      <dgm:t>
        <a:bodyPr/>
        <a:lstStyle/>
        <a:p>
          <a:endParaRPr lang="en-US"/>
        </a:p>
      </dgm:t>
    </dgm:pt>
    <dgm:pt modelId="{57AC7F02-5350-974B-906E-CB31A80D68A1}">
      <dgm:prSet phldrT="[Text]"/>
      <dgm:spPr/>
      <dgm:t>
        <a:bodyPr/>
        <a:lstStyle/>
        <a:p>
          <a:r>
            <a:rPr lang="en-US" dirty="0" smtClean="0"/>
            <a:t>Making Plans</a:t>
          </a:r>
          <a:endParaRPr lang="en-US" dirty="0"/>
        </a:p>
      </dgm:t>
    </dgm:pt>
    <dgm:pt modelId="{A04EC36D-650D-5749-AE92-EA379BE97118}" type="parTrans" cxnId="{17B3FC5A-B027-D74D-BA05-E127B58C3E72}">
      <dgm:prSet/>
      <dgm:spPr/>
      <dgm:t>
        <a:bodyPr/>
        <a:lstStyle/>
        <a:p>
          <a:endParaRPr lang="en-US"/>
        </a:p>
      </dgm:t>
    </dgm:pt>
    <dgm:pt modelId="{5D5EC81E-633F-5A40-947E-FA1BD22B210D}" type="sibTrans" cxnId="{17B3FC5A-B027-D74D-BA05-E127B58C3E72}">
      <dgm:prSet/>
      <dgm:spPr/>
      <dgm:t>
        <a:bodyPr/>
        <a:lstStyle/>
        <a:p>
          <a:endParaRPr lang="en-US"/>
        </a:p>
      </dgm:t>
    </dgm:pt>
    <dgm:pt modelId="{3B327537-5FA9-7440-9763-B5D923A4E502}">
      <dgm:prSet phldrT="[Text]"/>
      <dgm:spPr/>
      <dgm:t>
        <a:bodyPr/>
        <a:lstStyle/>
        <a:p>
          <a:r>
            <a:rPr lang="en-US" dirty="0" smtClean="0"/>
            <a:t>Aggression</a:t>
          </a:r>
          <a:endParaRPr lang="en-US" dirty="0"/>
        </a:p>
      </dgm:t>
    </dgm:pt>
    <dgm:pt modelId="{269030A5-F960-CA45-B5A4-E09190C6A805}" type="parTrans" cxnId="{18CEB4A2-FE39-0245-83B9-016841AA2147}">
      <dgm:prSet/>
      <dgm:spPr/>
      <dgm:t>
        <a:bodyPr/>
        <a:lstStyle/>
        <a:p>
          <a:endParaRPr lang="en-US"/>
        </a:p>
      </dgm:t>
    </dgm:pt>
    <dgm:pt modelId="{B1C32605-BD65-1C45-BDBC-C9E2C6866FD1}" type="sibTrans" cxnId="{18CEB4A2-FE39-0245-83B9-016841AA2147}">
      <dgm:prSet/>
      <dgm:spPr/>
      <dgm:t>
        <a:bodyPr/>
        <a:lstStyle/>
        <a:p>
          <a:endParaRPr lang="en-US"/>
        </a:p>
      </dgm:t>
    </dgm:pt>
    <dgm:pt modelId="{2CABF7E1-6861-2245-83DD-AA3112C41ED2}">
      <dgm:prSet/>
      <dgm:spPr/>
      <dgm:t>
        <a:bodyPr/>
        <a:lstStyle/>
        <a:p>
          <a:r>
            <a:rPr lang="en-US" dirty="0" smtClean="0"/>
            <a:t>Psychosis</a:t>
          </a:r>
          <a:endParaRPr lang="en-US" dirty="0"/>
        </a:p>
      </dgm:t>
    </dgm:pt>
    <dgm:pt modelId="{55285E43-4155-3048-82B6-165B04F81435}" type="parTrans" cxnId="{082BF5C2-EC4B-1243-93AF-B76B01BDE06F}">
      <dgm:prSet/>
      <dgm:spPr/>
      <dgm:t>
        <a:bodyPr/>
        <a:lstStyle/>
        <a:p>
          <a:endParaRPr lang="en-US"/>
        </a:p>
      </dgm:t>
    </dgm:pt>
    <dgm:pt modelId="{04CDA7CA-CC28-EF40-8550-3B50B378E0A7}" type="sibTrans" cxnId="{082BF5C2-EC4B-1243-93AF-B76B01BDE06F}">
      <dgm:prSet/>
      <dgm:spPr/>
      <dgm:t>
        <a:bodyPr/>
        <a:lstStyle/>
        <a:p>
          <a:endParaRPr lang="en-US"/>
        </a:p>
      </dgm:t>
    </dgm:pt>
    <dgm:pt modelId="{8D4056C5-B8A7-DB43-B54A-8D66DE0B7E50}">
      <dgm:prSet/>
      <dgm:spPr/>
      <dgm:t>
        <a:bodyPr/>
        <a:lstStyle/>
        <a:p>
          <a:r>
            <a:rPr lang="en-US" dirty="0" smtClean="0"/>
            <a:t>Impulsivity</a:t>
          </a:r>
          <a:endParaRPr lang="en-US" dirty="0"/>
        </a:p>
      </dgm:t>
    </dgm:pt>
    <dgm:pt modelId="{19735011-BE5E-1C4A-ACDD-F7FB853BB49E}" type="parTrans" cxnId="{A1807932-9B29-FE4B-9A1B-6367DAF8BA90}">
      <dgm:prSet/>
      <dgm:spPr/>
      <dgm:t>
        <a:bodyPr/>
        <a:lstStyle/>
        <a:p>
          <a:endParaRPr lang="en-US"/>
        </a:p>
      </dgm:t>
    </dgm:pt>
    <dgm:pt modelId="{64D9E9EE-6DEF-6340-9D86-DE40BB5F1AAE}" type="sibTrans" cxnId="{A1807932-9B29-FE4B-9A1B-6367DAF8BA90}">
      <dgm:prSet/>
      <dgm:spPr/>
      <dgm:t>
        <a:bodyPr/>
        <a:lstStyle/>
        <a:p>
          <a:endParaRPr lang="en-US"/>
        </a:p>
      </dgm:t>
    </dgm:pt>
    <dgm:pt modelId="{8F519A50-0086-434E-982A-3446BDC67FD5}" type="pres">
      <dgm:prSet presAssocID="{BE40AF6D-EF13-7341-89E2-20170ED9578A}" presName="composite" presStyleCnt="0">
        <dgm:presLayoutVars>
          <dgm:chMax val="1"/>
          <dgm:dir/>
          <dgm:resizeHandles val="exact"/>
        </dgm:presLayoutVars>
      </dgm:prSet>
      <dgm:spPr/>
      <dgm:t>
        <a:bodyPr/>
        <a:lstStyle/>
        <a:p>
          <a:endParaRPr lang="en-US"/>
        </a:p>
      </dgm:t>
    </dgm:pt>
    <dgm:pt modelId="{06838B7F-B187-6F49-9CC4-0902E73D0993}" type="pres">
      <dgm:prSet presAssocID="{BE40AF6D-EF13-7341-89E2-20170ED9578A}" presName="radial" presStyleCnt="0">
        <dgm:presLayoutVars>
          <dgm:animLvl val="ctr"/>
        </dgm:presLayoutVars>
      </dgm:prSet>
      <dgm:spPr/>
      <dgm:t>
        <a:bodyPr/>
        <a:lstStyle/>
        <a:p>
          <a:endParaRPr lang="en-US"/>
        </a:p>
      </dgm:t>
    </dgm:pt>
    <dgm:pt modelId="{C585BAD0-B5F2-2E4B-963C-40D32D3530AE}" type="pres">
      <dgm:prSet presAssocID="{CA6B6E16-AE7D-C747-9F05-36A1AA322FB1}" presName="centerShape" presStyleLbl="vennNode1" presStyleIdx="0" presStyleCnt="7"/>
      <dgm:spPr/>
      <dgm:t>
        <a:bodyPr/>
        <a:lstStyle/>
        <a:p>
          <a:endParaRPr lang="en-US"/>
        </a:p>
      </dgm:t>
    </dgm:pt>
    <dgm:pt modelId="{62B9306A-095D-6C44-8C55-CE6E212CECB8}" type="pres">
      <dgm:prSet presAssocID="{66186055-0F20-504C-B622-1265EC35498B}" presName="node" presStyleLbl="vennNode1" presStyleIdx="1" presStyleCnt="7">
        <dgm:presLayoutVars>
          <dgm:bulletEnabled val="1"/>
        </dgm:presLayoutVars>
      </dgm:prSet>
      <dgm:spPr/>
      <dgm:t>
        <a:bodyPr/>
        <a:lstStyle/>
        <a:p>
          <a:endParaRPr lang="en-US"/>
        </a:p>
      </dgm:t>
    </dgm:pt>
    <dgm:pt modelId="{49C176F2-D90D-694F-A586-7608AD575AC2}" type="pres">
      <dgm:prSet presAssocID="{1ED6B86E-B46F-0B42-8E8F-F5B1C0B10C2A}" presName="node" presStyleLbl="vennNode1" presStyleIdx="2" presStyleCnt="7">
        <dgm:presLayoutVars>
          <dgm:bulletEnabled val="1"/>
        </dgm:presLayoutVars>
      </dgm:prSet>
      <dgm:spPr/>
      <dgm:t>
        <a:bodyPr/>
        <a:lstStyle/>
        <a:p>
          <a:endParaRPr lang="en-US"/>
        </a:p>
      </dgm:t>
    </dgm:pt>
    <dgm:pt modelId="{B4AE94FA-C090-814A-BF01-79BD34870C38}" type="pres">
      <dgm:prSet presAssocID="{57AC7F02-5350-974B-906E-CB31A80D68A1}" presName="node" presStyleLbl="vennNode1" presStyleIdx="3" presStyleCnt="7">
        <dgm:presLayoutVars>
          <dgm:bulletEnabled val="1"/>
        </dgm:presLayoutVars>
      </dgm:prSet>
      <dgm:spPr/>
      <dgm:t>
        <a:bodyPr/>
        <a:lstStyle/>
        <a:p>
          <a:endParaRPr lang="en-US"/>
        </a:p>
      </dgm:t>
    </dgm:pt>
    <dgm:pt modelId="{DFDF3AE7-3DE9-2F43-8D3F-19A16A00CAF1}" type="pres">
      <dgm:prSet presAssocID="{3B327537-5FA9-7440-9763-B5D923A4E502}" presName="node" presStyleLbl="vennNode1" presStyleIdx="4" presStyleCnt="7">
        <dgm:presLayoutVars>
          <dgm:bulletEnabled val="1"/>
        </dgm:presLayoutVars>
      </dgm:prSet>
      <dgm:spPr/>
      <dgm:t>
        <a:bodyPr/>
        <a:lstStyle/>
        <a:p>
          <a:endParaRPr lang="en-US"/>
        </a:p>
      </dgm:t>
    </dgm:pt>
    <dgm:pt modelId="{F8940DB6-C602-F241-BE9B-C86313114496}" type="pres">
      <dgm:prSet presAssocID="{2CABF7E1-6861-2245-83DD-AA3112C41ED2}" presName="node" presStyleLbl="vennNode1" presStyleIdx="5" presStyleCnt="7">
        <dgm:presLayoutVars>
          <dgm:bulletEnabled val="1"/>
        </dgm:presLayoutVars>
      </dgm:prSet>
      <dgm:spPr/>
      <dgm:t>
        <a:bodyPr/>
        <a:lstStyle/>
        <a:p>
          <a:endParaRPr lang="en-US"/>
        </a:p>
      </dgm:t>
    </dgm:pt>
    <dgm:pt modelId="{DA68BB1A-E962-AA48-88FD-A2029F4AEE98}" type="pres">
      <dgm:prSet presAssocID="{8D4056C5-B8A7-DB43-B54A-8D66DE0B7E50}" presName="node" presStyleLbl="vennNode1" presStyleIdx="6" presStyleCnt="7">
        <dgm:presLayoutVars>
          <dgm:bulletEnabled val="1"/>
        </dgm:presLayoutVars>
      </dgm:prSet>
      <dgm:spPr/>
      <dgm:t>
        <a:bodyPr/>
        <a:lstStyle/>
        <a:p>
          <a:endParaRPr lang="en-US"/>
        </a:p>
      </dgm:t>
    </dgm:pt>
  </dgm:ptLst>
  <dgm:cxnLst>
    <dgm:cxn modelId="{B95D3483-3096-45C8-968F-08CFAC7434B4}" type="presOf" srcId="{57AC7F02-5350-974B-906E-CB31A80D68A1}" destId="{B4AE94FA-C090-814A-BF01-79BD34870C38}" srcOrd="0" destOrd="0" presId="urn:microsoft.com/office/officeart/2005/8/layout/radial3"/>
    <dgm:cxn modelId="{A1807932-9B29-FE4B-9A1B-6367DAF8BA90}" srcId="{CA6B6E16-AE7D-C747-9F05-36A1AA322FB1}" destId="{8D4056C5-B8A7-DB43-B54A-8D66DE0B7E50}" srcOrd="5" destOrd="0" parTransId="{19735011-BE5E-1C4A-ACDD-F7FB853BB49E}" sibTransId="{64D9E9EE-6DEF-6340-9D86-DE40BB5F1AAE}"/>
    <dgm:cxn modelId="{3834E30A-CF53-304A-9AFB-AD85CCF7ADE9}" srcId="{CA6B6E16-AE7D-C747-9F05-36A1AA322FB1}" destId="{1ED6B86E-B46F-0B42-8E8F-F5B1C0B10C2A}" srcOrd="1" destOrd="0" parTransId="{55C14347-2FFA-F749-B0DA-9D5106979DC2}" sibTransId="{1CB3BC82-77CA-9941-B861-4A4F6C1B6791}"/>
    <dgm:cxn modelId="{18CEB4A2-FE39-0245-83B9-016841AA2147}" srcId="{CA6B6E16-AE7D-C747-9F05-36A1AA322FB1}" destId="{3B327537-5FA9-7440-9763-B5D923A4E502}" srcOrd="3" destOrd="0" parTransId="{269030A5-F960-CA45-B5A4-E09190C6A805}" sibTransId="{B1C32605-BD65-1C45-BDBC-C9E2C6866FD1}"/>
    <dgm:cxn modelId="{244BF5E0-3B81-4EC1-84FD-6B3E5E3A3B13}" type="presOf" srcId="{1ED6B86E-B46F-0B42-8E8F-F5B1C0B10C2A}" destId="{49C176F2-D90D-694F-A586-7608AD575AC2}" srcOrd="0" destOrd="0" presId="urn:microsoft.com/office/officeart/2005/8/layout/radial3"/>
    <dgm:cxn modelId="{C4A5110A-9903-234D-ACAB-CAA0015105FC}" srcId="{CA6B6E16-AE7D-C747-9F05-36A1AA322FB1}" destId="{66186055-0F20-504C-B622-1265EC35498B}" srcOrd="0" destOrd="0" parTransId="{F2DC7278-D65B-3049-A823-6D6DE9D3593A}" sibTransId="{0BE7FC97-6B91-8F43-87F6-B61E7A486C36}"/>
    <dgm:cxn modelId="{4AE80AF1-1F15-4060-B13C-82DB60ADE7D9}" type="presOf" srcId="{2CABF7E1-6861-2245-83DD-AA3112C41ED2}" destId="{F8940DB6-C602-F241-BE9B-C86313114496}" srcOrd="0" destOrd="0" presId="urn:microsoft.com/office/officeart/2005/8/layout/radial3"/>
    <dgm:cxn modelId="{714816E2-234C-4C1D-9B45-3D7BE782EC94}" type="presOf" srcId="{BE40AF6D-EF13-7341-89E2-20170ED9578A}" destId="{8F519A50-0086-434E-982A-3446BDC67FD5}" srcOrd="0" destOrd="0" presId="urn:microsoft.com/office/officeart/2005/8/layout/radial3"/>
    <dgm:cxn modelId="{082BF5C2-EC4B-1243-93AF-B76B01BDE06F}" srcId="{CA6B6E16-AE7D-C747-9F05-36A1AA322FB1}" destId="{2CABF7E1-6861-2245-83DD-AA3112C41ED2}" srcOrd="4" destOrd="0" parTransId="{55285E43-4155-3048-82B6-165B04F81435}" sibTransId="{04CDA7CA-CC28-EF40-8550-3B50B378E0A7}"/>
    <dgm:cxn modelId="{884629A8-711D-43D0-B366-C5FFF6DC939D}" type="presOf" srcId="{CA6B6E16-AE7D-C747-9F05-36A1AA322FB1}" destId="{C585BAD0-B5F2-2E4B-963C-40D32D3530AE}" srcOrd="0" destOrd="0" presId="urn:microsoft.com/office/officeart/2005/8/layout/radial3"/>
    <dgm:cxn modelId="{43C37AF9-ADCC-493C-A486-99DEE2C3DEC4}" type="presOf" srcId="{66186055-0F20-504C-B622-1265EC35498B}" destId="{62B9306A-095D-6C44-8C55-CE6E212CECB8}" srcOrd="0" destOrd="0" presId="urn:microsoft.com/office/officeart/2005/8/layout/radial3"/>
    <dgm:cxn modelId="{17B3FC5A-B027-D74D-BA05-E127B58C3E72}" srcId="{CA6B6E16-AE7D-C747-9F05-36A1AA322FB1}" destId="{57AC7F02-5350-974B-906E-CB31A80D68A1}" srcOrd="2" destOrd="0" parTransId="{A04EC36D-650D-5749-AE92-EA379BE97118}" sibTransId="{5D5EC81E-633F-5A40-947E-FA1BD22B210D}"/>
    <dgm:cxn modelId="{F5A18570-AD42-46DB-86C4-FB058ABD56A4}" type="presOf" srcId="{3B327537-5FA9-7440-9763-B5D923A4E502}" destId="{DFDF3AE7-3DE9-2F43-8D3F-19A16A00CAF1}" srcOrd="0" destOrd="0" presId="urn:microsoft.com/office/officeart/2005/8/layout/radial3"/>
    <dgm:cxn modelId="{B9BA41F0-1C08-45F4-9834-82AED2125719}" type="presOf" srcId="{8D4056C5-B8A7-DB43-B54A-8D66DE0B7E50}" destId="{DA68BB1A-E962-AA48-88FD-A2029F4AEE98}" srcOrd="0" destOrd="0" presId="urn:microsoft.com/office/officeart/2005/8/layout/radial3"/>
    <dgm:cxn modelId="{E2DABEC5-2114-6A4D-B938-46EE31395054}" srcId="{BE40AF6D-EF13-7341-89E2-20170ED9578A}" destId="{CA6B6E16-AE7D-C747-9F05-36A1AA322FB1}" srcOrd="0" destOrd="0" parTransId="{C90CE994-7B32-7B4C-8BA6-4CAA4E59D8AA}" sibTransId="{69CC4A71-F4A2-0D4C-85B2-74850D7EB74E}"/>
    <dgm:cxn modelId="{B40BA9AD-17C9-429B-8D03-ACF154BF534B}" type="presParOf" srcId="{8F519A50-0086-434E-982A-3446BDC67FD5}" destId="{06838B7F-B187-6F49-9CC4-0902E73D0993}" srcOrd="0" destOrd="0" presId="urn:microsoft.com/office/officeart/2005/8/layout/radial3"/>
    <dgm:cxn modelId="{1EC7968D-48FF-484D-8647-F88E66E1D75F}" type="presParOf" srcId="{06838B7F-B187-6F49-9CC4-0902E73D0993}" destId="{C585BAD0-B5F2-2E4B-963C-40D32D3530AE}" srcOrd="0" destOrd="0" presId="urn:microsoft.com/office/officeart/2005/8/layout/radial3"/>
    <dgm:cxn modelId="{4CEAC525-112E-49C2-92CA-EF29A97BDD09}" type="presParOf" srcId="{06838B7F-B187-6F49-9CC4-0902E73D0993}" destId="{62B9306A-095D-6C44-8C55-CE6E212CECB8}" srcOrd="1" destOrd="0" presId="urn:microsoft.com/office/officeart/2005/8/layout/radial3"/>
    <dgm:cxn modelId="{4EBE3AF4-E894-4BDC-8E5C-2FF93B521AEC}" type="presParOf" srcId="{06838B7F-B187-6F49-9CC4-0902E73D0993}" destId="{49C176F2-D90D-694F-A586-7608AD575AC2}" srcOrd="2" destOrd="0" presId="urn:microsoft.com/office/officeart/2005/8/layout/radial3"/>
    <dgm:cxn modelId="{48E5C195-BD8F-4041-8F4B-C50F4CC73987}" type="presParOf" srcId="{06838B7F-B187-6F49-9CC4-0902E73D0993}" destId="{B4AE94FA-C090-814A-BF01-79BD34870C38}" srcOrd="3" destOrd="0" presId="urn:microsoft.com/office/officeart/2005/8/layout/radial3"/>
    <dgm:cxn modelId="{D9BE164B-1270-4C1C-AB12-7ACE8DB1F11A}" type="presParOf" srcId="{06838B7F-B187-6F49-9CC4-0902E73D0993}" destId="{DFDF3AE7-3DE9-2F43-8D3F-19A16A00CAF1}" srcOrd="4" destOrd="0" presId="urn:microsoft.com/office/officeart/2005/8/layout/radial3"/>
    <dgm:cxn modelId="{B9118766-71B8-4896-B589-584F5795FC76}" type="presParOf" srcId="{06838B7F-B187-6F49-9CC4-0902E73D0993}" destId="{F8940DB6-C602-F241-BE9B-C86313114496}" srcOrd="5" destOrd="0" presId="urn:microsoft.com/office/officeart/2005/8/layout/radial3"/>
    <dgm:cxn modelId="{5567199E-6196-405E-A404-B4CD9B325DB8}" type="presParOf" srcId="{06838B7F-B187-6F49-9CC4-0902E73D0993}" destId="{DA68BB1A-E962-AA48-88FD-A2029F4AEE98}"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B3DDE5-CA3A-4F4B-84C3-F3F97AFB0934}" type="doc">
      <dgm:prSet loTypeId="urn:microsoft.com/office/officeart/2005/8/layout/radial3" loCatId="" qsTypeId="urn:microsoft.com/office/officeart/2005/8/quickstyle/simple4" qsCatId="simple" csTypeId="urn:microsoft.com/office/officeart/2005/8/colors/colorful1#2" csCatId="colorful" phldr="1"/>
      <dgm:spPr/>
      <dgm:t>
        <a:bodyPr/>
        <a:lstStyle/>
        <a:p>
          <a:endParaRPr lang="en-US"/>
        </a:p>
      </dgm:t>
    </dgm:pt>
    <dgm:pt modelId="{755E4935-AC79-1049-B7E4-BE18F85A44BC}">
      <dgm:prSet phldrT="[Text]"/>
      <dgm:spPr/>
      <dgm:t>
        <a:bodyPr/>
        <a:lstStyle/>
        <a:p>
          <a:r>
            <a:rPr lang="en-US" dirty="0" smtClean="0"/>
            <a:t>Depressed Mood</a:t>
          </a:r>
          <a:endParaRPr lang="en-US" dirty="0"/>
        </a:p>
      </dgm:t>
    </dgm:pt>
    <dgm:pt modelId="{0CDE0A21-792B-8746-83C3-6EB972F6FF6A}" type="parTrans" cxnId="{A77C40E4-59E8-AC4F-A5FB-F4E8857C4C93}">
      <dgm:prSet/>
      <dgm:spPr/>
      <dgm:t>
        <a:bodyPr/>
        <a:lstStyle/>
        <a:p>
          <a:endParaRPr lang="en-US"/>
        </a:p>
      </dgm:t>
    </dgm:pt>
    <dgm:pt modelId="{164C5737-8740-3749-80E5-E25AB9D11522}" type="sibTrans" cxnId="{A77C40E4-59E8-AC4F-A5FB-F4E8857C4C93}">
      <dgm:prSet/>
      <dgm:spPr/>
      <dgm:t>
        <a:bodyPr/>
        <a:lstStyle/>
        <a:p>
          <a:endParaRPr lang="en-US"/>
        </a:p>
      </dgm:t>
    </dgm:pt>
    <dgm:pt modelId="{E3D7A696-E72D-DB47-9ABC-68A9844F33FD}">
      <dgm:prSet phldrT="[Text]"/>
      <dgm:spPr/>
      <dgm:t>
        <a:bodyPr/>
        <a:lstStyle/>
        <a:p>
          <a:r>
            <a:rPr lang="en-US" dirty="0" err="1" smtClean="0"/>
            <a:t>Anhedonia</a:t>
          </a:r>
          <a:endParaRPr lang="en-US" dirty="0"/>
        </a:p>
      </dgm:t>
    </dgm:pt>
    <dgm:pt modelId="{B469480A-FF80-F04A-9402-C64F00BD5CA0}" type="parTrans" cxnId="{67852DA3-F2C5-8D4B-9B0C-58D1D85055D4}">
      <dgm:prSet/>
      <dgm:spPr/>
      <dgm:t>
        <a:bodyPr/>
        <a:lstStyle/>
        <a:p>
          <a:endParaRPr lang="en-US"/>
        </a:p>
      </dgm:t>
    </dgm:pt>
    <dgm:pt modelId="{85662A64-ACE5-C94F-A9D9-59D6FDB49768}" type="sibTrans" cxnId="{67852DA3-F2C5-8D4B-9B0C-58D1D85055D4}">
      <dgm:prSet/>
      <dgm:spPr/>
      <dgm:t>
        <a:bodyPr/>
        <a:lstStyle/>
        <a:p>
          <a:endParaRPr lang="en-US"/>
        </a:p>
      </dgm:t>
    </dgm:pt>
    <dgm:pt modelId="{0D8722BC-B2FB-604F-9A9F-A17464927DF4}">
      <dgm:prSet phldrT="[Text]"/>
      <dgm:spPr/>
      <dgm:t>
        <a:bodyPr/>
        <a:lstStyle/>
        <a:p>
          <a:r>
            <a:rPr lang="en-US" dirty="0" smtClean="0"/>
            <a:t>Self Depreciation</a:t>
          </a:r>
          <a:endParaRPr lang="en-US" dirty="0"/>
        </a:p>
      </dgm:t>
    </dgm:pt>
    <dgm:pt modelId="{1D86C995-C08D-2941-82D5-2420E54578EF}" type="parTrans" cxnId="{8E1769FD-FE20-9147-B977-9E7D86A0A19D}">
      <dgm:prSet/>
      <dgm:spPr/>
      <dgm:t>
        <a:bodyPr/>
        <a:lstStyle/>
        <a:p>
          <a:endParaRPr lang="en-US"/>
        </a:p>
      </dgm:t>
    </dgm:pt>
    <dgm:pt modelId="{F7FC4352-E7AE-4643-AE8C-2ADADDEA6011}" type="sibTrans" cxnId="{8E1769FD-FE20-9147-B977-9E7D86A0A19D}">
      <dgm:prSet/>
      <dgm:spPr/>
      <dgm:t>
        <a:bodyPr/>
        <a:lstStyle/>
        <a:p>
          <a:endParaRPr lang="en-US"/>
        </a:p>
      </dgm:t>
    </dgm:pt>
    <dgm:pt modelId="{EE9FF06F-4664-BA4C-AAC9-F15D09D2839D}">
      <dgm:prSet phldrT="[Text]"/>
      <dgm:spPr/>
      <dgm:t>
        <a:bodyPr/>
        <a:lstStyle/>
        <a:p>
          <a:r>
            <a:rPr lang="en-US" dirty="0" smtClean="0"/>
            <a:t>Loss of Interest</a:t>
          </a:r>
          <a:endParaRPr lang="en-US" dirty="0"/>
        </a:p>
      </dgm:t>
    </dgm:pt>
    <dgm:pt modelId="{FDCAA46E-237C-0244-9600-9C4E2B8FF971}" type="parTrans" cxnId="{E48D91E1-E199-BA46-A788-431A5EE741E4}">
      <dgm:prSet/>
      <dgm:spPr/>
      <dgm:t>
        <a:bodyPr/>
        <a:lstStyle/>
        <a:p>
          <a:endParaRPr lang="en-US"/>
        </a:p>
      </dgm:t>
    </dgm:pt>
    <dgm:pt modelId="{15A25EBA-0B68-764F-857F-6FD8412FEC8E}" type="sibTrans" cxnId="{E48D91E1-E199-BA46-A788-431A5EE741E4}">
      <dgm:prSet/>
      <dgm:spPr/>
      <dgm:t>
        <a:bodyPr/>
        <a:lstStyle/>
        <a:p>
          <a:endParaRPr lang="en-US"/>
        </a:p>
      </dgm:t>
    </dgm:pt>
    <dgm:pt modelId="{3B31158A-4350-884C-A192-88D9CFDAC7F3}">
      <dgm:prSet phldrT="[Text]"/>
      <dgm:spPr/>
      <dgm:t>
        <a:bodyPr/>
        <a:lstStyle/>
        <a:p>
          <a:r>
            <a:rPr lang="en-US" dirty="0" smtClean="0"/>
            <a:t>Guilt</a:t>
          </a:r>
          <a:endParaRPr lang="en-US" dirty="0"/>
        </a:p>
      </dgm:t>
    </dgm:pt>
    <dgm:pt modelId="{C59A32A0-3E2C-914F-997C-E61119317776}" type="parTrans" cxnId="{511BC262-4F79-2046-B813-241497E3B7D2}">
      <dgm:prSet/>
      <dgm:spPr/>
      <dgm:t>
        <a:bodyPr/>
        <a:lstStyle/>
        <a:p>
          <a:endParaRPr lang="en-US"/>
        </a:p>
      </dgm:t>
    </dgm:pt>
    <dgm:pt modelId="{7C22A9B3-A278-D046-8B59-23BAE460169D}" type="sibTrans" cxnId="{511BC262-4F79-2046-B813-241497E3B7D2}">
      <dgm:prSet/>
      <dgm:spPr/>
      <dgm:t>
        <a:bodyPr/>
        <a:lstStyle/>
        <a:p>
          <a:endParaRPr lang="en-US"/>
        </a:p>
      </dgm:t>
    </dgm:pt>
    <dgm:pt modelId="{0FC1EBD3-0156-FD47-AF20-9F7412A2A73D}">
      <dgm:prSet/>
      <dgm:spPr/>
      <dgm:t>
        <a:bodyPr/>
        <a:lstStyle/>
        <a:p>
          <a:r>
            <a:rPr lang="en-US" dirty="0" smtClean="0"/>
            <a:t>Hopelessness</a:t>
          </a:r>
          <a:endParaRPr lang="en-US" dirty="0"/>
        </a:p>
      </dgm:t>
    </dgm:pt>
    <dgm:pt modelId="{777DA12B-9B47-2146-A2F9-FED46A16FDBF}" type="parTrans" cxnId="{99A2D252-D8AB-7F4C-9168-48D9D6CA05D4}">
      <dgm:prSet/>
      <dgm:spPr/>
      <dgm:t>
        <a:bodyPr/>
        <a:lstStyle/>
        <a:p>
          <a:endParaRPr lang="en-US"/>
        </a:p>
      </dgm:t>
    </dgm:pt>
    <dgm:pt modelId="{BF7597F8-4760-0E48-A757-369006256936}" type="sibTrans" cxnId="{99A2D252-D8AB-7F4C-9168-48D9D6CA05D4}">
      <dgm:prSet/>
      <dgm:spPr/>
      <dgm:t>
        <a:bodyPr/>
        <a:lstStyle/>
        <a:p>
          <a:endParaRPr lang="en-US"/>
        </a:p>
      </dgm:t>
    </dgm:pt>
    <dgm:pt modelId="{CDF1A083-3835-9E41-8355-717AA6C0ABCE}">
      <dgm:prSet/>
      <dgm:spPr/>
      <dgm:t>
        <a:bodyPr/>
        <a:lstStyle/>
        <a:p>
          <a:r>
            <a:rPr lang="en-US" dirty="0" smtClean="0"/>
            <a:t>Suicidal ideas/ plans</a:t>
          </a:r>
          <a:endParaRPr lang="en-US" dirty="0"/>
        </a:p>
      </dgm:t>
    </dgm:pt>
    <dgm:pt modelId="{D4034868-6569-6049-9AA9-3EDE5B891D49}" type="parTrans" cxnId="{C99C06A8-34CF-E449-80EA-5A680FBD4D6A}">
      <dgm:prSet/>
      <dgm:spPr/>
      <dgm:t>
        <a:bodyPr/>
        <a:lstStyle/>
        <a:p>
          <a:endParaRPr lang="en-US"/>
        </a:p>
      </dgm:t>
    </dgm:pt>
    <dgm:pt modelId="{399BC2D2-B672-C84E-B8D2-8577535F1EBF}" type="sibTrans" cxnId="{C99C06A8-34CF-E449-80EA-5A680FBD4D6A}">
      <dgm:prSet/>
      <dgm:spPr/>
      <dgm:t>
        <a:bodyPr/>
        <a:lstStyle/>
        <a:p>
          <a:endParaRPr lang="en-US"/>
        </a:p>
      </dgm:t>
    </dgm:pt>
    <dgm:pt modelId="{65949FCD-73F8-584F-821E-D685C4886443}" type="pres">
      <dgm:prSet presAssocID="{C7B3DDE5-CA3A-4F4B-84C3-F3F97AFB0934}" presName="composite" presStyleCnt="0">
        <dgm:presLayoutVars>
          <dgm:chMax val="1"/>
          <dgm:dir/>
          <dgm:resizeHandles val="exact"/>
        </dgm:presLayoutVars>
      </dgm:prSet>
      <dgm:spPr/>
      <dgm:t>
        <a:bodyPr/>
        <a:lstStyle/>
        <a:p>
          <a:endParaRPr lang="en-US"/>
        </a:p>
      </dgm:t>
    </dgm:pt>
    <dgm:pt modelId="{A1C540B8-C1C3-5A4A-97B4-A86F660C945C}" type="pres">
      <dgm:prSet presAssocID="{C7B3DDE5-CA3A-4F4B-84C3-F3F97AFB0934}" presName="radial" presStyleCnt="0">
        <dgm:presLayoutVars>
          <dgm:animLvl val="ctr"/>
        </dgm:presLayoutVars>
      </dgm:prSet>
      <dgm:spPr/>
    </dgm:pt>
    <dgm:pt modelId="{34880573-C471-3647-A2FF-4BA86F6C012E}" type="pres">
      <dgm:prSet presAssocID="{755E4935-AC79-1049-B7E4-BE18F85A44BC}" presName="centerShape" presStyleLbl="vennNode1" presStyleIdx="0" presStyleCnt="7"/>
      <dgm:spPr/>
      <dgm:t>
        <a:bodyPr/>
        <a:lstStyle/>
        <a:p>
          <a:endParaRPr lang="en-US"/>
        </a:p>
      </dgm:t>
    </dgm:pt>
    <dgm:pt modelId="{8EE9781C-5B0B-B043-9418-915FA062E236}" type="pres">
      <dgm:prSet presAssocID="{E3D7A696-E72D-DB47-9ABC-68A9844F33FD}" presName="node" presStyleLbl="vennNode1" presStyleIdx="1" presStyleCnt="7">
        <dgm:presLayoutVars>
          <dgm:bulletEnabled val="1"/>
        </dgm:presLayoutVars>
      </dgm:prSet>
      <dgm:spPr/>
      <dgm:t>
        <a:bodyPr/>
        <a:lstStyle/>
        <a:p>
          <a:endParaRPr lang="en-US"/>
        </a:p>
      </dgm:t>
    </dgm:pt>
    <dgm:pt modelId="{0961D3C0-4079-5341-870F-B66589229805}" type="pres">
      <dgm:prSet presAssocID="{0D8722BC-B2FB-604F-9A9F-A17464927DF4}" presName="node" presStyleLbl="vennNode1" presStyleIdx="2" presStyleCnt="7">
        <dgm:presLayoutVars>
          <dgm:bulletEnabled val="1"/>
        </dgm:presLayoutVars>
      </dgm:prSet>
      <dgm:spPr/>
      <dgm:t>
        <a:bodyPr/>
        <a:lstStyle/>
        <a:p>
          <a:endParaRPr lang="en-US"/>
        </a:p>
      </dgm:t>
    </dgm:pt>
    <dgm:pt modelId="{63459853-FF31-2E47-8AE2-26F4DED1290B}" type="pres">
      <dgm:prSet presAssocID="{0FC1EBD3-0156-FD47-AF20-9F7412A2A73D}" presName="node" presStyleLbl="vennNode1" presStyleIdx="3" presStyleCnt="7">
        <dgm:presLayoutVars>
          <dgm:bulletEnabled val="1"/>
        </dgm:presLayoutVars>
      </dgm:prSet>
      <dgm:spPr/>
      <dgm:t>
        <a:bodyPr/>
        <a:lstStyle/>
        <a:p>
          <a:endParaRPr lang="en-US"/>
        </a:p>
      </dgm:t>
    </dgm:pt>
    <dgm:pt modelId="{A918B2F5-4D20-3348-A464-25995A77D3D4}" type="pres">
      <dgm:prSet presAssocID="{CDF1A083-3835-9E41-8355-717AA6C0ABCE}" presName="node" presStyleLbl="vennNode1" presStyleIdx="4" presStyleCnt="7">
        <dgm:presLayoutVars>
          <dgm:bulletEnabled val="1"/>
        </dgm:presLayoutVars>
      </dgm:prSet>
      <dgm:spPr/>
      <dgm:t>
        <a:bodyPr/>
        <a:lstStyle/>
        <a:p>
          <a:endParaRPr lang="en-US"/>
        </a:p>
      </dgm:t>
    </dgm:pt>
    <dgm:pt modelId="{1E090016-58C0-104E-AD02-3B43FAB0CF66}" type="pres">
      <dgm:prSet presAssocID="{EE9FF06F-4664-BA4C-AAC9-F15D09D2839D}" presName="node" presStyleLbl="vennNode1" presStyleIdx="5" presStyleCnt="7">
        <dgm:presLayoutVars>
          <dgm:bulletEnabled val="1"/>
        </dgm:presLayoutVars>
      </dgm:prSet>
      <dgm:spPr/>
      <dgm:t>
        <a:bodyPr/>
        <a:lstStyle/>
        <a:p>
          <a:endParaRPr lang="en-US"/>
        </a:p>
      </dgm:t>
    </dgm:pt>
    <dgm:pt modelId="{180D134A-E1AF-6D45-85A7-3248E404E23E}" type="pres">
      <dgm:prSet presAssocID="{3B31158A-4350-884C-A192-88D9CFDAC7F3}" presName="node" presStyleLbl="vennNode1" presStyleIdx="6" presStyleCnt="7">
        <dgm:presLayoutVars>
          <dgm:bulletEnabled val="1"/>
        </dgm:presLayoutVars>
      </dgm:prSet>
      <dgm:spPr/>
      <dgm:t>
        <a:bodyPr/>
        <a:lstStyle/>
        <a:p>
          <a:endParaRPr lang="en-US"/>
        </a:p>
      </dgm:t>
    </dgm:pt>
  </dgm:ptLst>
  <dgm:cxnLst>
    <dgm:cxn modelId="{C0E73E1A-17F7-4D27-B1B1-A68722217E4E}" type="presOf" srcId="{EE9FF06F-4664-BA4C-AAC9-F15D09D2839D}" destId="{1E090016-58C0-104E-AD02-3B43FAB0CF66}" srcOrd="0" destOrd="0" presId="urn:microsoft.com/office/officeart/2005/8/layout/radial3"/>
    <dgm:cxn modelId="{C99C06A8-34CF-E449-80EA-5A680FBD4D6A}" srcId="{755E4935-AC79-1049-B7E4-BE18F85A44BC}" destId="{CDF1A083-3835-9E41-8355-717AA6C0ABCE}" srcOrd="3" destOrd="0" parTransId="{D4034868-6569-6049-9AA9-3EDE5B891D49}" sibTransId="{399BC2D2-B672-C84E-B8D2-8577535F1EBF}"/>
    <dgm:cxn modelId="{511BC262-4F79-2046-B813-241497E3B7D2}" srcId="{755E4935-AC79-1049-B7E4-BE18F85A44BC}" destId="{3B31158A-4350-884C-A192-88D9CFDAC7F3}" srcOrd="5" destOrd="0" parTransId="{C59A32A0-3E2C-914F-997C-E61119317776}" sibTransId="{7C22A9B3-A278-D046-8B59-23BAE460169D}"/>
    <dgm:cxn modelId="{A9B822C2-D35D-4D7D-A202-64D76011CE51}" type="presOf" srcId="{3B31158A-4350-884C-A192-88D9CFDAC7F3}" destId="{180D134A-E1AF-6D45-85A7-3248E404E23E}" srcOrd="0" destOrd="0" presId="urn:microsoft.com/office/officeart/2005/8/layout/radial3"/>
    <dgm:cxn modelId="{436F9302-5090-4202-9E7A-4B058BA37ABA}" type="presOf" srcId="{0D8722BC-B2FB-604F-9A9F-A17464927DF4}" destId="{0961D3C0-4079-5341-870F-B66589229805}" srcOrd="0" destOrd="0" presId="urn:microsoft.com/office/officeart/2005/8/layout/radial3"/>
    <dgm:cxn modelId="{8E1769FD-FE20-9147-B977-9E7D86A0A19D}" srcId="{755E4935-AC79-1049-B7E4-BE18F85A44BC}" destId="{0D8722BC-B2FB-604F-9A9F-A17464927DF4}" srcOrd="1" destOrd="0" parTransId="{1D86C995-C08D-2941-82D5-2420E54578EF}" sibTransId="{F7FC4352-E7AE-4643-AE8C-2ADADDEA6011}"/>
    <dgm:cxn modelId="{1FDFCDD2-C6E6-42D2-98B4-6BA26ED6A5B4}" type="presOf" srcId="{C7B3DDE5-CA3A-4F4B-84C3-F3F97AFB0934}" destId="{65949FCD-73F8-584F-821E-D685C4886443}" srcOrd="0" destOrd="0" presId="urn:microsoft.com/office/officeart/2005/8/layout/radial3"/>
    <dgm:cxn modelId="{E48D91E1-E199-BA46-A788-431A5EE741E4}" srcId="{755E4935-AC79-1049-B7E4-BE18F85A44BC}" destId="{EE9FF06F-4664-BA4C-AAC9-F15D09D2839D}" srcOrd="4" destOrd="0" parTransId="{FDCAA46E-237C-0244-9600-9C4E2B8FF971}" sibTransId="{15A25EBA-0B68-764F-857F-6FD8412FEC8E}"/>
    <dgm:cxn modelId="{2059C9FC-D7F4-441D-8DAF-E222ED01EF91}" type="presOf" srcId="{CDF1A083-3835-9E41-8355-717AA6C0ABCE}" destId="{A918B2F5-4D20-3348-A464-25995A77D3D4}" srcOrd="0" destOrd="0" presId="urn:microsoft.com/office/officeart/2005/8/layout/radial3"/>
    <dgm:cxn modelId="{11D4FF0D-F250-40EA-BBA6-B7FDD330851A}" type="presOf" srcId="{0FC1EBD3-0156-FD47-AF20-9F7412A2A73D}" destId="{63459853-FF31-2E47-8AE2-26F4DED1290B}" srcOrd="0" destOrd="0" presId="urn:microsoft.com/office/officeart/2005/8/layout/radial3"/>
    <dgm:cxn modelId="{A77C40E4-59E8-AC4F-A5FB-F4E8857C4C93}" srcId="{C7B3DDE5-CA3A-4F4B-84C3-F3F97AFB0934}" destId="{755E4935-AC79-1049-B7E4-BE18F85A44BC}" srcOrd="0" destOrd="0" parTransId="{0CDE0A21-792B-8746-83C3-6EB972F6FF6A}" sibTransId="{164C5737-8740-3749-80E5-E25AB9D11522}"/>
    <dgm:cxn modelId="{5490563E-2B2D-4832-BB03-94114369980C}" type="presOf" srcId="{E3D7A696-E72D-DB47-9ABC-68A9844F33FD}" destId="{8EE9781C-5B0B-B043-9418-915FA062E236}" srcOrd="0" destOrd="0" presId="urn:microsoft.com/office/officeart/2005/8/layout/radial3"/>
    <dgm:cxn modelId="{67852DA3-F2C5-8D4B-9B0C-58D1D85055D4}" srcId="{755E4935-AC79-1049-B7E4-BE18F85A44BC}" destId="{E3D7A696-E72D-DB47-9ABC-68A9844F33FD}" srcOrd="0" destOrd="0" parTransId="{B469480A-FF80-F04A-9402-C64F00BD5CA0}" sibTransId="{85662A64-ACE5-C94F-A9D9-59D6FDB49768}"/>
    <dgm:cxn modelId="{45B5A580-0126-4987-92A8-914DB959BCE9}" type="presOf" srcId="{755E4935-AC79-1049-B7E4-BE18F85A44BC}" destId="{34880573-C471-3647-A2FF-4BA86F6C012E}" srcOrd="0" destOrd="0" presId="urn:microsoft.com/office/officeart/2005/8/layout/radial3"/>
    <dgm:cxn modelId="{99A2D252-D8AB-7F4C-9168-48D9D6CA05D4}" srcId="{755E4935-AC79-1049-B7E4-BE18F85A44BC}" destId="{0FC1EBD3-0156-FD47-AF20-9F7412A2A73D}" srcOrd="2" destOrd="0" parTransId="{777DA12B-9B47-2146-A2F9-FED46A16FDBF}" sibTransId="{BF7597F8-4760-0E48-A757-369006256936}"/>
    <dgm:cxn modelId="{6C6E4C65-E65B-4C43-9C88-1103EF03C676}" type="presParOf" srcId="{65949FCD-73F8-584F-821E-D685C4886443}" destId="{A1C540B8-C1C3-5A4A-97B4-A86F660C945C}" srcOrd="0" destOrd="0" presId="urn:microsoft.com/office/officeart/2005/8/layout/radial3"/>
    <dgm:cxn modelId="{D50F657D-7B66-46B8-B9B7-C5177DCD270D}" type="presParOf" srcId="{A1C540B8-C1C3-5A4A-97B4-A86F660C945C}" destId="{34880573-C471-3647-A2FF-4BA86F6C012E}" srcOrd="0" destOrd="0" presId="urn:microsoft.com/office/officeart/2005/8/layout/radial3"/>
    <dgm:cxn modelId="{2FAA8B17-5A57-4689-B0BC-13FDC09526DB}" type="presParOf" srcId="{A1C540B8-C1C3-5A4A-97B4-A86F660C945C}" destId="{8EE9781C-5B0B-B043-9418-915FA062E236}" srcOrd="1" destOrd="0" presId="urn:microsoft.com/office/officeart/2005/8/layout/radial3"/>
    <dgm:cxn modelId="{99953AE2-8347-4901-9B4D-F89085BE249D}" type="presParOf" srcId="{A1C540B8-C1C3-5A4A-97B4-A86F660C945C}" destId="{0961D3C0-4079-5341-870F-B66589229805}" srcOrd="2" destOrd="0" presId="urn:microsoft.com/office/officeart/2005/8/layout/radial3"/>
    <dgm:cxn modelId="{893CD625-9B19-418A-A751-1D26B05EE56E}" type="presParOf" srcId="{A1C540B8-C1C3-5A4A-97B4-A86F660C945C}" destId="{63459853-FF31-2E47-8AE2-26F4DED1290B}" srcOrd="3" destOrd="0" presId="urn:microsoft.com/office/officeart/2005/8/layout/radial3"/>
    <dgm:cxn modelId="{3B87C326-F2A5-49CA-B001-0868CFEBE354}" type="presParOf" srcId="{A1C540B8-C1C3-5A4A-97B4-A86F660C945C}" destId="{A918B2F5-4D20-3348-A464-25995A77D3D4}" srcOrd="4" destOrd="0" presId="urn:microsoft.com/office/officeart/2005/8/layout/radial3"/>
    <dgm:cxn modelId="{8F2D8E83-1FF0-485B-BDC9-1AC9951F35FB}" type="presParOf" srcId="{A1C540B8-C1C3-5A4A-97B4-A86F660C945C}" destId="{1E090016-58C0-104E-AD02-3B43FAB0CF66}" srcOrd="5" destOrd="0" presId="urn:microsoft.com/office/officeart/2005/8/layout/radial3"/>
    <dgm:cxn modelId="{4314D122-C809-4730-9091-6AB3F1E2F6E5}" type="presParOf" srcId="{A1C540B8-C1C3-5A4A-97B4-A86F660C945C}" destId="{180D134A-E1AF-6D45-85A7-3248E404E23E}"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C8D516-A73E-1946-8B38-0B1A7E9C7AB0}">
      <dsp:nvSpPr>
        <dsp:cNvPr id="0" name=""/>
        <dsp:cNvSpPr/>
      </dsp:nvSpPr>
      <dsp:spPr>
        <a:xfrm>
          <a:off x="2234070" y="536203"/>
          <a:ext cx="3574133" cy="3574133"/>
        </a:xfrm>
        <a:prstGeom prst="blockArc">
          <a:avLst>
            <a:gd name="adj1" fmla="val 11880000"/>
            <a:gd name="adj2" fmla="val 16200000"/>
            <a:gd name="adj3" fmla="val 4640"/>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59EE3C0-EF17-2341-AF62-A14EEAB12161}">
      <dsp:nvSpPr>
        <dsp:cNvPr id="0" name=""/>
        <dsp:cNvSpPr/>
      </dsp:nvSpPr>
      <dsp:spPr>
        <a:xfrm>
          <a:off x="2234070" y="536203"/>
          <a:ext cx="3574133" cy="3574133"/>
        </a:xfrm>
        <a:prstGeom prst="blockArc">
          <a:avLst>
            <a:gd name="adj1" fmla="val 7560000"/>
            <a:gd name="adj2" fmla="val 11880000"/>
            <a:gd name="adj3" fmla="val 4640"/>
          </a:avLst>
        </a:prstGeom>
        <a:solidFill>
          <a:schemeClr val="accent2">
            <a:hueOff val="3511139"/>
            <a:satOff val="-4379"/>
            <a:lumOff val="103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6CBE3E5-1DC1-1C41-BF47-11F5ABC6485C}">
      <dsp:nvSpPr>
        <dsp:cNvPr id="0" name=""/>
        <dsp:cNvSpPr/>
      </dsp:nvSpPr>
      <dsp:spPr>
        <a:xfrm>
          <a:off x="2234070" y="536203"/>
          <a:ext cx="3574133" cy="3574133"/>
        </a:xfrm>
        <a:prstGeom prst="blockArc">
          <a:avLst>
            <a:gd name="adj1" fmla="val 3240000"/>
            <a:gd name="adj2" fmla="val 7560000"/>
            <a:gd name="adj3" fmla="val 4640"/>
          </a:avLst>
        </a:prstGeom>
        <a:solidFill>
          <a:schemeClr val="accent2">
            <a:hueOff val="2340759"/>
            <a:satOff val="-2919"/>
            <a:lumOff val="68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F537BF5-300E-194B-9321-366BE48B7E68}">
      <dsp:nvSpPr>
        <dsp:cNvPr id="0" name=""/>
        <dsp:cNvSpPr/>
      </dsp:nvSpPr>
      <dsp:spPr>
        <a:xfrm>
          <a:off x="2234070" y="536203"/>
          <a:ext cx="3574133" cy="3574133"/>
        </a:xfrm>
        <a:prstGeom prst="blockArc">
          <a:avLst>
            <a:gd name="adj1" fmla="val 20520000"/>
            <a:gd name="adj2" fmla="val 3240000"/>
            <a:gd name="adj3" fmla="val 4640"/>
          </a:avLst>
        </a:prstGeom>
        <a:solidFill>
          <a:schemeClr val="accent2">
            <a:hueOff val="1170380"/>
            <a:satOff val="-1460"/>
            <a:lumOff val="34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817FF01-F873-244A-A15D-BCC894E98537}">
      <dsp:nvSpPr>
        <dsp:cNvPr id="0" name=""/>
        <dsp:cNvSpPr/>
      </dsp:nvSpPr>
      <dsp:spPr>
        <a:xfrm>
          <a:off x="2234070" y="536203"/>
          <a:ext cx="3574133" cy="3574133"/>
        </a:xfrm>
        <a:prstGeom prst="blockArc">
          <a:avLst>
            <a:gd name="adj1" fmla="val 16200000"/>
            <a:gd name="adj2" fmla="val 20520000"/>
            <a:gd name="adj3" fmla="val 464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51895B8-B7F9-684F-8504-5B75A9C0A911}">
      <dsp:nvSpPr>
        <dsp:cNvPr id="0" name=""/>
        <dsp:cNvSpPr/>
      </dsp:nvSpPr>
      <dsp:spPr>
        <a:xfrm>
          <a:off x="3198453" y="1500585"/>
          <a:ext cx="1645367" cy="164536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Elevated</a:t>
          </a:r>
        </a:p>
        <a:p>
          <a:pPr lvl="0" algn="ctr" defTabSz="933450">
            <a:lnSpc>
              <a:spcPct val="90000"/>
            </a:lnSpc>
            <a:spcBef>
              <a:spcPct val="0"/>
            </a:spcBef>
            <a:spcAft>
              <a:spcPct val="35000"/>
            </a:spcAft>
          </a:pPr>
          <a:r>
            <a:rPr lang="en-US" sz="2100" kern="1200" dirty="0" smtClean="0"/>
            <a:t>Irritable </a:t>
          </a:r>
        </a:p>
        <a:p>
          <a:pPr lvl="0" algn="ctr" defTabSz="933450">
            <a:lnSpc>
              <a:spcPct val="90000"/>
            </a:lnSpc>
            <a:spcBef>
              <a:spcPct val="0"/>
            </a:spcBef>
            <a:spcAft>
              <a:spcPct val="35000"/>
            </a:spcAft>
          </a:pPr>
          <a:r>
            <a:rPr lang="en-US" sz="2100" kern="1200" dirty="0" smtClean="0"/>
            <a:t>Mood</a:t>
          </a:r>
          <a:endParaRPr lang="en-US" sz="2100" kern="1200" dirty="0"/>
        </a:p>
      </dsp:txBody>
      <dsp:txXfrm>
        <a:off x="3198453" y="1500585"/>
        <a:ext cx="1645367" cy="1645367"/>
      </dsp:txXfrm>
    </dsp:sp>
    <dsp:sp modelId="{F1F0E67A-3ECA-8545-9294-D6B542F96D0B}">
      <dsp:nvSpPr>
        <dsp:cNvPr id="0" name=""/>
        <dsp:cNvSpPr/>
      </dsp:nvSpPr>
      <dsp:spPr>
        <a:xfrm>
          <a:off x="3445258" y="1787"/>
          <a:ext cx="1151757" cy="115175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Risks</a:t>
          </a:r>
          <a:endParaRPr lang="en-US" sz="1300" kern="1200" dirty="0"/>
        </a:p>
      </dsp:txBody>
      <dsp:txXfrm>
        <a:off x="3445258" y="1787"/>
        <a:ext cx="1151757" cy="1151757"/>
      </dsp:txXfrm>
    </dsp:sp>
    <dsp:sp modelId="{EFB0B5A4-9801-E24B-B2CE-A003B8F49916}">
      <dsp:nvSpPr>
        <dsp:cNvPr id="0" name=""/>
        <dsp:cNvSpPr/>
      </dsp:nvSpPr>
      <dsp:spPr>
        <a:xfrm>
          <a:off x="5105426" y="1207969"/>
          <a:ext cx="1151757" cy="1151757"/>
        </a:xfrm>
        <a:prstGeom prst="ellipse">
          <a:avLst/>
        </a:prstGeom>
        <a:solidFill>
          <a:schemeClr val="accent2">
            <a:hueOff val="1170380"/>
            <a:satOff val="-1460"/>
            <a:lumOff val="3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Pressured speech</a:t>
          </a:r>
          <a:endParaRPr lang="en-US" sz="1300" kern="1200" dirty="0"/>
        </a:p>
      </dsp:txBody>
      <dsp:txXfrm>
        <a:off x="5105426" y="1207969"/>
        <a:ext cx="1151757" cy="1151757"/>
      </dsp:txXfrm>
    </dsp:sp>
    <dsp:sp modelId="{65FDF2A0-C6FD-6F4B-9481-DBCE82F48214}">
      <dsp:nvSpPr>
        <dsp:cNvPr id="0" name=""/>
        <dsp:cNvSpPr/>
      </dsp:nvSpPr>
      <dsp:spPr>
        <a:xfrm>
          <a:off x="4471298" y="3159613"/>
          <a:ext cx="1151757" cy="1151757"/>
        </a:xfrm>
        <a:prstGeom prst="ellipse">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Racing thoughts</a:t>
          </a:r>
          <a:endParaRPr lang="en-US" sz="1300" kern="1200" dirty="0"/>
        </a:p>
      </dsp:txBody>
      <dsp:txXfrm>
        <a:off x="4471298" y="3159613"/>
        <a:ext cx="1151757" cy="1151757"/>
      </dsp:txXfrm>
    </dsp:sp>
    <dsp:sp modelId="{7C659B57-E594-384C-8C48-80AE4D2FE5B7}">
      <dsp:nvSpPr>
        <dsp:cNvPr id="0" name=""/>
        <dsp:cNvSpPr/>
      </dsp:nvSpPr>
      <dsp:spPr>
        <a:xfrm>
          <a:off x="2419218" y="3159613"/>
          <a:ext cx="1151757" cy="1151757"/>
        </a:xfrm>
        <a:prstGeom prst="ellipse">
          <a:avLst/>
        </a:prstGeom>
        <a:solidFill>
          <a:schemeClr val="accent2">
            <a:hueOff val="3511139"/>
            <a:satOff val="-4379"/>
            <a:lumOff val="10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Grandiosity</a:t>
          </a:r>
          <a:endParaRPr lang="en-US" sz="1300" kern="1200" dirty="0"/>
        </a:p>
      </dsp:txBody>
      <dsp:txXfrm>
        <a:off x="2419218" y="3159613"/>
        <a:ext cx="1151757" cy="1151757"/>
      </dsp:txXfrm>
    </dsp:sp>
    <dsp:sp modelId="{C2B80D6F-099A-8D49-BAEC-870B09C23FB2}">
      <dsp:nvSpPr>
        <dsp:cNvPr id="0" name=""/>
        <dsp:cNvSpPr/>
      </dsp:nvSpPr>
      <dsp:spPr>
        <a:xfrm>
          <a:off x="1785091" y="1207969"/>
          <a:ext cx="1151757" cy="1151757"/>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Distractible</a:t>
          </a:r>
          <a:endParaRPr lang="en-US" sz="1300" kern="1200" dirty="0"/>
        </a:p>
      </dsp:txBody>
      <dsp:txXfrm>
        <a:off x="1785091" y="1207969"/>
        <a:ext cx="1151757" cy="11517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85BAD0-B5F2-2E4B-963C-40D32D3530AE}">
      <dsp:nvSpPr>
        <dsp:cNvPr id="0" name=""/>
        <dsp:cNvSpPr/>
      </dsp:nvSpPr>
      <dsp:spPr>
        <a:xfrm>
          <a:off x="2816522" y="967085"/>
          <a:ext cx="2409229" cy="2409229"/>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Core Symptoms of Mania</a:t>
          </a:r>
          <a:endParaRPr lang="en-US" sz="3000" kern="1200" dirty="0"/>
        </a:p>
      </dsp:txBody>
      <dsp:txXfrm>
        <a:off x="2816522" y="967085"/>
        <a:ext cx="2409229" cy="2409229"/>
      </dsp:txXfrm>
    </dsp:sp>
    <dsp:sp modelId="{62B9306A-095D-6C44-8C55-CE6E212CECB8}">
      <dsp:nvSpPr>
        <dsp:cNvPr id="0" name=""/>
        <dsp:cNvSpPr/>
      </dsp:nvSpPr>
      <dsp:spPr>
        <a:xfrm>
          <a:off x="3418830" y="430"/>
          <a:ext cx="1204614" cy="1204614"/>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Social</a:t>
          </a:r>
        </a:p>
        <a:p>
          <a:pPr lvl="0" algn="ctr" defTabSz="533400">
            <a:lnSpc>
              <a:spcPct val="90000"/>
            </a:lnSpc>
            <a:spcBef>
              <a:spcPct val="0"/>
            </a:spcBef>
            <a:spcAft>
              <a:spcPct val="35000"/>
            </a:spcAft>
          </a:pPr>
          <a:r>
            <a:rPr lang="en-US" sz="1200" kern="1200" dirty="0" err="1" smtClean="0"/>
            <a:t>Disinihibition</a:t>
          </a:r>
          <a:endParaRPr lang="en-US" sz="1200" kern="1200" dirty="0"/>
        </a:p>
      </dsp:txBody>
      <dsp:txXfrm>
        <a:off x="3418830" y="430"/>
        <a:ext cx="1204614" cy="1204614"/>
      </dsp:txXfrm>
    </dsp:sp>
    <dsp:sp modelId="{49C176F2-D90D-694F-A586-7608AD575AC2}">
      <dsp:nvSpPr>
        <dsp:cNvPr id="0" name=""/>
        <dsp:cNvSpPr/>
      </dsp:nvSpPr>
      <dsp:spPr>
        <a:xfrm>
          <a:off x="4777591" y="784911"/>
          <a:ext cx="1204614" cy="1204614"/>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Self confident</a:t>
          </a:r>
          <a:endParaRPr lang="en-US" sz="1200" kern="1200" dirty="0"/>
        </a:p>
      </dsp:txBody>
      <dsp:txXfrm>
        <a:off x="4777591" y="784911"/>
        <a:ext cx="1204614" cy="1204614"/>
      </dsp:txXfrm>
    </dsp:sp>
    <dsp:sp modelId="{B4AE94FA-C090-814A-BF01-79BD34870C38}">
      <dsp:nvSpPr>
        <dsp:cNvPr id="0" name=""/>
        <dsp:cNvSpPr/>
      </dsp:nvSpPr>
      <dsp:spPr>
        <a:xfrm>
          <a:off x="4777591" y="2353873"/>
          <a:ext cx="1204614" cy="1204614"/>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Making Plans</a:t>
          </a:r>
          <a:endParaRPr lang="en-US" sz="1200" kern="1200" dirty="0"/>
        </a:p>
      </dsp:txBody>
      <dsp:txXfrm>
        <a:off x="4777591" y="2353873"/>
        <a:ext cx="1204614" cy="1204614"/>
      </dsp:txXfrm>
    </dsp:sp>
    <dsp:sp modelId="{DFDF3AE7-3DE9-2F43-8D3F-19A16A00CAF1}">
      <dsp:nvSpPr>
        <dsp:cNvPr id="0" name=""/>
        <dsp:cNvSpPr/>
      </dsp:nvSpPr>
      <dsp:spPr>
        <a:xfrm>
          <a:off x="3418830" y="3138355"/>
          <a:ext cx="1204614" cy="1204614"/>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Aggression</a:t>
          </a:r>
          <a:endParaRPr lang="en-US" sz="1200" kern="1200" dirty="0"/>
        </a:p>
      </dsp:txBody>
      <dsp:txXfrm>
        <a:off x="3418830" y="3138355"/>
        <a:ext cx="1204614" cy="1204614"/>
      </dsp:txXfrm>
    </dsp:sp>
    <dsp:sp modelId="{F8940DB6-C602-F241-BE9B-C86313114496}">
      <dsp:nvSpPr>
        <dsp:cNvPr id="0" name=""/>
        <dsp:cNvSpPr/>
      </dsp:nvSpPr>
      <dsp:spPr>
        <a:xfrm>
          <a:off x="2060068" y="2353873"/>
          <a:ext cx="1204614" cy="1204614"/>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Psychosis</a:t>
          </a:r>
          <a:endParaRPr lang="en-US" sz="1200" kern="1200" dirty="0"/>
        </a:p>
      </dsp:txBody>
      <dsp:txXfrm>
        <a:off x="2060068" y="2353873"/>
        <a:ext cx="1204614" cy="1204614"/>
      </dsp:txXfrm>
    </dsp:sp>
    <dsp:sp modelId="{DA68BB1A-E962-AA48-88FD-A2029F4AEE98}">
      <dsp:nvSpPr>
        <dsp:cNvPr id="0" name=""/>
        <dsp:cNvSpPr/>
      </dsp:nvSpPr>
      <dsp:spPr>
        <a:xfrm>
          <a:off x="2060068" y="784911"/>
          <a:ext cx="1204614" cy="1204614"/>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Impulsivity</a:t>
          </a:r>
          <a:endParaRPr lang="en-US" sz="1200" kern="1200" dirty="0"/>
        </a:p>
      </dsp:txBody>
      <dsp:txXfrm>
        <a:off x="2060068" y="784911"/>
        <a:ext cx="1204614" cy="12046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880573-C471-3647-A2FF-4BA86F6C012E}">
      <dsp:nvSpPr>
        <dsp:cNvPr id="0" name=""/>
        <dsp:cNvSpPr/>
      </dsp:nvSpPr>
      <dsp:spPr>
        <a:xfrm>
          <a:off x="2816523" y="967085"/>
          <a:ext cx="2409229" cy="2409229"/>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Depressed Mood</a:t>
          </a:r>
          <a:endParaRPr lang="en-US" sz="2900" kern="1200" dirty="0"/>
        </a:p>
      </dsp:txBody>
      <dsp:txXfrm>
        <a:off x="2816523" y="967085"/>
        <a:ext cx="2409229" cy="2409229"/>
      </dsp:txXfrm>
    </dsp:sp>
    <dsp:sp modelId="{8EE9781C-5B0B-B043-9418-915FA062E236}">
      <dsp:nvSpPr>
        <dsp:cNvPr id="0" name=""/>
        <dsp:cNvSpPr/>
      </dsp:nvSpPr>
      <dsp:spPr>
        <a:xfrm>
          <a:off x="3418830" y="430"/>
          <a:ext cx="1204614" cy="1204614"/>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smtClean="0"/>
            <a:t>Anhedonia</a:t>
          </a:r>
          <a:endParaRPr lang="en-US" sz="1100" kern="1200" dirty="0"/>
        </a:p>
      </dsp:txBody>
      <dsp:txXfrm>
        <a:off x="3418830" y="430"/>
        <a:ext cx="1204614" cy="1204614"/>
      </dsp:txXfrm>
    </dsp:sp>
    <dsp:sp modelId="{0961D3C0-4079-5341-870F-B66589229805}">
      <dsp:nvSpPr>
        <dsp:cNvPr id="0" name=""/>
        <dsp:cNvSpPr/>
      </dsp:nvSpPr>
      <dsp:spPr>
        <a:xfrm>
          <a:off x="4777591" y="784911"/>
          <a:ext cx="1204614" cy="1204614"/>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Self Depreciation</a:t>
          </a:r>
          <a:endParaRPr lang="en-US" sz="1100" kern="1200" dirty="0"/>
        </a:p>
      </dsp:txBody>
      <dsp:txXfrm>
        <a:off x="4777591" y="784911"/>
        <a:ext cx="1204614" cy="1204614"/>
      </dsp:txXfrm>
    </dsp:sp>
    <dsp:sp modelId="{63459853-FF31-2E47-8AE2-26F4DED1290B}">
      <dsp:nvSpPr>
        <dsp:cNvPr id="0" name=""/>
        <dsp:cNvSpPr/>
      </dsp:nvSpPr>
      <dsp:spPr>
        <a:xfrm>
          <a:off x="4777591" y="2353873"/>
          <a:ext cx="1204614" cy="1204614"/>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Hopelessness</a:t>
          </a:r>
          <a:endParaRPr lang="en-US" sz="1100" kern="1200" dirty="0"/>
        </a:p>
      </dsp:txBody>
      <dsp:txXfrm>
        <a:off x="4777591" y="2353873"/>
        <a:ext cx="1204614" cy="1204614"/>
      </dsp:txXfrm>
    </dsp:sp>
    <dsp:sp modelId="{A918B2F5-4D20-3348-A464-25995A77D3D4}">
      <dsp:nvSpPr>
        <dsp:cNvPr id="0" name=""/>
        <dsp:cNvSpPr/>
      </dsp:nvSpPr>
      <dsp:spPr>
        <a:xfrm>
          <a:off x="3418830" y="3138355"/>
          <a:ext cx="1204614" cy="1204614"/>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Suicidal ideas/ plans</a:t>
          </a:r>
          <a:endParaRPr lang="en-US" sz="1100" kern="1200" dirty="0"/>
        </a:p>
      </dsp:txBody>
      <dsp:txXfrm>
        <a:off x="3418830" y="3138355"/>
        <a:ext cx="1204614" cy="1204614"/>
      </dsp:txXfrm>
    </dsp:sp>
    <dsp:sp modelId="{1E090016-58C0-104E-AD02-3B43FAB0CF66}">
      <dsp:nvSpPr>
        <dsp:cNvPr id="0" name=""/>
        <dsp:cNvSpPr/>
      </dsp:nvSpPr>
      <dsp:spPr>
        <a:xfrm>
          <a:off x="2060069" y="2353873"/>
          <a:ext cx="1204614" cy="1204614"/>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Loss of Interest</a:t>
          </a:r>
          <a:endParaRPr lang="en-US" sz="1100" kern="1200" dirty="0"/>
        </a:p>
      </dsp:txBody>
      <dsp:txXfrm>
        <a:off x="2060069" y="2353873"/>
        <a:ext cx="1204614" cy="1204614"/>
      </dsp:txXfrm>
    </dsp:sp>
    <dsp:sp modelId="{180D134A-E1AF-6D45-85A7-3248E404E23E}">
      <dsp:nvSpPr>
        <dsp:cNvPr id="0" name=""/>
        <dsp:cNvSpPr/>
      </dsp:nvSpPr>
      <dsp:spPr>
        <a:xfrm>
          <a:off x="2060069" y="784911"/>
          <a:ext cx="1204614" cy="1204614"/>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Guilt</a:t>
          </a:r>
          <a:endParaRPr lang="en-US" sz="1100" kern="1200" dirty="0"/>
        </a:p>
      </dsp:txBody>
      <dsp:txXfrm>
        <a:off x="2060069" y="784911"/>
        <a:ext cx="1204614" cy="12046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4FDC0-CE2C-4179-9704-51D83DEC7BDF}" type="datetimeFigureOut">
              <a:rPr lang="en-US" smtClean="0"/>
              <a:pPr/>
              <a:t>1/26/2016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92028-9242-4AE4-8C6A-20231DFFB4D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ventral </a:t>
            </a:r>
            <a:r>
              <a:rPr lang="en-GB" dirty="0" err="1" smtClean="0"/>
              <a:t>tegmental</a:t>
            </a:r>
            <a:r>
              <a:rPr lang="en-GB" dirty="0" smtClean="0"/>
              <a:t> and the </a:t>
            </a:r>
            <a:r>
              <a:rPr lang="en-GB" dirty="0" err="1" smtClean="0"/>
              <a:t>tuberoinfindibular</a:t>
            </a:r>
            <a:r>
              <a:rPr lang="en-GB" dirty="0" smtClean="0"/>
              <a:t> pathway remains unchanged</a:t>
            </a:r>
            <a:endParaRPr lang="en-GB" dirty="0"/>
          </a:p>
        </p:txBody>
      </p:sp>
      <p:sp>
        <p:nvSpPr>
          <p:cNvPr id="4" name="Slide Number Placeholder 3"/>
          <p:cNvSpPr>
            <a:spLocks noGrp="1"/>
          </p:cNvSpPr>
          <p:nvPr>
            <p:ph type="sldNum" sz="quarter" idx="10"/>
          </p:nvPr>
        </p:nvSpPr>
        <p:spPr/>
        <p:txBody>
          <a:bodyPr/>
          <a:lstStyle/>
          <a:p>
            <a:fld id="{90492028-9242-4AE4-8C6A-20231DFFB4DE}" type="slidenum">
              <a:rPr lang="en-GB" smtClean="0"/>
              <a:pPr/>
              <a:t>27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C8888C-2092-4B52-8F9C-052A853D247A}" type="datetimeFigureOut">
              <a:rPr lang="en-US" smtClean="0"/>
              <a:pPr/>
              <a:t>1/26/2016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C8888C-2092-4B52-8F9C-052A853D247A}" type="datetimeFigureOut">
              <a:rPr lang="en-US" smtClean="0"/>
              <a:pPr/>
              <a:t>1/26/2016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C8888C-2092-4B52-8F9C-052A853D247A}" type="datetimeFigureOut">
              <a:rPr lang="en-US" smtClean="0"/>
              <a:pPr/>
              <a:t>1/26/2016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algn="l" rtl="0" fontAlgn="base">
              <a:spcBef>
                <a:spcPts val="2000"/>
              </a:spcBef>
              <a:spcAft>
                <a:spcPct val="0"/>
              </a:spcAft>
              <a:buClr>
                <a:srgbClr val="2C7C9F">
                  <a:lumMod val="60000"/>
                  <a:lumOff val="40000"/>
                </a:srgbClr>
              </a:buClr>
              <a:buSzPct val="110000"/>
              <a:buFont typeface="Wingdings 2" pitchFamily="18" charset="2"/>
              <a:buNone/>
              <a:defRPr/>
            </a:pPr>
            <a:endParaRPr sz="3200" kern="1200">
              <a:solidFill>
                <a:prstClr val="black">
                  <a:lumMod val="65000"/>
                  <a:lumOff val="35000"/>
                </a:prstClr>
              </a:solidFill>
              <a:latin typeface="News Gothic MT"/>
              <a:ea typeface="MS PGothic" pitchFamily="34" charset="-128"/>
              <a:cs typeface="+mn-cs"/>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5" name="Date Placeholder 3"/>
          <p:cNvSpPr>
            <a:spLocks noGrp="1"/>
          </p:cNvSpPr>
          <p:nvPr>
            <p:ph type="dt" sz="half" idx="10"/>
          </p:nvPr>
        </p:nvSpPr>
        <p:spPr/>
        <p:txBody>
          <a:bodyPr/>
          <a:lstStyle>
            <a:lvl1pPr>
              <a:defRPr smtClean="0"/>
            </a:lvl1pPr>
          </a:lstStyle>
          <a:p>
            <a:pPr algn="r" defTabSz="457200" rtl="0" fontAlgn="base">
              <a:spcBef>
                <a:spcPct val="0"/>
              </a:spcBef>
              <a:spcAft>
                <a:spcPct val="0"/>
              </a:spcAft>
              <a:defRPr/>
            </a:pPr>
            <a:fld id="{14C86767-ADA9-48CF-96B5-3EBF57095A17}"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1/26/2016</a:t>
            </a:fld>
            <a:endParaRPr lang="en-US" sz="1200" kern="1200">
              <a:solidFill>
                <a:prstClr val="white"/>
              </a:solidFill>
              <a:latin typeface="Calibri"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7" name="Slide Number Placeholder 5"/>
          <p:cNvSpPr>
            <a:spLocks noGrp="1"/>
          </p:cNvSpPr>
          <p:nvPr>
            <p:ph type="sldNum" sz="quarter" idx="12"/>
          </p:nvPr>
        </p:nvSpPr>
        <p:spPr/>
        <p:txBody>
          <a:bodyPr/>
          <a:lstStyle>
            <a:lvl1pPr>
              <a:defRPr smtClean="0"/>
            </a:lvl1pPr>
          </a:lstStyle>
          <a:p>
            <a:pPr algn="r" defTabSz="457200" rtl="0" fontAlgn="base">
              <a:spcBef>
                <a:spcPct val="0"/>
              </a:spcBef>
              <a:spcAft>
                <a:spcPct val="0"/>
              </a:spcAft>
              <a:defRPr/>
            </a:pPr>
            <a:fld id="{DA9B4686-E66C-4A79-8EEF-6BFC9FE3DC65}"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AFD9606B-1CB8-415A-8926-5FD10BF964E2}"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1/26/2016</a:t>
            </a:fld>
            <a:endParaRPr lang="en-US" sz="1200" kern="1200">
              <a:solidFill>
                <a:prstClr val="white"/>
              </a:solidFill>
              <a:latin typeface="Calibri"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55548484-0341-4DD2-9F62-8C3804C832B4}"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lgn="r" defTabSz="457200" rtl="0" fontAlgn="base">
              <a:spcBef>
                <a:spcPct val="0"/>
              </a:spcBef>
              <a:spcAft>
                <a:spcPct val="0"/>
              </a:spcAft>
              <a:defRPr/>
            </a:pPr>
            <a:fld id="{A2A478BC-840B-430B-AD48-31E5E0D293F0}"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1/26/2016</a:t>
            </a:fld>
            <a:endParaRPr lang="en-US" sz="1200" kern="1200">
              <a:solidFill>
                <a:prstClr val="white"/>
              </a:solidFill>
              <a:latin typeface="Calibri" pitchFamily="34" charset="0"/>
              <a:ea typeface="MS PGothic" pitchFamily="34" charset="-128"/>
              <a:cs typeface="+mn-cs"/>
            </a:endParaRPr>
          </a:p>
        </p:txBody>
      </p:sp>
      <p:sp>
        <p:nvSpPr>
          <p:cNvPr id="6" name="Footer Placeholder 4"/>
          <p:cNvSpPr>
            <a:spLocks noGrp="1"/>
          </p:cNvSpPr>
          <p:nvPr>
            <p:ph type="ftr" sz="quarter" idx="15"/>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7" name="Slide Number Placeholder 5"/>
          <p:cNvSpPr>
            <a:spLocks noGrp="1"/>
          </p:cNvSpPr>
          <p:nvPr>
            <p:ph type="sldNum" sz="quarter" idx="16"/>
          </p:nvPr>
        </p:nvSpPr>
        <p:spPr/>
        <p:txBody>
          <a:bodyPr/>
          <a:lstStyle>
            <a:lvl1pPr>
              <a:defRPr/>
            </a:lvl1pPr>
          </a:lstStyle>
          <a:p>
            <a:pPr algn="r" defTabSz="457200" rtl="0" fontAlgn="base">
              <a:spcBef>
                <a:spcPct val="0"/>
              </a:spcBef>
              <a:spcAft>
                <a:spcPct val="0"/>
              </a:spcAft>
              <a:defRPr/>
            </a:pPr>
            <a:fld id="{89AF4298-17A3-4894-80E4-183EA3D34B65}"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42A4EF5F-D2DF-4AD4-882C-B4671BB37BAD}"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1/26/2016</a:t>
            </a:fld>
            <a:endParaRPr lang="en-US" sz="1200" kern="1200">
              <a:solidFill>
                <a:prstClr val="white"/>
              </a:solidFill>
              <a:latin typeface="Calibri"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E6CCDA11-1F8A-4B0E-AFD8-B382D5DAA595}"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76374E7D-9504-4327-8F8C-2BC65EFBA652}"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1/26/2016</a:t>
            </a:fld>
            <a:endParaRPr lang="en-US" sz="1200" kern="1200">
              <a:solidFill>
                <a:prstClr val="white"/>
              </a:solidFill>
              <a:latin typeface="Calibri"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7"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2552B031-38D0-4196-ACE1-423526E451AC}"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45FACE0B-AB31-4728-A938-B4A4504F7F4C}"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1/26/2016</a:t>
            </a:fld>
            <a:endParaRPr lang="en-US" sz="1200" kern="1200">
              <a:solidFill>
                <a:prstClr val="white"/>
              </a:solidFill>
              <a:latin typeface="Calibri"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9"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082355DB-1213-445B-B10F-D163F0874D61}"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2554DEB6-F4E3-47E5-8645-240EF479A265}"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1/26/2016</a:t>
            </a:fld>
            <a:endParaRPr lang="en-US" sz="1200" kern="1200">
              <a:solidFill>
                <a:prstClr val="white"/>
              </a:solidFill>
              <a:latin typeface="Calibri"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5"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C8FDAE17-B15A-48BA-81D0-2512E29FCF70}"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75B4ED10-E19F-4522-A7C2-10604B33D33D}"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1/26/2016</a:t>
            </a:fld>
            <a:endParaRPr lang="en-US" sz="1200" kern="1200">
              <a:solidFill>
                <a:prstClr val="white"/>
              </a:solidFill>
              <a:latin typeface="Calibri"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4"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0940896E-FDCD-432B-A094-C3801FAE04C6}"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C8888C-2092-4B52-8F9C-052A853D247A}" type="datetimeFigureOut">
              <a:rPr lang="en-US" smtClean="0"/>
              <a:pPr/>
              <a:t>1/26/2016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8B10420E-B411-41B6-A418-DAD7466B8054}"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1/26/2016</a:t>
            </a:fld>
            <a:endParaRPr lang="en-US" sz="1200" kern="1200">
              <a:solidFill>
                <a:prstClr val="white"/>
              </a:solidFill>
              <a:latin typeface="Calibri"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7"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7B8C0F54-91F2-4532-866F-F9A3AD862A7F}"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noProof="0"/>
          </a:p>
        </p:txBody>
      </p:sp>
      <p:sp>
        <p:nvSpPr>
          <p:cNvPr id="5"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95CF24D9-D29F-4B7A-B8A8-0EEA3ED3E679}"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1/26/2016</a:t>
            </a:fld>
            <a:endParaRPr lang="en-US" sz="1200" kern="1200">
              <a:solidFill>
                <a:prstClr val="white"/>
              </a:solidFill>
              <a:latin typeface="Calibri"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7"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48503D83-5810-4F8B-910E-DC9FDA9030F7}"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F616FDBA-BA63-4CB2-B5E0-716559B7DEAC}"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1/26/2016</a:t>
            </a:fld>
            <a:endParaRPr lang="en-US" sz="1200" kern="1200">
              <a:solidFill>
                <a:prstClr val="white"/>
              </a:solidFill>
              <a:latin typeface="Calibri"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5B5899CC-1313-477B-B69A-518AD939845D}"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lvl1pPr>
              <a:defRPr/>
            </a:lvl1pPr>
          </a:lstStyle>
          <a:p>
            <a:pPr algn="r" defTabSz="457200" rtl="0" fontAlgn="base">
              <a:spcBef>
                <a:spcPct val="0"/>
              </a:spcBef>
              <a:spcAft>
                <a:spcPct val="0"/>
              </a:spcAft>
              <a:defRPr/>
            </a:pPr>
            <a:fld id="{15985D66-1B4C-42B4-9A07-C3D5E563E990}" type="datetimeFigureOut">
              <a:rPr lang="en-US" sz="12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1/26/2016</a:t>
            </a:fld>
            <a:endParaRPr lang="en-US" sz="1200" kern="1200">
              <a:solidFill>
                <a:prstClr val="white"/>
              </a:solidFill>
              <a:latin typeface="Calibri"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algn="l" defTabSz="457200" rtl="0" fontAlgn="base">
              <a:spcBef>
                <a:spcPct val="0"/>
              </a:spcBef>
              <a:spcAft>
                <a:spcPct val="0"/>
              </a:spcAft>
              <a:defRPr/>
            </a:pPr>
            <a:endParaRPr lang="en-US" sz="1200" kern="1200">
              <a:solidFill>
                <a:prstClr val="white"/>
              </a:solidFill>
              <a:latin typeface="Calibri" charset="0"/>
              <a:ea typeface="ＭＳ Ｐゴシック" charset="0"/>
            </a:endParaRPr>
          </a:p>
        </p:txBody>
      </p:sp>
      <p:sp>
        <p:nvSpPr>
          <p:cNvPr id="6" name="Slide Number Placeholder 5"/>
          <p:cNvSpPr>
            <a:spLocks noGrp="1"/>
          </p:cNvSpPr>
          <p:nvPr>
            <p:ph type="sldNum" sz="quarter" idx="12"/>
          </p:nvPr>
        </p:nvSpPr>
        <p:spPr/>
        <p:txBody>
          <a:bodyPr/>
          <a:lstStyle>
            <a:lvl1pPr>
              <a:defRPr/>
            </a:lvl1pPr>
          </a:lstStyle>
          <a:p>
            <a:pPr algn="r" defTabSz="457200" rtl="0" fontAlgn="base">
              <a:spcBef>
                <a:spcPct val="0"/>
              </a:spcBef>
              <a:spcAft>
                <a:spcPct val="0"/>
              </a:spcAft>
              <a:defRPr/>
            </a:pPr>
            <a:fld id="{164EF8C9-BCFA-4532-B4D5-013534C88FE8}" type="slidenum">
              <a:rPr lang="en-US" sz="3600" kern="1200">
                <a:solidFill>
                  <a:prstClr val="white"/>
                </a:solidFill>
                <a:latin typeface="Calibri" pitchFamily="34" charset="0"/>
                <a:ea typeface="MS PGothic" pitchFamily="34" charset="-128"/>
                <a:cs typeface="+mn-cs"/>
              </a:rPr>
              <a:pPr algn="r" defTabSz="457200" rtl="0" fontAlgn="base">
                <a:spcBef>
                  <a:spcPct val="0"/>
                </a:spcBef>
                <a:spcAft>
                  <a:spcPct val="0"/>
                </a:spcAft>
                <a:defRPr/>
              </a:pPr>
              <a:t>‹#›</a:t>
            </a:fld>
            <a:endParaRPr lang="en-US" sz="3600" kern="1200">
              <a:solidFill>
                <a:prstClr val="white"/>
              </a:solidFill>
              <a:latin typeface="Calibri" pitchFamily="34" charset="0"/>
              <a:ea typeface="MS PGothic" pitchFamily="34"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8888C-2092-4B52-8F9C-052A853D247A}" type="datetimeFigureOut">
              <a:rPr lang="en-US" smtClean="0"/>
              <a:pPr/>
              <a:t>1/26/2016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C8888C-2092-4B52-8F9C-052A853D247A}" type="datetimeFigureOut">
              <a:rPr lang="en-US" smtClean="0"/>
              <a:pPr/>
              <a:t>1/26/2016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C8888C-2092-4B52-8F9C-052A853D247A}" type="datetimeFigureOut">
              <a:rPr lang="en-US" smtClean="0"/>
              <a:pPr/>
              <a:t>1/26/2016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C8888C-2092-4B52-8F9C-052A853D247A}" type="datetimeFigureOut">
              <a:rPr lang="en-US" smtClean="0"/>
              <a:pPr/>
              <a:t>1/26/2016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8888C-2092-4B52-8F9C-052A853D247A}" type="datetimeFigureOut">
              <a:rPr lang="en-US" smtClean="0"/>
              <a:pPr/>
              <a:t>1/26/2016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8888C-2092-4B52-8F9C-052A853D247A}" type="datetimeFigureOut">
              <a:rPr lang="en-US" smtClean="0"/>
              <a:pPr/>
              <a:t>1/26/2016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8888C-2092-4B52-8F9C-052A853D247A}" type="datetimeFigureOut">
              <a:rPr lang="en-US" smtClean="0"/>
              <a:pPr/>
              <a:t>1/26/2016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EB541-93F9-4847-B120-F9711356920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8888C-2092-4B52-8F9C-052A853D247A}" type="datetimeFigureOut">
              <a:rPr lang="en-US" smtClean="0"/>
              <a:pPr/>
              <a:t>1/26/2016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EB541-93F9-4847-B120-F9711356920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defRPr>
            </a:lvl1pPr>
          </a:lstStyle>
          <a:p>
            <a:pPr defTabSz="457200" rtl="0" fontAlgn="base">
              <a:spcBef>
                <a:spcPct val="0"/>
              </a:spcBef>
              <a:spcAft>
                <a:spcPct val="0"/>
              </a:spcAft>
              <a:defRPr/>
            </a:pPr>
            <a:fld id="{D1CD2C62-4DFC-4731-93E9-81B85F3C809E}" type="datetimeFigureOut">
              <a:rPr lang="en-US" kern="1200">
                <a:solidFill>
                  <a:prstClr val="white"/>
                </a:solidFill>
                <a:latin typeface="Calibri" pitchFamily="34" charset="0"/>
                <a:ea typeface="MS PGothic" pitchFamily="34" charset="-128"/>
                <a:cs typeface="+mn-cs"/>
              </a:rPr>
              <a:pPr defTabSz="457200" rtl="0" fontAlgn="base">
                <a:spcBef>
                  <a:spcPct val="0"/>
                </a:spcBef>
                <a:spcAft>
                  <a:spcPct val="0"/>
                </a:spcAft>
                <a:defRPr/>
              </a:pPr>
              <a:t>1/26/2016</a:t>
            </a:fld>
            <a:endParaRPr lang="en-US" kern="1200">
              <a:solidFill>
                <a:prstClr val="white"/>
              </a:solidFill>
              <a:latin typeface="Calibri" pitchFamily="34" charset="0"/>
              <a:ea typeface="MS PGothic" pitchFamily="34" charset="-128"/>
              <a:cs typeface="+mn-cs"/>
            </a:endParaRPr>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a:defRPr sz="1200">
                <a:solidFill>
                  <a:schemeClr val="bg1"/>
                </a:solidFill>
                <a:latin typeface="Calibri" charset="0"/>
                <a:ea typeface="ＭＳ Ｐゴシック" charset="0"/>
                <a:cs typeface="ＭＳ Ｐゴシック" charset="0"/>
              </a:defRPr>
            </a:lvl1pPr>
          </a:lstStyle>
          <a:p>
            <a:pPr defTabSz="457200" rtl="0" fontAlgn="base">
              <a:spcBef>
                <a:spcPct val="0"/>
              </a:spcBef>
              <a:spcAft>
                <a:spcPct val="0"/>
              </a:spcAft>
              <a:defRPr/>
            </a:pPr>
            <a:endParaRPr lang="en-US" kern="1200">
              <a:solidFill>
                <a:prstClr val="white"/>
              </a:solidFill>
            </a:endParaRPr>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3600" smtClean="0">
                <a:solidFill>
                  <a:schemeClr val="bg1"/>
                </a:solidFill>
              </a:defRPr>
            </a:lvl1pPr>
          </a:lstStyle>
          <a:p>
            <a:pPr defTabSz="457200" rtl="0" fontAlgn="base">
              <a:spcBef>
                <a:spcPct val="0"/>
              </a:spcBef>
              <a:spcAft>
                <a:spcPct val="0"/>
              </a:spcAft>
              <a:defRPr/>
            </a:pPr>
            <a:fld id="{1F478AF4-5291-4218-97C4-0A037F5F804A}" type="slidenum">
              <a:rPr lang="en-US" kern="1200">
                <a:solidFill>
                  <a:prstClr val="white"/>
                </a:solidFill>
                <a:latin typeface="Calibri" pitchFamily="34" charset="0"/>
                <a:ea typeface="MS PGothic" pitchFamily="34" charset="-128"/>
                <a:cs typeface="+mn-cs"/>
              </a:rPr>
              <a:pPr defTabSz="457200" rtl="0" fontAlgn="base">
                <a:spcBef>
                  <a:spcPct val="0"/>
                </a:spcBef>
                <a:spcAft>
                  <a:spcPct val="0"/>
                </a:spcAft>
                <a:defRPr/>
              </a:pPr>
              <a:t>‹#›</a:t>
            </a:fld>
            <a:endParaRPr lang="en-US" kern="1200">
              <a:solidFill>
                <a:prstClr val="white"/>
              </a:solidFill>
              <a:latin typeface="Calibri" pitchFamily="34" charset="0"/>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600" kern="1200">
          <a:solidFill>
            <a:schemeClr val="accent1"/>
          </a:solidFill>
          <a:latin typeface="+mj-lt"/>
          <a:ea typeface="MS PGothic" pitchFamily="34" charset="-128"/>
          <a:cs typeface="ＭＳ Ｐゴシック" charset="0"/>
        </a:defRPr>
      </a:lvl1pPr>
      <a:lvl2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2pPr>
      <a:lvl3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3pPr>
      <a:lvl4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4pPr>
      <a:lvl5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5pPr>
      <a:lvl6pPr marL="4572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fontAlgn="base">
        <a:spcBef>
          <a:spcPct val="0"/>
        </a:spcBef>
        <a:spcAft>
          <a:spcPct val="0"/>
        </a:spcAft>
        <a:defRPr sz="4600">
          <a:solidFill>
            <a:schemeClr val="accent1"/>
          </a:solidFill>
          <a:latin typeface="News Gothic MT" charset="0"/>
          <a:ea typeface="ＭＳ Ｐゴシック" charset="0"/>
          <a:cs typeface="ＭＳ Ｐゴシック" charset="0"/>
        </a:defRPr>
      </a:lvl9pPr>
    </p:titleStyle>
    <p:bodyStyle>
      <a:lvl1pPr marL="349250" indent="-349250" algn="l" rtl="0" eaLnBrk="0" fontAlgn="base" hangingPunct="0">
        <a:spcBef>
          <a:spcPts val="2000"/>
        </a:spcBef>
        <a:spcAft>
          <a:spcPct val="0"/>
        </a:spcAft>
        <a:buClr>
          <a:srgbClr val="6FB7D7"/>
        </a:buClr>
        <a:buSzPct val="110000"/>
        <a:buFont typeface="Wingdings 2" pitchFamily="18" charset="2"/>
        <a:buChar char=""/>
        <a:defRPr sz="2400" kern="1200">
          <a:solidFill>
            <a:srgbClr val="595959"/>
          </a:solidFill>
          <a:latin typeface="+mn-lt"/>
          <a:ea typeface="MS PGothic" pitchFamily="34" charset="-128"/>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pitchFamily="18" charset="2"/>
        <a:buChar char=""/>
        <a:defRPr sz="2200" kern="1200">
          <a:solidFill>
            <a:srgbClr val="595959"/>
          </a:solidFill>
          <a:latin typeface="+mn-lt"/>
          <a:ea typeface="MS PGothic" pitchFamily="34" charset="-128"/>
          <a:cs typeface="+mn-cs"/>
        </a:defRPr>
      </a:lvl2pPr>
      <a:lvl3pPr marL="968375" indent="-282575" algn="l" rtl="0" eaLnBrk="0" fontAlgn="base" hangingPunct="0">
        <a:spcBef>
          <a:spcPts val="600"/>
        </a:spcBef>
        <a:spcAft>
          <a:spcPct val="0"/>
        </a:spcAft>
        <a:buClr>
          <a:srgbClr val="6FB7D7"/>
        </a:buClr>
        <a:buSzPct val="110000"/>
        <a:buFont typeface="Wingdings 2" pitchFamily="18" charset="2"/>
        <a:buChar char=""/>
        <a:defRPr sz="2000" kern="1200">
          <a:solidFill>
            <a:srgbClr val="595959"/>
          </a:solidFill>
          <a:latin typeface="+mn-lt"/>
          <a:ea typeface="MS PGothic" pitchFamily="34" charset="-128"/>
          <a:cs typeface="+mn-cs"/>
        </a:defRPr>
      </a:lvl3pPr>
      <a:lvl4pPr marL="1263650" indent="-295275" algn="l" rtl="0" eaLnBrk="0" fontAlgn="base" hangingPunct="0">
        <a:spcBef>
          <a:spcPts val="600"/>
        </a:spcBef>
        <a:spcAft>
          <a:spcPct val="0"/>
        </a:spcAft>
        <a:buClr>
          <a:srgbClr val="215D77"/>
        </a:buClr>
        <a:buSzPct val="110000"/>
        <a:buFont typeface="Wingdings 2" pitchFamily="18" charset="2"/>
        <a:buChar char=""/>
        <a:defRPr kern="1200">
          <a:solidFill>
            <a:srgbClr val="595959"/>
          </a:solidFill>
          <a:latin typeface="+mn-lt"/>
          <a:ea typeface="MS PGothic" pitchFamily="34" charset="-128"/>
          <a:cs typeface="+mn-cs"/>
        </a:defRPr>
      </a:lvl4pPr>
      <a:lvl5pPr marL="1546225" indent="-282575" algn="l" rtl="0" eaLnBrk="0" fontAlgn="base" hangingPunct="0">
        <a:spcBef>
          <a:spcPts val="600"/>
        </a:spcBef>
        <a:spcAft>
          <a:spcPct val="0"/>
        </a:spcAft>
        <a:buClr>
          <a:srgbClr val="6FB7D7"/>
        </a:buClr>
        <a:buSzPct val="110000"/>
        <a:buFont typeface="Wingdings 2" pitchFamily="18" charset="2"/>
        <a:buChar char=""/>
        <a:defRPr kern="1200">
          <a:solidFill>
            <a:srgbClr val="595959"/>
          </a:solidFill>
          <a:latin typeface="+mn-lt"/>
          <a:ea typeface="MS PGothic" pitchFamily="34" charset="-128"/>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9600" dirty="0" smtClean="0"/>
              <a:t>Bipolar Illness </a:t>
            </a:r>
            <a:endParaRPr lang="en-GB" sz="9600"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latin typeface="Calibri" pitchFamily="34" charset="0"/>
              </a:rPr>
              <a:t>Diagnostic Symptoms of Mania</a:t>
            </a:r>
          </a:p>
        </p:txBody>
      </p:sp>
      <p:graphicFrame>
        <p:nvGraphicFramePr>
          <p:cNvPr id="4" name="Content Placeholder 3"/>
          <p:cNvGraphicFramePr>
            <a:graphicFrameLocks noGrp="1"/>
          </p:cNvGraphicFramePr>
          <p:nvPr>
            <p:ph idx="1"/>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latin typeface="Calibri" pitchFamily="34" charset="0"/>
              </a:rPr>
              <a:t>Other Features of Mania</a:t>
            </a:r>
          </a:p>
        </p:txBody>
      </p:sp>
      <p:graphicFrame>
        <p:nvGraphicFramePr>
          <p:cNvPr id="4" name="Content Placeholder 3"/>
          <p:cNvGraphicFramePr>
            <a:graphicFrameLocks noGrp="1"/>
          </p:cNvGraphicFramePr>
          <p:nvPr>
            <p:ph idx="1"/>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lstStyle/>
          <a:p>
            <a:r>
              <a:rPr lang="en-GB" dirty="0" smtClean="0"/>
              <a:t>Mania: classification </a:t>
            </a:r>
            <a:endParaRPr lang="en-GB" dirty="0"/>
          </a:p>
        </p:txBody>
      </p:sp>
      <p:sp>
        <p:nvSpPr>
          <p:cNvPr id="3" name="Content Placeholder 2"/>
          <p:cNvSpPr>
            <a:spLocks noGrp="1"/>
          </p:cNvSpPr>
          <p:nvPr>
            <p:ph idx="1"/>
          </p:nvPr>
        </p:nvSpPr>
        <p:spPr>
          <a:xfrm>
            <a:off x="457200" y="1285860"/>
            <a:ext cx="8229600" cy="5572139"/>
          </a:xfrm>
        </p:spPr>
        <p:txBody>
          <a:bodyPr>
            <a:normAutofit lnSpcReduction="10000"/>
          </a:bodyPr>
          <a:lstStyle/>
          <a:p>
            <a:r>
              <a:rPr lang="en-GB" sz="2400" dirty="0" smtClean="0">
                <a:solidFill>
                  <a:srgbClr val="00B0F0"/>
                </a:solidFill>
              </a:rPr>
              <a:t>Hypomania</a:t>
            </a:r>
          </a:p>
          <a:p>
            <a:pPr lvl="1"/>
            <a:r>
              <a:rPr lang="en-GB" sz="2400" dirty="0" smtClean="0"/>
              <a:t>Mood is mildly elevated</a:t>
            </a:r>
          </a:p>
          <a:p>
            <a:pPr lvl="1"/>
            <a:r>
              <a:rPr lang="en-GB" sz="2400" dirty="0" smtClean="0"/>
              <a:t>Symptoms do not lead to severe disruption of work or social rejection</a:t>
            </a:r>
          </a:p>
          <a:p>
            <a:pPr lvl="1"/>
            <a:r>
              <a:rPr lang="en-GB" sz="2400" dirty="0" smtClean="0"/>
              <a:t>3 or more symptoms lasting at least 4 days (DSM V)</a:t>
            </a:r>
          </a:p>
          <a:p>
            <a:r>
              <a:rPr lang="en-GB" sz="2400" dirty="0" smtClean="0">
                <a:solidFill>
                  <a:srgbClr val="00B0F0"/>
                </a:solidFill>
              </a:rPr>
              <a:t>Mania</a:t>
            </a:r>
          </a:p>
          <a:p>
            <a:pPr lvl="1"/>
            <a:r>
              <a:rPr lang="en-GB" sz="2400" dirty="0" smtClean="0"/>
              <a:t>Mood is elevated out of keeping with the patient’s circumstances</a:t>
            </a:r>
          </a:p>
          <a:p>
            <a:pPr lvl="1"/>
            <a:r>
              <a:rPr lang="en-GB" sz="2400" dirty="0" smtClean="0"/>
              <a:t>Symptoms may result in behaviour  that is inappropriate and reckless</a:t>
            </a:r>
          </a:p>
          <a:p>
            <a:r>
              <a:rPr lang="en-GB" sz="2400" dirty="0" smtClean="0">
                <a:solidFill>
                  <a:srgbClr val="00B0F0"/>
                </a:solidFill>
              </a:rPr>
              <a:t>Mania with psychotic symptoms</a:t>
            </a:r>
          </a:p>
          <a:p>
            <a:pPr lvl="1"/>
            <a:r>
              <a:rPr lang="en-GB" sz="2400" dirty="0" smtClean="0"/>
              <a:t>In addition to mania there are delusions (usually grandiose) or hallucinations usually 2</a:t>
            </a:r>
            <a:r>
              <a:rPr lang="en-GB" sz="2400" baseline="30000" dirty="0" smtClean="0"/>
              <a:t>nd</a:t>
            </a:r>
            <a:r>
              <a:rPr lang="en-GB" sz="2400" dirty="0" smtClean="0"/>
              <a:t> person</a:t>
            </a:r>
          </a:p>
          <a:p>
            <a:r>
              <a:rPr lang="en-GB" sz="2400" dirty="0" smtClean="0">
                <a:solidFill>
                  <a:srgbClr val="00B0F0"/>
                </a:solidFill>
              </a:rPr>
              <a:t>Mixed affective states </a:t>
            </a:r>
            <a:endParaRPr lang="en-GB" sz="2400" dirty="0">
              <a:solidFill>
                <a:srgbClr val="00B0F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b="1" dirty="0" smtClean="0"/>
              <a:t>Manic stupor</a:t>
            </a:r>
          </a:p>
          <a:p>
            <a:pPr lvl="1"/>
            <a:r>
              <a:rPr lang="en-GB" dirty="0" smtClean="0"/>
              <a:t>Patients can rarely become mute and motionless</a:t>
            </a:r>
          </a:p>
          <a:p>
            <a:pPr lvl="1"/>
            <a:r>
              <a:rPr lang="en-GB" dirty="0" smtClean="0"/>
              <a:t>Their facial expression my suggest elation and may begin from a state of manic excitement</a:t>
            </a:r>
          </a:p>
          <a:p>
            <a:pPr lvl="1"/>
            <a:r>
              <a:rPr lang="en-GB" dirty="0" smtClean="0"/>
              <a:t>Patient’s memory for the events during stupor usually intact</a:t>
            </a:r>
          </a:p>
          <a:p>
            <a:r>
              <a:rPr lang="en-GB" b="1" dirty="0" smtClean="0"/>
              <a:t>Delirious mania</a:t>
            </a:r>
          </a:p>
          <a:p>
            <a:pPr lvl="1"/>
            <a:r>
              <a:rPr lang="en-GB" dirty="0" smtClean="0"/>
              <a:t>features suggestive of a </a:t>
            </a:r>
            <a:r>
              <a:rPr lang="en-GB" dirty="0" err="1" smtClean="0"/>
              <a:t>confusional</a:t>
            </a:r>
            <a:r>
              <a:rPr lang="en-GB" dirty="0" smtClean="0"/>
              <a:t> state such as disorientation and visual hallucinations.</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Depression symptoms</a:t>
            </a:r>
            <a:endParaRPr lang="en-GB" dirty="0"/>
          </a:p>
        </p:txBody>
      </p:sp>
      <p:sp>
        <p:nvSpPr>
          <p:cNvPr id="3" name="Content Placeholder 2"/>
          <p:cNvSpPr>
            <a:spLocks noGrp="1"/>
          </p:cNvSpPr>
          <p:nvPr>
            <p:ph idx="1"/>
          </p:nvPr>
        </p:nvSpPr>
        <p:spPr/>
        <p:txBody>
          <a:bodyPr>
            <a:normAutofit fontScale="85000" lnSpcReduction="20000"/>
          </a:bodyPr>
          <a:lstStyle/>
          <a:p>
            <a:r>
              <a:rPr lang="en-GB" b="1" dirty="0" smtClean="0"/>
              <a:t>Low mood</a:t>
            </a:r>
          </a:p>
          <a:p>
            <a:r>
              <a:rPr lang="en-GB" b="1" dirty="0" smtClean="0"/>
              <a:t>Decreased interests or pleasure</a:t>
            </a:r>
          </a:p>
          <a:p>
            <a:r>
              <a:rPr lang="en-GB" b="1" dirty="0" smtClean="0"/>
              <a:t>Decreased energy or fatigue</a:t>
            </a:r>
          </a:p>
          <a:p>
            <a:r>
              <a:rPr lang="en-GB" dirty="0" smtClean="0"/>
              <a:t>Disturbed sleep</a:t>
            </a:r>
          </a:p>
          <a:p>
            <a:r>
              <a:rPr lang="en-GB" dirty="0" smtClean="0"/>
              <a:t>Decreased appetite or weight loss</a:t>
            </a:r>
          </a:p>
          <a:p>
            <a:r>
              <a:rPr lang="en-GB" dirty="0" smtClean="0"/>
              <a:t>Psychomotor retardation or agitation</a:t>
            </a:r>
          </a:p>
          <a:p>
            <a:r>
              <a:rPr lang="en-GB" dirty="0" smtClean="0"/>
              <a:t>Decreased confidence or self-esteem</a:t>
            </a:r>
          </a:p>
          <a:p>
            <a:r>
              <a:rPr lang="en-GB" dirty="0" smtClean="0"/>
              <a:t>Guilt or self-reproach</a:t>
            </a:r>
          </a:p>
          <a:p>
            <a:r>
              <a:rPr lang="en-GB" dirty="0" smtClean="0"/>
              <a:t>Decreased concentration</a:t>
            </a:r>
          </a:p>
          <a:p>
            <a:r>
              <a:rPr lang="en-GB" dirty="0" smtClean="0"/>
              <a:t>Deliberate self-harm or suicidal ideation</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Depression</a:t>
            </a:r>
          </a:p>
        </p:txBody>
      </p:sp>
      <p:graphicFrame>
        <p:nvGraphicFramePr>
          <p:cNvPr id="4" name="Content Placeholder 3"/>
          <p:cNvGraphicFramePr>
            <a:graphicFrameLocks noGrp="1"/>
          </p:cNvGraphicFramePr>
          <p:nvPr>
            <p:ph idx="1"/>
          </p:nvPr>
        </p:nvGraphicFramePr>
        <p:xfrm>
          <a:off x="549275" y="1600201"/>
          <a:ext cx="8042276"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latin typeface="Calibri" pitchFamily="34" charset="0"/>
              </a:rPr>
              <a:t>  Classification of Bi polar Disorder</a:t>
            </a:r>
          </a:p>
        </p:txBody>
      </p:sp>
      <p:sp>
        <p:nvSpPr>
          <p:cNvPr id="31746" name="Content Placeholder 2"/>
          <p:cNvSpPr>
            <a:spLocks noGrp="1"/>
          </p:cNvSpPr>
          <p:nvPr>
            <p:ph idx="1"/>
          </p:nvPr>
        </p:nvSpPr>
        <p:spPr/>
        <p:txBody>
          <a:bodyPr/>
          <a:lstStyle/>
          <a:p>
            <a:pPr eaLnBrk="1" hangingPunct="1"/>
            <a:r>
              <a:rPr lang="en-US" dirty="0" smtClean="0">
                <a:latin typeface="Calibri" pitchFamily="34" charset="0"/>
              </a:rPr>
              <a:t>Bi polar 1  full manic and depressive episodes</a:t>
            </a:r>
          </a:p>
          <a:p>
            <a:pPr eaLnBrk="1" hangingPunct="1"/>
            <a:r>
              <a:rPr lang="en-US" dirty="0" smtClean="0">
                <a:latin typeface="Calibri" pitchFamily="34" charset="0"/>
              </a:rPr>
              <a:t>Bi polar 2  one </a:t>
            </a:r>
            <a:r>
              <a:rPr lang="en-US" dirty="0" err="1" smtClean="0">
                <a:latin typeface="Calibri" pitchFamily="34" charset="0"/>
              </a:rPr>
              <a:t>hypomanic</a:t>
            </a:r>
            <a:r>
              <a:rPr lang="en-US" dirty="0" smtClean="0">
                <a:latin typeface="Calibri" pitchFamily="34" charset="0"/>
              </a:rPr>
              <a:t> and 1 full depression</a:t>
            </a:r>
          </a:p>
          <a:p>
            <a:pPr eaLnBrk="1" hangingPunct="1"/>
            <a:r>
              <a:rPr lang="en-US" dirty="0" smtClean="0">
                <a:latin typeface="Calibri" pitchFamily="34" charset="0"/>
              </a:rPr>
              <a:t>Bi polar 3  Depressive episode with antidepressant induced mania</a:t>
            </a:r>
          </a:p>
          <a:p>
            <a:pPr eaLnBrk="1" hangingPunct="1"/>
            <a:r>
              <a:rPr lang="en-US" dirty="0" smtClean="0">
                <a:latin typeface="Calibri" pitchFamily="34" charset="0"/>
              </a:rPr>
              <a:t>Bipolar depression</a:t>
            </a:r>
          </a:p>
          <a:p>
            <a:pPr eaLnBrk="1" hangingPunct="1"/>
            <a:r>
              <a:rPr lang="en-US" dirty="0" smtClean="0">
                <a:latin typeface="Calibri" pitchFamily="34" charset="0"/>
              </a:rPr>
              <a:t>Mixed States</a:t>
            </a:r>
          </a:p>
          <a:p>
            <a:pPr eaLnBrk="1" hangingPunct="1"/>
            <a:r>
              <a:rPr lang="en-US" dirty="0" smtClean="0">
                <a:latin typeface="Calibri" pitchFamily="34" charset="0"/>
              </a:rPr>
              <a:t>Rapid Cycling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Bipolar classification</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ICD 10</a:t>
            </a:r>
          </a:p>
          <a:p>
            <a:pPr lvl="1"/>
            <a:r>
              <a:rPr lang="en-GB" dirty="0" smtClean="0"/>
              <a:t>At least 2 episodes, one of which must be </a:t>
            </a:r>
            <a:r>
              <a:rPr lang="en-GB" dirty="0" err="1" smtClean="0"/>
              <a:t>hypomanic</a:t>
            </a:r>
            <a:r>
              <a:rPr lang="en-GB" dirty="0" smtClean="0"/>
              <a:t>, manic or mixed</a:t>
            </a:r>
          </a:p>
          <a:p>
            <a:r>
              <a:rPr lang="en-GB" dirty="0" smtClean="0"/>
              <a:t>DSM-V</a:t>
            </a:r>
          </a:p>
          <a:p>
            <a:pPr lvl="1"/>
            <a:r>
              <a:rPr lang="en-GB" dirty="0" smtClean="0"/>
              <a:t>A single manic or </a:t>
            </a:r>
            <a:r>
              <a:rPr lang="en-GB" dirty="0" err="1" smtClean="0"/>
              <a:t>cyclothymic</a:t>
            </a:r>
            <a:endParaRPr lang="en-GB" dirty="0" smtClean="0"/>
          </a:p>
          <a:p>
            <a:pPr lvl="1"/>
            <a:r>
              <a:rPr lang="en-GB" dirty="0" smtClean="0"/>
              <a:t>Bipolar I: 1 or more manic episodes or mixed episodes, with or without history of depressive episodes</a:t>
            </a:r>
          </a:p>
          <a:p>
            <a:pPr lvl="1"/>
            <a:r>
              <a:rPr lang="en-GB" dirty="0" smtClean="0"/>
              <a:t>Bipolar II: one or more depressive episodes plus at least one </a:t>
            </a:r>
            <a:r>
              <a:rPr lang="en-GB" dirty="0" err="1" smtClean="0"/>
              <a:t>hypomanic</a:t>
            </a:r>
            <a:r>
              <a:rPr lang="en-GB" dirty="0" smtClean="0"/>
              <a:t> episode </a:t>
            </a:r>
          </a:p>
          <a:p>
            <a:r>
              <a:rPr lang="en-GB" dirty="0" smtClean="0"/>
              <a:t>Mixed episodes</a:t>
            </a:r>
          </a:p>
          <a:p>
            <a:pPr lvl="1"/>
            <a:r>
              <a:rPr lang="en-GB" dirty="0" smtClean="0"/>
              <a:t>Both manic /</a:t>
            </a:r>
            <a:r>
              <a:rPr lang="en-GB" dirty="0" err="1" smtClean="0"/>
              <a:t>hypomanic</a:t>
            </a:r>
            <a:r>
              <a:rPr lang="en-GB" dirty="0" smtClean="0"/>
              <a:t> and depressive symptoms in a single episode present everyday for at least 1 week (DSM-IV) or two weeks (ICD 10) </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Content Placeholder 5"/>
          <p:cNvPicPr>
            <a:picLocks noGrp="1" noChangeAspect="1"/>
          </p:cNvPicPr>
          <p:nvPr>
            <p:ph idx="1"/>
          </p:nvPr>
        </p:nvPicPr>
        <p:blipFill>
          <a:blip r:embed="rId2" cstate="print"/>
          <a:srcRect l="5000" r="5000"/>
          <a:stretch>
            <a:fillRect/>
          </a:stretch>
        </p:blipFill>
        <p:spPr>
          <a:xfrm>
            <a:off x="0" y="82550"/>
            <a:ext cx="9144000" cy="677545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0" y="0"/>
            <a:ext cx="9144000" cy="6858000"/>
          </a:xfrm>
        </p:spPr>
        <p:txBody>
          <a:bodyPr/>
          <a:lstStyle/>
          <a:p>
            <a:pPr eaLnBrk="1" hangingPunct="1"/>
            <a:endParaRPr/>
          </a:p>
        </p:txBody>
      </p:sp>
      <p:pic>
        <p:nvPicPr>
          <p:cNvPr id="33794" name="Picture 3"/>
          <p:cNvPicPr>
            <a:picLocks noChangeAspect="1"/>
          </p:cNvPicPr>
          <p:nvPr/>
        </p:nvPicPr>
        <p:blipFill>
          <a:blip r:embed="rId2" cstate="print"/>
          <a:srcRect/>
          <a:stretch>
            <a:fillRect/>
          </a:stretch>
        </p:blipFill>
        <p:spPr bwMode="auto">
          <a:xfrm>
            <a:off x="0" y="622300"/>
            <a:ext cx="9144000" cy="560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a:t>
            </a:r>
            <a:endParaRPr lang="en-GB" dirty="0"/>
          </a:p>
        </p:txBody>
      </p:sp>
      <p:sp>
        <p:nvSpPr>
          <p:cNvPr id="3" name="Content Placeholder 2"/>
          <p:cNvSpPr>
            <a:spLocks noGrp="1"/>
          </p:cNvSpPr>
          <p:nvPr>
            <p:ph idx="1"/>
          </p:nvPr>
        </p:nvSpPr>
        <p:spPr/>
        <p:txBody>
          <a:bodyPr/>
          <a:lstStyle/>
          <a:p>
            <a:pPr>
              <a:lnSpc>
                <a:spcPct val="150000"/>
              </a:lnSpc>
            </a:pPr>
            <a:r>
              <a:rPr lang="en-GB" dirty="0" smtClean="0"/>
              <a:t>You should be able to </a:t>
            </a:r>
          </a:p>
          <a:p>
            <a:pPr lvl="1">
              <a:lnSpc>
                <a:spcPct val="150000"/>
              </a:lnSpc>
            </a:pPr>
            <a:r>
              <a:rPr lang="en-GB" dirty="0" smtClean="0"/>
              <a:t>Recognise the clinical features of bipolar disorder</a:t>
            </a:r>
          </a:p>
          <a:p>
            <a:pPr lvl="1">
              <a:lnSpc>
                <a:spcPct val="150000"/>
              </a:lnSpc>
            </a:pPr>
            <a:r>
              <a:rPr lang="en-GB" dirty="0" smtClean="0"/>
              <a:t>Describe the underlying pathology in bipolar disorder</a:t>
            </a:r>
          </a:p>
          <a:p>
            <a:pPr lvl="1">
              <a:lnSpc>
                <a:spcPct val="150000"/>
              </a:lnSpc>
            </a:pPr>
            <a:r>
              <a:rPr lang="en-GB" dirty="0" smtClean="0"/>
              <a:t>Assess a patient with bipolar disorder</a:t>
            </a:r>
          </a:p>
          <a:p>
            <a:pPr lvl="1">
              <a:lnSpc>
                <a:spcPct val="150000"/>
              </a:lnSpc>
            </a:pPr>
            <a:r>
              <a:rPr lang="en-GB" dirty="0" smtClean="0"/>
              <a:t>Manage a patient with bipolar illness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Bipolar classification</a:t>
            </a:r>
            <a:endParaRPr lang="en-GB" dirty="0"/>
          </a:p>
        </p:txBody>
      </p:sp>
      <p:sp>
        <p:nvSpPr>
          <p:cNvPr id="3" name="Content Placeholder 2"/>
          <p:cNvSpPr>
            <a:spLocks noGrp="1"/>
          </p:cNvSpPr>
          <p:nvPr>
            <p:ph idx="1"/>
          </p:nvPr>
        </p:nvSpPr>
        <p:spPr>
          <a:xfrm>
            <a:off x="457200" y="1600200"/>
            <a:ext cx="8229600" cy="4829196"/>
          </a:xfrm>
        </p:spPr>
        <p:txBody>
          <a:bodyPr>
            <a:normAutofit/>
          </a:bodyPr>
          <a:lstStyle/>
          <a:p>
            <a:r>
              <a:rPr lang="en-GB" b="1" dirty="0" smtClean="0"/>
              <a:t>Rapid Cycling </a:t>
            </a:r>
          </a:p>
          <a:p>
            <a:pPr lvl="1"/>
            <a:r>
              <a:rPr lang="en-GB" dirty="0" smtClean="0"/>
              <a:t>At least 4 distinct episodes of mood disorder per year (depressive, manic or mixed). </a:t>
            </a:r>
          </a:p>
          <a:p>
            <a:r>
              <a:rPr lang="en-GB" dirty="0" smtClean="0"/>
              <a:t>Rapid cycling is associated with</a:t>
            </a:r>
          </a:p>
          <a:p>
            <a:pPr lvl="1"/>
            <a:r>
              <a:rPr lang="en-GB" dirty="0" smtClean="0"/>
              <a:t>Increased frequency in women</a:t>
            </a:r>
          </a:p>
          <a:p>
            <a:pPr lvl="1"/>
            <a:r>
              <a:rPr lang="en-GB" dirty="0" smtClean="0"/>
              <a:t>Concomitant hypothyroidism </a:t>
            </a:r>
          </a:p>
          <a:p>
            <a:pPr lvl="1"/>
            <a:r>
              <a:rPr lang="en-GB" dirty="0" smtClean="0"/>
              <a:t>Can be triggered by antidepressant drug treatment</a:t>
            </a:r>
          </a:p>
          <a:p>
            <a:pPr lvl="1"/>
            <a:r>
              <a:rPr lang="en-GB" dirty="0" smtClean="0"/>
              <a:t>Lithium is relatively ineffective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p:cNvPicPr>
            <a:picLocks noGrp="1" noChangeAspect="1"/>
          </p:cNvPicPr>
          <p:nvPr>
            <p:ph idx="1"/>
          </p:nvPr>
        </p:nvPicPr>
        <p:blipFill>
          <a:blip r:embed="rId2" cstate="print"/>
          <a:srcRect l="9286" r="9286"/>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Epidemiology and course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Lifetime prevalence: 0.3 – 1.5% </a:t>
            </a:r>
          </a:p>
          <a:p>
            <a:pPr lvl="1"/>
            <a:r>
              <a:rPr lang="en-GB" dirty="0" smtClean="0"/>
              <a:t>Bipolar I: 0.8% </a:t>
            </a:r>
          </a:p>
          <a:p>
            <a:pPr lvl="1"/>
            <a:r>
              <a:rPr lang="en-GB" dirty="0" smtClean="0"/>
              <a:t>Bipolar II: 0.5%</a:t>
            </a:r>
          </a:p>
          <a:p>
            <a:r>
              <a:rPr lang="en-GB" dirty="0" smtClean="0"/>
              <a:t>Age of onset 15 – 50 years. </a:t>
            </a:r>
          </a:p>
          <a:p>
            <a:pPr lvl="1"/>
            <a:r>
              <a:rPr lang="en-GB" dirty="0" smtClean="0"/>
              <a:t>Two peaks </a:t>
            </a:r>
          </a:p>
          <a:p>
            <a:pPr lvl="2"/>
            <a:r>
              <a:rPr lang="en-GB" dirty="0" smtClean="0"/>
              <a:t>(15-19 years) and </a:t>
            </a:r>
          </a:p>
          <a:p>
            <a:pPr lvl="2"/>
            <a:r>
              <a:rPr lang="en-GB" dirty="0" smtClean="0"/>
              <a:t>20-24 years </a:t>
            </a:r>
            <a:r>
              <a:rPr lang="en-GB" dirty="0" smtClean="0">
                <a:solidFill>
                  <a:srgbClr val="00B0F0"/>
                </a:solidFill>
              </a:rPr>
              <a:t>mean 21 years</a:t>
            </a:r>
          </a:p>
          <a:p>
            <a:r>
              <a:rPr lang="en-GB" dirty="0" smtClean="0"/>
              <a:t>Bipolar II and rapid cycling more common in females</a:t>
            </a:r>
          </a:p>
          <a:p>
            <a:r>
              <a:rPr lang="en-GB" dirty="0" smtClean="0"/>
              <a:t>No significant racial difference</a:t>
            </a:r>
          </a:p>
          <a:p>
            <a:pPr lvl="1"/>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a:t>
            </a:r>
            <a:endParaRPr lang="en-GB" dirty="0"/>
          </a:p>
        </p:txBody>
      </p:sp>
      <p:sp>
        <p:nvSpPr>
          <p:cNvPr id="3" name="Content Placeholder 2"/>
          <p:cNvSpPr>
            <a:spLocks noGrp="1"/>
          </p:cNvSpPr>
          <p:nvPr>
            <p:ph idx="1"/>
          </p:nvPr>
        </p:nvSpPr>
        <p:spPr/>
        <p:txBody>
          <a:bodyPr>
            <a:normAutofit lnSpcReduction="10000"/>
          </a:bodyPr>
          <a:lstStyle/>
          <a:p>
            <a:r>
              <a:rPr lang="en-GB" dirty="0" smtClean="0"/>
              <a:t>Pattern</a:t>
            </a:r>
          </a:p>
          <a:p>
            <a:pPr lvl="1"/>
            <a:r>
              <a:rPr lang="en-GB" dirty="0" smtClean="0"/>
              <a:t>1</a:t>
            </a:r>
            <a:r>
              <a:rPr lang="en-GB" baseline="30000" dirty="0" smtClean="0"/>
              <a:t>st</a:t>
            </a:r>
            <a:r>
              <a:rPr lang="en-GB" dirty="0" smtClean="0"/>
              <a:t> episode in males often manic and in females depression</a:t>
            </a:r>
          </a:p>
          <a:p>
            <a:r>
              <a:rPr lang="en-GB" dirty="0" smtClean="0"/>
              <a:t>Untreated patients</a:t>
            </a:r>
          </a:p>
          <a:p>
            <a:pPr lvl="1"/>
            <a:r>
              <a:rPr lang="en-GB" dirty="0" smtClean="0"/>
              <a:t>10 or more episodes may occur</a:t>
            </a:r>
          </a:p>
          <a:p>
            <a:r>
              <a:rPr lang="en-GB" dirty="0" smtClean="0"/>
              <a:t>Duration between episodes </a:t>
            </a:r>
          </a:p>
          <a:p>
            <a:pPr lvl="1"/>
            <a:r>
              <a:rPr lang="en-GB" dirty="0" smtClean="0"/>
              <a:t>decreases up to 4</a:t>
            </a:r>
            <a:r>
              <a:rPr lang="en-GB" baseline="30000" dirty="0" smtClean="0"/>
              <a:t>th</a:t>
            </a:r>
            <a:r>
              <a:rPr lang="en-GB" dirty="0" smtClean="0"/>
              <a:t> or 5</a:t>
            </a:r>
            <a:r>
              <a:rPr lang="en-GB" baseline="30000" dirty="0" smtClean="0"/>
              <a:t>th</a:t>
            </a:r>
            <a:r>
              <a:rPr lang="en-GB" dirty="0" smtClean="0"/>
              <a:t> episode then stabilizes</a:t>
            </a:r>
          </a:p>
          <a:p>
            <a:r>
              <a:rPr lang="en-GB" dirty="0" smtClean="0"/>
              <a:t>Within the first 2 years after the 1</a:t>
            </a:r>
            <a:r>
              <a:rPr lang="en-GB" baseline="30000" dirty="0" smtClean="0"/>
              <a:t>st</a:t>
            </a:r>
            <a:r>
              <a:rPr lang="en-GB" dirty="0" smtClean="0"/>
              <a:t> episode, 40 – 50% experience another manic attack</a:t>
            </a:r>
          </a:p>
          <a:p>
            <a:pPr lvl="1"/>
            <a:endParaRPr lang="en-GB" dirty="0" smtClean="0"/>
          </a:p>
          <a:p>
            <a:pPr lvl="1"/>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Aetiology ...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Genetic</a:t>
            </a:r>
          </a:p>
          <a:p>
            <a:pPr lvl="1"/>
            <a:r>
              <a:rPr lang="en-GB" dirty="0" smtClean="0"/>
              <a:t>First degree relatives 7X more likely: 10-15% risk </a:t>
            </a:r>
          </a:p>
          <a:p>
            <a:pPr lvl="1"/>
            <a:r>
              <a:rPr lang="en-GB" dirty="0" smtClean="0"/>
              <a:t>Children of parents affected: 50% </a:t>
            </a:r>
          </a:p>
          <a:p>
            <a:r>
              <a:rPr lang="en-GB" dirty="0" smtClean="0"/>
              <a:t>Neurotransmitters</a:t>
            </a:r>
          </a:p>
          <a:p>
            <a:pPr lvl="1"/>
            <a:r>
              <a:rPr lang="en-GB" dirty="0" smtClean="0"/>
              <a:t>NA, DA, 5HT and glutamate</a:t>
            </a:r>
          </a:p>
          <a:p>
            <a:r>
              <a:rPr lang="en-GB" dirty="0" smtClean="0"/>
              <a:t>HPA axis</a:t>
            </a:r>
          </a:p>
          <a:p>
            <a:r>
              <a:rPr lang="en-GB" dirty="0" smtClean="0"/>
              <a:t>Abnormal programmed cell death (apoptosis)</a:t>
            </a:r>
          </a:p>
          <a:p>
            <a:pPr lvl="1"/>
            <a:r>
              <a:rPr lang="en-GB" dirty="0" smtClean="0"/>
              <a:t>Cell death in critical neural networks</a:t>
            </a:r>
          </a:p>
          <a:p>
            <a:r>
              <a:rPr lang="en-GB" dirty="0" smtClean="0"/>
              <a:t>Kindling: </a:t>
            </a:r>
          </a:p>
          <a:p>
            <a:pPr lvl="1"/>
            <a:r>
              <a:rPr lang="en-GB" dirty="0" smtClean="0"/>
              <a:t>electrophysiological kindling and behavioural sensitisation in injured neurones </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Aetiology </a:t>
            </a:r>
            <a:endParaRPr lang="en-GB" dirty="0"/>
          </a:p>
        </p:txBody>
      </p:sp>
      <p:sp>
        <p:nvSpPr>
          <p:cNvPr id="3" name="Content Placeholder 2"/>
          <p:cNvSpPr>
            <a:spLocks noGrp="1"/>
          </p:cNvSpPr>
          <p:nvPr>
            <p:ph idx="1"/>
          </p:nvPr>
        </p:nvSpPr>
        <p:spPr/>
        <p:txBody>
          <a:bodyPr>
            <a:normAutofit/>
          </a:bodyPr>
          <a:lstStyle/>
          <a:p>
            <a:r>
              <a:rPr lang="en-GB" dirty="0" smtClean="0"/>
              <a:t>Life events: </a:t>
            </a:r>
          </a:p>
          <a:p>
            <a:pPr lvl="1"/>
            <a:r>
              <a:rPr lang="en-GB" dirty="0" smtClean="0"/>
              <a:t> a small excess of life events prior to relapse has been demonstrated </a:t>
            </a:r>
          </a:p>
          <a:p>
            <a:pPr lvl="1"/>
            <a:r>
              <a:rPr lang="en-GB" dirty="0" smtClean="0"/>
              <a:t>Attainment of a goal </a:t>
            </a:r>
          </a:p>
          <a:p>
            <a:pPr lvl="2"/>
            <a:r>
              <a:rPr lang="en-GB" dirty="0" smtClean="0"/>
              <a:t>normal feelings of happiness and well being can develop into a manic illness in predisposed people </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49275" y="107576"/>
            <a:ext cx="8042276" cy="1336956"/>
          </a:xfrm>
          <a:extLst>
            <a:ext uri="{909E8E84-426E-40dd-AFC4-6F175D3DCCD1}"/>
            <a:ext uri="{91240B29-F687-4f45-9708-019B960494DF}"/>
            <a:ext uri="{FAA26D3D-D897-4be2-8F04-BA451C77F1D7}"/>
          </a:extLst>
        </p:spPr>
        <p:txBody>
          <a:bodyPr rtlCol="0">
            <a:noAutofit/>
          </a:bodyPr>
          <a:lstStyle/>
          <a:p>
            <a:pPr eaLnBrk="1" fontAlgn="auto" hangingPunct="1">
              <a:spcAft>
                <a:spcPts val="0"/>
              </a:spcAft>
              <a:defRPr/>
            </a:pPr>
            <a: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t>Mania</a:t>
            </a:r>
            <a:b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br>
            <a: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t>Neurochemistry</a:t>
            </a:r>
            <a:endPar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endParaRPr>
          </a:p>
        </p:txBody>
      </p:sp>
      <p:sp>
        <p:nvSpPr>
          <p:cNvPr id="13315" name="Content Placeholder 2"/>
          <p:cNvSpPr>
            <a:spLocks noGrp="1"/>
          </p:cNvSpPr>
          <p:nvPr>
            <p:ph idx="1"/>
          </p:nvPr>
        </p:nvSpPr>
        <p:spPr/>
        <p:txBody>
          <a:bodyPr/>
          <a:lstStyle/>
          <a:p>
            <a:pPr eaLnBrk="1" hangingPunct="1"/>
            <a:endParaRPr lang="en-US" smtClean="0">
              <a:latin typeface="Calibri" pitchFamily="34" charset="0"/>
            </a:endParaRPr>
          </a:p>
          <a:p>
            <a:pPr eaLnBrk="1" hangingPunct="1"/>
            <a:r>
              <a:rPr lang="en-US" smtClean="0">
                <a:latin typeface="Calibri" pitchFamily="34" charset="0"/>
              </a:rPr>
              <a:t>Increased hyperactivity of monoamines</a:t>
            </a:r>
          </a:p>
          <a:p>
            <a:pPr eaLnBrk="1" hangingPunct="1"/>
            <a:r>
              <a:rPr lang="en-US" smtClean="0">
                <a:latin typeface="Calibri" pitchFamily="34" charset="0"/>
              </a:rPr>
              <a:t>Out of tune circuits</a:t>
            </a:r>
          </a:p>
          <a:p>
            <a:pPr eaLnBrk="1" hangingPunct="1"/>
            <a:r>
              <a:rPr lang="en-US" smtClean="0">
                <a:latin typeface="Calibri" pitchFamily="34" charset="0"/>
              </a:rPr>
              <a:t>Can be both depression and mania at same time</a:t>
            </a:r>
          </a:p>
          <a:p>
            <a:pPr eaLnBrk="1" hangingPunct="1"/>
            <a:r>
              <a:rPr lang="en-US" smtClean="0">
                <a:latin typeface="Calibri" pitchFamily="34" charset="0"/>
              </a:rPr>
              <a:t>Dopamine, Noradrenalin, Serotonin and GABA</a:t>
            </a:r>
          </a:p>
          <a:p>
            <a:pPr eaLnBrk="1" hangingPunct="1"/>
            <a:r>
              <a:rPr lang="en-US" smtClean="0">
                <a:latin typeface="Calibri" pitchFamily="34" charset="0"/>
              </a:rPr>
              <a:t>Role of Glutamate</a:t>
            </a:r>
          </a:p>
          <a:p>
            <a:pPr eaLnBrk="1" hangingPunct="1"/>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950"/>
            <a:ext cx="8042275" cy="1336675"/>
          </a:xfrm>
        </p:spPr>
        <p:txBody>
          <a:bodyPr rtlCol="0">
            <a:normAutofit fontScale="90000"/>
          </a:bodyPr>
          <a:lstStyle/>
          <a:p>
            <a:pPr eaLnBrk="1" fontAlgn="auto" hangingPunct="1">
              <a:spcAft>
                <a:spcPts val="0"/>
              </a:spcAft>
              <a:defRPr/>
            </a:pPr>
            <a:r>
              <a:rPr lang="en-US" dirty="0" smtClean="0">
                <a:ea typeface="+mj-ea"/>
                <a:cs typeface="+mj-cs"/>
              </a:rPr>
              <a:t>Dopamine pathways</a:t>
            </a:r>
            <a:br>
              <a:rPr lang="en-US" dirty="0" smtClean="0">
                <a:ea typeface="+mj-ea"/>
                <a:cs typeface="+mj-cs"/>
              </a:rPr>
            </a:br>
            <a:r>
              <a:rPr lang="en-US" dirty="0" smtClean="0">
                <a:ea typeface="+mj-ea"/>
                <a:cs typeface="+mj-cs"/>
              </a:rPr>
              <a:t>Normal-------------------Mania</a:t>
            </a:r>
            <a:endParaRPr lang="en-US" dirty="0">
              <a:ea typeface="+mj-ea"/>
              <a:cs typeface="+mj-cs"/>
            </a:endParaRPr>
          </a:p>
        </p:txBody>
      </p:sp>
      <p:pic>
        <p:nvPicPr>
          <p:cNvPr id="14339" name="Content Placeholder 12"/>
          <p:cNvPicPr>
            <a:picLocks noGrp="1" noChangeAspect="1"/>
          </p:cNvPicPr>
          <p:nvPr>
            <p:ph sz="half" idx="1"/>
          </p:nvPr>
        </p:nvPicPr>
        <p:blipFill>
          <a:blip r:embed="rId3" cstate="print"/>
          <a:srcRect t="3729" b="3729"/>
          <a:stretch>
            <a:fillRect/>
          </a:stretch>
        </p:blipFill>
        <p:spPr>
          <a:xfrm>
            <a:off x="549275" y="1600200"/>
            <a:ext cx="3840163" cy="4343400"/>
          </a:xfrm>
        </p:spPr>
      </p:pic>
      <p:pic>
        <p:nvPicPr>
          <p:cNvPr id="14340" name="Content Placeholder 13"/>
          <p:cNvPicPr>
            <a:picLocks noGrp="1" noChangeAspect="1"/>
          </p:cNvPicPr>
          <p:nvPr>
            <p:ph sz="half" idx="2"/>
          </p:nvPr>
        </p:nvPicPr>
        <p:blipFill>
          <a:blip r:embed="rId4" cstate="print"/>
          <a:srcRect t="3799" b="3799"/>
          <a:stretch>
            <a:fillRect/>
          </a:stretch>
        </p:blipFill>
        <p:spPr>
          <a:xfrm>
            <a:off x="4751388" y="1600200"/>
            <a:ext cx="3840162" cy="43434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49275" y="107576"/>
            <a:ext cx="8042276" cy="1336956"/>
          </a:xfrm>
          <a:extLst>
            <a:ext uri="{909E8E84-426E-40dd-AFC4-6F175D3DCCD1}"/>
            <a:ext uri="{91240B29-F687-4f45-9708-019B960494DF}"/>
            <a:ext uri="{FAA26D3D-D897-4be2-8F04-BA451C77F1D7}"/>
          </a:extLst>
        </p:spPr>
        <p:txBody>
          <a:bodyPr rtlCol="0">
            <a:normAutofit/>
          </a:bodyPr>
          <a:lstStyle/>
          <a:p>
            <a:pPr eaLnBrk="1" fontAlgn="auto" hangingPunct="1">
              <a:spcAft>
                <a:spcPts val="0"/>
              </a:spcAft>
              <a:defRPr/>
            </a:pPr>
            <a:r>
              <a:rPr lang="en-US" sz="36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t>The Dopamine Pathways</a:t>
            </a:r>
            <a:br>
              <a:rPr lang="en-US" sz="36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br>
            <a:endPar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endParaRPr>
          </a:p>
        </p:txBody>
      </p:sp>
      <p:sp>
        <p:nvSpPr>
          <p:cNvPr id="3" name="Content Placeholder 2"/>
          <p:cNvSpPr>
            <a:spLocks noGrp="1"/>
          </p:cNvSpPr>
          <p:nvPr>
            <p:ph idx="1"/>
          </p:nvPr>
        </p:nvSpPr>
        <p:spPr>
          <a:xfrm>
            <a:off x="457200" y="1235075"/>
            <a:ext cx="8229600" cy="4867275"/>
          </a:xfrm>
        </p:spPr>
        <p:txBody>
          <a:bodyPr rtlCol="0">
            <a:normAutofit/>
          </a:bodyPr>
          <a:lstStyle/>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ea typeface="+mn-ea"/>
                <a:cs typeface="+mn-cs"/>
              </a:rPr>
              <a:t>Dopamine </a:t>
            </a:r>
            <a:r>
              <a:rPr lang="en-US" dirty="0">
                <a:solidFill>
                  <a:schemeClr val="tx1">
                    <a:lumMod val="65000"/>
                    <a:lumOff val="35000"/>
                  </a:schemeClr>
                </a:solidFill>
                <a:ea typeface="+mn-ea"/>
                <a:cs typeface="+mn-cs"/>
              </a:rPr>
              <a:t>is transmitted via three major pathways in the brain. </a:t>
            </a:r>
            <a:endParaRPr lang="en-US" dirty="0" smtClean="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ea typeface="+mn-ea"/>
                <a:cs typeface="+mn-cs"/>
              </a:rPr>
              <a:t>In </a:t>
            </a:r>
            <a:r>
              <a:rPr lang="en-US" dirty="0">
                <a:solidFill>
                  <a:schemeClr val="tx1">
                    <a:lumMod val="65000"/>
                    <a:lumOff val="35000"/>
                  </a:schemeClr>
                </a:solidFill>
                <a:ea typeface="+mn-ea"/>
                <a:cs typeface="+mn-cs"/>
              </a:rPr>
              <a:t>mania there is an increase in dopamine transmission from the </a:t>
            </a:r>
            <a:r>
              <a:rPr lang="en-US" dirty="0" err="1">
                <a:solidFill>
                  <a:schemeClr val="tx1">
                    <a:lumMod val="65000"/>
                    <a:lumOff val="35000"/>
                  </a:schemeClr>
                </a:solidFill>
                <a:ea typeface="+mn-ea"/>
                <a:cs typeface="+mn-cs"/>
              </a:rPr>
              <a:t>substantia</a:t>
            </a:r>
            <a:r>
              <a:rPr lang="en-US" dirty="0">
                <a:solidFill>
                  <a:schemeClr val="tx1">
                    <a:lumMod val="65000"/>
                    <a:lumOff val="35000"/>
                  </a:schemeClr>
                </a:solidFill>
                <a:ea typeface="+mn-ea"/>
                <a:cs typeface="+mn-cs"/>
              </a:rPr>
              <a:t> </a:t>
            </a:r>
            <a:r>
              <a:rPr lang="en-US" dirty="0" err="1">
                <a:solidFill>
                  <a:schemeClr val="tx1">
                    <a:lumMod val="65000"/>
                    <a:lumOff val="35000"/>
                  </a:schemeClr>
                </a:solidFill>
                <a:ea typeface="+mn-ea"/>
                <a:cs typeface="+mn-cs"/>
              </a:rPr>
              <a:t>nigra</a:t>
            </a:r>
            <a:r>
              <a:rPr lang="en-US" dirty="0">
                <a:solidFill>
                  <a:schemeClr val="tx1">
                    <a:lumMod val="65000"/>
                    <a:lumOff val="35000"/>
                  </a:schemeClr>
                </a:solidFill>
                <a:ea typeface="+mn-ea"/>
                <a:cs typeface="+mn-cs"/>
              </a:rPr>
              <a:t> to the </a:t>
            </a:r>
            <a:r>
              <a:rPr lang="en-US" dirty="0" err="1">
                <a:solidFill>
                  <a:schemeClr val="tx1">
                    <a:lumMod val="65000"/>
                    <a:lumOff val="35000"/>
                  </a:schemeClr>
                </a:solidFill>
                <a:ea typeface="+mn-ea"/>
                <a:cs typeface="+mn-cs"/>
              </a:rPr>
              <a:t>neostriatum</a:t>
            </a:r>
            <a:r>
              <a:rPr lang="en-US" dirty="0">
                <a:solidFill>
                  <a:schemeClr val="tx1">
                    <a:lumMod val="65000"/>
                    <a:lumOff val="35000"/>
                  </a:schemeClr>
                </a:solidFill>
                <a:ea typeface="+mn-ea"/>
                <a:cs typeface="+mn-cs"/>
              </a:rPr>
              <a:t> which is associated with increased sensory stimuli and movement. </a:t>
            </a:r>
            <a:endParaRPr lang="en-US" dirty="0" smtClean="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ea typeface="+mn-ea"/>
                <a:cs typeface="+mn-cs"/>
              </a:rPr>
              <a:t>the </a:t>
            </a:r>
            <a:r>
              <a:rPr lang="en-US" dirty="0">
                <a:solidFill>
                  <a:schemeClr val="tx1">
                    <a:lumMod val="65000"/>
                    <a:lumOff val="35000"/>
                  </a:schemeClr>
                </a:solidFill>
                <a:ea typeface="+mn-ea"/>
                <a:cs typeface="+mn-cs"/>
              </a:rPr>
              <a:t>ventral </a:t>
            </a:r>
            <a:r>
              <a:rPr lang="en-US" dirty="0" err="1">
                <a:solidFill>
                  <a:schemeClr val="tx1">
                    <a:lumMod val="65000"/>
                    <a:lumOff val="35000"/>
                  </a:schemeClr>
                </a:solidFill>
                <a:ea typeface="+mn-ea"/>
                <a:cs typeface="+mn-cs"/>
              </a:rPr>
              <a:t>tegmentum</a:t>
            </a:r>
            <a:r>
              <a:rPr lang="en-US" dirty="0">
                <a:solidFill>
                  <a:schemeClr val="tx1">
                    <a:lumMod val="65000"/>
                    <a:lumOff val="35000"/>
                  </a:schemeClr>
                </a:solidFill>
                <a:ea typeface="+mn-ea"/>
                <a:cs typeface="+mn-cs"/>
              </a:rPr>
              <a:t> and the </a:t>
            </a:r>
            <a:r>
              <a:rPr lang="en-US" dirty="0" err="1">
                <a:solidFill>
                  <a:schemeClr val="tx1">
                    <a:lumMod val="65000"/>
                    <a:lumOff val="35000"/>
                  </a:schemeClr>
                </a:solidFill>
                <a:ea typeface="+mn-ea"/>
                <a:cs typeface="+mn-cs"/>
              </a:rPr>
              <a:t>tubero-infundibular</a:t>
            </a:r>
            <a:r>
              <a:rPr lang="en-US" dirty="0">
                <a:solidFill>
                  <a:schemeClr val="tx1">
                    <a:lumMod val="65000"/>
                    <a:lumOff val="35000"/>
                  </a:schemeClr>
                </a:solidFill>
                <a:ea typeface="+mn-ea"/>
                <a:cs typeface="+mn-cs"/>
              </a:rPr>
              <a:t>, remains unchanged in mania compared with a non-diseased brain.</a:t>
            </a:r>
          </a:p>
          <a:p>
            <a:pPr marL="0" indent="0" eaLnBrk="1" fontAlgn="auto" hangingPunct="1">
              <a:spcAft>
                <a:spcPts val="0"/>
              </a:spcAft>
              <a:buClr>
                <a:schemeClr val="accent1">
                  <a:lumMod val="60000"/>
                  <a:lumOff val="40000"/>
                </a:schemeClr>
              </a:buClr>
              <a:buFont typeface="Arial" charset="0"/>
              <a:buNone/>
              <a:defRPr/>
            </a:pPr>
            <a:endParaRPr lang="en-US" dirty="0">
              <a:solidFill>
                <a:schemeClr val="tx1">
                  <a:lumMod val="65000"/>
                  <a:lumOff val="35000"/>
                </a:schemeClr>
              </a:solidFill>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1336675"/>
          </a:xfrm>
        </p:spPr>
        <p:txBody>
          <a:bodyPr rtlCol="0">
            <a:normAutofit fontScale="90000"/>
          </a:bodyPr>
          <a:lstStyle/>
          <a:p>
            <a:pPr eaLnBrk="1" fontAlgn="auto" hangingPunct="1">
              <a:spcAft>
                <a:spcPts val="0"/>
              </a:spcAft>
              <a:defRPr/>
            </a:pPr>
            <a:r>
              <a:rPr lang="en-US" dirty="0" smtClean="0">
                <a:ea typeface="+mj-ea"/>
                <a:cs typeface="+mj-cs"/>
              </a:rPr>
              <a:t>Serotonin Pathways</a:t>
            </a:r>
            <a:br>
              <a:rPr lang="en-US" dirty="0" smtClean="0">
                <a:ea typeface="+mj-ea"/>
                <a:cs typeface="+mj-cs"/>
              </a:rPr>
            </a:br>
            <a:r>
              <a:rPr lang="en-US" dirty="0" smtClean="0">
                <a:ea typeface="+mj-ea"/>
                <a:cs typeface="+mj-cs"/>
              </a:rPr>
              <a:t>normal--------------mania</a:t>
            </a:r>
            <a:endParaRPr lang="en-US" dirty="0">
              <a:ea typeface="+mj-ea"/>
              <a:cs typeface="+mj-cs"/>
            </a:endParaRPr>
          </a:p>
        </p:txBody>
      </p:sp>
      <p:pic>
        <p:nvPicPr>
          <p:cNvPr id="16387" name="Content Placeholder 4"/>
          <p:cNvPicPr>
            <a:picLocks noGrp="1" noChangeAspect="1"/>
          </p:cNvPicPr>
          <p:nvPr>
            <p:ph sz="half" idx="1"/>
          </p:nvPr>
        </p:nvPicPr>
        <p:blipFill>
          <a:blip r:embed="rId2" cstate="print"/>
          <a:srcRect t="3870" b="3870"/>
          <a:stretch>
            <a:fillRect/>
          </a:stretch>
        </p:blipFill>
        <p:spPr>
          <a:xfrm>
            <a:off x="549275" y="1600200"/>
            <a:ext cx="3840163" cy="4343400"/>
          </a:xfrm>
        </p:spPr>
      </p:pic>
      <p:pic>
        <p:nvPicPr>
          <p:cNvPr id="16388" name="Content Placeholder 5"/>
          <p:cNvPicPr>
            <a:picLocks noGrp="1" noChangeAspect="1"/>
          </p:cNvPicPr>
          <p:nvPr>
            <p:ph sz="half" idx="2"/>
          </p:nvPr>
        </p:nvPicPr>
        <p:blipFill>
          <a:blip r:embed="rId3" cstate="print"/>
          <a:srcRect t="3377" b="3377"/>
          <a:stretch>
            <a:fillRect/>
          </a:stretch>
        </p:blipFill>
        <p:spPr>
          <a:xfrm>
            <a:off x="4751388" y="1600200"/>
            <a:ext cx="3840162" cy="4343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Historical perspective </a:t>
            </a:r>
            <a:endParaRPr lang="en-GB"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GB" dirty="0" smtClean="0"/>
              <a:t>Hippocrates: “</a:t>
            </a:r>
            <a:r>
              <a:rPr lang="en-GB" dirty="0" err="1" smtClean="0"/>
              <a:t>amic</a:t>
            </a:r>
            <a:r>
              <a:rPr lang="en-GB" dirty="0" smtClean="0"/>
              <a:t>” and “melancholic” patients </a:t>
            </a:r>
          </a:p>
          <a:p>
            <a:pPr>
              <a:lnSpc>
                <a:spcPct val="150000"/>
              </a:lnSpc>
            </a:pPr>
            <a:r>
              <a:rPr lang="en-GB" dirty="0" err="1" smtClean="0"/>
              <a:t>Aretaius</a:t>
            </a:r>
            <a:r>
              <a:rPr lang="en-GB" dirty="0" smtClean="0"/>
              <a:t> of </a:t>
            </a:r>
            <a:r>
              <a:rPr lang="en-GB" dirty="0" err="1" smtClean="0"/>
              <a:t>Capadocia</a:t>
            </a:r>
            <a:r>
              <a:rPr lang="en-GB" dirty="0" smtClean="0"/>
              <a:t> (c. 150 BC)</a:t>
            </a:r>
          </a:p>
          <a:p>
            <a:pPr>
              <a:lnSpc>
                <a:spcPct val="150000"/>
              </a:lnSpc>
            </a:pPr>
            <a:r>
              <a:rPr lang="en-GB" dirty="0" smtClean="0"/>
              <a:t>Paul Aegina (625- 690 BC)</a:t>
            </a:r>
          </a:p>
          <a:p>
            <a:pPr>
              <a:lnSpc>
                <a:spcPct val="150000"/>
              </a:lnSpc>
            </a:pPr>
            <a:r>
              <a:rPr lang="en-GB" dirty="0" smtClean="0"/>
              <a:t>Jules </a:t>
            </a:r>
            <a:r>
              <a:rPr lang="en-GB" dirty="0" err="1" smtClean="0"/>
              <a:t>Baillarger</a:t>
            </a:r>
            <a:r>
              <a:rPr lang="en-GB" dirty="0" smtClean="0"/>
              <a:t> (1854): “</a:t>
            </a:r>
            <a:r>
              <a:rPr lang="en-GB" i="1" dirty="0" smtClean="0"/>
              <a:t>la </a:t>
            </a:r>
            <a:r>
              <a:rPr lang="en-GB" i="1" dirty="0" err="1" smtClean="0"/>
              <a:t>folie</a:t>
            </a:r>
            <a:r>
              <a:rPr lang="en-GB" i="1" dirty="0" smtClean="0"/>
              <a:t> a double </a:t>
            </a:r>
            <a:r>
              <a:rPr lang="en-GB" i="1" dirty="0" err="1" smtClean="0"/>
              <a:t>forme</a:t>
            </a:r>
            <a:r>
              <a:rPr lang="en-GB" dirty="0" smtClean="0"/>
              <a:t>”</a:t>
            </a:r>
          </a:p>
          <a:p>
            <a:pPr>
              <a:lnSpc>
                <a:spcPct val="150000"/>
              </a:lnSpc>
            </a:pPr>
            <a:r>
              <a:rPr lang="en-GB" dirty="0" smtClean="0"/>
              <a:t>Jean-Pierre </a:t>
            </a:r>
            <a:r>
              <a:rPr lang="en-GB" dirty="0" err="1" smtClean="0"/>
              <a:t>Falret</a:t>
            </a:r>
            <a:r>
              <a:rPr lang="en-GB" dirty="0" smtClean="0"/>
              <a:t> (1854): “</a:t>
            </a:r>
            <a:r>
              <a:rPr lang="en-GB" i="1" dirty="0" smtClean="0"/>
              <a:t>la </a:t>
            </a:r>
            <a:r>
              <a:rPr lang="en-GB" i="1" dirty="0" err="1" smtClean="0"/>
              <a:t>folie</a:t>
            </a:r>
            <a:r>
              <a:rPr lang="en-GB" i="1" dirty="0" smtClean="0"/>
              <a:t> </a:t>
            </a:r>
            <a:r>
              <a:rPr lang="en-GB" i="1" dirty="0" err="1" smtClean="0"/>
              <a:t>circulaire</a:t>
            </a:r>
            <a:r>
              <a:rPr lang="en-GB" dirty="0" smtClean="0"/>
              <a:t>”</a:t>
            </a:r>
          </a:p>
          <a:p>
            <a:pPr>
              <a:lnSpc>
                <a:spcPct val="150000"/>
              </a:lnSpc>
            </a:pPr>
            <a:r>
              <a:rPr lang="en-GB" dirty="0" smtClean="0"/>
              <a:t>Emil </a:t>
            </a:r>
            <a:r>
              <a:rPr lang="en-GB" dirty="0" err="1" smtClean="0"/>
              <a:t>Kraeplin</a:t>
            </a:r>
            <a:r>
              <a:rPr lang="en-GB" dirty="0" smtClean="0"/>
              <a:t> (1899): Manic Depressive Insanity   </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1336675"/>
          </a:xfrm>
        </p:spPr>
        <p:txBody>
          <a:bodyPr rtlCol="0">
            <a:normAutofit fontScale="90000"/>
          </a:bodyPr>
          <a:lstStyle/>
          <a:p>
            <a:pPr eaLnBrk="1" fontAlgn="auto" hangingPunct="1">
              <a:spcAft>
                <a:spcPts val="0"/>
              </a:spcAft>
              <a:defRPr/>
            </a:pPr>
            <a:r>
              <a:rPr lang="en-US" dirty="0" smtClean="0">
                <a:ea typeface="+mj-ea"/>
                <a:cs typeface="+mj-cs"/>
              </a:rPr>
              <a:t>Noradrenaline pathways</a:t>
            </a:r>
            <a:br>
              <a:rPr lang="en-US" dirty="0" smtClean="0">
                <a:ea typeface="+mj-ea"/>
                <a:cs typeface="+mj-cs"/>
              </a:rPr>
            </a:br>
            <a:r>
              <a:rPr lang="en-US" dirty="0" smtClean="0">
                <a:ea typeface="+mj-ea"/>
                <a:cs typeface="+mj-cs"/>
              </a:rPr>
              <a:t>normal----------------mania</a:t>
            </a:r>
            <a:endParaRPr lang="en-US" dirty="0">
              <a:ea typeface="+mj-ea"/>
              <a:cs typeface="+mj-cs"/>
            </a:endParaRPr>
          </a:p>
        </p:txBody>
      </p:sp>
      <p:pic>
        <p:nvPicPr>
          <p:cNvPr id="17411" name="Content Placeholder 4"/>
          <p:cNvPicPr>
            <a:picLocks noGrp="1" noChangeAspect="1"/>
          </p:cNvPicPr>
          <p:nvPr>
            <p:ph sz="half" idx="1"/>
          </p:nvPr>
        </p:nvPicPr>
        <p:blipFill>
          <a:blip r:embed="rId2" cstate="print"/>
          <a:srcRect t="3938" b="3938"/>
          <a:stretch>
            <a:fillRect/>
          </a:stretch>
        </p:blipFill>
        <p:spPr>
          <a:xfrm>
            <a:off x="549275" y="1600200"/>
            <a:ext cx="3840163" cy="4343400"/>
          </a:xfrm>
        </p:spPr>
      </p:pic>
      <p:pic>
        <p:nvPicPr>
          <p:cNvPr id="17412" name="Content Placeholder 5"/>
          <p:cNvPicPr>
            <a:picLocks noGrp="1" noChangeAspect="1"/>
          </p:cNvPicPr>
          <p:nvPr>
            <p:ph sz="half" idx="2"/>
          </p:nvPr>
        </p:nvPicPr>
        <p:blipFill>
          <a:blip r:embed="rId3" cstate="print"/>
          <a:srcRect t="3799" b="3799"/>
          <a:stretch>
            <a:fillRect/>
          </a:stretch>
        </p:blipFill>
        <p:spPr>
          <a:xfrm>
            <a:off x="4751388" y="1600200"/>
            <a:ext cx="3840162" cy="4343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549275" y="107576"/>
            <a:ext cx="8042276" cy="1336956"/>
          </a:xfrm>
          <a:extLst>
            <a:ext uri="{909E8E84-426E-40dd-AFC4-6F175D3DCCD1}"/>
            <a:ext uri="{91240B29-F687-4f45-9708-019B960494DF}"/>
            <a:ext uri="{FAA26D3D-D897-4be2-8F04-BA451C77F1D7}"/>
          </a:extLst>
        </p:spPr>
        <p:txBody>
          <a:bodyPr rtlCol="0">
            <a:noAutofit/>
          </a:bodyPr>
          <a:lstStyle/>
          <a:p>
            <a:pPr eaLnBrk="1" fontAlgn="auto" hangingPunct="1">
              <a:spcAft>
                <a:spcPts val="0"/>
              </a:spcAft>
              <a:defRPr/>
            </a:pPr>
            <a:r>
              <a:rPr lang="en-US" sz="36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Calibri" charset="0"/>
                <a:ea typeface="+mj-ea"/>
                <a:cs typeface="+mj-cs"/>
              </a:rPr>
              <a:t>The noradrenaline pathways</a:t>
            </a:r>
          </a:p>
        </p:txBody>
      </p:sp>
      <p:sp>
        <p:nvSpPr>
          <p:cNvPr id="18435" name="Content Placeholder 2"/>
          <p:cNvSpPr>
            <a:spLocks noGrp="1"/>
          </p:cNvSpPr>
          <p:nvPr>
            <p:ph idx="1"/>
          </p:nvPr>
        </p:nvSpPr>
        <p:spPr/>
        <p:txBody>
          <a:bodyPr/>
          <a:lstStyle/>
          <a:p>
            <a:pPr eaLnBrk="1" hangingPunct="1"/>
            <a:endParaRPr lang="en-US" smtClean="0">
              <a:latin typeface="Calibri" pitchFamily="34" charset="0"/>
            </a:endParaRPr>
          </a:p>
          <a:p>
            <a:pPr eaLnBrk="1" hangingPunct="1"/>
            <a:r>
              <a:rPr lang="en-US" smtClean="0">
                <a:latin typeface="Calibri" pitchFamily="34" charset="0"/>
              </a:rPr>
              <a:t>The principal noradrenaline centres in the brain are the caudate nuclei and the locus coeruleus. </a:t>
            </a:r>
          </a:p>
          <a:p>
            <a:pPr eaLnBrk="1" hangingPunct="1"/>
            <a:r>
              <a:rPr lang="en-US" smtClean="0">
                <a:latin typeface="Calibri" pitchFamily="34" charset="0"/>
              </a:rPr>
              <a:t>The transmission of noradrenaline from both of these centres to all areas of the brain is thought to be increased in mania compared with a non-diseased brain.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1336675"/>
          </a:xfrm>
        </p:spPr>
        <p:txBody>
          <a:bodyPr rtlCol="0">
            <a:normAutofit fontScale="90000"/>
          </a:bodyPr>
          <a:lstStyle/>
          <a:p>
            <a:pPr eaLnBrk="1" fontAlgn="auto" hangingPunct="1">
              <a:spcAft>
                <a:spcPts val="0"/>
              </a:spcAft>
              <a:defRPr/>
            </a:pPr>
            <a:r>
              <a:rPr lang="en-US" dirty="0" smtClean="0">
                <a:ea typeface="+mj-ea"/>
                <a:cs typeface="+mj-cs"/>
              </a:rPr>
              <a:t>GABA Pathways</a:t>
            </a:r>
            <a:br>
              <a:rPr lang="en-US" dirty="0" smtClean="0">
                <a:ea typeface="+mj-ea"/>
                <a:cs typeface="+mj-cs"/>
              </a:rPr>
            </a:br>
            <a:r>
              <a:rPr lang="en-US" dirty="0" smtClean="0">
                <a:ea typeface="+mj-ea"/>
                <a:cs typeface="+mj-cs"/>
              </a:rPr>
              <a:t>Normal---------------Mania</a:t>
            </a:r>
            <a:endParaRPr lang="en-US" dirty="0">
              <a:ea typeface="+mj-ea"/>
              <a:cs typeface="+mj-cs"/>
            </a:endParaRPr>
          </a:p>
        </p:txBody>
      </p:sp>
      <p:pic>
        <p:nvPicPr>
          <p:cNvPr id="19459" name="Content Placeholder 4"/>
          <p:cNvPicPr>
            <a:picLocks noGrp="1" noChangeAspect="1"/>
          </p:cNvPicPr>
          <p:nvPr>
            <p:ph sz="half" idx="1"/>
          </p:nvPr>
        </p:nvPicPr>
        <p:blipFill>
          <a:blip r:embed="rId2" cstate="print"/>
          <a:srcRect t="4079" b="4079"/>
          <a:stretch>
            <a:fillRect/>
          </a:stretch>
        </p:blipFill>
        <p:spPr>
          <a:xfrm>
            <a:off x="549275" y="1600200"/>
            <a:ext cx="3840163" cy="4343400"/>
          </a:xfrm>
        </p:spPr>
      </p:pic>
      <p:pic>
        <p:nvPicPr>
          <p:cNvPr id="19460" name="Content Placeholder 5"/>
          <p:cNvPicPr>
            <a:picLocks noGrp="1" noChangeAspect="1"/>
          </p:cNvPicPr>
          <p:nvPr>
            <p:ph sz="half" idx="2"/>
          </p:nvPr>
        </p:nvPicPr>
        <p:blipFill>
          <a:blip r:embed="rId3" cstate="print"/>
          <a:srcRect t="3799" b="3799"/>
          <a:stretch>
            <a:fillRect/>
          </a:stretch>
        </p:blipFill>
        <p:spPr>
          <a:xfrm>
            <a:off x="4751388" y="1600200"/>
            <a:ext cx="3840162" cy="43434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600" smtClean="0">
                <a:solidFill>
                  <a:srgbClr val="000000"/>
                </a:solidFill>
                <a:latin typeface="Calibri" pitchFamily="34" charset="0"/>
              </a:rPr>
              <a:t>GABAergic pathways</a:t>
            </a:r>
          </a:p>
        </p:txBody>
      </p:sp>
      <p:sp>
        <p:nvSpPr>
          <p:cNvPr id="3" name="Content Placeholder 2"/>
          <p:cNvSpPr>
            <a:spLocks noGrp="1"/>
          </p:cNvSpPr>
          <p:nvPr>
            <p:ph idx="1"/>
          </p:nvPr>
        </p:nvSpPr>
        <p:spPr>
          <a:xfrm>
            <a:off x="500034" y="1500174"/>
            <a:ext cx="8042275" cy="4343400"/>
          </a:xfrm>
        </p:spPr>
        <p:txBody>
          <a:bodyPr rtlCol="0">
            <a:normAutofit fontScale="77500" lnSpcReduction="20000"/>
          </a:bodyPr>
          <a:lstStyle/>
          <a:p>
            <a:pPr eaLnBrk="1" fontAlgn="auto" hangingPunct="1">
              <a:spcAft>
                <a:spcPts val="0"/>
              </a:spcAft>
              <a:buClr>
                <a:schemeClr val="accent1">
                  <a:lumMod val="60000"/>
                  <a:lumOff val="40000"/>
                </a:schemeClr>
              </a:buClr>
              <a:defRPr/>
            </a:pPr>
            <a:r>
              <a:rPr lang="en-US" dirty="0">
                <a:solidFill>
                  <a:schemeClr val="tx1">
                    <a:lumMod val="65000"/>
                    <a:lumOff val="35000"/>
                  </a:schemeClr>
                </a:solidFill>
                <a:ea typeface="+mn-ea"/>
                <a:cs typeface="+mn-cs"/>
              </a:rPr>
              <a:t>GABA is the main inhibitory neurotransmitter in the central nervous system (CNS</a:t>
            </a:r>
            <a:r>
              <a:rPr lang="en-US" dirty="0" smtClean="0">
                <a:solidFill>
                  <a:schemeClr val="tx1">
                    <a:lumMod val="65000"/>
                    <a:lumOff val="35000"/>
                  </a:schemeClr>
                </a:solidFill>
                <a:ea typeface="+mn-ea"/>
                <a:cs typeface="+mn-cs"/>
              </a:rPr>
              <a:t>).</a:t>
            </a:r>
          </a:p>
          <a:p>
            <a:pPr eaLnBrk="1" fontAlgn="auto" hangingPunct="1">
              <a:spcAft>
                <a:spcPts val="0"/>
              </a:spcAft>
              <a:buClr>
                <a:schemeClr val="accent1">
                  <a:lumMod val="60000"/>
                  <a:lumOff val="40000"/>
                </a:schemeClr>
              </a:buClr>
              <a:defRPr/>
            </a:pPr>
            <a:r>
              <a:rPr lang="en-US" dirty="0" err="1" smtClean="0">
                <a:solidFill>
                  <a:schemeClr val="tx1">
                    <a:lumMod val="65000"/>
                    <a:lumOff val="35000"/>
                  </a:schemeClr>
                </a:solidFill>
                <a:ea typeface="+mn-ea"/>
                <a:cs typeface="+mn-cs"/>
              </a:rPr>
              <a:t>GABAergic</a:t>
            </a:r>
            <a:r>
              <a:rPr lang="en-US" dirty="0" smtClean="0">
                <a:solidFill>
                  <a:schemeClr val="tx1">
                    <a:lumMod val="65000"/>
                    <a:lumOff val="35000"/>
                  </a:schemeClr>
                </a:solidFill>
                <a:ea typeface="+mn-ea"/>
                <a:cs typeface="+mn-cs"/>
              </a:rPr>
              <a:t> </a:t>
            </a:r>
            <a:r>
              <a:rPr lang="en-US" dirty="0">
                <a:solidFill>
                  <a:schemeClr val="tx1">
                    <a:lumMod val="65000"/>
                    <a:lumOff val="35000"/>
                  </a:schemeClr>
                </a:solidFill>
                <a:ea typeface="+mn-ea"/>
                <a:cs typeface="+mn-cs"/>
              </a:rPr>
              <a:t>inhibition is seen at all levels of the CNS, including the hypothalamus, hippocampus, cerebral cortex and cerebellar cortex. </a:t>
            </a:r>
            <a:r>
              <a:rPr lang="en-US" dirty="0" smtClean="0">
                <a:solidFill>
                  <a:schemeClr val="tx1">
                    <a:lumMod val="65000"/>
                    <a:lumOff val="35000"/>
                  </a:schemeClr>
                </a:solidFill>
                <a:ea typeface="+mn-ea"/>
                <a:cs typeface="+mn-cs"/>
              </a:rPr>
              <a:t/>
            </a:r>
            <a:br>
              <a:rPr lang="en-US" dirty="0" smtClean="0">
                <a:solidFill>
                  <a:schemeClr val="tx1">
                    <a:lumMod val="65000"/>
                    <a:lumOff val="35000"/>
                  </a:schemeClr>
                </a:solidFill>
                <a:ea typeface="+mn-ea"/>
                <a:cs typeface="+mn-cs"/>
              </a:rPr>
            </a:br>
            <a:endParaRPr lang="en-US" dirty="0" smtClean="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ea typeface="+mn-ea"/>
                <a:cs typeface="+mn-cs"/>
              </a:rPr>
              <a:t>GABA </a:t>
            </a:r>
            <a:r>
              <a:rPr lang="en-US" dirty="0" err="1">
                <a:solidFill>
                  <a:schemeClr val="tx1">
                    <a:lumMod val="65000"/>
                    <a:lumOff val="35000"/>
                  </a:schemeClr>
                </a:solidFill>
                <a:ea typeface="+mn-ea"/>
                <a:cs typeface="+mn-cs"/>
              </a:rPr>
              <a:t>interneurones</a:t>
            </a:r>
            <a:r>
              <a:rPr lang="en-US" dirty="0">
                <a:solidFill>
                  <a:schemeClr val="tx1">
                    <a:lumMod val="65000"/>
                    <a:lumOff val="35000"/>
                  </a:schemeClr>
                </a:solidFill>
                <a:ea typeface="+mn-ea"/>
                <a:cs typeface="+mn-cs"/>
              </a:rPr>
              <a:t> are abundant in the brain, with 50% of the inhibitory synapses in the brain being GABA mediated. </a:t>
            </a:r>
            <a:endParaRPr lang="en-US" dirty="0" smtClean="0">
              <a:solidFill>
                <a:schemeClr val="tx1">
                  <a:lumMod val="65000"/>
                  <a:lumOff val="35000"/>
                </a:schemeClr>
              </a:solidFill>
              <a:ea typeface="+mn-ea"/>
              <a:cs typeface="+mn-cs"/>
            </a:endParaRPr>
          </a:p>
          <a:p>
            <a:pPr marL="0" indent="0" eaLnBrk="1" fontAlgn="auto" hangingPunct="1">
              <a:spcAft>
                <a:spcPts val="0"/>
              </a:spcAft>
              <a:buClr>
                <a:schemeClr val="accent1">
                  <a:lumMod val="60000"/>
                  <a:lumOff val="40000"/>
                </a:schemeClr>
              </a:buClr>
              <a:buFont typeface="Arial" charset="0"/>
              <a:buNone/>
              <a:defRPr/>
            </a:pPr>
            <a:endParaRPr lang="en-US" dirty="0">
              <a:solidFill>
                <a:schemeClr val="tx1">
                  <a:lumMod val="65000"/>
                  <a:lumOff val="35000"/>
                </a:schemeClr>
              </a:solidFill>
              <a:ea typeface="+mn-ea"/>
              <a:cs typeface="+mn-cs"/>
            </a:endParaRP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ea typeface="+mn-ea"/>
                <a:cs typeface="+mn-cs"/>
              </a:rPr>
              <a:t>There </a:t>
            </a:r>
            <a:r>
              <a:rPr lang="en-US" dirty="0">
                <a:solidFill>
                  <a:schemeClr val="tx1">
                    <a:lumMod val="65000"/>
                    <a:lumOff val="35000"/>
                  </a:schemeClr>
                </a:solidFill>
                <a:ea typeface="+mn-ea"/>
                <a:cs typeface="+mn-cs"/>
              </a:rPr>
              <a:t>is evidence </a:t>
            </a:r>
            <a:r>
              <a:rPr lang="en-US" dirty="0" smtClean="0">
                <a:solidFill>
                  <a:schemeClr val="tx1">
                    <a:lumMod val="65000"/>
                    <a:lumOff val="35000"/>
                  </a:schemeClr>
                </a:solidFill>
                <a:ea typeface="+mn-ea"/>
                <a:cs typeface="+mn-cs"/>
              </a:rPr>
              <a:t>of decreased </a:t>
            </a:r>
            <a:r>
              <a:rPr lang="en-US" dirty="0">
                <a:solidFill>
                  <a:schemeClr val="tx1">
                    <a:lumMod val="65000"/>
                    <a:lumOff val="35000"/>
                  </a:schemeClr>
                </a:solidFill>
                <a:ea typeface="+mn-ea"/>
                <a:cs typeface="+mn-cs"/>
              </a:rPr>
              <a:t>GABA function in all </a:t>
            </a:r>
            <a:r>
              <a:rPr lang="en-US" dirty="0" err="1">
                <a:solidFill>
                  <a:schemeClr val="tx1">
                    <a:lumMod val="65000"/>
                    <a:lumOff val="35000"/>
                  </a:schemeClr>
                </a:solidFill>
                <a:ea typeface="+mn-ea"/>
                <a:cs typeface="+mn-cs"/>
              </a:rPr>
              <a:t>GABAergic</a:t>
            </a:r>
            <a:r>
              <a:rPr lang="en-US" dirty="0">
                <a:solidFill>
                  <a:schemeClr val="tx1">
                    <a:lumMod val="65000"/>
                    <a:lumOff val="35000"/>
                  </a:schemeClr>
                </a:solidFill>
                <a:ea typeface="+mn-ea"/>
                <a:cs typeface="+mn-cs"/>
              </a:rPr>
              <a:t> pathways in depressed and manic states.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6103"/>
          </a:xfrm>
          <a:extLst>
            <a:ext uri="{909E8E84-426E-40dd-AFC4-6F175D3DCCD1}"/>
            <a:ext uri="{91240B29-F687-4f45-9708-019B960494DF}"/>
            <a:ext uri="{FAA26D3D-D897-4be2-8F04-BA451C77F1D7}"/>
          </a:extLst>
        </p:spPr>
        <p:txBody>
          <a:bodyPr rtlCol="0">
            <a:noAutofit/>
          </a:bodyPr>
          <a:lstStyle/>
          <a:p>
            <a:pPr eaLnBrk="1" fontAlgn="auto" hangingPunct="1">
              <a:spcAft>
                <a:spcPts val="0"/>
              </a:spcAft>
              <a:defRPr/>
            </a:pPr>
            <a:r>
              <a:rPr lang="en-US" sz="36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a typeface="+mj-ea"/>
                <a:cs typeface="+mj-cs"/>
              </a:rPr>
              <a:t>Brain mapping for mania</a:t>
            </a:r>
            <a:endParaRPr lang="en-US" sz="36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a typeface="+mj-ea"/>
              <a:cs typeface="+mj-cs"/>
            </a:endParaRPr>
          </a:p>
        </p:txBody>
      </p:sp>
      <p:graphicFrame>
        <p:nvGraphicFramePr>
          <p:cNvPr id="4" name="Content Placeholder 3"/>
          <p:cNvGraphicFramePr>
            <a:graphicFrameLocks noGrp="1"/>
          </p:cNvGraphicFramePr>
          <p:nvPr>
            <p:ph idx="1"/>
          </p:nvPr>
        </p:nvGraphicFramePr>
        <p:xfrm>
          <a:off x="549275" y="1046163"/>
          <a:ext cx="8042276" cy="5449888"/>
        </p:xfrm>
        <a:graphic>
          <a:graphicData uri="http://schemas.openxmlformats.org/drawingml/2006/table">
            <a:tbl>
              <a:tblPr firstRow="1" bandRow="1">
                <a:tableStyleId>{5C22544A-7EE6-4342-B048-85BDC9FD1C3A}</a:tableStyleId>
              </a:tblPr>
              <a:tblGrid>
                <a:gridCol w="4021138"/>
                <a:gridCol w="4021138"/>
              </a:tblGrid>
              <a:tr h="457271">
                <a:tc>
                  <a:txBody>
                    <a:bodyPr/>
                    <a:lstStyle/>
                    <a:p>
                      <a:r>
                        <a:rPr lang="en-US" sz="2400" dirty="0" smtClean="0"/>
                        <a:t>SYMPTOM</a:t>
                      </a:r>
                      <a:endParaRPr lang="en-US" sz="2400" dirty="0"/>
                    </a:p>
                  </a:txBody>
                  <a:tcPr marT="45727" marB="45727"/>
                </a:tc>
                <a:tc>
                  <a:txBody>
                    <a:bodyPr/>
                    <a:lstStyle/>
                    <a:p>
                      <a:r>
                        <a:rPr lang="en-US" sz="2400" dirty="0" smtClean="0"/>
                        <a:t>REGION</a:t>
                      </a:r>
                      <a:r>
                        <a:rPr lang="en-US" sz="2400" baseline="0" dirty="0" smtClean="0"/>
                        <a:t> OF BRAIN</a:t>
                      </a:r>
                      <a:endParaRPr lang="en-US" sz="2400" dirty="0"/>
                    </a:p>
                  </a:txBody>
                  <a:tcPr marT="45727" marB="45727"/>
                </a:tc>
              </a:tr>
              <a:tr h="917012">
                <a:tc>
                  <a:txBody>
                    <a:bodyPr/>
                    <a:lstStyle/>
                    <a:p>
                      <a:r>
                        <a:rPr lang="en-US" sz="2400" dirty="0" smtClean="0"/>
                        <a:t>Elevated, irritable mood.</a:t>
                      </a:r>
                      <a:endParaRPr lang="en-US" sz="2400" dirty="0"/>
                    </a:p>
                  </a:txBody>
                  <a:tcPr marT="45727" marB="45727"/>
                </a:tc>
                <a:tc>
                  <a:txBody>
                    <a:bodyPr/>
                    <a:lstStyle/>
                    <a:p>
                      <a:r>
                        <a:rPr lang="en-US" sz="2400" dirty="0" smtClean="0"/>
                        <a:t>Pre-frontal cortex (5HT, NA, DA)</a:t>
                      </a:r>
                      <a:endParaRPr lang="en-US" sz="2400" dirty="0"/>
                    </a:p>
                  </a:txBody>
                  <a:tcPr marT="45727" marB="45727"/>
                </a:tc>
              </a:tr>
              <a:tr h="1324571">
                <a:tc>
                  <a:txBody>
                    <a:bodyPr/>
                    <a:lstStyle/>
                    <a:p>
                      <a:r>
                        <a:rPr lang="en-US" sz="2400" dirty="0" smtClean="0"/>
                        <a:t>Grandiosity, risk taking, flight of ideas.</a:t>
                      </a:r>
                      <a:endParaRPr lang="en-US" sz="2400" dirty="0"/>
                    </a:p>
                  </a:txBody>
                  <a:tcPr marT="45727" marB="45727"/>
                </a:tc>
                <a:tc>
                  <a:txBody>
                    <a:bodyPr/>
                    <a:lstStyle/>
                    <a:p>
                      <a:r>
                        <a:rPr lang="en-US" sz="2400" dirty="0" smtClean="0"/>
                        <a:t>Pre-frontal cortex</a:t>
                      </a:r>
                      <a:r>
                        <a:rPr lang="en-US" sz="2400" baseline="0" dirty="0" smtClean="0"/>
                        <a:t> </a:t>
                      </a:r>
                      <a:r>
                        <a:rPr lang="en-US" sz="2400" dirty="0" smtClean="0"/>
                        <a:t>(5HT, NA).</a:t>
                      </a:r>
                    </a:p>
                    <a:p>
                      <a:r>
                        <a:rPr lang="en-US" sz="2400" baseline="0" dirty="0" smtClean="0"/>
                        <a:t>Nucleus </a:t>
                      </a:r>
                      <a:r>
                        <a:rPr lang="en-US" sz="2400" baseline="0" dirty="0" err="1" smtClean="0"/>
                        <a:t>accumbens</a:t>
                      </a:r>
                      <a:r>
                        <a:rPr lang="en-US" sz="2400" baseline="0" dirty="0" smtClean="0"/>
                        <a:t> (</a:t>
                      </a:r>
                      <a:r>
                        <a:rPr lang="en-US" sz="2400" dirty="0" smtClean="0"/>
                        <a:t>DA)</a:t>
                      </a:r>
                      <a:r>
                        <a:rPr lang="en-US" sz="2400" baseline="0" dirty="0" smtClean="0"/>
                        <a:t>.</a:t>
                      </a:r>
                      <a:endParaRPr lang="en-US" sz="2400" dirty="0"/>
                    </a:p>
                  </a:txBody>
                  <a:tcPr marT="45727" marB="45727"/>
                </a:tc>
              </a:tr>
              <a:tr h="1324571">
                <a:tc>
                  <a:txBody>
                    <a:bodyPr/>
                    <a:lstStyle/>
                    <a:p>
                      <a:r>
                        <a:rPr lang="en-US" sz="2400" dirty="0" smtClean="0"/>
                        <a:t>Decreased need for sleep</a:t>
                      </a:r>
                      <a:endParaRPr lang="en-US" sz="2400" dirty="0"/>
                    </a:p>
                  </a:txBody>
                  <a:tcPr marT="45727" marB="45727"/>
                </a:tc>
                <a:tc>
                  <a:txBody>
                    <a:bodyPr/>
                    <a:lstStyle/>
                    <a:p>
                      <a:r>
                        <a:rPr lang="en-US" sz="2400" dirty="0" smtClean="0"/>
                        <a:t>Hypothalamus,</a:t>
                      </a:r>
                      <a:r>
                        <a:rPr lang="en-US" sz="2400" baseline="0" dirty="0" smtClean="0"/>
                        <a:t> thalamus and basal forebrain </a:t>
                      </a:r>
                      <a:r>
                        <a:rPr lang="en-US" sz="2400" dirty="0" smtClean="0"/>
                        <a:t>(5HT, NA, DA)</a:t>
                      </a:r>
                      <a:r>
                        <a:rPr lang="en-US" sz="2400" baseline="0" dirty="0" smtClean="0"/>
                        <a:t>.</a:t>
                      </a:r>
                      <a:endParaRPr lang="en-US" sz="2400" dirty="0"/>
                    </a:p>
                  </a:txBody>
                  <a:tcPr marT="45727" marB="45727"/>
                </a:tc>
              </a:tr>
              <a:tr h="917012">
                <a:tc>
                  <a:txBody>
                    <a:bodyPr/>
                    <a:lstStyle/>
                    <a:p>
                      <a:r>
                        <a:rPr lang="en-US" sz="2400" dirty="0" smtClean="0"/>
                        <a:t>Distractibility</a:t>
                      </a:r>
                      <a:endParaRPr lang="en-US" sz="2400" dirty="0"/>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Pre-frontal cortex (NA, DA)</a:t>
                      </a:r>
                      <a:r>
                        <a:rPr lang="en-US" sz="2400" baseline="0" dirty="0" smtClean="0"/>
                        <a:t>.</a:t>
                      </a:r>
                      <a:endParaRPr lang="en-US" sz="2400" dirty="0" smtClean="0"/>
                    </a:p>
                  </a:txBody>
                  <a:tcPr marT="45727" marB="45727"/>
                </a:tc>
              </a:tr>
              <a:tr h="509451">
                <a:tc>
                  <a:txBody>
                    <a:bodyPr/>
                    <a:lstStyle/>
                    <a:p>
                      <a:r>
                        <a:rPr lang="en-US" sz="2400" dirty="0" smtClean="0"/>
                        <a:t>Agitation</a:t>
                      </a:r>
                      <a:endParaRPr lang="en-US" sz="2400" dirty="0"/>
                    </a:p>
                  </a:txBody>
                  <a:tcPr marT="45727" marB="45727"/>
                </a:tc>
                <a:tc>
                  <a:txBody>
                    <a:bodyPr/>
                    <a:lstStyle/>
                    <a:p>
                      <a:r>
                        <a:rPr lang="en-US" sz="2400" dirty="0" smtClean="0"/>
                        <a:t>Striatum (5HT, DA)</a:t>
                      </a:r>
                      <a:r>
                        <a:rPr lang="en-US" sz="2400" baseline="0" dirty="0" smtClean="0"/>
                        <a:t>.</a:t>
                      </a:r>
                      <a:endParaRPr lang="en-US" sz="2400" dirty="0"/>
                    </a:p>
                  </a:txBody>
                  <a:tcPr marT="45727" marB="45727"/>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a:t>
            </a:r>
            <a:endParaRPr lang="en-GB" dirty="0"/>
          </a:p>
        </p:txBody>
      </p:sp>
      <p:sp>
        <p:nvSpPr>
          <p:cNvPr id="3" name="Content Placeholder 2"/>
          <p:cNvSpPr>
            <a:spLocks noGrp="1"/>
          </p:cNvSpPr>
          <p:nvPr>
            <p:ph idx="1"/>
          </p:nvPr>
        </p:nvSpPr>
        <p:spPr/>
        <p:txBody>
          <a:bodyPr>
            <a:normAutofit lnSpcReduction="10000"/>
          </a:bodyPr>
          <a:lstStyle/>
          <a:p>
            <a:r>
              <a:rPr lang="en-GB" dirty="0" smtClean="0"/>
              <a:t>Where</a:t>
            </a:r>
          </a:p>
          <a:p>
            <a:pPr lvl="1"/>
            <a:r>
              <a:rPr lang="en-GB" dirty="0" smtClean="0"/>
              <a:t>primary care, home treatment or hospitalisation? </a:t>
            </a:r>
          </a:p>
          <a:p>
            <a:r>
              <a:rPr lang="en-GB" dirty="0" smtClean="0"/>
              <a:t>Who </a:t>
            </a:r>
          </a:p>
          <a:p>
            <a:r>
              <a:rPr lang="en-GB" dirty="0" smtClean="0"/>
              <a:t>Establish diagnosis</a:t>
            </a:r>
          </a:p>
          <a:p>
            <a:r>
              <a:rPr lang="en-GB" dirty="0" smtClean="0"/>
              <a:t>History and additional information</a:t>
            </a:r>
          </a:p>
          <a:p>
            <a:r>
              <a:rPr lang="en-GB" dirty="0" smtClean="0"/>
              <a:t>Investigations</a:t>
            </a:r>
          </a:p>
          <a:p>
            <a:r>
              <a:rPr lang="en-GB" dirty="0" smtClean="0"/>
              <a:t>Medications </a:t>
            </a:r>
          </a:p>
          <a:p>
            <a:r>
              <a:rPr lang="en-GB" dirty="0" smtClean="0"/>
              <a:t>Address specific psychosocial stressors</a:t>
            </a:r>
          </a:p>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Management: Information gathering </a:t>
            </a:r>
            <a:endParaRPr lang="en-GB" dirty="0"/>
          </a:p>
        </p:txBody>
      </p:sp>
      <p:sp>
        <p:nvSpPr>
          <p:cNvPr id="3" name="Content Placeholder 2"/>
          <p:cNvSpPr>
            <a:spLocks noGrp="1"/>
          </p:cNvSpPr>
          <p:nvPr>
            <p:ph idx="1"/>
          </p:nvPr>
        </p:nvSpPr>
        <p:spPr/>
        <p:txBody>
          <a:bodyPr>
            <a:normAutofit/>
          </a:bodyPr>
          <a:lstStyle/>
          <a:p>
            <a:pPr>
              <a:defRPr/>
            </a:pPr>
            <a:r>
              <a:rPr lang="en-GB" dirty="0" smtClean="0"/>
              <a:t>Sources of information: </a:t>
            </a:r>
          </a:p>
          <a:p>
            <a:pPr lvl="1">
              <a:defRPr/>
            </a:pPr>
            <a:r>
              <a:rPr lang="en-GB" dirty="0" smtClean="0"/>
              <a:t>Patient</a:t>
            </a:r>
          </a:p>
          <a:p>
            <a:pPr lvl="1">
              <a:defRPr/>
            </a:pPr>
            <a:r>
              <a:rPr lang="en-GB" dirty="0" smtClean="0"/>
              <a:t>Collateral (corroborative) history</a:t>
            </a:r>
          </a:p>
          <a:p>
            <a:pPr lvl="1">
              <a:defRPr/>
            </a:pPr>
            <a:r>
              <a:rPr lang="en-GB" dirty="0" smtClean="0"/>
              <a:t>Primary physician (GP) records</a:t>
            </a:r>
          </a:p>
          <a:p>
            <a:pPr lvl="1">
              <a:defRPr/>
            </a:pPr>
            <a:r>
              <a:rPr lang="en-GB" dirty="0" smtClean="0"/>
              <a:t>Hospital records </a:t>
            </a:r>
          </a:p>
          <a:p>
            <a:pPr lvl="1">
              <a:defRPr/>
            </a:pPr>
            <a:r>
              <a:rPr lang="en-GB" dirty="0" smtClean="0"/>
              <a:t>Prison records (inmate records)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Management: Establish diagnosis and co-morbidity</a:t>
            </a:r>
            <a:br>
              <a:rPr lang="en-GB" dirty="0" smtClean="0"/>
            </a:br>
            <a:endParaRPr lang="en-GB" dirty="0"/>
          </a:p>
        </p:txBody>
      </p:sp>
      <p:sp>
        <p:nvSpPr>
          <p:cNvPr id="3" name="Content Placeholder 2"/>
          <p:cNvSpPr>
            <a:spLocks noGrp="1"/>
          </p:cNvSpPr>
          <p:nvPr>
            <p:ph idx="1"/>
          </p:nvPr>
        </p:nvSpPr>
        <p:spPr/>
        <p:txBody>
          <a:bodyPr>
            <a:normAutofit/>
          </a:bodyPr>
          <a:lstStyle/>
          <a:p>
            <a:pPr lvl="1"/>
            <a:r>
              <a:rPr lang="en-GB" dirty="0" smtClean="0"/>
              <a:t>Associated factors</a:t>
            </a:r>
          </a:p>
          <a:p>
            <a:pPr lvl="2"/>
            <a:r>
              <a:rPr lang="en-GB" dirty="0" smtClean="0"/>
              <a:t>Psychosis</a:t>
            </a:r>
          </a:p>
          <a:p>
            <a:pPr lvl="2"/>
            <a:r>
              <a:rPr lang="en-GB" dirty="0" smtClean="0"/>
              <a:t>Catatonic symptoms</a:t>
            </a:r>
          </a:p>
          <a:p>
            <a:pPr lvl="2"/>
            <a:r>
              <a:rPr lang="en-GB" dirty="0" smtClean="0"/>
              <a:t>Risk of suicide</a:t>
            </a:r>
          </a:p>
          <a:p>
            <a:pPr lvl="2"/>
            <a:r>
              <a:rPr lang="en-GB" dirty="0" smtClean="0"/>
              <a:t>Risk of violence </a:t>
            </a:r>
          </a:p>
          <a:p>
            <a:pPr lvl="2"/>
            <a:r>
              <a:rPr lang="en-GB" dirty="0" smtClean="0"/>
              <a:t>Substance use disorder</a:t>
            </a:r>
          </a:p>
          <a:p>
            <a:pPr lvl="1"/>
            <a:r>
              <a:rPr lang="en-GB" dirty="0" smtClean="0"/>
              <a:t>Other co-morbidities: </a:t>
            </a:r>
          </a:p>
          <a:p>
            <a:pPr lvl="2"/>
            <a:r>
              <a:rPr lang="en-GB" dirty="0" smtClean="0"/>
              <a:t>personality disorder, anxiety disorder, ADHD and conduct disorder</a:t>
            </a:r>
          </a:p>
          <a:p>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Medications that may cause mania</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Psychotropic medication</a:t>
            </a:r>
          </a:p>
          <a:p>
            <a:pPr lvl="1"/>
            <a:r>
              <a:rPr lang="en-GB" dirty="0" smtClean="0"/>
              <a:t>Antidepressants</a:t>
            </a:r>
          </a:p>
          <a:p>
            <a:pPr lvl="1"/>
            <a:r>
              <a:rPr lang="en-GB" dirty="0" smtClean="0"/>
              <a:t>Other psychotropic medication</a:t>
            </a:r>
          </a:p>
          <a:p>
            <a:r>
              <a:rPr lang="en-GB" dirty="0" smtClean="0"/>
              <a:t>Anti-</a:t>
            </a:r>
            <a:r>
              <a:rPr lang="en-GB" dirty="0" err="1" smtClean="0"/>
              <a:t>parkinsonian</a:t>
            </a:r>
            <a:r>
              <a:rPr lang="en-GB" dirty="0" smtClean="0"/>
              <a:t> medication</a:t>
            </a:r>
          </a:p>
          <a:p>
            <a:r>
              <a:rPr lang="en-GB" dirty="0" smtClean="0"/>
              <a:t>Analgesics: </a:t>
            </a:r>
            <a:r>
              <a:rPr lang="en-GB" dirty="0" err="1" smtClean="0"/>
              <a:t>buprenophine</a:t>
            </a:r>
            <a:r>
              <a:rPr lang="en-GB" dirty="0" smtClean="0"/>
              <a:t>, codeine, </a:t>
            </a:r>
            <a:r>
              <a:rPr lang="en-GB" dirty="0" err="1" smtClean="0"/>
              <a:t>indomethacin</a:t>
            </a:r>
            <a:r>
              <a:rPr lang="en-GB" dirty="0" smtClean="0"/>
              <a:t> ...</a:t>
            </a:r>
          </a:p>
          <a:p>
            <a:r>
              <a:rPr lang="en-GB" dirty="0" smtClean="0"/>
              <a:t>Cardiovascular </a:t>
            </a:r>
          </a:p>
          <a:p>
            <a:r>
              <a:rPr lang="en-GB" dirty="0" smtClean="0"/>
              <a:t>Respiratory drugs</a:t>
            </a:r>
          </a:p>
          <a:p>
            <a:r>
              <a:rPr lang="en-GB" dirty="0" smtClean="0"/>
              <a:t>Anti-infection: anti-TB, </a:t>
            </a:r>
            <a:r>
              <a:rPr lang="en-GB" dirty="0" err="1" smtClean="0"/>
              <a:t>chloroquin</a:t>
            </a:r>
            <a:r>
              <a:rPr lang="en-GB" dirty="0" smtClean="0"/>
              <a:t>, ARVs </a:t>
            </a:r>
          </a:p>
          <a:p>
            <a:r>
              <a:rPr lang="en-GB" dirty="0" smtClean="0"/>
              <a:t>GIT drugs: </a:t>
            </a:r>
            <a:r>
              <a:rPr lang="en-GB" dirty="0" err="1" smtClean="0"/>
              <a:t>cimetidine</a:t>
            </a:r>
            <a:r>
              <a:rPr lang="en-GB" dirty="0" smtClean="0"/>
              <a:t>, ranitidine, </a:t>
            </a:r>
            <a:r>
              <a:rPr lang="en-GB" dirty="0" err="1" smtClean="0"/>
              <a:t>metoclopromide</a:t>
            </a:r>
            <a:r>
              <a:rPr lang="en-GB" dirty="0" smtClean="0"/>
              <a:t> </a:t>
            </a:r>
          </a:p>
          <a:p>
            <a:r>
              <a:rPr lang="en-GB" dirty="0" smtClean="0"/>
              <a:t>Steroids: ACTH, corticosteroids, </a:t>
            </a:r>
            <a:r>
              <a:rPr lang="en-GB" dirty="0" err="1" smtClean="0"/>
              <a:t>dexamethasone</a:t>
            </a:r>
            <a:endParaRPr lang="en-GB" dirty="0" smtClean="0"/>
          </a:p>
          <a:p>
            <a:r>
              <a:rPr lang="en-GB" dirty="0" smtClean="0"/>
              <a:t>Others </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investigations  </a:t>
            </a:r>
            <a:endParaRPr lang="en-GB" dirty="0"/>
          </a:p>
        </p:txBody>
      </p:sp>
      <p:sp>
        <p:nvSpPr>
          <p:cNvPr id="3" name="Content Placeholder 2"/>
          <p:cNvSpPr>
            <a:spLocks noGrp="1"/>
          </p:cNvSpPr>
          <p:nvPr>
            <p:ph idx="1"/>
          </p:nvPr>
        </p:nvSpPr>
        <p:spPr>
          <a:xfrm>
            <a:off x="457200" y="1285860"/>
            <a:ext cx="8229600" cy="5429288"/>
          </a:xfrm>
        </p:spPr>
        <p:txBody>
          <a:bodyPr>
            <a:normAutofit fontScale="70000" lnSpcReduction="20000"/>
          </a:bodyPr>
          <a:lstStyle/>
          <a:p>
            <a:r>
              <a:rPr lang="en-GB" dirty="0" smtClean="0"/>
              <a:t>Physical exam</a:t>
            </a:r>
          </a:p>
          <a:p>
            <a:r>
              <a:rPr lang="en-GB" dirty="0" smtClean="0"/>
              <a:t>Routine</a:t>
            </a:r>
          </a:p>
          <a:p>
            <a:pPr lvl="1"/>
            <a:r>
              <a:rPr lang="en-GB" dirty="0" smtClean="0"/>
              <a:t>Full </a:t>
            </a:r>
            <a:r>
              <a:rPr lang="en-GB" dirty="0" err="1" smtClean="0"/>
              <a:t>haemogram</a:t>
            </a:r>
            <a:r>
              <a:rPr lang="en-GB" dirty="0" smtClean="0"/>
              <a:t>, ESR, </a:t>
            </a:r>
          </a:p>
          <a:p>
            <a:pPr lvl="1"/>
            <a:r>
              <a:rPr lang="en-GB" dirty="0" err="1" smtClean="0"/>
              <a:t>Glusose</a:t>
            </a:r>
            <a:endParaRPr lang="en-GB" dirty="0" smtClean="0"/>
          </a:p>
          <a:p>
            <a:pPr lvl="1"/>
            <a:r>
              <a:rPr lang="en-GB" dirty="0" smtClean="0"/>
              <a:t>U&amp;E</a:t>
            </a:r>
          </a:p>
          <a:p>
            <a:pPr lvl="1"/>
            <a:r>
              <a:rPr lang="en-GB" dirty="0" smtClean="0"/>
              <a:t>Calcium</a:t>
            </a:r>
          </a:p>
          <a:p>
            <a:pPr lvl="1"/>
            <a:r>
              <a:rPr lang="en-GB" dirty="0" smtClean="0"/>
              <a:t>TFTs</a:t>
            </a:r>
          </a:p>
          <a:p>
            <a:pPr lvl="1"/>
            <a:r>
              <a:rPr lang="en-GB" dirty="0" smtClean="0"/>
              <a:t>LFTs</a:t>
            </a:r>
          </a:p>
          <a:p>
            <a:pPr lvl="1"/>
            <a:r>
              <a:rPr lang="en-GB" dirty="0" smtClean="0"/>
              <a:t>Drug screen</a:t>
            </a:r>
          </a:p>
          <a:p>
            <a:pPr lvl="1"/>
            <a:r>
              <a:rPr lang="en-GB" dirty="0" smtClean="0"/>
              <a:t>ECG </a:t>
            </a:r>
          </a:p>
          <a:p>
            <a:pPr lvl="1"/>
            <a:r>
              <a:rPr lang="en-GB" dirty="0" err="1" smtClean="0"/>
              <a:t>Creatinine</a:t>
            </a:r>
            <a:r>
              <a:rPr lang="en-GB" dirty="0" smtClean="0"/>
              <a:t> clearance </a:t>
            </a:r>
          </a:p>
          <a:p>
            <a:r>
              <a:rPr lang="en-GB" dirty="0" smtClean="0"/>
              <a:t>Others</a:t>
            </a:r>
          </a:p>
          <a:p>
            <a:pPr lvl="1"/>
            <a:r>
              <a:rPr lang="en-GB" dirty="0" smtClean="0"/>
              <a:t>Urinary copper (Wilson’s disease)</a:t>
            </a:r>
          </a:p>
          <a:p>
            <a:pPr lvl="1"/>
            <a:r>
              <a:rPr lang="en-GB" dirty="0" smtClean="0"/>
              <a:t>ANF (SLE)</a:t>
            </a:r>
          </a:p>
          <a:p>
            <a:pPr lvl="1"/>
            <a:r>
              <a:rPr lang="en-GB" dirty="0" smtClean="0"/>
              <a:t>Infection screen (VDRL, HIV)</a:t>
            </a:r>
          </a:p>
          <a:p>
            <a:pPr lvl="1"/>
            <a:r>
              <a:rPr lang="en-GB" dirty="0" smtClean="0"/>
              <a:t>CT/MRI scan</a:t>
            </a:r>
          </a:p>
          <a:p>
            <a:pPr lvl="1"/>
            <a:endParaRPr lang="en-GB" dirty="0" smtClean="0"/>
          </a:p>
          <a:p>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rtlCol="0">
            <a:normAutofit/>
          </a:bodyPr>
          <a:lstStyle/>
          <a:p>
            <a:pPr algn="l" eaLnBrk="1" fontAlgn="auto" hangingPunct="1">
              <a:spcAft>
                <a:spcPts val="0"/>
              </a:spcAft>
              <a:defRPr/>
            </a:pPr>
            <a:r>
              <a:rPr lang="en-US" dirty="0">
                <a:latin typeface="Calibri" charset="0"/>
                <a:ea typeface="+mj-ea"/>
                <a:cs typeface="+mj-cs"/>
              </a:rPr>
              <a:t>Bi polar </a:t>
            </a:r>
            <a:r>
              <a:rPr lang="en-US" dirty="0" smtClean="0">
                <a:latin typeface="Calibri" charset="0"/>
                <a:ea typeface="+mj-ea"/>
                <a:cs typeface="+mj-cs"/>
              </a:rPr>
              <a:t>Disorder Phases</a:t>
            </a:r>
            <a:endParaRPr lang="en-US" dirty="0">
              <a:latin typeface="Calibri" charset="0"/>
              <a:ea typeface="+mj-ea"/>
              <a:cs typeface="+mj-cs"/>
            </a:endParaRPr>
          </a:p>
        </p:txBody>
      </p:sp>
      <p:sp>
        <p:nvSpPr>
          <p:cNvPr id="27650" name="Content Placeholder 2"/>
          <p:cNvSpPr>
            <a:spLocks noGrp="1"/>
          </p:cNvSpPr>
          <p:nvPr>
            <p:ph idx="1"/>
          </p:nvPr>
        </p:nvSpPr>
        <p:spPr/>
        <p:txBody>
          <a:bodyPr>
            <a:normAutofit lnSpcReduction="10000"/>
          </a:bodyPr>
          <a:lstStyle/>
          <a:p>
            <a:pPr eaLnBrk="1" hangingPunct="1"/>
            <a:endParaRPr lang="en-US" dirty="0" smtClean="0">
              <a:latin typeface="Calibri" pitchFamily="34" charset="0"/>
            </a:endParaRPr>
          </a:p>
          <a:p>
            <a:pPr eaLnBrk="1" hangingPunct="1">
              <a:lnSpc>
                <a:spcPct val="150000"/>
              </a:lnSpc>
            </a:pPr>
            <a:r>
              <a:rPr lang="en-US" dirty="0" smtClean="0">
                <a:latin typeface="Calibri" pitchFamily="34" charset="0"/>
              </a:rPr>
              <a:t>Mania</a:t>
            </a:r>
          </a:p>
          <a:p>
            <a:pPr eaLnBrk="1" hangingPunct="1">
              <a:lnSpc>
                <a:spcPct val="150000"/>
              </a:lnSpc>
            </a:pPr>
            <a:r>
              <a:rPr lang="en-US" dirty="0" smtClean="0">
                <a:latin typeface="Calibri" pitchFamily="34" charset="0"/>
              </a:rPr>
              <a:t>Hypomania</a:t>
            </a:r>
          </a:p>
          <a:p>
            <a:pPr eaLnBrk="1" hangingPunct="1">
              <a:lnSpc>
                <a:spcPct val="150000"/>
              </a:lnSpc>
            </a:pPr>
            <a:r>
              <a:rPr lang="en-US" dirty="0" err="1" smtClean="0">
                <a:latin typeface="Calibri" pitchFamily="34" charset="0"/>
              </a:rPr>
              <a:t>Euthymia</a:t>
            </a:r>
            <a:endParaRPr lang="en-US" dirty="0" smtClean="0">
              <a:latin typeface="Calibri" pitchFamily="34" charset="0"/>
            </a:endParaRPr>
          </a:p>
          <a:p>
            <a:pPr eaLnBrk="1" hangingPunct="1">
              <a:lnSpc>
                <a:spcPct val="150000"/>
              </a:lnSpc>
            </a:pPr>
            <a:r>
              <a:rPr lang="en-US" dirty="0" err="1" smtClean="0">
                <a:latin typeface="Calibri" pitchFamily="34" charset="0"/>
              </a:rPr>
              <a:t>Dysthymia</a:t>
            </a:r>
            <a:endParaRPr lang="en-US" dirty="0" smtClean="0">
              <a:latin typeface="Calibri" pitchFamily="34" charset="0"/>
            </a:endParaRPr>
          </a:p>
          <a:p>
            <a:pPr eaLnBrk="1" hangingPunct="1">
              <a:lnSpc>
                <a:spcPct val="150000"/>
              </a:lnSpc>
            </a:pPr>
            <a:r>
              <a:rPr lang="en-US" dirty="0" smtClean="0">
                <a:latin typeface="Calibri" pitchFamily="34" charset="0"/>
              </a:rPr>
              <a:t>Depression</a:t>
            </a:r>
          </a:p>
        </p:txBody>
      </p:sp>
      <p:sp>
        <p:nvSpPr>
          <p:cNvPr id="27651" name="TextBox 2"/>
          <p:cNvSpPr txBox="1">
            <a:spLocks noChangeArrowheads="1"/>
          </p:cNvSpPr>
          <p:nvPr/>
        </p:nvSpPr>
        <p:spPr bwMode="auto">
          <a:xfrm>
            <a:off x="6561138" y="1069975"/>
            <a:ext cx="185737" cy="646113"/>
          </a:xfrm>
          <a:prstGeom prst="rect">
            <a:avLst/>
          </a:prstGeom>
          <a:noFill/>
          <a:ln w="9525">
            <a:noFill/>
            <a:miter lim="800000"/>
            <a:headEnd/>
            <a:tailEnd/>
          </a:ln>
        </p:spPr>
        <p:txBody>
          <a:bodyPr wrap="none">
            <a:spAutoFit/>
          </a:bodyPr>
          <a:lstStyle/>
          <a:p>
            <a:endParaRPr lang="en-US"/>
          </a:p>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 treatment: manic phase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First line</a:t>
            </a:r>
          </a:p>
          <a:p>
            <a:pPr lvl="1"/>
            <a:r>
              <a:rPr lang="en-GB" dirty="0" smtClean="0"/>
              <a:t>Lithium</a:t>
            </a:r>
          </a:p>
          <a:p>
            <a:pPr lvl="1"/>
            <a:r>
              <a:rPr lang="en-GB" dirty="0" smtClean="0"/>
              <a:t>Antipsychotics</a:t>
            </a:r>
          </a:p>
          <a:p>
            <a:r>
              <a:rPr lang="en-GB" dirty="0" smtClean="0"/>
              <a:t>Second line</a:t>
            </a:r>
          </a:p>
          <a:p>
            <a:pPr lvl="1"/>
            <a:r>
              <a:rPr lang="en-GB" dirty="0" err="1" smtClean="0"/>
              <a:t>Carbamazepine</a:t>
            </a:r>
            <a:endParaRPr lang="en-GB" dirty="0" smtClean="0"/>
          </a:p>
          <a:p>
            <a:pPr lvl="1"/>
            <a:r>
              <a:rPr lang="en-GB" dirty="0" err="1" smtClean="0"/>
              <a:t>Valproate</a:t>
            </a:r>
            <a:endParaRPr lang="en-GB" dirty="0" smtClean="0"/>
          </a:p>
          <a:p>
            <a:pPr lvl="1"/>
            <a:r>
              <a:rPr lang="en-GB" dirty="0" err="1" smtClean="0"/>
              <a:t>Lamotrigine</a:t>
            </a:r>
            <a:endParaRPr lang="en-GB" dirty="0" smtClean="0"/>
          </a:p>
          <a:p>
            <a:pPr lvl="1"/>
            <a:r>
              <a:rPr lang="en-GB" dirty="0" err="1" smtClean="0"/>
              <a:t>Gabapentine</a:t>
            </a:r>
            <a:r>
              <a:rPr lang="en-GB" dirty="0" smtClean="0"/>
              <a:t> </a:t>
            </a:r>
          </a:p>
          <a:p>
            <a:r>
              <a:rPr lang="en-GB" dirty="0" smtClean="0"/>
              <a:t>Third line </a:t>
            </a:r>
          </a:p>
          <a:p>
            <a:pPr lvl="1"/>
            <a:r>
              <a:rPr lang="en-GB" dirty="0" smtClean="0"/>
              <a:t>ECT</a:t>
            </a:r>
          </a:p>
          <a:p>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Bipolar depression: treatments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Established </a:t>
            </a:r>
          </a:p>
          <a:p>
            <a:pPr lvl="1"/>
            <a:r>
              <a:rPr lang="en-GB" dirty="0" smtClean="0"/>
              <a:t>Lithium</a:t>
            </a:r>
          </a:p>
          <a:p>
            <a:pPr lvl="1"/>
            <a:r>
              <a:rPr lang="en-GB" dirty="0" smtClean="0"/>
              <a:t>Lithium and antidepressant</a:t>
            </a:r>
          </a:p>
          <a:p>
            <a:pPr lvl="1"/>
            <a:r>
              <a:rPr lang="en-GB" dirty="0" err="1" smtClean="0"/>
              <a:t>Lamotrigine</a:t>
            </a:r>
            <a:endParaRPr lang="en-GB" dirty="0" smtClean="0"/>
          </a:p>
          <a:p>
            <a:pPr lvl="1"/>
            <a:r>
              <a:rPr lang="en-GB" dirty="0" err="1" smtClean="0"/>
              <a:t>Olanzapine</a:t>
            </a:r>
            <a:r>
              <a:rPr lang="en-GB" dirty="0" smtClean="0"/>
              <a:t> and </a:t>
            </a:r>
            <a:r>
              <a:rPr lang="en-GB" dirty="0" err="1" smtClean="0"/>
              <a:t>fluoxetine</a:t>
            </a:r>
            <a:endParaRPr lang="en-GB" dirty="0" smtClean="0"/>
          </a:p>
          <a:p>
            <a:pPr lvl="1"/>
            <a:r>
              <a:rPr lang="en-GB" dirty="0" err="1" smtClean="0"/>
              <a:t>Quetiapine</a:t>
            </a:r>
            <a:endParaRPr lang="en-GB" dirty="0" smtClean="0"/>
          </a:p>
          <a:p>
            <a:r>
              <a:rPr lang="en-GB" dirty="0" smtClean="0"/>
              <a:t>Alternatives</a:t>
            </a:r>
          </a:p>
          <a:p>
            <a:pPr lvl="1"/>
            <a:r>
              <a:rPr lang="en-GB" dirty="0" err="1" smtClean="0"/>
              <a:t>Pramipexole</a:t>
            </a:r>
            <a:r>
              <a:rPr lang="en-GB" dirty="0" smtClean="0"/>
              <a:t> (dopamine agonist)</a:t>
            </a:r>
          </a:p>
          <a:p>
            <a:pPr lvl="1"/>
            <a:r>
              <a:rPr lang="en-GB" dirty="0" err="1" smtClean="0"/>
              <a:t>Valproate</a:t>
            </a:r>
            <a:r>
              <a:rPr lang="en-GB" dirty="0" smtClean="0"/>
              <a:t> </a:t>
            </a:r>
          </a:p>
          <a:p>
            <a:pPr lvl="1"/>
            <a:r>
              <a:rPr lang="en-GB" dirty="0" err="1" smtClean="0"/>
              <a:t>Carbamazepine</a:t>
            </a:r>
            <a:endParaRPr lang="en-GB" dirty="0" smtClean="0"/>
          </a:p>
          <a:p>
            <a:pPr lvl="1"/>
            <a:r>
              <a:rPr lang="en-GB" dirty="0" smtClean="0"/>
              <a:t>Antidepressants </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Specific treatment: depressed phase</a:t>
            </a:r>
            <a:endParaRPr lang="en-GB" dirty="0"/>
          </a:p>
        </p:txBody>
      </p:sp>
      <p:sp>
        <p:nvSpPr>
          <p:cNvPr id="3" name="Content Placeholder 2"/>
          <p:cNvSpPr>
            <a:spLocks noGrp="1"/>
          </p:cNvSpPr>
          <p:nvPr>
            <p:ph idx="1"/>
          </p:nvPr>
        </p:nvSpPr>
        <p:spPr/>
        <p:txBody>
          <a:bodyPr>
            <a:normAutofit/>
          </a:bodyPr>
          <a:lstStyle/>
          <a:p>
            <a:r>
              <a:rPr lang="en-GB" dirty="0" smtClean="0"/>
              <a:t>SSRIs less prone to precipitate manic attacks compared to TCAs</a:t>
            </a:r>
          </a:p>
          <a:p>
            <a:r>
              <a:rPr lang="en-GB" dirty="0" smtClean="0"/>
              <a:t>Antipsychotics </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58204" cy="785818"/>
          </a:xfrm>
        </p:spPr>
        <p:txBody>
          <a:bodyPr>
            <a:normAutofit fontScale="90000"/>
          </a:bodyPr>
          <a:lstStyle/>
          <a:p>
            <a:r>
              <a:rPr lang="en-GB" b="1" dirty="0" smtClean="0"/>
              <a:t>Prophylaxis of bipolar disorder with drugs</a:t>
            </a:r>
            <a:br>
              <a:rPr lang="en-GB" b="1" dirty="0" smtClean="0"/>
            </a:br>
            <a:endParaRPr lang="en-GB" dirty="0"/>
          </a:p>
        </p:txBody>
      </p:sp>
      <p:sp>
        <p:nvSpPr>
          <p:cNvPr id="3" name="Content Placeholder 2"/>
          <p:cNvSpPr>
            <a:spLocks noGrp="1"/>
          </p:cNvSpPr>
          <p:nvPr>
            <p:ph idx="1"/>
          </p:nvPr>
        </p:nvSpPr>
        <p:spPr>
          <a:xfrm>
            <a:off x="457200" y="1142984"/>
            <a:ext cx="8229600" cy="5715016"/>
          </a:xfrm>
        </p:spPr>
        <p:txBody>
          <a:bodyPr>
            <a:normAutofit lnSpcReduction="10000"/>
          </a:bodyPr>
          <a:lstStyle/>
          <a:p>
            <a:r>
              <a:rPr lang="en-GB" dirty="0" smtClean="0"/>
              <a:t>Consider Lithium, </a:t>
            </a:r>
            <a:r>
              <a:rPr lang="en-GB" dirty="0" err="1" smtClean="0"/>
              <a:t>olanzapine</a:t>
            </a:r>
            <a:r>
              <a:rPr lang="en-GB" dirty="0" smtClean="0"/>
              <a:t> or </a:t>
            </a:r>
            <a:r>
              <a:rPr lang="en-GB" dirty="0" err="1" smtClean="0"/>
              <a:t>valproate</a:t>
            </a:r>
            <a:r>
              <a:rPr lang="en-GB" dirty="0" smtClean="0"/>
              <a:t> </a:t>
            </a:r>
          </a:p>
          <a:p>
            <a:r>
              <a:rPr lang="en-GB" dirty="0" smtClean="0"/>
              <a:t>The choice should depend on: </a:t>
            </a:r>
          </a:p>
          <a:p>
            <a:pPr lvl="1"/>
            <a:r>
              <a:rPr lang="en-GB" dirty="0" smtClean="0"/>
              <a:t>response to previous treatments </a:t>
            </a:r>
          </a:p>
          <a:p>
            <a:pPr lvl="1"/>
            <a:r>
              <a:rPr lang="en-GB" dirty="0" smtClean="0"/>
              <a:t>the relative risk, and known precipitants, of manic versus depressive relapse </a:t>
            </a:r>
          </a:p>
          <a:p>
            <a:pPr lvl="1"/>
            <a:r>
              <a:rPr lang="en-GB" dirty="0" smtClean="0"/>
              <a:t>physical risk factors, e.g. renal disease, obesity and diabetes </a:t>
            </a:r>
          </a:p>
          <a:p>
            <a:pPr lvl="1"/>
            <a:r>
              <a:rPr lang="en-GB" dirty="0" smtClean="0"/>
              <a:t>the patient’s preference and history of adherence </a:t>
            </a:r>
          </a:p>
          <a:p>
            <a:pPr lvl="1"/>
            <a:r>
              <a:rPr lang="en-GB" dirty="0" smtClean="0"/>
              <a:t>gender (</a:t>
            </a:r>
            <a:r>
              <a:rPr lang="en-GB" dirty="0" err="1" smtClean="0"/>
              <a:t>valproate</a:t>
            </a:r>
            <a:r>
              <a:rPr lang="en-GB" dirty="0" smtClean="0"/>
              <a:t> should not be prescribed for women of child‐bearing potential) </a:t>
            </a:r>
          </a:p>
          <a:p>
            <a:pPr lvl="1"/>
            <a:r>
              <a:rPr lang="en-GB" dirty="0" smtClean="0"/>
              <a:t>a brief assessment of cognitive state (such as the Mini‐Mental State Examination) for older people.</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Morbidity and mortality</a:t>
            </a:r>
            <a:endParaRPr lang="en-GB" dirty="0"/>
          </a:p>
        </p:txBody>
      </p:sp>
      <p:sp>
        <p:nvSpPr>
          <p:cNvPr id="3" name="Content Placeholder 2"/>
          <p:cNvSpPr>
            <a:spLocks noGrp="1"/>
          </p:cNvSpPr>
          <p:nvPr>
            <p:ph idx="1"/>
          </p:nvPr>
        </p:nvSpPr>
        <p:spPr/>
        <p:txBody>
          <a:bodyPr/>
          <a:lstStyle/>
          <a:p>
            <a:r>
              <a:rPr lang="en-GB" dirty="0" smtClean="0"/>
              <a:t>Control of acute manic episode usually possible within 2 weeks</a:t>
            </a:r>
          </a:p>
          <a:p>
            <a:r>
              <a:rPr lang="en-GB" dirty="0" smtClean="0"/>
              <a:t>Loss of work and productivity</a:t>
            </a:r>
          </a:p>
          <a:p>
            <a:pPr lvl="1"/>
            <a:r>
              <a:rPr lang="en-GB" dirty="0" smtClean="0"/>
              <a:t>A number of famous actors, artists and musicians have had the disorder</a:t>
            </a:r>
          </a:p>
          <a:p>
            <a:r>
              <a:rPr lang="en-GB" dirty="0" smtClean="0"/>
              <a:t>Attempted suicide: 25 – 50%</a:t>
            </a:r>
          </a:p>
          <a:p>
            <a:r>
              <a:rPr lang="en-GB" dirty="0" smtClean="0"/>
              <a:t>Completed suicide: 10%</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Prognostic factors</a:t>
            </a:r>
            <a:endParaRPr lang="en-GB" dirty="0"/>
          </a:p>
        </p:txBody>
      </p:sp>
      <p:sp>
        <p:nvSpPr>
          <p:cNvPr id="3" name="Content Placeholder 2"/>
          <p:cNvSpPr>
            <a:spLocks noGrp="1"/>
          </p:cNvSpPr>
          <p:nvPr>
            <p:ph idx="1"/>
          </p:nvPr>
        </p:nvSpPr>
        <p:spPr>
          <a:xfrm>
            <a:off x="457200" y="1285860"/>
            <a:ext cx="8229600" cy="5429288"/>
          </a:xfrm>
        </p:spPr>
        <p:txBody>
          <a:bodyPr>
            <a:normAutofit fontScale="85000" lnSpcReduction="20000"/>
          </a:bodyPr>
          <a:lstStyle/>
          <a:p>
            <a:r>
              <a:rPr lang="en-GB" dirty="0" smtClean="0"/>
              <a:t>Poor	</a:t>
            </a:r>
          </a:p>
          <a:p>
            <a:pPr lvl="1"/>
            <a:r>
              <a:rPr lang="en-GB" dirty="0" smtClean="0"/>
              <a:t>Unemployment or poor employment history</a:t>
            </a:r>
          </a:p>
          <a:p>
            <a:pPr lvl="1"/>
            <a:r>
              <a:rPr lang="en-GB" dirty="0" smtClean="0"/>
              <a:t>Alcohol abuse</a:t>
            </a:r>
          </a:p>
          <a:p>
            <a:pPr lvl="1"/>
            <a:r>
              <a:rPr lang="en-GB" dirty="0" smtClean="0"/>
              <a:t>Psychotic features</a:t>
            </a:r>
          </a:p>
          <a:p>
            <a:pPr lvl="1"/>
            <a:r>
              <a:rPr lang="en-GB" dirty="0" smtClean="0"/>
              <a:t>Depressive features</a:t>
            </a:r>
          </a:p>
          <a:p>
            <a:pPr lvl="1"/>
            <a:r>
              <a:rPr lang="en-GB" dirty="0" smtClean="0"/>
              <a:t>Male sex</a:t>
            </a:r>
          </a:p>
          <a:p>
            <a:pPr lvl="1"/>
            <a:r>
              <a:rPr lang="en-GB" dirty="0" smtClean="0"/>
              <a:t>Treatment non-compliance</a:t>
            </a:r>
          </a:p>
          <a:p>
            <a:r>
              <a:rPr lang="en-GB" dirty="0" smtClean="0"/>
              <a:t>Good</a:t>
            </a:r>
          </a:p>
          <a:p>
            <a:pPr lvl="1"/>
            <a:r>
              <a:rPr lang="en-GB" dirty="0" smtClean="0"/>
              <a:t>Manic episodes of short duration</a:t>
            </a:r>
          </a:p>
          <a:p>
            <a:pPr lvl="1"/>
            <a:r>
              <a:rPr lang="en-GB" dirty="0" smtClean="0"/>
              <a:t>Later age of onset</a:t>
            </a:r>
          </a:p>
          <a:p>
            <a:pPr lvl="1"/>
            <a:r>
              <a:rPr lang="en-GB" dirty="0" smtClean="0"/>
              <a:t>Few thoughts of suicide</a:t>
            </a:r>
          </a:p>
          <a:p>
            <a:pPr lvl="1"/>
            <a:r>
              <a:rPr lang="en-GB" dirty="0" smtClean="0"/>
              <a:t>Few psychotic symptoms</a:t>
            </a:r>
          </a:p>
          <a:p>
            <a:pPr lvl="1"/>
            <a:r>
              <a:rPr lang="en-GB" dirty="0" smtClean="0"/>
              <a:t>Few co-morbid physical factors</a:t>
            </a:r>
          </a:p>
          <a:p>
            <a:pPr lvl="1"/>
            <a:r>
              <a:rPr lang="en-GB" dirty="0" smtClean="0"/>
              <a:t>Good treatment response and compliance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Prognosis </a:t>
            </a:r>
            <a:endParaRPr lang="en-GB" dirty="0"/>
          </a:p>
        </p:txBody>
      </p:sp>
      <p:sp>
        <p:nvSpPr>
          <p:cNvPr id="3" name="Content Placeholder 2"/>
          <p:cNvSpPr>
            <a:spLocks noGrp="1"/>
          </p:cNvSpPr>
          <p:nvPr>
            <p:ph idx="1"/>
          </p:nvPr>
        </p:nvSpPr>
        <p:spPr/>
        <p:txBody>
          <a:bodyPr/>
          <a:lstStyle/>
          <a:p>
            <a:r>
              <a:rPr lang="en-GB" dirty="0" smtClean="0"/>
              <a:t>Within the first 2 years after the 1</a:t>
            </a:r>
            <a:r>
              <a:rPr lang="en-GB" baseline="30000" dirty="0" smtClean="0"/>
              <a:t>st</a:t>
            </a:r>
            <a:r>
              <a:rPr lang="en-GB" dirty="0" smtClean="0"/>
              <a:t> episode, 40 – 50% experience another manic attack</a:t>
            </a:r>
          </a:p>
          <a:p>
            <a:r>
              <a:rPr lang="en-GB" dirty="0" smtClean="0"/>
              <a:t>Cycling between mania and depression accelerates with age</a:t>
            </a:r>
          </a:p>
          <a:p>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Thank you</a:t>
            </a:r>
            <a:endParaRPr lang="en-GB" dirty="0"/>
          </a:p>
        </p:txBody>
      </p:sp>
      <p:sp>
        <p:nvSpPr>
          <p:cNvPr id="5" name="Text Placeholder 4"/>
          <p:cNvSpPr>
            <a:spLocks noGrp="1"/>
          </p:cNvSpPr>
          <p:nvPr>
            <p:ph type="body" idx="1"/>
          </p:nvPr>
        </p:nvSpPr>
        <p:spPr/>
        <p:txBody>
          <a:bodyPr/>
          <a:lstStyle/>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Mania: core diagnostic criteria</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Increased activity or physical restlessness</a:t>
            </a:r>
          </a:p>
          <a:p>
            <a:r>
              <a:rPr lang="en-GB" dirty="0" smtClean="0"/>
              <a:t>Talkativeness </a:t>
            </a:r>
            <a:r>
              <a:rPr lang="en-GB" dirty="0" smtClean="0">
                <a:solidFill>
                  <a:srgbClr val="00B0F0"/>
                </a:solidFill>
              </a:rPr>
              <a:t>(pressure of speech in mania)</a:t>
            </a:r>
          </a:p>
          <a:p>
            <a:r>
              <a:rPr lang="en-GB" dirty="0" smtClean="0"/>
              <a:t>Difficulty in concentration or distractibility </a:t>
            </a:r>
            <a:r>
              <a:rPr lang="en-GB" dirty="0" smtClean="0">
                <a:solidFill>
                  <a:srgbClr val="00B0F0"/>
                </a:solidFill>
              </a:rPr>
              <a:t>(flight of ideas in mania)</a:t>
            </a:r>
          </a:p>
          <a:p>
            <a:r>
              <a:rPr lang="en-GB" dirty="0" smtClean="0"/>
              <a:t>Decreased need for sleep</a:t>
            </a:r>
          </a:p>
          <a:p>
            <a:r>
              <a:rPr lang="en-GB" dirty="0" smtClean="0"/>
              <a:t>Increased sexual energy</a:t>
            </a:r>
          </a:p>
          <a:p>
            <a:r>
              <a:rPr lang="en-GB" dirty="0" smtClean="0"/>
              <a:t>Overspending or other reckless behaviour </a:t>
            </a:r>
            <a:r>
              <a:rPr lang="en-GB" dirty="0" smtClean="0">
                <a:solidFill>
                  <a:srgbClr val="00B0F0"/>
                </a:solidFill>
              </a:rPr>
              <a:t>(more pronounced in mania)</a:t>
            </a:r>
          </a:p>
          <a:p>
            <a:r>
              <a:rPr lang="en-GB" dirty="0" smtClean="0"/>
              <a:t>Increased sociability or over-familiarity </a:t>
            </a:r>
          </a:p>
          <a:p>
            <a:r>
              <a:rPr lang="en-GB" dirty="0" smtClean="0"/>
              <a:t>Increased self esteem or grandiosity</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en-GB" dirty="0" smtClean="0"/>
              <a:t>Mania: ICD 10 criteria</a:t>
            </a:r>
            <a:endParaRPr lang="en-GB" dirty="0"/>
          </a:p>
        </p:txBody>
      </p:sp>
      <p:sp>
        <p:nvSpPr>
          <p:cNvPr id="3" name="Content Placeholder 2"/>
          <p:cNvSpPr>
            <a:spLocks noGrp="1"/>
          </p:cNvSpPr>
          <p:nvPr>
            <p:ph idx="1"/>
          </p:nvPr>
        </p:nvSpPr>
        <p:spPr>
          <a:xfrm>
            <a:off x="457200" y="1600200"/>
            <a:ext cx="8229600" cy="5472138"/>
          </a:xfrm>
        </p:spPr>
        <p:txBody>
          <a:bodyPr>
            <a:normAutofit fontScale="85000" lnSpcReduction="20000"/>
          </a:bodyPr>
          <a:lstStyle/>
          <a:p>
            <a:pPr marL="514350" indent="-514350">
              <a:buFont typeface="+mj-lt"/>
              <a:buAutoNum type="arabicPeriod"/>
            </a:pPr>
            <a:r>
              <a:rPr lang="en-GB" dirty="0" smtClean="0"/>
              <a:t>Increased activity or physical restlessness;</a:t>
            </a:r>
          </a:p>
          <a:p>
            <a:pPr marL="514350" indent="-514350">
              <a:buFont typeface="+mj-lt"/>
              <a:buAutoNum type="arabicPeriod"/>
            </a:pPr>
            <a:r>
              <a:rPr lang="en-GB" dirty="0" smtClean="0"/>
              <a:t>Increased talkativeness ('pressure of speech')</a:t>
            </a:r>
          </a:p>
          <a:p>
            <a:pPr marL="514350" indent="-514350">
              <a:buFont typeface="+mj-lt"/>
              <a:buAutoNum type="arabicPeriod"/>
            </a:pPr>
            <a:r>
              <a:rPr lang="en-GB" dirty="0" smtClean="0">
                <a:solidFill>
                  <a:srgbClr val="00B0F0"/>
                </a:solidFill>
              </a:rPr>
              <a:t>Flight of ideas or the subjective experience of thoughts racing;</a:t>
            </a:r>
          </a:p>
          <a:p>
            <a:pPr marL="514350" indent="-514350">
              <a:buFont typeface="+mj-lt"/>
              <a:buAutoNum type="arabicPeriod"/>
            </a:pPr>
            <a:r>
              <a:rPr lang="en-GB" dirty="0" smtClean="0">
                <a:solidFill>
                  <a:srgbClr val="00B0F0"/>
                </a:solidFill>
              </a:rPr>
              <a:t>Loss of normal social inhibitions resulting in behaviour which is inappropriate to the circumstances;</a:t>
            </a:r>
          </a:p>
          <a:p>
            <a:pPr marL="514350" indent="-514350">
              <a:buFont typeface="+mj-lt"/>
              <a:buAutoNum type="arabicPeriod"/>
            </a:pPr>
            <a:r>
              <a:rPr lang="en-GB" dirty="0" smtClean="0"/>
              <a:t>Decreased need for sleep</a:t>
            </a:r>
          </a:p>
          <a:p>
            <a:pPr marL="514350" indent="-514350">
              <a:buFont typeface="+mj-lt"/>
              <a:buAutoNum type="arabicPeriod"/>
            </a:pPr>
            <a:r>
              <a:rPr lang="en-GB" dirty="0" smtClean="0">
                <a:solidFill>
                  <a:srgbClr val="00B0F0"/>
                </a:solidFill>
              </a:rPr>
              <a:t>Inflated self-esteem or grandiosity</a:t>
            </a:r>
          </a:p>
          <a:p>
            <a:pPr marL="514350" indent="-514350">
              <a:buFont typeface="+mj-lt"/>
              <a:buAutoNum type="arabicPeriod"/>
            </a:pPr>
            <a:r>
              <a:rPr lang="en-GB" dirty="0" smtClean="0"/>
              <a:t>Distractibility or constant changes in activity or plans;</a:t>
            </a:r>
          </a:p>
          <a:p>
            <a:pPr marL="514350" indent="-514350">
              <a:buFont typeface="+mj-lt"/>
              <a:buAutoNum type="arabicPeriod"/>
            </a:pPr>
            <a:r>
              <a:rPr lang="en-GB" dirty="0" smtClean="0"/>
              <a:t>Behaviour which is foolhardy or reckless and whose risks the subject does not recognize e.g. spending sprees, foolish enterprises, reckless driving</a:t>
            </a:r>
          </a:p>
          <a:p>
            <a:pPr marL="514350" indent="-514350">
              <a:buFont typeface="+mj-lt"/>
              <a:buAutoNum type="arabicPeriod"/>
            </a:pPr>
            <a:r>
              <a:rPr lang="en-GB" dirty="0" smtClean="0"/>
              <a:t>Marked sexual energy or sexual indiscretions.</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DSM-V: Criteria for Manic Episode</a:t>
            </a:r>
            <a:br>
              <a:rPr lang="en-GB" dirty="0" smtClean="0"/>
            </a:br>
            <a:endParaRPr lang="en-GB" dirty="0"/>
          </a:p>
        </p:txBody>
      </p:sp>
      <p:sp>
        <p:nvSpPr>
          <p:cNvPr id="3" name="Content Placeholder 2"/>
          <p:cNvSpPr>
            <a:spLocks noGrp="1"/>
          </p:cNvSpPr>
          <p:nvPr>
            <p:ph idx="1"/>
          </p:nvPr>
        </p:nvSpPr>
        <p:spPr>
          <a:xfrm>
            <a:off x="457200" y="1000108"/>
            <a:ext cx="8229600" cy="5715040"/>
          </a:xfrm>
        </p:spPr>
        <p:txBody>
          <a:bodyPr>
            <a:normAutofit fontScale="62500" lnSpcReduction="20000"/>
          </a:bodyPr>
          <a:lstStyle/>
          <a:p>
            <a:r>
              <a:rPr lang="en-GB" dirty="0" smtClean="0"/>
              <a:t>A.  A distinct period of abnormally and persistently elevated, expansive. or irritable mood, lasting at least 1 week (or any duration if hospitalization is necessary) ,</a:t>
            </a:r>
          </a:p>
          <a:p>
            <a:r>
              <a:rPr lang="en-GB" dirty="0" smtClean="0"/>
              <a:t>B. During the period of mood disturbance three (or more) of the following symptoms have persisted (four if the mood is only irritable) and have been present to a significant degree: </a:t>
            </a:r>
          </a:p>
          <a:p>
            <a:pPr marL="514350" indent="-514350">
              <a:buFont typeface="+mj-lt"/>
              <a:buAutoNum type="arabicPeriod"/>
            </a:pPr>
            <a:r>
              <a:rPr lang="en-GB" dirty="0" smtClean="0"/>
              <a:t> inflated self-esteem or grandiosity</a:t>
            </a:r>
          </a:p>
          <a:p>
            <a:pPr marL="514350" indent="-514350">
              <a:buFont typeface="+mj-lt"/>
              <a:buAutoNum type="arabicPeriod"/>
            </a:pPr>
            <a:r>
              <a:rPr lang="en-GB" dirty="0" smtClean="0"/>
              <a:t>decreased need for sleep (e.g. ,feels rested after only 3 hours of sleep)</a:t>
            </a:r>
          </a:p>
          <a:p>
            <a:pPr marL="514350" indent="-514350">
              <a:buFont typeface="+mj-lt"/>
              <a:buAutoNum type="arabicPeriod"/>
            </a:pPr>
            <a:r>
              <a:rPr lang="en-GB" dirty="0" smtClean="0"/>
              <a:t>more talkative than usual or pressure to keep talking</a:t>
            </a:r>
          </a:p>
          <a:p>
            <a:pPr marL="514350" indent="-514350">
              <a:buFont typeface="+mj-lt"/>
              <a:buAutoNum type="arabicPeriod"/>
            </a:pPr>
            <a:r>
              <a:rPr lang="en-GB" dirty="0" smtClean="0"/>
              <a:t>flight of ideas or subjective experience that thoughts are racing</a:t>
            </a:r>
          </a:p>
          <a:p>
            <a:pPr marL="514350" indent="-514350">
              <a:buFont typeface="+mj-lt"/>
              <a:buAutoNum type="arabicPeriod"/>
            </a:pPr>
            <a:r>
              <a:rPr lang="en-GB" dirty="0" smtClean="0"/>
              <a:t>distractibility (i.e., attention too easily drawn to unimportant or irrelevant external stimuli)</a:t>
            </a:r>
          </a:p>
          <a:p>
            <a:pPr marL="514350" indent="-514350">
              <a:buFont typeface="+mj-lt"/>
              <a:buAutoNum type="arabicPeriod"/>
            </a:pPr>
            <a:r>
              <a:rPr lang="en-GB" dirty="0" smtClean="0"/>
              <a:t>increase in goal-directed activity (either socially, at work or school, or sexually) or psychomotor agitation</a:t>
            </a:r>
          </a:p>
          <a:p>
            <a:pPr marL="514350" indent="-514350">
              <a:buFont typeface="+mj-lt"/>
              <a:buAutoNum type="arabicPeriod"/>
            </a:pPr>
            <a:r>
              <a:rPr lang="en-GB" dirty="0" smtClean="0"/>
              <a:t>excessive involvement in pleasurable activities that have a high potential for painful consequences (e .g., engaging in unrestrained buying sprees, sexual indiscretions, or foolish business investments)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Criteria for Manic Episode</a:t>
            </a:r>
            <a:br>
              <a:rPr lang="en-GB" dirty="0" smtClean="0"/>
            </a:b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 The mood disturbance is sufficiently severe to cause marked impairment in occupational functioning or in usual social activities or relationships with others, or to necessitate hospitalization to prevent harm to self or others, or there are psychotic features.</a:t>
            </a:r>
          </a:p>
          <a:p>
            <a:r>
              <a:rPr lang="en-GB" dirty="0" smtClean="0"/>
              <a:t>D. The symptoms are not due to the direct physiological effects of a substance (e.g., a drug of abuse, a medication, or other treatment) or a general medical condition (e.g., hyperthyroidism).</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Hypomania: ICD 10 criteria</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The mood is elevated or irritable to a degree that is definitely abnormal for the individual concerned and sustained for at least four consecutive days.</a:t>
            </a:r>
          </a:p>
          <a:p>
            <a:r>
              <a:rPr lang="en-GB" dirty="0" smtClean="0"/>
              <a:t>B. At least three of the following must be present, leading to some interference with personal functioning in daily living:</a:t>
            </a:r>
          </a:p>
          <a:p>
            <a:r>
              <a:rPr lang="en-GB" dirty="0" smtClean="0"/>
              <a:t>(1) increased activity or physical restlessness</a:t>
            </a:r>
          </a:p>
          <a:p>
            <a:r>
              <a:rPr lang="en-GB" dirty="0" smtClean="0"/>
              <a:t>(2) increased talkativeness</a:t>
            </a:r>
          </a:p>
          <a:p>
            <a:r>
              <a:rPr lang="en-GB" dirty="0" smtClean="0"/>
              <a:t>(3) difficulty in concentration or distractibility</a:t>
            </a:r>
          </a:p>
          <a:p>
            <a:r>
              <a:rPr lang="en-GB" dirty="0" smtClean="0"/>
              <a:t>(4) decreased need for sleep</a:t>
            </a:r>
          </a:p>
          <a:p>
            <a:r>
              <a:rPr lang="en-GB" dirty="0" smtClean="0"/>
              <a:t>(5) increased sexual energy</a:t>
            </a:r>
          </a:p>
          <a:p>
            <a:r>
              <a:rPr lang="en-GB" dirty="0" smtClean="0"/>
              <a:t>(6) mild spending sprees, or other types of reckless or irresponsible behaviour</a:t>
            </a:r>
          </a:p>
          <a:p>
            <a:r>
              <a:rPr lang="en-GB" dirty="0" smtClean="0"/>
              <a:t>(7) increased sociability or over-familiarity</a:t>
            </a:r>
            <a:endParaRPr lang="en-GB"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1846</Words>
  <Application>Microsoft Office PowerPoint</Application>
  <PresentationFormat>On-screen Show (4:3)</PresentationFormat>
  <Paragraphs>330</Paragraphs>
  <Slides>47</Slides>
  <Notes>1</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Breeze</vt:lpstr>
      <vt:lpstr>Bipolar Illness </vt:lpstr>
      <vt:lpstr>Objectives </vt:lpstr>
      <vt:lpstr>Historical perspective </vt:lpstr>
      <vt:lpstr>Bi polar Disorder Phases</vt:lpstr>
      <vt:lpstr>Mania: core diagnostic criteria</vt:lpstr>
      <vt:lpstr>Mania: ICD 10 criteria</vt:lpstr>
      <vt:lpstr>DSM-V: Criteria for Manic Episode </vt:lpstr>
      <vt:lpstr>Criteria for Manic Episode </vt:lpstr>
      <vt:lpstr>Hypomania: ICD 10 criteria</vt:lpstr>
      <vt:lpstr>Diagnostic Symptoms of Mania</vt:lpstr>
      <vt:lpstr>Other Features of Mania</vt:lpstr>
      <vt:lpstr>Mania: classification </vt:lpstr>
      <vt:lpstr>Slide 13</vt:lpstr>
      <vt:lpstr>Depression symptoms</vt:lpstr>
      <vt:lpstr>Depression</vt:lpstr>
      <vt:lpstr>  Classification of Bi polar Disorder</vt:lpstr>
      <vt:lpstr>Bipolar classification</vt:lpstr>
      <vt:lpstr>Slide 18</vt:lpstr>
      <vt:lpstr>Slide 19</vt:lpstr>
      <vt:lpstr>Bipolar classification</vt:lpstr>
      <vt:lpstr>Slide 21</vt:lpstr>
      <vt:lpstr>Epidemiology and course </vt:lpstr>
      <vt:lpstr>Course  </vt:lpstr>
      <vt:lpstr>Aetiology ... </vt:lpstr>
      <vt:lpstr>Aetiology </vt:lpstr>
      <vt:lpstr>Mania Neurochemistry</vt:lpstr>
      <vt:lpstr>Dopamine pathways Normal-------------------Mania</vt:lpstr>
      <vt:lpstr>The Dopamine Pathways </vt:lpstr>
      <vt:lpstr>Serotonin Pathways normal--------------mania</vt:lpstr>
      <vt:lpstr>Noradrenaline pathways normal----------------mania</vt:lpstr>
      <vt:lpstr>The noradrenaline pathways</vt:lpstr>
      <vt:lpstr>GABA Pathways Normal---------------Mania</vt:lpstr>
      <vt:lpstr>GABAergic pathways</vt:lpstr>
      <vt:lpstr>Brain mapping for mania</vt:lpstr>
      <vt:lpstr>Management </vt:lpstr>
      <vt:lpstr>Management: Information gathering </vt:lpstr>
      <vt:lpstr> Management: Establish diagnosis and co-morbidity </vt:lpstr>
      <vt:lpstr>Medications that may cause mania</vt:lpstr>
      <vt:lpstr>Management: investigations  </vt:lpstr>
      <vt:lpstr>Specific treatment: manic phase</vt:lpstr>
      <vt:lpstr>Bipolar depression: treatments</vt:lpstr>
      <vt:lpstr>Specific treatment: depressed phase</vt:lpstr>
      <vt:lpstr>Prophylaxis of bipolar disorder with drugs </vt:lpstr>
      <vt:lpstr>Morbidity and mortality</vt:lpstr>
      <vt:lpstr>Prognostic factors</vt:lpstr>
      <vt:lpstr>Prognosis </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Bipolar disorder</dc:title>
  <dc:creator>Othieno</dc:creator>
  <cp:lastModifiedBy>user</cp:lastModifiedBy>
  <cp:revision>55</cp:revision>
  <dcterms:created xsi:type="dcterms:W3CDTF">2011-03-24T07:19:16Z</dcterms:created>
  <dcterms:modified xsi:type="dcterms:W3CDTF">2016-01-26T04:47:45Z</dcterms:modified>
</cp:coreProperties>
</file>