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57" r:id="rId5"/>
    <p:sldId id="286" r:id="rId6"/>
    <p:sldId id="308" r:id="rId7"/>
    <p:sldId id="285" r:id="rId8"/>
    <p:sldId id="271" r:id="rId9"/>
    <p:sldId id="272" r:id="rId10"/>
    <p:sldId id="268" r:id="rId11"/>
    <p:sldId id="287" r:id="rId12"/>
    <p:sldId id="288" r:id="rId13"/>
    <p:sldId id="289" r:id="rId14"/>
    <p:sldId id="309" r:id="rId15"/>
    <p:sldId id="310" r:id="rId16"/>
    <p:sldId id="311" r:id="rId17"/>
    <p:sldId id="269" r:id="rId18"/>
    <p:sldId id="259" r:id="rId19"/>
    <p:sldId id="258" r:id="rId20"/>
    <p:sldId id="281" r:id="rId21"/>
    <p:sldId id="260" r:id="rId22"/>
    <p:sldId id="267" r:id="rId23"/>
    <p:sldId id="266" r:id="rId24"/>
    <p:sldId id="282" r:id="rId25"/>
    <p:sldId id="261" r:id="rId26"/>
    <p:sldId id="277" r:id="rId27"/>
    <p:sldId id="273" r:id="rId28"/>
    <p:sldId id="278" r:id="rId29"/>
    <p:sldId id="312"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4" r:id="rId43"/>
    <p:sldId id="305" r:id="rId44"/>
    <p:sldId id="306" r:id="rId45"/>
    <p:sldId id="307" r:id="rId46"/>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66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623CB-834D-4FEF-9626-45A77A747282}" type="datetimeFigureOut">
              <a:rPr lang="af-ZA" smtClean="0"/>
              <a:pPr/>
              <a:t>2009/02/16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7DADF6-F3B4-4FD7-8BFA-089FA997E32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623CB-834D-4FEF-9626-45A77A747282}" type="datetimeFigureOut">
              <a:rPr lang="af-ZA" smtClean="0"/>
              <a:pPr/>
              <a:t>2009/02/16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DADF6-F3B4-4FD7-8BFA-089FA997E32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Culture and social diversity</a:t>
            </a:r>
            <a:r>
              <a:rPr lang="af-ZA"/>
              <a:t/>
            </a:r>
            <a:br>
              <a:rPr lang="af-ZA"/>
            </a:b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cultural diversity </a:t>
            </a:r>
            <a:endParaRPr lang="en-GB" dirty="0"/>
          </a:p>
        </p:txBody>
      </p:sp>
      <p:sp>
        <p:nvSpPr>
          <p:cNvPr id="3" name="Content Placeholder 2"/>
          <p:cNvSpPr>
            <a:spLocks noGrp="1"/>
          </p:cNvSpPr>
          <p:nvPr>
            <p:ph idx="1"/>
          </p:nvPr>
        </p:nvSpPr>
        <p:spPr/>
        <p:txBody>
          <a:bodyPr/>
          <a:lstStyle/>
          <a:p>
            <a:r>
              <a:rPr lang="en-GB" dirty="0" smtClean="0"/>
              <a:t>Differences exist between people such as </a:t>
            </a:r>
          </a:p>
          <a:p>
            <a:pPr lvl="1"/>
            <a:r>
              <a:rPr lang="en-GB" dirty="0" smtClean="0"/>
              <a:t>language </a:t>
            </a:r>
          </a:p>
          <a:p>
            <a:pPr lvl="1"/>
            <a:r>
              <a:rPr lang="en-GB" dirty="0" smtClean="0"/>
              <a:t>dress</a:t>
            </a:r>
          </a:p>
          <a:p>
            <a:pPr lvl="1"/>
            <a:r>
              <a:rPr lang="en-GB" dirty="0" smtClean="0"/>
              <a:t>traditions </a:t>
            </a:r>
          </a:p>
          <a:p>
            <a:pPr lvl="1"/>
            <a:r>
              <a:rPr lang="en-GB" dirty="0" smtClean="0"/>
              <a:t>How societies organize themselves </a:t>
            </a:r>
          </a:p>
          <a:p>
            <a:pPr lvl="1"/>
            <a:r>
              <a:rPr lang="en-GB" dirty="0" smtClean="0"/>
              <a:t>shared conception of morality, and in </a:t>
            </a:r>
          </a:p>
          <a:p>
            <a:pPr lvl="1"/>
            <a:r>
              <a:rPr lang="en-GB" dirty="0" smtClean="0"/>
              <a:t>the ways they interact with their environment.</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diversity</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The way that we interact and do things in our everyday lives seems "natural" to us.  </a:t>
            </a:r>
          </a:p>
          <a:p>
            <a:r>
              <a:rPr lang="en-US" dirty="0" smtClean="0"/>
              <a:t>We are unaware of our culture because we are so close to it and know it so well.  </a:t>
            </a:r>
          </a:p>
          <a:p>
            <a:r>
              <a:rPr lang="en-US" dirty="0" smtClean="0"/>
              <a:t>For most people, it is as if their learned behavior was biologically inherited.  </a:t>
            </a:r>
          </a:p>
          <a:p>
            <a:r>
              <a:rPr lang="en-US" dirty="0" smtClean="0"/>
              <a:t>It is usually only when they come into contact with people from another culture that they become aware that their patterns of behavior are not universal.</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Ethnocentrism </a:t>
            </a:r>
            <a:endParaRPr lang="en-GB" dirty="0"/>
          </a:p>
        </p:txBody>
      </p:sp>
      <p:sp>
        <p:nvSpPr>
          <p:cNvPr id="3" name="Content Placeholder 2"/>
          <p:cNvSpPr>
            <a:spLocks noGrp="1"/>
          </p:cNvSpPr>
          <p:nvPr>
            <p:ph idx="1"/>
          </p:nvPr>
        </p:nvSpPr>
        <p:spPr/>
        <p:txBody>
          <a:bodyPr/>
          <a:lstStyle/>
          <a:p>
            <a:r>
              <a:rPr lang="en-US" b="1" dirty="0" smtClean="0"/>
              <a:t>Ethnocentrism</a:t>
            </a:r>
            <a:r>
              <a:rPr lang="en-US" dirty="0" smtClean="0"/>
              <a:t> is the common response in all societies to judge other cultures in terms of the values and customs of their own familiar culture </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Consequences of ethnocentrism </a:t>
            </a:r>
            <a:endParaRPr lang="en-GB" dirty="0"/>
          </a:p>
        </p:txBody>
      </p:sp>
      <p:sp>
        <p:nvSpPr>
          <p:cNvPr id="3" name="Content Placeholder 2"/>
          <p:cNvSpPr>
            <a:spLocks noGrp="1"/>
          </p:cNvSpPr>
          <p:nvPr>
            <p:ph idx="1"/>
          </p:nvPr>
        </p:nvSpPr>
        <p:spPr/>
        <p:txBody>
          <a:bodyPr>
            <a:normAutofit fontScale="62500" lnSpcReduction="20000"/>
          </a:bodyPr>
          <a:lstStyle/>
          <a:p>
            <a:r>
              <a:rPr lang="en-US" dirty="0" smtClean="0"/>
              <a:t>Being fond of your own way of life and condescending or even hostile toward other cultures is normal for all people.  </a:t>
            </a:r>
          </a:p>
          <a:p>
            <a:r>
              <a:rPr lang="en-US" dirty="0" smtClean="0"/>
              <a:t>Alien culture traits are often viewed as being not just different but inferior, less sensible, and even "unnatural."  For example, European cultures strongly condemn other societies that practice polygamy and the eating of dogs--behavior that Europeans generally consider to be immoral and offensive.  </a:t>
            </a:r>
          </a:p>
          <a:p>
            <a:r>
              <a:rPr lang="en-US" dirty="0" smtClean="0"/>
              <a:t>Likewise, many people in conservative Muslim societies, such as Afghanistan and Saudi Arabia, consider European women highly immodest and immoral for going out in public without being chaperoned by a male relative and without their bodies covered from head to toe so as to prevent men from looking at them.  </a:t>
            </a:r>
          </a:p>
          <a:p>
            <a:r>
              <a:rPr lang="en-US" dirty="0" smtClean="0"/>
              <a:t>Ethnocentrism is not characteristic only of complex modern societies.  </a:t>
            </a:r>
          </a:p>
          <a:p>
            <a:r>
              <a:rPr lang="en-US" dirty="0" smtClean="0"/>
              <a:t>People in small, relatively isolated societies are also ethnocentric in their views about outsiders.</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Advantages and disadvantages of ethnocentrism</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From an objective perspective, it can be seen that ethnocentrism has both positive and negative values for a society.  The negative potential is obvious.  Ethnocentrism results in prejudices about people from other cultures and the rejection of their "alien ways."  When there is contact with people from other cultures, ethnocentrism can prevent open communication and result in misunderstanding and mistrust.  This would be highly counterproductive for businessmen trying to negotiate a trade deal or even just neighbors trying to get along with each other.  </a:t>
            </a:r>
          </a:p>
          <a:p>
            <a:endParaRPr lang="en-US" dirty="0" smtClean="0"/>
          </a:p>
          <a:p>
            <a:r>
              <a:rPr lang="en-US" dirty="0" smtClean="0"/>
              <a:t>The positive aspect of ethnocentrism has to do with the protection that it can provide for a culture.  By causing a rejection of the foods, customs, and perceptions of people in other cultures, it acts as a conservative force in preserving traditions of one's own culture.  It can help maintain the separation and uniqueness of cultures.</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Social diversity and division of labour</a:t>
            </a:r>
            <a:endParaRPr lang="en-GB" dirty="0"/>
          </a:p>
        </p:txBody>
      </p:sp>
      <p:sp>
        <p:nvSpPr>
          <p:cNvPr id="3" name="Content Placeholder 2"/>
          <p:cNvSpPr>
            <a:spLocks noGrp="1"/>
          </p:cNvSpPr>
          <p:nvPr>
            <p:ph idx="1"/>
          </p:nvPr>
        </p:nvSpPr>
        <p:spPr/>
        <p:txBody>
          <a:bodyPr>
            <a:normAutofit fontScale="62500" lnSpcReduction="20000"/>
          </a:bodyPr>
          <a:lstStyle/>
          <a:p>
            <a:r>
              <a:rPr lang="en-US" dirty="0" smtClean="0"/>
              <a:t>No one knows everything about his or her own culture.  In all societies, there are bodies of specialized cultural knowledge that </a:t>
            </a:r>
            <a:r>
              <a:rPr lang="en-US" dirty="0" smtClean="0"/>
              <a:t>are gender specific-</a:t>
            </a:r>
            <a:r>
              <a:rPr lang="en-US" dirty="0" smtClean="0"/>
              <a:t>-they are known to men but not women or vice versa.  In many societies there are also bodies of knowledge that are limited largely to particular social classes, occupations, religious groups, or other special purpose associations.</a:t>
            </a:r>
          </a:p>
          <a:p>
            <a:r>
              <a:rPr lang="en-US" dirty="0" smtClean="0"/>
              <a:t>Gender based skills, knowledge, and perceptions largely stem from the fact that boys and girls to some extent are treated differently from each other in all societies.  While there may be considerable overlap in what they are taught, there are some things that are gender specific.  In the Western World, for instance, it is more common to teach boys about the skills of combat and how machines work.  Girls are more often exposed to the subtleties of social interaction and the use of clothing and makeup to communicate intentions.  Not surprisingly, men are more likely to know how to fix their car or computer, while women generally are better at predicting the outcome of social interaction and make finer distinctions in fabric and color terms. </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Social diversity and division of labour  …</a:t>
            </a:r>
            <a:endParaRPr lang="en-GB" sz="3600" dirty="0"/>
          </a:p>
        </p:txBody>
      </p:sp>
      <p:sp>
        <p:nvSpPr>
          <p:cNvPr id="3" name="Content Placeholder 2"/>
          <p:cNvSpPr>
            <a:spLocks noGrp="1"/>
          </p:cNvSpPr>
          <p:nvPr>
            <p:ph idx="1"/>
          </p:nvPr>
        </p:nvSpPr>
        <p:spPr/>
        <p:txBody>
          <a:bodyPr>
            <a:normAutofit lnSpcReduction="10000"/>
          </a:bodyPr>
          <a:lstStyle/>
          <a:p>
            <a:r>
              <a:rPr lang="en-US" dirty="0" smtClean="0"/>
              <a:t>There are many professions in large-scale societies.  Each one usually has its own terminology and specialized tools.  </a:t>
            </a:r>
          </a:p>
          <a:p>
            <a:r>
              <a:rPr lang="en-US" dirty="0" smtClean="0"/>
              <a:t>Lawyers, medical doctors, soldiers, and other specialists use numerous technical terms in their professions.  To make it even more obscure for outsiders, these professionals often use abbreviations to refer to their technical terms.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Is cultural diversity essential for human survival?</a:t>
            </a:r>
            <a:endParaRPr lang="en-GB" dirty="0"/>
          </a:p>
        </p:txBody>
      </p:sp>
      <p:sp>
        <p:nvSpPr>
          <p:cNvPr id="3" name="Content Placeholder 2"/>
          <p:cNvSpPr>
            <a:spLocks noGrp="1"/>
          </p:cNvSpPr>
          <p:nvPr>
            <p:ph idx="1"/>
          </p:nvPr>
        </p:nvSpPr>
        <p:spPr/>
        <p:txBody>
          <a:bodyPr/>
          <a:lstStyle/>
          <a:p>
            <a:r>
              <a:rPr lang="en-GB" dirty="0" smtClean="0"/>
              <a:t>Is it ethical to conserve “less developed” societies in their natural setting?</a:t>
            </a:r>
          </a:p>
          <a:p>
            <a:r>
              <a:rPr lang="en-GB" dirty="0" smtClean="0"/>
              <a:t>Fundamentalist religious groups actively work to make social groups homogenous - at least in terms of belief</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associated with social diversity</a:t>
            </a:r>
            <a:endParaRPr lang="en-GB" dirty="0"/>
          </a:p>
        </p:txBody>
      </p:sp>
      <p:sp>
        <p:nvSpPr>
          <p:cNvPr id="3" name="Content Placeholder 2"/>
          <p:cNvSpPr>
            <a:spLocks noGrp="1"/>
          </p:cNvSpPr>
          <p:nvPr>
            <p:ph idx="1"/>
          </p:nvPr>
        </p:nvSpPr>
        <p:spPr/>
        <p:txBody>
          <a:bodyPr/>
          <a:lstStyle/>
          <a:p>
            <a:r>
              <a:rPr lang="en-GB" dirty="0" smtClean="0"/>
              <a:t>Prejudice</a:t>
            </a:r>
          </a:p>
          <a:p>
            <a:r>
              <a:rPr lang="en-GB" dirty="0" smtClean="0"/>
              <a:t>Stereotypes</a:t>
            </a:r>
          </a:p>
          <a:p>
            <a:r>
              <a:rPr lang="en-GB" dirty="0" smtClean="0"/>
              <a:t>Discrimination</a:t>
            </a:r>
          </a:p>
          <a:p>
            <a:r>
              <a:rPr lang="en-GB" dirty="0" smtClean="0"/>
              <a:t>Reverse discrimination</a:t>
            </a:r>
          </a:p>
          <a:p>
            <a:r>
              <a:rPr lang="en-GB" dirty="0" smtClean="0"/>
              <a:t>Faulty schemas about other social groups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Prejudice and stereotypes</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t>Stereotypes</a:t>
            </a:r>
          </a:p>
          <a:p>
            <a:pPr lvl="1"/>
            <a:r>
              <a:rPr lang="en-GB" dirty="0" smtClean="0"/>
              <a:t>The perception, beliefs and expectations a  person has about members of some group</a:t>
            </a:r>
          </a:p>
          <a:p>
            <a:pPr lvl="1"/>
            <a:r>
              <a:rPr lang="en-GB" dirty="0" smtClean="0"/>
              <a:t>Involves the false assumption that all members of the same group share the same characteristics</a:t>
            </a:r>
          </a:p>
          <a:p>
            <a:pPr lvl="1"/>
            <a:r>
              <a:rPr lang="en-US" dirty="0" smtClean="0"/>
              <a:t>stereotyping often leads to </a:t>
            </a:r>
            <a:r>
              <a:rPr lang="en-US" b="1" dirty="0" smtClean="0"/>
              <a:t>prejudice, </a:t>
            </a:r>
          </a:p>
          <a:p>
            <a:endParaRPr lang="en-US" b="1" dirty="0" smtClean="0"/>
          </a:p>
          <a:p>
            <a:r>
              <a:rPr lang="en-US" b="1" dirty="0" smtClean="0"/>
              <a:t>Prejudice: a negative attitude, or a cluster of </a:t>
            </a:r>
            <a:r>
              <a:rPr lang="en-US" dirty="0" smtClean="0"/>
              <a:t>negative beliefs, toward an individual based simply on his or her membership in </a:t>
            </a:r>
            <a:r>
              <a:rPr lang="en-GB" dirty="0" smtClean="0"/>
              <a:t>some group</a:t>
            </a:r>
          </a:p>
          <a:p>
            <a:pPr lvl="1"/>
            <a:r>
              <a:rPr lang="en-US" dirty="0" smtClean="0"/>
              <a:t>the </a:t>
            </a:r>
            <a:r>
              <a:rPr lang="en-US" dirty="0" err="1" smtClean="0"/>
              <a:t>behavioural</a:t>
            </a:r>
            <a:r>
              <a:rPr lang="en-US" dirty="0" smtClean="0"/>
              <a:t> component of prejudice involves </a:t>
            </a:r>
            <a:r>
              <a:rPr lang="en-US" b="1" dirty="0" smtClean="0"/>
              <a:t>discrimination, </a:t>
            </a:r>
          </a:p>
          <a:p>
            <a:endParaRPr lang="en-US"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 </a:t>
            </a:r>
            <a:endParaRPr lang="en-GB" dirty="0"/>
          </a:p>
        </p:txBody>
      </p:sp>
      <p:sp>
        <p:nvSpPr>
          <p:cNvPr id="3" name="Content Placeholder 2"/>
          <p:cNvSpPr>
            <a:spLocks noGrp="1"/>
          </p:cNvSpPr>
          <p:nvPr>
            <p:ph idx="1"/>
          </p:nvPr>
        </p:nvSpPr>
        <p:spPr/>
        <p:txBody>
          <a:bodyPr/>
          <a:lstStyle/>
          <a:p>
            <a:r>
              <a:rPr lang="en-GB" dirty="0" smtClean="0"/>
              <a:t>Definition</a:t>
            </a:r>
          </a:p>
          <a:p>
            <a:r>
              <a:rPr lang="en-GB" dirty="0" smtClean="0"/>
              <a:t>Examples of cultural and social diversity</a:t>
            </a:r>
          </a:p>
          <a:p>
            <a:r>
              <a:rPr lang="en-GB" dirty="0" smtClean="0"/>
              <a:t>Problems associated with social diversity</a:t>
            </a:r>
          </a:p>
          <a:p>
            <a:r>
              <a:rPr lang="en-GB" dirty="0" smtClean="0"/>
              <a:t>Cultural relativity</a:t>
            </a:r>
          </a:p>
          <a:p>
            <a:r>
              <a:rPr lang="en-GB" dirty="0" smtClean="0"/>
              <a:t>Reducing prejudice </a:t>
            </a:r>
            <a:endParaRPr lang="en-GB" dirty="0" smtClean="0"/>
          </a:p>
          <a:p>
            <a:r>
              <a:rPr lang="en-GB" dirty="0" smtClean="0"/>
              <a:t>Culture and illness behaviour </a:t>
            </a:r>
            <a:endParaRPr lang="en-GB" dirty="0" smtClean="0"/>
          </a:p>
          <a:p>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Discrimination and reverse discrimination</a:t>
            </a:r>
            <a:endParaRPr lang="en-GB" dirty="0"/>
          </a:p>
        </p:txBody>
      </p:sp>
      <p:sp>
        <p:nvSpPr>
          <p:cNvPr id="3" name="Content Placeholder 2"/>
          <p:cNvSpPr>
            <a:spLocks noGrp="1"/>
          </p:cNvSpPr>
          <p:nvPr>
            <p:ph idx="1"/>
          </p:nvPr>
        </p:nvSpPr>
        <p:spPr/>
        <p:txBody>
          <a:bodyPr/>
          <a:lstStyle/>
          <a:p>
            <a:r>
              <a:rPr lang="en-US" b="1" dirty="0" smtClean="0"/>
              <a:t>Discrimination</a:t>
            </a:r>
          </a:p>
          <a:p>
            <a:pPr lvl="1"/>
            <a:r>
              <a:rPr lang="en-US" dirty="0" smtClean="0"/>
              <a:t>differential treatment of individuals who belong to different groups, or negative</a:t>
            </a:r>
          </a:p>
          <a:p>
            <a:pPr lvl="1">
              <a:buNone/>
            </a:pPr>
            <a:r>
              <a:rPr lang="en-GB" dirty="0" smtClean="0"/>
              <a:t>	action towards a minority</a:t>
            </a:r>
          </a:p>
          <a:p>
            <a:endParaRPr lang="en-US" b="1" dirty="0" smtClean="0"/>
          </a:p>
          <a:p>
            <a:r>
              <a:rPr lang="en-US" b="1" dirty="0" smtClean="0"/>
              <a:t>Reverse discrimination </a:t>
            </a:r>
            <a:r>
              <a:rPr lang="en-US" dirty="0" smtClean="0"/>
              <a:t>is bending over backwards to be friendly with a minority</a:t>
            </a:r>
          </a:p>
          <a:p>
            <a:pPr>
              <a:buNone/>
            </a:pPr>
            <a:r>
              <a:rPr lang="en-GB" dirty="0" smtClean="0"/>
              <a:t>	group member</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Theories related to prejudice and stereotypes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Motivational theories</a:t>
            </a:r>
          </a:p>
          <a:p>
            <a:pPr lvl="1"/>
            <a:r>
              <a:rPr lang="en-US" dirty="0" smtClean="0"/>
              <a:t>suggest that some people have a need to derogate and dislike others</a:t>
            </a:r>
          </a:p>
          <a:p>
            <a:pPr lvl="1"/>
            <a:r>
              <a:rPr lang="en-US" dirty="0" smtClean="0"/>
              <a:t>prejudice may be especially likely among people whose parents used punishment or harsh words to instill the belief that they must defer to and obey all those with a </a:t>
            </a:r>
            <a:r>
              <a:rPr lang="en-GB" dirty="0" smtClean="0"/>
              <a:t>higher status than themselves</a:t>
            </a:r>
          </a:p>
          <a:p>
            <a:r>
              <a:rPr lang="en-GB" dirty="0" smtClean="0"/>
              <a:t>Prejudice </a:t>
            </a:r>
          </a:p>
          <a:p>
            <a:pPr lvl="1"/>
            <a:r>
              <a:rPr lang="en-GB" dirty="0" smtClean="0"/>
              <a:t>encourages</a:t>
            </a:r>
            <a:r>
              <a:rPr lang="en-US" dirty="0" smtClean="0"/>
              <a:t> </a:t>
            </a:r>
            <a:r>
              <a:rPr lang="en-US" dirty="0" smtClean="0"/>
              <a:t>the development of a cluster of traits called the </a:t>
            </a:r>
            <a:r>
              <a:rPr lang="en-US" i="1" dirty="0" smtClean="0"/>
              <a:t>authoritarian </a:t>
            </a:r>
            <a:r>
              <a:rPr lang="en-GB" i="1" dirty="0" smtClean="0"/>
              <a:t>personality </a:t>
            </a:r>
          </a:p>
          <a:p>
            <a:pPr lvl="1"/>
            <a:r>
              <a:rPr lang="en-US" dirty="0" smtClean="0"/>
              <a:t>they </a:t>
            </a:r>
            <a:r>
              <a:rPr lang="en-US" dirty="0" smtClean="0"/>
              <a:t>individuals protects themselves from </a:t>
            </a:r>
            <a:r>
              <a:rPr lang="en-US" dirty="0" smtClean="0"/>
              <a:t>threat by strongly identifying with their own ethnic, cultural, or social group - their </a:t>
            </a:r>
            <a:r>
              <a:rPr lang="en-US" i="1" dirty="0" smtClean="0"/>
              <a:t>in-group - and to reject and dislike people who are </a:t>
            </a:r>
            <a:r>
              <a:rPr lang="en-US" dirty="0" smtClean="0"/>
              <a:t>members of other groups, or </a:t>
            </a:r>
            <a:r>
              <a:rPr lang="en-US" i="1" dirty="0" smtClean="0"/>
              <a:t>out-group members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Theories related to prejudice and stereotypes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Cognitive theories</a:t>
            </a:r>
          </a:p>
          <a:p>
            <a:pPr lvl="1"/>
            <a:r>
              <a:rPr lang="en-US" dirty="0" smtClean="0"/>
              <a:t>people categorize others into groups in order to reduce social complexity</a:t>
            </a:r>
          </a:p>
          <a:p>
            <a:pPr lvl="1"/>
            <a:r>
              <a:rPr lang="en-US" dirty="0" smtClean="0"/>
              <a:t>people must use schemas and other cognitive shortcuts to organize and make sense of their social world</a:t>
            </a:r>
          </a:p>
          <a:p>
            <a:pPr lvl="1"/>
            <a:r>
              <a:rPr lang="en-US" dirty="0" smtClean="0"/>
              <a:t>noticeably objective </a:t>
            </a:r>
            <a:r>
              <a:rPr lang="en-US" dirty="0" err="1" smtClean="0"/>
              <a:t>behaviour</a:t>
            </a:r>
            <a:r>
              <a:rPr lang="en-US" dirty="0" smtClean="0"/>
              <a:t> by even a few members of an easily identified ethnic group may lead people to see and </a:t>
            </a:r>
            <a:r>
              <a:rPr lang="en-US" i="1" dirty="0" smtClean="0"/>
              <a:t>illusory correlation between that </a:t>
            </a:r>
            <a:r>
              <a:rPr lang="en-GB" dirty="0" smtClean="0"/>
              <a:t>behaviour and ethnicity </a:t>
            </a:r>
          </a:p>
          <a:p>
            <a:pPr lvl="1"/>
            <a:r>
              <a:rPr lang="en-US" dirty="0" smtClean="0"/>
              <a:t>people may be more likely to recall negative stereotypes when they are in a </a:t>
            </a:r>
            <a:r>
              <a:rPr lang="en-GB" dirty="0" smtClean="0"/>
              <a:t>negative mood</a:t>
            </a:r>
          </a:p>
          <a:p>
            <a:endParaRPr lang="en-GB" dirty="0" smtClean="0"/>
          </a:p>
          <a:p>
            <a:r>
              <a:rPr lang="en-GB" dirty="0" smtClean="0"/>
              <a:t>Learning theories</a:t>
            </a:r>
          </a:p>
          <a:p>
            <a:pPr lvl="1"/>
            <a:r>
              <a:rPr lang="en-US" dirty="0" smtClean="0"/>
              <a:t>stereotypes, prejudice, and discriminatory </a:t>
            </a:r>
            <a:r>
              <a:rPr lang="en-US" dirty="0" err="1" smtClean="0"/>
              <a:t>behaviours</a:t>
            </a:r>
            <a:r>
              <a:rPr lang="en-US" dirty="0" smtClean="0"/>
              <a:t> can be learned from parents, </a:t>
            </a:r>
            <a:r>
              <a:rPr lang="en-GB" dirty="0" smtClean="0"/>
              <a:t>peers, and the media</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Theories related to prejudice</a:t>
            </a:r>
            <a:br>
              <a:rPr lang="en-GB" b="1" dirty="0" smtClean="0"/>
            </a:b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US" b="1" i="1" dirty="0" smtClean="0"/>
              <a:t>	Social causes</a:t>
            </a:r>
          </a:p>
          <a:p>
            <a:r>
              <a:rPr lang="en-US" i="1" dirty="0" smtClean="0"/>
              <a:t>Norms establish the rules for what should and should not be done in a particular</a:t>
            </a:r>
          </a:p>
          <a:p>
            <a:pPr>
              <a:buNone/>
            </a:pPr>
            <a:r>
              <a:rPr lang="en-GB" dirty="0" smtClean="0"/>
              <a:t>	situation</a:t>
            </a:r>
          </a:p>
          <a:p>
            <a:r>
              <a:rPr lang="en-US" i="1" dirty="0" smtClean="0"/>
              <a:t>descriptive norms indicate what most people do and create pressure to do the</a:t>
            </a:r>
          </a:p>
          <a:p>
            <a:pPr>
              <a:buNone/>
            </a:pPr>
            <a:r>
              <a:rPr lang="en-GB" dirty="0" smtClean="0"/>
              <a:t>	same</a:t>
            </a:r>
          </a:p>
          <a:p>
            <a:r>
              <a:rPr lang="en-US" i="1" dirty="0" smtClean="0"/>
              <a:t>Injunctive norms provide specific information about what others approve or</a:t>
            </a:r>
          </a:p>
          <a:p>
            <a:pPr>
              <a:buNone/>
            </a:pPr>
            <a:r>
              <a:rPr lang="en-GB" dirty="0" smtClean="0"/>
              <a:t>	disapprove</a:t>
            </a:r>
          </a:p>
          <a:p>
            <a:r>
              <a:rPr lang="en-US" i="1" dirty="0" smtClean="0"/>
              <a:t>Reciprocity is the tendency to respond to others as they have acted toward</a:t>
            </a:r>
          </a:p>
          <a:p>
            <a:pPr>
              <a:buNone/>
            </a:pPr>
            <a:r>
              <a:rPr lang="en-GB" dirty="0" smtClean="0"/>
              <a:t>	you</a:t>
            </a:r>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Deindividuation</a:t>
            </a:r>
            <a:r>
              <a:rPr lang="en-GB" dirty="0" smtClean="0"/>
              <a:t> </a:t>
            </a:r>
            <a:endParaRPr lang="en-GB" dirty="0"/>
          </a:p>
        </p:txBody>
      </p:sp>
      <p:sp>
        <p:nvSpPr>
          <p:cNvPr id="3" name="Content Placeholder 2"/>
          <p:cNvSpPr>
            <a:spLocks noGrp="1"/>
          </p:cNvSpPr>
          <p:nvPr>
            <p:ph idx="1"/>
          </p:nvPr>
        </p:nvSpPr>
        <p:spPr/>
        <p:txBody>
          <a:bodyPr>
            <a:normAutofit fontScale="92500"/>
          </a:bodyPr>
          <a:lstStyle/>
          <a:p>
            <a:r>
              <a:rPr lang="en-US" i="1" dirty="0" err="1" smtClean="0"/>
              <a:t>Deindividuation</a:t>
            </a:r>
            <a:r>
              <a:rPr lang="en-US" i="1" dirty="0" smtClean="0"/>
              <a:t> is a psychological state in which people temporarily lose their </a:t>
            </a:r>
            <a:r>
              <a:rPr lang="en-US" dirty="0" smtClean="0"/>
              <a:t>individuality, their normal inhibitions are relaxed, and they may perform aggressive or illegal acts that they would not perform otherwise </a:t>
            </a:r>
            <a:r>
              <a:rPr lang="en-GB" dirty="0" smtClean="0"/>
              <a:t>caused by:</a:t>
            </a:r>
          </a:p>
          <a:p>
            <a:pPr lvl="1"/>
            <a:r>
              <a:rPr lang="en-US" dirty="0" smtClean="0"/>
              <a:t>the belief that one cannot be held personally accountable for one’s actions</a:t>
            </a:r>
          </a:p>
          <a:p>
            <a:pPr lvl="1"/>
            <a:r>
              <a:rPr lang="en-US" dirty="0" smtClean="0"/>
              <a:t>a shifting of attention away from internal thoughts and standards and toward the external environment (e.g. standing in robes around a burning </a:t>
            </a:r>
            <a:r>
              <a:rPr lang="en-GB" dirty="0" smtClean="0"/>
              <a:t>cross)</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Reducing prejudice (Cook)</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i="1" dirty="0" smtClean="0"/>
              <a:t>contact hypothesis </a:t>
            </a:r>
          </a:p>
          <a:p>
            <a:pPr lvl="1"/>
            <a:r>
              <a:rPr lang="en-US" i="1" dirty="0" smtClean="0"/>
              <a:t>proposes that intergroup contact can reduce prejudice and </a:t>
            </a:r>
            <a:r>
              <a:rPr lang="en-US" dirty="0" smtClean="0"/>
              <a:t>lead to more </a:t>
            </a:r>
            <a:r>
              <a:rPr lang="en-US" dirty="0" err="1" smtClean="0"/>
              <a:t>favourable</a:t>
            </a:r>
            <a:r>
              <a:rPr lang="en-US" dirty="0" smtClean="0"/>
              <a:t> attitudes towards the stereotyped group</a:t>
            </a:r>
          </a:p>
          <a:p>
            <a:endParaRPr lang="en-US" dirty="0" smtClean="0"/>
          </a:p>
          <a:p>
            <a:r>
              <a:rPr lang="en-US" dirty="0" smtClean="0"/>
              <a:t>Conditions likely to reduce prejudice include</a:t>
            </a:r>
          </a:p>
          <a:p>
            <a:pPr lvl="1"/>
            <a:r>
              <a:rPr lang="en-GB" dirty="0" smtClean="0"/>
              <a:t>cooperative effort</a:t>
            </a:r>
          </a:p>
          <a:p>
            <a:pPr lvl="1"/>
            <a:r>
              <a:rPr lang="en-GB" dirty="0" smtClean="0"/>
              <a:t>personal acquaintance</a:t>
            </a:r>
          </a:p>
          <a:p>
            <a:pPr lvl="1"/>
            <a:r>
              <a:rPr lang="en-GB" dirty="0" smtClean="0"/>
              <a:t>equal status</a:t>
            </a:r>
          </a:p>
          <a:p>
            <a:pPr lvl="1"/>
            <a:r>
              <a:rPr lang="en-GB" dirty="0" smtClean="0"/>
              <a:t>exposure to non-stereotypic individuals</a:t>
            </a:r>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Cultural relativity</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Ethnocentrism </a:t>
            </a:r>
            <a:r>
              <a:rPr lang="en-US" dirty="0" smtClean="0"/>
              <a:t>can prevent </a:t>
            </a:r>
            <a:r>
              <a:rPr lang="en-US" dirty="0" smtClean="0"/>
              <a:t>one from </a:t>
            </a:r>
            <a:r>
              <a:rPr lang="en-US" dirty="0" smtClean="0"/>
              <a:t>understanding and appreciating another culture.  </a:t>
            </a:r>
          </a:p>
          <a:p>
            <a:r>
              <a:rPr lang="en-US" dirty="0" smtClean="0"/>
              <a:t>When anthropologists study other societies, they need to suspend their own ethnocentric judgments and adopt a </a:t>
            </a:r>
            <a:r>
              <a:rPr lang="en-US" b="1" dirty="0" smtClean="0"/>
              <a:t>cultural relativity </a:t>
            </a:r>
            <a:r>
              <a:rPr lang="en-US" b="1" dirty="0" smtClean="0"/>
              <a:t>approach</a:t>
            </a:r>
            <a:r>
              <a:rPr lang="en-US" dirty="0" smtClean="0"/>
              <a:t>  </a:t>
            </a:r>
          </a:p>
          <a:p>
            <a:r>
              <a:rPr lang="en-US" dirty="0" smtClean="0"/>
              <a:t>They try to learn about and interpret the various aspects of the culture they are studying in reference to that culture rather than to the anthropologist's own culture.  </a:t>
            </a:r>
          </a:p>
          <a:p>
            <a:r>
              <a:rPr lang="en-US" dirty="0" smtClean="0"/>
              <a:t>This provides an understanding of how such practices as polygamy can function and even support other cultural traditions.  </a:t>
            </a:r>
            <a:endParaRPr lang="en-US" dirty="0" smtClean="0"/>
          </a:p>
          <a:p>
            <a:r>
              <a:rPr lang="en-US" dirty="0" smtClean="0"/>
              <a:t>Without </a:t>
            </a:r>
            <a:r>
              <a:rPr lang="en-US" dirty="0" smtClean="0"/>
              <a:t>taking a cultural relativity approach, it would otherwise be difficult, for example, to comprehend why women among the </a:t>
            </a:r>
            <a:r>
              <a:rPr lang="en-US" dirty="0" err="1" smtClean="0"/>
              <a:t>Maasai</a:t>
            </a:r>
            <a:r>
              <a:rPr lang="en-US" dirty="0" smtClean="0"/>
              <a:t> cattle herding people of Kenya might prefer to be one of several co-wives rather than have a monogamous marriage.  </a:t>
            </a:r>
          </a:p>
          <a:p>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cultural relativity is important</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Taking a cultural relativity approach is not only useful for anthropologists.  </a:t>
            </a:r>
            <a:endParaRPr lang="en-US" dirty="0" smtClean="0"/>
          </a:p>
          <a:p>
            <a:r>
              <a:rPr lang="en-US" dirty="0" smtClean="0"/>
              <a:t>It </a:t>
            </a:r>
            <a:r>
              <a:rPr lang="en-US" dirty="0" smtClean="0"/>
              <a:t>is a very useful tool for diplomats, businessmen, doctors, and any one else who needs to interact with people from other societies and even other subcultures within their own society.  </a:t>
            </a:r>
            <a:endParaRPr lang="en-US" dirty="0" smtClean="0"/>
          </a:p>
          <a:p>
            <a:r>
              <a:rPr lang="en-US" dirty="0" smtClean="0"/>
              <a:t>However</a:t>
            </a:r>
            <a:r>
              <a:rPr lang="en-US" dirty="0" smtClean="0"/>
              <a:t>, it can be emotionally difficult and uncomfortable at first to suspend one's own cultural values in these situations.</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 gender and dressing </a:t>
            </a:r>
            <a:endParaRPr lang="en-GB" dirty="0"/>
          </a:p>
        </p:txBody>
      </p:sp>
      <p:sp>
        <p:nvSpPr>
          <p:cNvPr id="3" name="Content Placeholder 2"/>
          <p:cNvSpPr>
            <a:spLocks noGrp="1"/>
          </p:cNvSpPr>
          <p:nvPr>
            <p:ph idx="1"/>
          </p:nvPr>
        </p:nvSpPr>
        <p:spPr/>
        <p:txBody>
          <a:bodyPr>
            <a:normAutofit lnSpcReduction="10000"/>
          </a:bodyPr>
          <a:lstStyle/>
          <a:p>
            <a:r>
              <a:rPr lang="en-US" dirty="0" smtClean="0"/>
              <a:t>Cultures commonly allow a range of ways in which </a:t>
            </a:r>
            <a:r>
              <a:rPr lang="en-US" dirty="0" smtClean="0"/>
              <a:t>“men </a:t>
            </a:r>
            <a:r>
              <a:rPr lang="en-US" dirty="0" smtClean="0"/>
              <a:t>can be men and women can be </a:t>
            </a:r>
            <a:r>
              <a:rPr lang="en-US" dirty="0" smtClean="0"/>
              <a:t>women”.</a:t>
            </a:r>
            <a:r>
              <a:rPr lang="en-US" dirty="0" smtClean="0"/>
              <a:t>  </a:t>
            </a:r>
          </a:p>
          <a:p>
            <a:r>
              <a:rPr lang="en-US" dirty="0" smtClean="0"/>
              <a:t>Culture also tells us how different activities should be conducted, such as how one should act as a husband, wife, parent, child, etc.  </a:t>
            </a:r>
          </a:p>
          <a:p>
            <a:r>
              <a:rPr lang="en-US" dirty="0" smtClean="0"/>
              <a:t>These rules of permissible behavior are usually flexible to a degree--there are some alternatives rather than hard rules.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 gender and </a:t>
            </a:r>
            <a:r>
              <a:rPr lang="en-GB" dirty="0" smtClean="0"/>
              <a:t>dressing … </a:t>
            </a:r>
            <a:endParaRPr lang="en-GB" dirty="0"/>
          </a:p>
        </p:txBody>
      </p:sp>
      <p:sp>
        <p:nvSpPr>
          <p:cNvPr id="3" name="Content Placeholder 2"/>
          <p:cNvSpPr>
            <a:spLocks noGrp="1"/>
          </p:cNvSpPr>
          <p:nvPr>
            <p:ph idx="1"/>
          </p:nvPr>
        </p:nvSpPr>
        <p:spPr/>
        <p:txBody>
          <a:bodyPr>
            <a:noAutofit/>
          </a:bodyPr>
          <a:lstStyle/>
          <a:p>
            <a:r>
              <a:rPr lang="en-US" sz="1800" dirty="0" smtClean="0"/>
              <a:t>In </a:t>
            </a:r>
            <a:r>
              <a:rPr lang="en-US" sz="1800" dirty="0" smtClean="0"/>
              <a:t>the western societies, for instance, there are general rules how people should dress based on gender, but it allows individuals to dress in different ways in different situations in order to communicate varied messages and statuses.  </a:t>
            </a:r>
          </a:p>
          <a:p>
            <a:r>
              <a:rPr lang="en-US" sz="1800" dirty="0" smtClean="0"/>
              <a:t>The clothing patterns of women in this society can be particularly rich and complex.  Their clothing can be intentionally </a:t>
            </a:r>
            <a:r>
              <a:rPr lang="en-US" sz="1800" b="1" dirty="0" smtClean="0"/>
              <a:t>business-like, recreational</a:t>
            </a:r>
            <a:r>
              <a:rPr lang="en-US" sz="1800" dirty="0" smtClean="0"/>
              <a:t>, as well as </a:t>
            </a:r>
            <a:r>
              <a:rPr lang="en-US" sz="1800" b="1" dirty="0" smtClean="0"/>
              <a:t>sexually attractive</a:t>
            </a:r>
            <a:r>
              <a:rPr lang="en-US" sz="1800" dirty="0" smtClean="0"/>
              <a:t>, </a:t>
            </a:r>
            <a:r>
              <a:rPr lang="en-US" sz="1800" b="1" dirty="0" smtClean="0"/>
              <a:t>ambiguous, neutral, or even repulsive. </a:t>
            </a:r>
            <a:r>
              <a:rPr lang="en-US" sz="1800" dirty="0" smtClean="0"/>
              <a:t> </a:t>
            </a:r>
            <a:r>
              <a:rPr lang="en-US" sz="1800" dirty="0" smtClean="0"/>
              <a:t>For example North </a:t>
            </a:r>
            <a:r>
              <a:rPr lang="en-US" sz="1800" dirty="0" smtClean="0"/>
              <a:t>American women are generally more knowledgeable than men about the subtleties of using clothing and other adornment to communicate their intentions.  </a:t>
            </a:r>
          </a:p>
          <a:p>
            <a:r>
              <a:rPr lang="en-US" sz="1800" dirty="0" smtClean="0"/>
              <a:t>The wide range of permissible ways of being a woman in North America today makes women somewhat unpredictable as individuals when others are trying to understand their intentions but do not fully comprehend the cultural patterns.  It is particularly hard for men from other cultures to comprehend the subtle nuances.  This at times can result in awkward or even dangerous situations.  For instance, the easy friendliness and casual, somewhat revealing dress of young North American women in the summertime is sometimes interpreted by traditional Latin American and Middle Eastern men as a sexual invitation.  </a:t>
            </a: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a:t>
            </a:r>
            <a:endParaRPr lang="en-GB" dirty="0"/>
          </a:p>
        </p:txBody>
      </p:sp>
      <p:sp>
        <p:nvSpPr>
          <p:cNvPr id="3" name="Content Placeholder 2"/>
          <p:cNvSpPr>
            <a:spLocks noGrp="1"/>
          </p:cNvSpPr>
          <p:nvPr>
            <p:ph idx="1"/>
          </p:nvPr>
        </p:nvSpPr>
        <p:spPr/>
        <p:txBody>
          <a:bodyPr/>
          <a:lstStyle/>
          <a:p>
            <a:pPr lvl="1"/>
            <a:r>
              <a:rPr lang="en-US" dirty="0" smtClean="0"/>
              <a:t>The totality of socially transmitted behavior patterns, arts, beliefs, institutions, and all other products of human work and thought. </a:t>
            </a:r>
          </a:p>
          <a:p>
            <a:pPr lvl="1"/>
            <a:r>
              <a:rPr lang="en-US" dirty="0" smtClean="0"/>
              <a:t>These patterns, traits, and products considered as the expression of a particular period, class, community, or population: </a:t>
            </a:r>
            <a:r>
              <a:rPr lang="en-US" i="1" dirty="0" smtClean="0"/>
              <a:t>Edwardian culture; Japanese culture; the culture of poverty.</a:t>
            </a:r>
            <a:r>
              <a:rPr lang="en-US" dirty="0" smtClean="0"/>
              <a:t> </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0472880E-251A-48BB-AD52-A6CAEF50FA10}" type="slidenum">
              <a:rPr lang="en-US"/>
              <a:pPr/>
              <a:t>30</a:t>
            </a:fld>
            <a:endParaRPr lang="en-US"/>
          </a:p>
        </p:txBody>
      </p:sp>
      <p:sp>
        <p:nvSpPr>
          <p:cNvPr id="10243" name="Rectangle 2"/>
          <p:cNvSpPr>
            <a:spLocks noGrp="1" noChangeArrowheads="1"/>
          </p:cNvSpPr>
          <p:nvPr>
            <p:ph type="title"/>
          </p:nvPr>
        </p:nvSpPr>
        <p:spPr/>
        <p:txBody>
          <a:bodyPr/>
          <a:lstStyle/>
          <a:p>
            <a:pPr eaLnBrk="1" hangingPunct="1"/>
            <a:r>
              <a:rPr lang="en-US" dirty="0" smtClean="0"/>
              <a:t>Social group and illness</a:t>
            </a:r>
          </a:p>
        </p:txBody>
      </p:sp>
      <p:sp>
        <p:nvSpPr>
          <p:cNvPr id="10244"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dirty="0" smtClean="0"/>
              <a:t>Social factors can influence how individuals are exposed to disease, how healthy they are and how much they are exposed to ill health</a:t>
            </a:r>
          </a:p>
          <a:p>
            <a:r>
              <a:rPr lang="en-US" dirty="0" smtClean="0"/>
              <a:t>It can also influence how they are served by health services and how they access those services</a:t>
            </a:r>
          </a:p>
          <a:p>
            <a:r>
              <a:rPr lang="en-US" dirty="0" smtClean="0"/>
              <a:t>Cultures may produce, protect from, or modify mental ill health.</a:t>
            </a:r>
          </a:p>
          <a:p>
            <a:r>
              <a:rPr lang="en-US" dirty="0" smtClean="0"/>
              <a:t>The role of culture in defining and understanding abnormality is therefore crucial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9F072050-CA97-47B4-ABD8-8FBFF985069C}" type="slidenum">
              <a:rPr lang="en-US"/>
              <a:pPr/>
              <a:t>31</a:t>
            </a:fld>
            <a:endParaRPr lang="en-US"/>
          </a:p>
        </p:txBody>
      </p:sp>
      <p:sp>
        <p:nvSpPr>
          <p:cNvPr id="11267" name="Rectangle 2"/>
          <p:cNvSpPr>
            <a:spLocks noGrp="1" noChangeArrowheads="1"/>
          </p:cNvSpPr>
          <p:nvPr>
            <p:ph type="title"/>
          </p:nvPr>
        </p:nvSpPr>
        <p:spPr/>
        <p:txBody>
          <a:bodyPr>
            <a:normAutofit fontScale="90000"/>
          </a:bodyPr>
          <a:lstStyle/>
          <a:p>
            <a:pPr eaLnBrk="1" hangingPunct="1"/>
            <a:r>
              <a:rPr lang="en-US" sz="3600" dirty="0" smtClean="0"/>
              <a:t>Ways in which culture affects illness </a:t>
            </a:r>
            <a:r>
              <a:rPr lang="en-US" sz="3600" dirty="0" err="1" smtClean="0"/>
              <a:t>behaviour</a:t>
            </a:r>
            <a:endParaRPr lang="en-US" sz="3600" dirty="0" smtClean="0"/>
          </a:p>
        </p:txBody>
      </p:sp>
      <p:sp>
        <p:nvSpPr>
          <p:cNvPr id="11268" name="Rectangle 3"/>
          <p:cNvSpPr>
            <a:spLocks noGrp="1" noChangeArrowheads="1"/>
          </p:cNvSpPr>
          <p:nvPr>
            <p:ph type="body" idx="1"/>
          </p:nvPr>
        </p:nvSpPr>
        <p:spPr/>
        <p:txBody>
          <a:bodyPr/>
          <a:lstStyle/>
          <a:p>
            <a:pPr eaLnBrk="1" hangingPunct="1"/>
            <a:r>
              <a:rPr lang="en-US" dirty="0" smtClean="0"/>
              <a:t>Effects on the </a:t>
            </a:r>
            <a:r>
              <a:rPr lang="en-US" dirty="0" smtClean="0"/>
              <a:t>world view</a:t>
            </a:r>
          </a:p>
          <a:p>
            <a:pPr eaLnBrk="1" hangingPunct="1"/>
            <a:r>
              <a:rPr lang="en-US" dirty="0" smtClean="0"/>
              <a:t>Racism and tribalism/</a:t>
            </a:r>
            <a:r>
              <a:rPr lang="en-US" dirty="0" err="1" smtClean="0"/>
              <a:t>clanism</a:t>
            </a:r>
            <a:endParaRPr lang="en-US" dirty="0" smtClean="0"/>
          </a:p>
          <a:p>
            <a:pPr eaLnBrk="1" hangingPunct="1"/>
            <a:r>
              <a:rPr lang="en-US" dirty="0" smtClean="0"/>
              <a:t>Idioms of </a:t>
            </a:r>
            <a:r>
              <a:rPr lang="en-US" dirty="0" smtClean="0"/>
              <a:t>distress</a:t>
            </a:r>
          </a:p>
          <a:p>
            <a:pPr eaLnBrk="1" hangingPunct="1"/>
            <a:r>
              <a:rPr lang="en-US" dirty="0" err="1" smtClean="0"/>
              <a:t>Pathoplastic</a:t>
            </a:r>
            <a:r>
              <a:rPr lang="en-US" dirty="0" smtClean="0"/>
              <a:t> effects of culture </a:t>
            </a:r>
          </a:p>
          <a:p>
            <a:pPr lvl="1"/>
            <a:r>
              <a:rPr lang="en-US" dirty="0" smtClean="0"/>
              <a:t>Note that war, ignorance, poverty, high rates of infectious diseases are increasingly </a:t>
            </a:r>
            <a:r>
              <a:rPr lang="en-US" dirty="0" err="1" smtClean="0"/>
              <a:t>recognised</a:t>
            </a:r>
            <a:r>
              <a:rPr lang="en-US" dirty="0" smtClean="0"/>
              <a:t> as more important</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D49D48E5-D978-48E6-8BCB-4E2111753A1B}" type="slidenum">
              <a:rPr lang="en-US"/>
              <a:pPr/>
              <a:t>32</a:t>
            </a:fld>
            <a:endParaRPr lang="en-US"/>
          </a:p>
        </p:txBody>
      </p:sp>
      <p:sp>
        <p:nvSpPr>
          <p:cNvPr id="15363" name="Rectangle 2"/>
          <p:cNvSpPr>
            <a:spLocks noGrp="1" noChangeArrowheads="1"/>
          </p:cNvSpPr>
          <p:nvPr>
            <p:ph type="title"/>
          </p:nvPr>
        </p:nvSpPr>
        <p:spPr/>
        <p:txBody>
          <a:bodyPr/>
          <a:lstStyle/>
          <a:p>
            <a:pPr eaLnBrk="1" hangingPunct="1"/>
            <a:r>
              <a:rPr lang="en-US" dirty="0" smtClean="0"/>
              <a:t>Idioms of distress</a:t>
            </a:r>
          </a:p>
        </p:txBody>
      </p:sp>
      <p:sp>
        <p:nvSpPr>
          <p:cNvPr id="15364"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Different cultures use different idioms to express the same type of experience </a:t>
            </a:r>
          </a:p>
          <a:p>
            <a:pPr eaLnBrk="1" hangingPunct="1">
              <a:lnSpc>
                <a:spcPct val="90000"/>
              </a:lnSpc>
            </a:pPr>
            <a:r>
              <a:rPr lang="en-US" dirty="0" smtClean="0"/>
              <a:t>Examples: </a:t>
            </a:r>
          </a:p>
          <a:p>
            <a:pPr lvl="1" eaLnBrk="1" hangingPunct="1">
              <a:lnSpc>
                <a:spcPct val="90000"/>
              </a:lnSpc>
            </a:pPr>
            <a:r>
              <a:rPr lang="en-US" dirty="0" smtClean="0"/>
              <a:t>I am gutted</a:t>
            </a:r>
          </a:p>
          <a:p>
            <a:pPr lvl="1" eaLnBrk="1" hangingPunct="1">
              <a:lnSpc>
                <a:spcPct val="90000"/>
              </a:lnSpc>
            </a:pPr>
            <a:r>
              <a:rPr lang="en-US" dirty="0" smtClean="0"/>
              <a:t>My heart is sinking</a:t>
            </a:r>
          </a:p>
          <a:p>
            <a:pPr lvl="1" eaLnBrk="1" hangingPunct="1">
              <a:lnSpc>
                <a:spcPct val="90000"/>
              </a:lnSpc>
            </a:pPr>
            <a:r>
              <a:rPr lang="en-US" dirty="0" smtClean="0"/>
              <a:t>My heart has fallen</a:t>
            </a:r>
          </a:p>
          <a:p>
            <a:pPr eaLnBrk="1" hangingPunct="1">
              <a:lnSpc>
                <a:spcPct val="90000"/>
              </a:lnSpc>
            </a:pPr>
            <a:r>
              <a:rPr lang="en-US" dirty="0" smtClean="0"/>
              <a:t>All </a:t>
            </a:r>
            <a:r>
              <a:rPr lang="en-US" dirty="0" smtClean="0"/>
              <a:t>of these may </a:t>
            </a:r>
            <a:r>
              <a:rPr lang="en-US" dirty="0" smtClean="0"/>
              <a:t>indicate underlying </a:t>
            </a:r>
            <a:r>
              <a:rPr lang="en-US" dirty="0" smtClean="0"/>
              <a:t>depression </a:t>
            </a:r>
            <a:r>
              <a:rPr lang="en-US" dirty="0" smtClean="0"/>
              <a:t>or </a:t>
            </a:r>
            <a:r>
              <a:rPr lang="en-US" dirty="0" smtClean="0"/>
              <a:t>anxiety</a:t>
            </a:r>
          </a:p>
          <a:p>
            <a:pPr eaLnBrk="1" hangingPunct="1">
              <a:lnSpc>
                <a:spcPct val="90000"/>
              </a:lnSpc>
            </a:pPr>
            <a:r>
              <a:rPr lang="en-US" dirty="0" smtClean="0"/>
              <a:t>What are the idioms of distress in your community?</a:t>
            </a: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B3FCEDD2-D175-4C46-9390-F957DFA3AC16}" type="slidenum">
              <a:rPr lang="en-US"/>
              <a:pPr/>
              <a:t>33</a:t>
            </a:fld>
            <a:endParaRPr lang="en-US"/>
          </a:p>
        </p:txBody>
      </p:sp>
      <p:sp>
        <p:nvSpPr>
          <p:cNvPr id="16387" name="Rectangle 2"/>
          <p:cNvSpPr>
            <a:spLocks noGrp="1" noChangeArrowheads="1"/>
          </p:cNvSpPr>
          <p:nvPr>
            <p:ph type="title"/>
          </p:nvPr>
        </p:nvSpPr>
        <p:spPr/>
        <p:txBody>
          <a:bodyPr/>
          <a:lstStyle/>
          <a:p>
            <a:pPr eaLnBrk="1" hangingPunct="1"/>
            <a:r>
              <a:rPr lang="en-US" smtClean="0"/>
              <a:t>Assessing the symptoms</a:t>
            </a:r>
          </a:p>
        </p:txBody>
      </p:sp>
      <p:sp>
        <p:nvSpPr>
          <p:cNvPr id="16388" name="Rectangle 3"/>
          <p:cNvSpPr>
            <a:spLocks noGrp="1" noChangeArrowheads="1"/>
          </p:cNvSpPr>
          <p:nvPr>
            <p:ph type="body" idx="1"/>
          </p:nvPr>
        </p:nvSpPr>
        <p:spPr/>
        <p:txBody>
          <a:bodyPr/>
          <a:lstStyle/>
          <a:p>
            <a:pPr eaLnBrk="1" hangingPunct="1">
              <a:lnSpc>
                <a:spcPct val="80000"/>
              </a:lnSpc>
            </a:pPr>
            <a:r>
              <a:rPr lang="en-US" sz="2800" smtClean="0"/>
              <a:t>Hallucinations and experiences of possession may be erroneously diagnosed as passivity or ideas of control. These may have different diagnostic implications in some cultural groups</a:t>
            </a:r>
          </a:p>
          <a:p>
            <a:pPr eaLnBrk="1" hangingPunct="1">
              <a:lnSpc>
                <a:spcPct val="80000"/>
              </a:lnSpc>
            </a:pPr>
            <a:r>
              <a:rPr lang="en-US" sz="2800" smtClean="0"/>
              <a:t>In assessing mental state cultural context is essential in understanding the significance of these symptoms</a:t>
            </a:r>
          </a:p>
          <a:p>
            <a:pPr eaLnBrk="1" hangingPunct="1">
              <a:lnSpc>
                <a:spcPct val="80000"/>
              </a:lnSpc>
            </a:pPr>
            <a:r>
              <a:rPr lang="en-US" sz="2800" smtClean="0"/>
              <a:t>The therapeutic encounter is influenced by a number of factors such as socioeconomic and educational status and previous experience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DBEA1A21-8BCD-4DF4-B5B4-CBB6001BC149}" type="slidenum">
              <a:rPr lang="en-US"/>
              <a:pPr/>
              <a:t>34</a:t>
            </a:fld>
            <a:endParaRPr lang="en-US"/>
          </a:p>
        </p:txBody>
      </p:sp>
      <p:sp>
        <p:nvSpPr>
          <p:cNvPr id="17411" name="Rectangle 2"/>
          <p:cNvSpPr>
            <a:spLocks noGrp="1" noChangeArrowheads="1"/>
          </p:cNvSpPr>
          <p:nvPr>
            <p:ph type="title"/>
          </p:nvPr>
        </p:nvSpPr>
        <p:spPr/>
        <p:txBody>
          <a:bodyPr/>
          <a:lstStyle/>
          <a:p>
            <a:pPr eaLnBrk="1" hangingPunct="1"/>
            <a:r>
              <a:rPr lang="en-US" smtClean="0"/>
              <a:t>Assessing the symptoms</a:t>
            </a:r>
          </a:p>
        </p:txBody>
      </p:sp>
      <p:sp>
        <p:nvSpPr>
          <p:cNvPr id="17412" name="Rectangle 3"/>
          <p:cNvSpPr>
            <a:spLocks noGrp="1" noChangeArrowheads="1"/>
          </p:cNvSpPr>
          <p:nvPr>
            <p:ph type="body" idx="1"/>
          </p:nvPr>
        </p:nvSpPr>
        <p:spPr/>
        <p:txBody>
          <a:bodyPr/>
          <a:lstStyle/>
          <a:p>
            <a:pPr eaLnBrk="1" hangingPunct="1">
              <a:lnSpc>
                <a:spcPct val="90000"/>
              </a:lnSpc>
            </a:pPr>
            <a:r>
              <a:rPr lang="en-US" smtClean="0"/>
              <a:t>The folk/kinship support system also needs to be understood</a:t>
            </a:r>
          </a:p>
          <a:p>
            <a:pPr eaLnBrk="1" hangingPunct="1">
              <a:lnSpc>
                <a:spcPct val="90000"/>
              </a:lnSpc>
            </a:pPr>
            <a:r>
              <a:rPr lang="en-US" smtClean="0"/>
              <a:t>Significance of life events may vary</a:t>
            </a:r>
          </a:p>
          <a:p>
            <a:pPr eaLnBrk="1" hangingPunct="1">
              <a:lnSpc>
                <a:spcPct val="90000"/>
              </a:lnSpc>
            </a:pPr>
            <a:r>
              <a:rPr lang="en-US" smtClean="0"/>
              <a:t>Some behaviours are culturally sanctioned for example:</a:t>
            </a:r>
          </a:p>
          <a:p>
            <a:pPr lvl="1" eaLnBrk="1" hangingPunct="1">
              <a:lnSpc>
                <a:spcPct val="90000"/>
              </a:lnSpc>
            </a:pPr>
            <a:r>
              <a:rPr lang="en-US" smtClean="0"/>
              <a:t>Speaking in tongues</a:t>
            </a:r>
          </a:p>
          <a:p>
            <a:pPr lvl="1" eaLnBrk="1" hangingPunct="1">
              <a:lnSpc>
                <a:spcPct val="90000"/>
              </a:lnSpc>
            </a:pPr>
            <a:r>
              <a:rPr lang="en-US" smtClean="0"/>
              <a:t>Possession states</a:t>
            </a:r>
          </a:p>
          <a:p>
            <a:pPr lvl="1" eaLnBrk="1" hangingPunct="1">
              <a:lnSpc>
                <a:spcPct val="90000"/>
              </a:lnSpc>
            </a:pPr>
            <a:r>
              <a:rPr lang="en-US" smtClean="0"/>
              <a:t>Responses of the individuals and their relatives may be different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ACED32A7-7352-455B-8A4B-3FCC9C2983D5}" type="slidenum">
              <a:rPr lang="en-US"/>
              <a:pPr/>
              <a:t>35</a:t>
            </a:fld>
            <a:endParaRPr lang="en-US"/>
          </a:p>
        </p:txBody>
      </p:sp>
      <p:sp>
        <p:nvSpPr>
          <p:cNvPr id="18435" name="Rectangle 2"/>
          <p:cNvSpPr>
            <a:spLocks noGrp="1" noChangeArrowheads="1"/>
          </p:cNvSpPr>
          <p:nvPr>
            <p:ph type="title"/>
          </p:nvPr>
        </p:nvSpPr>
        <p:spPr/>
        <p:txBody>
          <a:bodyPr/>
          <a:lstStyle/>
          <a:p>
            <a:pPr eaLnBrk="1" hangingPunct="1"/>
            <a:r>
              <a:rPr lang="en-US" smtClean="0"/>
              <a:t>Assessing “normalcy”</a:t>
            </a:r>
          </a:p>
        </p:txBody>
      </p:sp>
      <p:sp>
        <p:nvSpPr>
          <p:cNvPr id="18436" name="Rectangle 3"/>
          <p:cNvSpPr>
            <a:spLocks noGrp="1" noChangeArrowheads="1"/>
          </p:cNvSpPr>
          <p:nvPr>
            <p:ph type="body" idx="1"/>
          </p:nvPr>
        </p:nvSpPr>
        <p:spPr/>
        <p:txBody>
          <a:bodyPr/>
          <a:lstStyle/>
          <a:p>
            <a:pPr eaLnBrk="1" hangingPunct="1"/>
            <a:r>
              <a:rPr lang="en-US" smtClean="0"/>
              <a:t>What is considered deviant behaviour by the clinician could be “normal” in certain cultural or social settings</a:t>
            </a:r>
          </a:p>
          <a:p>
            <a:pPr eaLnBrk="1" hangingPunct="1"/>
            <a:r>
              <a:rPr lang="en-US" smtClean="0"/>
              <a:t>Confirm from relatives, carers and  community leaders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4DABB841-59CA-4494-826E-2EAE6668DBB7}" type="slidenum">
              <a:rPr lang="en-US"/>
              <a:pPr/>
              <a:t>36</a:t>
            </a:fld>
            <a:endParaRPr lang="en-US"/>
          </a:p>
        </p:txBody>
      </p:sp>
      <p:sp>
        <p:nvSpPr>
          <p:cNvPr id="19459" name="Rectangle 2"/>
          <p:cNvSpPr>
            <a:spLocks noGrp="1" noChangeArrowheads="1"/>
          </p:cNvSpPr>
          <p:nvPr>
            <p:ph type="title"/>
          </p:nvPr>
        </p:nvSpPr>
        <p:spPr/>
        <p:txBody>
          <a:bodyPr/>
          <a:lstStyle/>
          <a:p>
            <a:pPr eaLnBrk="1" hangingPunct="1"/>
            <a:r>
              <a:rPr lang="en-US" smtClean="0"/>
              <a:t>Using the right language</a:t>
            </a:r>
          </a:p>
        </p:txBody>
      </p:sp>
      <p:sp>
        <p:nvSpPr>
          <p:cNvPr id="19460" name="Rectangle 3"/>
          <p:cNvSpPr>
            <a:spLocks noGrp="1" noChangeArrowheads="1"/>
          </p:cNvSpPr>
          <p:nvPr>
            <p:ph type="body" idx="1"/>
          </p:nvPr>
        </p:nvSpPr>
        <p:spPr/>
        <p:txBody>
          <a:bodyPr/>
          <a:lstStyle/>
          <a:p>
            <a:pPr eaLnBrk="1" hangingPunct="1">
              <a:lnSpc>
                <a:spcPct val="90000"/>
              </a:lnSpc>
            </a:pPr>
            <a:r>
              <a:rPr lang="en-US" sz="2800" smtClean="0"/>
              <a:t>Note the role verbal and non-verbal communication</a:t>
            </a:r>
          </a:p>
          <a:p>
            <a:pPr eaLnBrk="1" hangingPunct="1">
              <a:lnSpc>
                <a:spcPct val="90000"/>
              </a:lnSpc>
            </a:pPr>
            <a:r>
              <a:rPr lang="en-US" sz="2800" smtClean="0"/>
              <a:t>It has been shown that different psychopathological phenomenon may be identified if the patient is interviewed in a secondary language rather than their primary language</a:t>
            </a:r>
          </a:p>
          <a:p>
            <a:pPr eaLnBrk="1" hangingPunct="1">
              <a:lnSpc>
                <a:spcPct val="90000"/>
              </a:lnSpc>
            </a:pPr>
            <a:r>
              <a:rPr lang="en-US" sz="2800" smtClean="0"/>
              <a:t>The patient may control expression of thought disorder in their secondary language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96CA0893-FA5A-49F1-A776-62FA97813A29}" type="slidenum">
              <a:rPr lang="en-US"/>
              <a:pPr/>
              <a:t>37</a:t>
            </a:fld>
            <a:endParaRPr lang="en-US"/>
          </a:p>
        </p:txBody>
      </p:sp>
      <p:sp>
        <p:nvSpPr>
          <p:cNvPr id="20483" name="Rectangle 2"/>
          <p:cNvSpPr>
            <a:spLocks noGrp="1" noChangeArrowheads="1"/>
          </p:cNvSpPr>
          <p:nvPr>
            <p:ph type="title"/>
          </p:nvPr>
        </p:nvSpPr>
        <p:spPr/>
        <p:txBody>
          <a:bodyPr/>
          <a:lstStyle/>
          <a:p>
            <a:pPr eaLnBrk="1" hangingPunct="1"/>
            <a:r>
              <a:rPr lang="en-US" dirty="0" smtClean="0"/>
              <a:t>Using the right </a:t>
            </a:r>
            <a:r>
              <a:rPr lang="en-US" dirty="0" smtClean="0"/>
              <a:t>language …</a:t>
            </a:r>
            <a:endParaRPr lang="en-US" dirty="0" smtClean="0"/>
          </a:p>
        </p:txBody>
      </p:sp>
      <p:sp>
        <p:nvSpPr>
          <p:cNvPr id="20484" name="Rectangle 3"/>
          <p:cNvSpPr>
            <a:spLocks noGrp="1" noChangeArrowheads="1"/>
          </p:cNvSpPr>
          <p:nvPr>
            <p:ph type="body" idx="1"/>
          </p:nvPr>
        </p:nvSpPr>
        <p:spPr/>
        <p:txBody>
          <a:bodyPr/>
          <a:lstStyle/>
          <a:p>
            <a:pPr eaLnBrk="1" hangingPunct="1"/>
            <a:r>
              <a:rPr lang="en-US" sz="2800" smtClean="0"/>
              <a:t>When interpreters are needed, trained professionals should be used</a:t>
            </a:r>
          </a:p>
          <a:p>
            <a:pPr eaLnBrk="1" hangingPunct="1"/>
            <a:r>
              <a:rPr lang="en-US" sz="2800" smtClean="0"/>
              <a:t>Family members, especially children should only be used as a last resort</a:t>
            </a:r>
          </a:p>
          <a:p>
            <a:pPr eaLnBrk="1" hangingPunct="1"/>
            <a:r>
              <a:rPr lang="en-US" sz="2800" smtClean="0"/>
              <a:t>Communication by individuals from other cultures may be influenced by cultural norms and nuances e.g.</a:t>
            </a:r>
          </a:p>
          <a:p>
            <a:pPr lvl="1" eaLnBrk="1" hangingPunct="1"/>
            <a:r>
              <a:rPr lang="en-US" sz="2400" smtClean="0"/>
              <a:t>Close interpersonal distance may be the norm in some cultures but may be seen as threatening in others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A594219D-E5A4-4F8B-8BB9-D78EC6153E40}" type="slidenum">
              <a:rPr lang="en-US"/>
              <a:pPr/>
              <a:t>38</a:t>
            </a:fld>
            <a:endParaRPr lang="en-US"/>
          </a:p>
        </p:txBody>
      </p:sp>
      <p:sp>
        <p:nvSpPr>
          <p:cNvPr id="21507" name="Rectangle 2"/>
          <p:cNvSpPr>
            <a:spLocks noGrp="1" noChangeArrowheads="1"/>
          </p:cNvSpPr>
          <p:nvPr>
            <p:ph type="title"/>
          </p:nvPr>
        </p:nvSpPr>
        <p:spPr/>
        <p:txBody>
          <a:bodyPr/>
          <a:lstStyle/>
          <a:p>
            <a:pPr eaLnBrk="1" hangingPunct="1"/>
            <a:r>
              <a:rPr lang="en-US" dirty="0" smtClean="0"/>
              <a:t>Using the right </a:t>
            </a:r>
            <a:r>
              <a:rPr lang="en-US" dirty="0" smtClean="0"/>
              <a:t>language …</a:t>
            </a:r>
            <a:endParaRPr lang="en-US" dirty="0" smtClean="0"/>
          </a:p>
        </p:txBody>
      </p:sp>
      <p:sp>
        <p:nvSpPr>
          <p:cNvPr id="21508" name="Rectangle 3"/>
          <p:cNvSpPr>
            <a:spLocks noGrp="1" noChangeArrowheads="1"/>
          </p:cNvSpPr>
          <p:nvPr>
            <p:ph type="body" idx="1"/>
          </p:nvPr>
        </p:nvSpPr>
        <p:spPr/>
        <p:txBody>
          <a:bodyPr/>
          <a:lstStyle/>
          <a:p>
            <a:pPr eaLnBrk="1" hangingPunct="1"/>
            <a:r>
              <a:rPr lang="en-US" dirty="0" smtClean="0"/>
              <a:t>It may be helpful to learn a few phrases like </a:t>
            </a:r>
          </a:p>
          <a:p>
            <a:pPr lvl="1" eaLnBrk="1" hangingPunct="1"/>
            <a:r>
              <a:rPr lang="en-US" dirty="0" smtClean="0"/>
              <a:t>Thank you</a:t>
            </a:r>
          </a:p>
          <a:p>
            <a:pPr lvl="1" eaLnBrk="1" hangingPunct="1"/>
            <a:r>
              <a:rPr lang="en-US" dirty="0" smtClean="0"/>
              <a:t>Hello</a:t>
            </a:r>
          </a:p>
          <a:p>
            <a:pPr lvl="1" eaLnBrk="1" hangingPunct="1"/>
            <a:r>
              <a:rPr lang="en-US" dirty="0" smtClean="0"/>
              <a:t>Goodbye</a:t>
            </a:r>
          </a:p>
          <a:p>
            <a:pPr lvl="1" eaLnBrk="1" hangingPunct="1">
              <a:buFontTx/>
              <a:buNone/>
            </a:pPr>
            <a:r>
              <a:rPr lang="en-US" dirty="0" smtClean="0"/>
              <a:t>This will show the patient your willingness and openness to experiences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FF537263-7D23-4767-911B-D120BAAE732D}" type="slidenum">
              <a:rPr lang="en-US"/>
              <a:pPr/>
              <a:t>39</a:t>
            </a:fld>
            <a:endParaRPr lang="en-US"/>
          </a:p>
        </p:txBody>
      </p:sp>
      <p:sp>
        <p:nvSpPr>
          <p:cNvPr id="22531" name="Rectangle 2"/>
          <p:cNvSpPr>
            <a:spLocks noGrp="1" noChangeArrowheads="1"/>
          </p:cNvSpPr>
          <p:nvPr>
            <p:ph type="title"/>
          </p:nvPr>
        </p:nvSpPr>
        <p:spPr/>
        <p:txBody>
          <a:bodyPr/>
          <a:lstStyle/>
          <a:p>
            <a:pPr eaLnBrk="1" hangingPunct="1"/>
            <a:r>
              <a:rPr lang="en-US" smtClean="0"/>
              <a:t>Assessing cultural identity</a:t>
            </a:r>
          </a:p>
        </p:txBody>
      </p:sp>
      <p:sp>
        <p:nvSpPr>
          <p:cNvPr id="22532" name="Rectangle 3"/>
          <p:cNvSpPr>
            <a:spLocks noGrp="1" noChangeArrowheads="1"/>
          </p:cNvSpPr>
          <p:nvPr>
            <p:ph type="body" idx="1"/>
          </p:nvPr>
        </p:nvSpPr>
        <p:spPr/>
        <p:txBody>
          <a:bodyPr/>
          <a:lstStyle/>
          <a:p>
            <a:pPr eaLnBrk="1" hangingPunct="1"/>
            <a:r>
              <a:rPr lang="en-US" sz="2800" smtClean="0"/>
              <a:t>The cultural identity of any individual will influence the degree of comfort they experience in the society</a:t>
            </a:r>
          </a:p>
          <a:p>
            <a:pPr eaLnBrk="1" hangingPunct="1"/>
            <a:r>
              <a:rPr lang="en-US" sz="2800" smtClean="0"/>
              <a:t>The main components of cultural identity to look for are </a:t>
            </a:r>
          </a:p>
          <a:p>
            <a:pPr lvl="1" eaLnBrk="1" hangingPunct="1"/>
            <a:r>
              <a:rPr lang="en-US" sz="2400" smtClean="0"/>
              <a:t>Religion (practice, frequency, rituals, taboos)</a:t>
            </a:r>
          </a:p>
          <a:p>
            <a:pPr lvl="1" eaLnBrk="1" hangingPunct="1"/>
            <a:r>
              <a:rPr lang="en-US" sz="2400" smtClean="0"/>
              <a:t>Languages</a:t>
            </a:r>
          </a:p>
          <a:p>
            <a:pPr lvl="1" eaLnBrk="1" hangingPunct="1"/>
            <a:r>
              <a:rPr lang="en-US" sz="2400" smtClean="0"/>
              <a:t>Attitude towards relationships, marriage, gender roles, cohabiting etc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 </a:t>
            </a:r>
            <a:endParaRPr lang="en-GB" dirty="0"/>
          </a:p>
        </p:txBody>
      </p:sp>
      <p:sp>
        <p:nvSpPr>
          <p:cNvPr id="3" name="Content Placeholder 2"/>
          <p:cNvSpPr>
            <a:spLocks noGrp="1"/>
          </p:cNvSpPr>
          <p:nvPr>
            <p:ph idx="1"/>
          </p:nvPr>
        </p:nvSpPr>
        <p:spPr/>
        <p:txBody>
          <a:bodyPr>
            <a:normAutofit fontScale="92500" lnSpcReduction="20000"/>
          </a:bodyPr>
          <a:lstStyle/>
          <a:p>
            <a:endParaRPr lang="en-GB" dirty="0" smtClean="0"/>
          </a:p>
          <a:p>
            <a:r>
              <a:rPr lang="en-US" dirty="0" smtClean="0"/>
              <a:t>For anthropologists and other behavioral scientists, </a:t>
            </a:r>
            <a:r>
              <a:rPr lang="en-US" b="1" dirty="0" smtClean="0"/>
              <a:t>culture is the full range of learned human behavior patterns</a:t>
            </a:r>
            <a:r>
              <a:rPr lang="en-US" dirty="0" smtClean="0"/>
              <a:t>.  </a:t>
            </a:r>
          </a:p>
          <a:p>
            <a:r>
              <a:rPr lang="en-US" dirty="0" smtClean="0"/>
              <a:t>The term was first used in this way by the pioneer English Anthropologist Edward B. </a:t>
            </a:r>
            <a:r>
              <a:rPr lang="en-US" dirty="0" err="1" smtClean="0"/>
              <a:t>Tylor</a:t>
            </a:r>
            <a:r>
              <a:rPr lang="en-US" dirty="0" smtClean="0"/>
              <a:t> </a:t>
            </a:r>
            <a:r>
              <a:rPr lang="en-US" dirty="0" smtClean="0"/>
              <a:t/>
            </a:r>
            <a:br>
              <a:rPr lang="en-US" dirty="0" smtClean="0"/>
            </a:br>
            <a:r>
              <a:rPr lang="en-US" dirty="0" smtClean="0"/>
              <a:t>(1871) in </a:t>
            </a:r>
            <a:r>
              <a:rPr lang="en-US" dirty="0" smtClean="0"/>
              <a:t>his book, </a:t>
            </a:r>
            <a:r>
              <a:rPr lang="en-US" i="1" dirty="0" smtClean="0"/>
              <a:t>Primitive </a:t>
            </a:r>
            <a:r>
              <a:rPr lang="en-US" i="1" dirty="0" smtClean="0"/>
              <a:t>Culture</a:t>
            </a:r>
            <a:r>
              <a:rPr lang="en-US" dirty="0" smtClean="0"/>
              <a:t>  </a:t>
            </a:r>
          </a:p>
          <a:p>
            <a:r>
              <a:rPr lang="en-US" dirty="0" err="1" smtClean="0"/>
              <a:t>Tylor</a:t>
            </a:r>
            <a:r>
              <a:rPr lang="en-US" dirty="0" smtClean="0"/>
              <a:t> said that culture is "that complex whole which includes knowledge, belief, art, law, morals, custom, and any other capabilities and habits acquired by man as a member of society."  </a:t>
            </a:r>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F3499FE8-ADB4-47B0-8980-4AD60C171A30}" type="slidenum">
              <a:rPr lang="en-US"/>
              <a:pPr/>
              <a:t>40</a:t>
            </a:fld>
            <a:endParaRPr lang="en-US"/>
          </a:p>
        </p:txBody>
      </p:sp>
      <p:sp>
        <p:nvSpPr>
          <p:cNvPr id="23555" name="Rectangle 2"/>
          <p:cNvSpPr>
            <a:spLocks noGrp="1" noChangeArrowheads="1"/>
          </p:cNvSpPr>
          <p:nvPr>
            <p:ph type="title"/>
          </p:nvPr>
        </p:nvSpPr>
        <p:spPr/>
        <p:txBody>
          <a:bodyPr/>
          <a:lstStyle/>
          <a:p>
            <a:pPr eaLnBrk="1" hangingPunct="1"/>
            <a:r>
              <a:rPr lang="en-US" dirty="0" smtClean="0"/>
              <a:t>Assessing cultural </a:t>
            </a:r>
            <a:r>
              <a:rPr lang="en-US" dirty="0" smtClean="0"/>
              <a:t>identity …</a:t>
            </a:r>
            <a:endParaRPr lang="en-US" dirty="0" smtClean="0"/>
          </a:p>
        </p:txBody>
      </p:sp>
      <p:sp>
        <p:nvSpPr>
          <p:cNvPr id="23556" name="Rectangle 3"/>
          <p:cNvSpPr>
            <a:spLocks noGrp="1" noChangeArrowheads="1"/>
          </p:cNvSpPr>
          <p:nvPr>
            <p:ph type="body" idx="1"/>
          </p:nvPr>
        </p:nvSpPr>
        <p:spPr/>
        <p:txBody>
          <a:bodyPr/>
          <a:lstStyle/>
          <a:p>
            <a:pPr eaLnBrk="1" hangingPunct="1"/>
            <a:r>
              <a:rPr lang="en-US" dirty="0" smtClean="0"/>
              <a:t>Degree of comfort in their own culture and the majority culture</a:t>
            </a:r>
          </a:p>
          <a:p>
            <a:pPr eaLnBrk="1" hangingPunct="1"/>
            <a:r>
              <a:rPr lang="en-US" dirty="0" smtClean="0"/>
              <a:t>Leisure interests</a:t>
            </a:r>
          </a:p>
          <a:p>
            <a:pPr eaLnBrk="1" hangingPunct="1"/>
            <a:r>
              <a:rPr lang="en-US" dirty="0" smtClean="0"/>
              <a:t>Dietary habits</a:t>
            </a:r>
          </a:p>
          <a:p>
            <a:pPr eaLnBrk="1" hangingPunct="1"/>
            <a:r>
              <a:rPr lang="en-US" dirty="0" smtClean="0"/>
              <a:t>Concepts of the self</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26444AAD-3E79-460B-AEF1-9148556478E7}" type="slidenum">
              <a:rPr lang="en-US"/>
              <a:pPr/>
              <a:t>41</a:t>
            </a:fld>
            <a:endParaRPr lang="en-US"/>
          </a:p>
        </p:txBody>
      </p:sp>
      <p:sp>
        <p:nvSpPr>
          <p:cNvPr id="24579" name="Rectangle 2"/>
          <p:cNvSpPr>
            <a:spLocks noGrp="1" noChangeArrowheads="1"/>
          </p:cNvSpPr>
          <p:nvPr>
            <p:ph type="title"/>
          </p:nvPr>
        </p:nvSpPr>
        <p:spPr/>
        <p:txBody>
          <a:bodyPr/>
          <a:lstStyle/>
          <a:p>
            <a:pPr eaLnBrk="1" hangingPunct="1"/>
            <a:r>
              <a:rPr lang="en-US" sz="3600" dirty="0" smtClean="0"/>
              <a:t>Explanatory models: assessment</a:t>
            </a:r>
          </a:p>
        </p:txBody>
      </p:sp>
      <p:sp>
        <p:nvSpPr>
          <p:cNvPr id="24580" name="Rectangle 3"/>
          <p:cNvSpPr>
            <a:spLocks noGrp="1" noChangeArrowheads="1"/>
          </p:cNvSpPr>
          <p:nvPr>
            <p:ph type="body" idx="1"/>
          </p:nvPr>
        </p:nvSpPr>
        <p:spPr/>
        <p:txBody>
          <a:bodyPr>
            <a:normAutofit fontScale="92500" lnSpcReduction="10000"/>
          </a:bodyPr>
          <a:lstStyle/>
          <a:p>
            <a:pPr eaLnBrk="1" hangingPunct="1"/>
            <a:r>
              <a:rPr lang="en-US" dirty="0" smtClean="0"/>
              <a:t>What do you think is wrong with you?</a:t>
            </a:r>
          </a:p>
          <a:p>
            <a:pPr eaLnBrk="1" hangingPunct="1"/>
            <a:r>
              <a:rPr lang="en-US" dirty="0" smtClean="0"/>
              <a:t>What do you think caused it?</a:t>
            </a:r>
          </a:p>
          <a:p>
            <a:pPr eaLnBrk="1" hangingPunct="1"/>
            <a:r>
              <a:rPr lang="en-US" dirty="0" smtClean="0"/>
              <a:t>What do you think is needed in terms of treatment?</a:t>
            </a:r>
          </a:p>
          <a:p>
            <a:r>
              <a:rPr lang="en-US" dirty="0" smtClean="0"/>
              <a:t>What do you think the outcome is likely to be</a:t>
            </a:r>
            <a:r>
              <a:rPr lang="en-US" dirty="0" smtClean="0"/>
              <a:t>? </a:t>
            </a:r>
            <a:endParaRPr lang="en-US" dirty="0" smtClean="0"/>
          </a:p>
          <a:p>
            <a:r>
              <a:rPr lang="en-US" dirty="0" smtClean="0"/>
              <a:t>In </a:t>
            </a:r>
            <a:r>
              <a:rPr lang="en-US" dirty="0" smtClean="0"/>
              <a:t>individuals from </a:t>
            </a:r>
            <a:r>
              <a:rPr lang="en-US" dirty="0" err="1" smtClean="0"/>
              <a:t>sociocentric</a:t>
            </a:r>
            <a:r>
              <a:rPr lang="en-US" dirty="0" smtClean="0"/>
              <a:t> societies explore also</a:t>
            </a:r>
          </a:p>
          <a:p>
            <a:pPr lvl="1"/>
            <a:r>
              <a:rPr lang="en-US" dirty="0" err="1" smtClean="0"/>
              <a:t>Magico</a:t>
            </a:r>
            <a:r>
              <a:rPr lang="en-US" dirty="0" smtClean="0"/>
              <a:t>-religious explanations</a:t>
            </a:r>
          </a:p>
          <a:p>
            <a:pPr lvl="1"/>
            <a:r>
              <a:rPr lang="en-US" dirty="0" smtClean="0"/>
              <a:t>Supernatural explanations</a:t>
            </a:r>
          </a:p>
          <a:p>
            <a:pPr eaLnBrk="1" hangingPunct="1"/>
            <a:endParaRPr lang="en-US"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7B45D665-E220-4026-8A06-4E38F403E2A1}" type="slidenum">
              <a:rPr lang="en-US"/>
              <a:pPr/>
              <a:t>42</a:t>
            </a:fld>
            <a:endParaRPr lang="en-US"/>
          </a:p>
        </p:txBody>
      </p:sp>
      <p:sp>
        <p:nvSpPr>
          <p:cNvPr id="26627" name="Rectangle 2"/>
          <p:cNvSpPr>
            <a:spLocks noGrp="1" noChangeArrowheads="1"/>
          </p:cNvSpPr>
          <p:nvPr>
            <p:ph type="title"/>
          </p:nvPr>
        </p:nvSpPr>
        <p:spPr/>
        <p:txBody>
          <a:bodyPr/>
          <a:lstStyle/>
          <a:p>
            <a:pPr eaLnBrk="1" hangingPunct="1"/>
            <a:r>
              <a:rPr lang="en-US" smtClean="0"/>
              <a:t>Caution </a:t>
            </a:r>
          </a:p>
        </p:txBody>
      </p:sp>
      <p:sp>
        <p:nvSpPr>
          <p:cNvPr id="26628" name="Rectangle 3"/>
          <p:cNvSpPr>
            <a:spLocks noGrp="1" noChangeArrowheads="1"/>
          </p:cNvSpPr>
          <p:nvPr>
            <p:ph type="body" idx="1"/>
          </p:nvPr>
        </p:nvSpPr>
        <p:spPr/>
        <p:txBody>
          <a:bodyPr/>
          <a:lstStyle/>
          <a:p>
            <a:pPr eaLnBrk="1" hangingPunct="1">
              <a:lnSpc>
                <a:spcPct val="90000"/>
              </a:lnSpc>
            </a:pPr>
            <a:r>
              <a:rPr lang="en-US" sz="2800" smtClean="0"/>
              <a:t>Note that cultures change and individuals assimilate and acculturate</a:t>
            </a:r>
          </a:p>
          <a:p>
            <a:pPr eaLnBrk="1" hangingPunct="1">
              <a:lnSpc>
                <a:spcPct val="90000"/>
              </a:lnSpc>
            </a:pPr>
            <a:r>
              <a:rPr lang="en-US" sz="2800" smtClean="0"/>
              <a:t>The current young patients may hold different views from those of their parents and carers </a:t>
            </a:r>
          </a:p>
          <a:p>
            <a:pPr eaLnBrk="1" hangingPunct="1">
              <a:lnSpc>
                <a:spcPct val="90000"/>
              </a:lnSpc>
            </a:pPr>
            <a:r>
              <a:rPr lang="en-US" sz="2800" smtClean="0"/>
              <a:t>Beware of </a:t>
            </a:r>
          </a:p>
          <a:p>
            <a:pPr lvl="1" eaLnBrk="1" hangingPunct="1">
              <a:lnSpc>
                <a:spcPct val="90000"/>
              </a:lnSpc>
            </a:pPr>
            <a:r>
              <a:rPr lang="en-US" sz="2400" smtClean="0"/>
              <a:t>Cultural conflict between the family members</a:t>
            </a:r>
          </a:p>
          <a:p>
            <a:pPr lvl="1" eaLnBrk="1" hangingPunct="1">
              <a:lnSpc>
                <a:spcPct val="90000"/>
              </a:lnSpc>
            </a:pPr>
            <a:r>
              <a:rPr lang="en-US" sz="2400" smtClean="0"/>
              <a:t>Impact of migration on individuals</a:t>
            </a:r>
          </a:p>
          <a:p>
            <a:pPr lvl="1" eaLnBrk="1" hangingPunct="1">
              <a:lnSpc>
                <a:spcPct val="90000"/>
              </a:lnSpc>
            </a:pPr>
            <a:r>
              <a:rPr lang="en-US" sz="2400" smtClean="0"/>
              <a:t>Likelihood that patients may be using indigineous or folk models and methods of treatment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316559B1-609B-447F-A105-81FB24B5830D}" type="slidenum">
              <a:rPr lang="en-US"/>
              <a:pPr/>
              <a:t>43</a:t>
            </a:fld>
            <a:endParaRPr lang="en-US"/>
          </a:p>
        </p:txBody>
      </p:sp>
      <p:sp>
        <p:nvSpPr>
          <p:cNvPr id="27651" name="Rectangle 2"/>
          <p:cNvSpPr>
            <a:spLocks noGrp="1" noChangeArrowheads="1"/>
          </p:cNvSpPr>
          <p:nvPr>
            <p:ph type="title"/>
          </p:nvPr>
        </p:nvSpPr>
        <p:spPr/>
        <p:txBody>
          <a:bodyPr>
            <a:normAutofit fontScale="90000"/>
          </a:bodyPr>
          <a:lstStyle/>
          <a:p>
            <a:pPr eaLnBrk="1" hangingPunct="1"/>
            <a:r>
              <a:rPr lang="en-US" dirty="0" smtClean="0"/>
              <a:t>Assessing a patient from a different culture 1</a:t>
            </a:r>
            <a:endParaRPr lang="en-US" dirty="0" smtClean="0"/>
          </a:p>
        </p:txBody>
      </p:sp>
      <p:sp>
        <p:nvSpPr>
          <p:cNvPr id="27652" name="Rectangle 3"/>
          <p:cNvSpPr>
            <a:spLocks noGrp="1" noChangeArrowheads="1"/>
          </p:cNvSpPr>
          <p:nvPr>
            <p:ph type="body" idx="1"/>
          </p:nvPr>
        </p:nvSpPr>
        <p:spPr/>
        <p:txBody>
          <a:bodyPr/>
          <a:lstStyle/>
          <a:p>
            <a:pPr eaLnBrk="1" hangingPunct="1">
              <a:lnSpc>
                <a:spcPct val="90000"/>
              </a:lnSpc>
            </a:pPr>
            <a:r>
              <a:rPr lang="en-US" sz="2800" smtClean="0"/>
              <a:t>Explore linguistic skills and competency</a:t>
            </a:r>
          </a:p>
          <a:p>
            <a:pPr eaLnBrk="1" hangingPunct="1">
              <a:lnSpc>
                <a:spcPct val="90000"/>
              </a:lnSpc>
            </a:pPr>
            <a:r>
              <a:rPr lang="en-US" sz="2800" smtClean="0"/>
              <a:t>Explore culture, strengths and weaknesses</a:t>
            </a:r>
          </a:p>
          <a:p>
            <a:pPr eaLnBrk="1" hangingPunct="1">
              <a:lnSpc>
                <a:spcPct val="90000"/>
              </a:lnSpc>
            </a:pPr>
            <a:r>
              <a:rPr lang="en-US" sz="2800" smtClean="0"/>
              <a:t>Explore acculturation (if necessary)</a:t>
            </a:r>
          </a:p>
          <a:p>
            <a:pPr lvl="1" eaLnBrk="1" hangingPunct="1">
              <a:lnSpc>
                <a:spcPct val="90000"/>
              </a:lnSpc>
            </a:pPr>
            <a:r>
              <a:rPr lang="en-US" sz="2400" smtClean="0"/>
              <a:t>How comfortable is the patient in the new culture</a:t>
            </a:r>
          </a:p>
          <a:p>
            <a:pPr lvl="1" eaLnBrk="1" hangingPunct="1">
              <a:lnSpc>
                <a:spcPct val="90000"/>
              </a:lnSpc>
            </a:pPr>
            <a:r>
              <a:rPr lang="en-US" sz="2400" smtClean="0"/>
              <a:t>How much have they given up;</a:t>
            </a:r>
          </a:p>
          <a:p>
            <a:pPr lvl="1" eaLnBrk="1" hangingPunct="1">
              <a:lnSpc>
                <a:spcPct val="90000"/>
              </a:lnSpc>
            </a:pPr>
            <a:r>
              <a:rPr lang="en-US" sz="2400" smtClean="0"/>
              <a:t>Racism  </a:t>
            </a:r>
          </a:p>
          <a:p>
            <a:pPr eaLnBrk="1" hangingPunct="1">
              <a:lnSpc>
                <a:spcPct val="90000"/>
              </a:lnSpc>
            </a:pPr>
            <a:r>
              <a:rPr lang="en-US" sz="2800" smtClean="0"/>
              <a:t>Beware of your own strengths and weaknesses (including prejudices)</a:t>
            </a:r>
          </a:p>
          <a:p>
            <a:pPr eaLnBrk="1" hangingPunct="1">
              <a:lnSpc>
                <a:spcPct val="90000"/>
              </a:lnSpc>
            </a:pPr>
            <a:r>
              <a:rPr lang="en-US" sz="2800" smtClean="0"/>
              <a:t>Explore role of family and community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12CA1927-DC0A-46EE-8126-7FB4CDCADB20}" type="slidenum">
              <a:rPr lang="en-US"/>
              <a:pPr/>
              <a:t>44</a:t>
            </a:fld>
            <a:endParaRPr lang="en-US"/>
          </a:p>
        </p:txBody>
      </p:sp>
      <p:sp>
        <p:nvSpPr>
          <p:cNvPr id="28675" name="Rectangle 2"/>
          <p:cNvSpPr>
            <a:spLocks noGrp="1" noChangeArrowheads="1"/>
          </p:cNvSpPr>
          <p:nvPr>
            <p:ph type="title"/>
          </p:nvPr>
        </p:nvSpPr>
        <p:spPr/>
        <p:txBody>
          <a:bodyPr>
            <a:normAutofit fontScale="90000"/>
          </a:bodyPr>
          <a:lstStyle/>
          <a:p>
            <a:r>
              <a:rPr lang="en-US" dirty="0" smtClean="0"/>
              <a:t>Assessing a patient from a different culture </a:t>
            </a:r>
            <a:r>
              <a:rPr lang="en-US" dirty="0" smtClean="0"/>
              <a:t>2</a:t>
            </a:r>
            <a:endParaRPr lang="en-US" dirty="0" smtClean="0"/>
          </a:p>
        </p:txBody>
      </p:sp>
      <p:sp>
        <p:nvSpPr>
          <p:cNvPr id="28676" name="Rectangle 3"/>
          <p:cNvSpPr>
            <a:spLocks noGrp="1" noChangeArrowheads="1"/>
          </p:cNvSpPr>
          <p:nvPr>
            <p:ph type="body" idx="1"/>
          </p:nvPr>
        </p:nvSpPr>
        <p:spPr/>
        <p:txBody>
          <a:bodyPr/>
          <a:lstStyle/>
          <a:p>
            <a:pPr eaLnBrk="1" hangingPunct="1">
              <a:lnSpc>
                <a:spcPct val="90000"/>
              </a:lnSpc>
            </a:pPr>
            <a:r>
              <a:rPr lang="en-US" dirty="0" smtClean="0"/>
              <a:t>Assess</a:t>
            </a:r>
          </a:p>
          <a:p>
            <a:pPr lvl="1" eaLnBrk="1" hangingPunct="1">
              <a:lnSpc>
                <a:spcPct val="90000"/>
              </a:lnSpc>
            </a:pPr>
            <a:r>
              <a:rPr lang="en-US" dirty="0" smtClean="0"/>
              <a:t>Symptoms and </a:t>
            </a:r>
            <a:r>
              <a:rPr lang="en-US" dirty="0" err="1" smtClean="0"/>
              <a:t>behaviour</a:t>
            </a:r>
            <a:r>
              <a:rPr lang="en-US" dirty="0" smtClean="0"/>
              <a:t> in cultural context</a:t>
            </a:r>
          </a:p>
          <a:p>
            <a:pPr lvl="1" eaLnBrk="1" hangingPunct="1">
              <a:lnSpc>
                <a:spcPct val="90000"/>
              </a:lnSpc>
            </a:pPr>
            <a:r>
              <a:rPr lang="en-US" dirty="0" smtClean="0"/>
              <a:t>Significance of symptoms culturally</a:t>
            </a:r>
          </a:p>
          <a:p>
            <a:pPr lvl="1" eaLnBrk="1" hangingPunct="1">
              <a:lnSpc>
                <a:spcPct val="90000"/>
              </a:lnSpc>
            </a:pPr>
            <a:r>
              <a:rPr lang="en-US" dirty="0" smtClean="0"/>
              <a:t>Idioms of distress</a:t>
            </a:r>
          </a:p>
          <a:p>
            <a:pPr lvl="1" eaLnBrk="1" hangingPunct="1">
              <a:lnSpc>
                <a:spcPct val="90000"/>
              </a:lnSpc>
            </a:pPr>
            <a:r>
              <a:rPr lang="en-US" dirty="0" smtClean="0"/>
              <a:t>Perceived outcome</a:t>
            </a:r>
          </a:p>
          <a:p>
            <a:pPr lvl="1" eaLnBrk="1" hangingPunct="1">
              <a:lnSpc>
                <a:spcPct val="90000"/>
              </a:lnSpc>
            </a:pPr>
            <a:r>
              <a:rPr lang="en-US" dirty="0" smtClean="0"/>
              <a:t>What is normalcy and what is deviance in that culture </a:t>
            </a:r>
          </a:p>
          <a:p>
            <a:pPr lvl="1" eaLnBrk="1" hangingPunct="1">
              <a:lnSpc>
                <a:spcPct val="90000"/>
              </a:lnSpc>
            </a:pPr>
            <a:r>
              <a:rPr lang="en-US" dirty="0" smtClean="0"/>
              <a:t>Perceived/expected course of illness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7FB08CB2-1055-49EA-8FA6-BEBECC25FABA}" type="slidenum">
              <a:rPr lang="en-US"/>
              <a:pPr/>
              <a:t>45</a:t>
            </a:fld>
            <a:endParaRPr lang="en-US"/>
          </a:p>
        </p:txBody>
      </p:sp>
      <p:sp>
        <p:nvSpPr>
          <p:cNvPr id="29699" name="Rectangle 2"/>
          <p:cNvSpPr>
            <a:spLocks noGrp="1" noChangeArrowheads="1"/>
          </p:cNvSpPr>
          <p:nvPr>
            <p:ph type="title"/>
          </p:nvPr>
        </p:nvSpPr>
        <p:spPr/>
        <p:txBody>
          <a:bodyPr>
            <a:normAutofit fontScale="90000"/>
          </a:bodyPr>
          <a:lstStyle/>
          <a:p>
            <a:r>
              <a:rPr lang="en-US" dirty="0" smtClean="0"/>
              <a:t>Assessing a patient from a different culture </a:t>
            </a:r>
            <a:r>
              <a:rPr lang="en-US" dirty="0" smtClean="0"/>
              <a:t>3</a:t>
            </a:r>
            <a:endParaRPr lang="en-US" dirty="0" smtClean="0"/>
          </a:p>
        </p:txBody>
      </p:sp>
      <p:sp>
        <p:nvSpPr>
          <p:cNvPr id="29700" name="Rectangle 3"/>
          <p:cNvSpPr>
            <a:spLocks noGrp="1" noChangeArrowheads="1"/>
          </p:cNvSpPr>
          <p:nvPr>
            <p:ph type="body" idx="1"/>
          </p:nvPr>
        </p:nvSpPr>
        <p:spPr/>
        <p:txBody>
          <a:bodyPr/>
          <a:lstStyle/>
          <a:p>
            <a:pPr eaLnBrk="1" hangingPunct="1"/>
            <a:r>
              <a:rPr lang="en-US" smtClean="0"/>
              <a:t>Perceived/expected course of treatment</a:t>
            </a:r>
          </a:p>
          <a:p>
            <a:pPr eaLnBrk="1" hangingPunct="1"/>
            <a:r>
              <a:rPr lang="en-US" smtClean="0"/>
              <a:t>Impact of racism</a:t>
            </a:r>
          </a:p>
          <a:p>
            <a:pPr eaLnBrk="1" hangingPunct="1"/>
            <a:r>
              <a:rPr lang="en-US" smtClean="0"/>
              <a:t>Cultural identity and world view</a:t>
            </a:r>
          </a:p>
          <a:p>
            <a:pPr eaLnBrk="1" hangingPunct="1"/>
            <a:r>
              <a:rPr lang="en-US" smtClean="0"/>
              <a:t>Alternative models of care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B7A2EB04-1DFB-4E60-9A7B-C88EC3490422}" type="slidenum">
              <a:rPr lang="en-US"/>
              <a:pPr/>
              <a:t>5</a:t>
            </a:fld>
            <a:endParaRPr lang="en-US"/>
          </a:p>
        </p:txBody>
      </p:sp>
      <p:sp>
        <p:nvSpPr>
          <p:cNvPr id="7171" name="Rectangle 2"/>
          <p:cNvSpPr>
            <a:spLocks noGrp="1" noChangeArrowheads="1"/>
          </p:cNvSpPr>
          <p:nvPr>
            <p:ph type="title"/>
          </p:nvPr>
        </p:nvSpPr>
        <p:spPr/>
        <p:txBody>
          <a:bodyPr/>
          <a:lstStyle/>
          <a:p>
            <a:pPr eaLnBrk="1" hangingPunct="1"/>
            <a:r>
              <a:rPr lang="en-US" dirty="0" smtClean="0"/>
              <a:t>Society</a:t>
            </a:r>
          </a:p>
        </p:txBody>
      </p:sp>
      <p:sp>
        <p:nvSpPr>
          <p:cNvPr id="7172" name="Rectangle 3"/>
          <p:cNvSpPr>
            <a:spLocks noGrp="1" noChangeArrowheads="1"/>
          </p:cNvSpPr>
          <p:nvPr>
            <p:ph type="body" idx="1"/>
          </p:nvPr>
        </p:nvSpPr>
        <p:spPr/>
        <p:txBody>
          <a:bodyPr/>
          <a:lstStyle/>
          <a:p>
            <a:pPr eaLnBrk="1" hangingPunct="1">
              <a:lnSpc>
                <a:spcPct val="90000"/>
              </a:lnSpc>
            </a:pPr>
            <a:r>
              <a:rPr lang="en-US" dirty="0" smtClean="0"/>
              <a:t>Society: a large group of people who live in the same country or area and have the same laws, traditions, interests or aims</a:t>
            </a:r>
          </a:p>
          <a:p>
            <a:pPr eaLnBrk="1" hangingPunct="1">
              <a:lnSpc>
                <a:spcPct val="90000"/>
              </a:lnSpc>
            </a:pPr>
            <a:r>
              <a:rPr lang="en-US" dirty="0" smtClean="0"/>
              <a:t>Social groupings within communities</a:t>
            </a:r>
          </a:p>
          <a:p>
            <a:pPr lvl="1" eaLnBrk="1" hangingPunct="1">
              <a:lnSpc>
                <a:spcPct val="90000"/>
              </a:lnSpc>
            </a:pPr>
            <a:r>
              <a:rPr lang="en-US" dirty="0" smtClean="0"/>
              <a:t>Share a common experience or situation</a:t>
            </a:r>
          </a:p>
          <a:p>
            <a:pPr lvl="1" eaLnBrk="1" hangingPunct="1">
              <a:lnSpc>
                <a:spcPct val="90000"/>
              </a:lnSpc>
            </a:pPr>
            <a:r>
              <a:rPr lang="en-US" dirty="0" smtClean="0"/>
              <a:t>May have the same social class, income level, gender, geographical area, age, ethnic or religious group, political status or other social and economic factors</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CFAE41EF-2419-4F9F-956D-EB27496B8D1E}" type="slidenum">
              <a:rPr lang="en-US"/>
              <a:pPr/>
              <a:t>6</a:t>
            </a:fld>
            <a:endParaRPr lang="en-US" dirty="0"/>
          </a:p>
        </p:txBody>
      </p:sp>
      <p:sp>
        <p:nvSpPr>
          <p:cNvPr id="5123" name="Rectangle 2"/>
          <p:cNvSpPr>
            <a:spLocks noGrp="1" noChangeArrowheads="1"/>
          </p:cNvSpPr>
          <p:nvPr>
            <p:ph type="title"/>
          </p:nvPr>
        </p:nvSpPr>
        <p:spPr/>
        <p:txBody>
          <a:bodyPr>
            <a:normAutofit fontScale="90000"/>
          </a:bodyPr>
          <a:lstStyle/>
          <a:p>
            <a:pPr eaLnBrk="1" hangingPunct="1"/>
            <a:r>
              <a:rPr lang="en-US" dirty="0" smtClean="0"/>
              <a:t>Communities, households and families</a:t>
            </a:r>
            <a:endParaRPr lang="en-US" dirty="0" smtClean="0"/>
          </a:p>
        </p:txBody>
      </p:sp>
      <p:sp>
        <p:nvSpPr>
          <p:cNvPr id="5124" name="Rectangle 3"/>
          <p:cNvSpPr>
            <a:spLocks noGrp="1" noChangeArrowheads="1"/>
          </p:cNvSpPr>
          <p:nvPr>
            <p:ph type="body" idx="1"/>
          </p:nvPr>
        </p:nvSpPr>
        <p:spPr/>
        <p:txBody>
          <a:bodyPr/>
          <a:lstStyle/>
          <a:p>
            <a:pPr eaLnBrk="1" hangingPunct="1"/>
            <a:r>
              <a:rPr lang="en-US" dirty="0" smtClean="0"/>
              <a:t>Community: A group of people who live in the same area or who join together for a common purpose </a:t>
            </a:r>
          </a:p>
          <a:p>
            <a:pPr eaLnBrk="1" hangingPunct="1"/>
            <a:r>
              <a:rPr lang="en-US" dirty="0" smtClean="0"/>
              <a:t>Individuals come together in communities to make up families and households</a:t>
            </a:r>
          </a:p>
          <a:p>
            <a:pPr eaLnBrk="1" hangingPunct="1"/>
            <a:r>
              <a:rPr lang="en-US" dirty="0" smtClean="0"/>
              <a:t>Household: a group of people living together who usually depend on each other </a:t>
            </a:r>
            <a:r>
              <a:rPr lang="en-US" dirty="0" smtClean="0"/>
              <a:t>economically</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73A3D6EF-D4CC-4374-8A72-09FD3DBC908E}" type="slidenum">
              <a:rPr lang="en-US"/>
              <a:pPr/>
              <a:t>7</a:t>
            </a:fld>
            <a:endParaRPr lang="en-US"/>
          </a:p>
        </p:txBody>
      </p:sp>
      <p:sp>
        <p:nvSpPr>
          <p:cNvPr id="8195" name="Rectangle 2"/>
          <p:cNvSpPr>
            <a:spLocks noGrp="1" noChangeArrowheads="1"/>
          </p:cNvSpPr>
          <p:nvPr>
            <p:ph type="title"/>
          </p:nvPr>
        </p:nvSpPr>
        <p:spPr/>
        <p:txBody>
          <a:bodyPr/>
          <a:lstStyle/>
          <a:p>
            <a:pPr eaLnBrk="1" hangingPunct="1"/>
            <a:r>
              <a:rPr lang="en-US" smtClean="0"/>
              <a:t>Social groups</a:t>
            </a:r>
          </a:p>
        </p:txBody>
      </p:sp>
      <p:sp>
        <p:nvSpPr>
          <p:cNvPr id="8196" name="Rectangle 3"/>
          <p:cNvSpPr>
            <a:spLocks noGrp="1" noChangeArrowheads="1"/>
          </p:cNvSpPr>
          <p:nvPr>
            <p:ph type="body" idx="1"/>
          </p:nvPr>
        </p:nvSpPr>
        <p:spPr/>
        <p:txBody>
          <a:bodyPr/>
          <a:lstStyle/>
          <a:p>
            <a:pPr eaLnBrk="1" hangingPunct="1"/>
            <a:r>
              <a:rPr lang="en-US" smtClean="0"/>
              <a:t>Examples include</a:t>
            </a:r>
          </a:p>
          <a:p>
            <a:pPr lvl="1" eaLnBrk="1" hangingPunct="1"/>
            <a:r>
              <a:rPr lang="en-US" smtClean="0"/>
              <a:t>Health workers: a social group who share a common occupation</a:t>
            </a:r>
          </a:p>
          <a:p>
            <a:pPr lvl="1" eaLnBrk="1" hangingPunct="1"/>
            <a:r>
              <a:rPr lang="en-US" smtClean="0"/>
              <a:t>Disabled people: share common difficulties </a:t>
            </a:r>
          </a:p>
          <a:p>
            <a:pPr lvl="1" eaLnBrk="1" hangingPunct="1">
              <a:buFontTx/>
              <a:buNone/>
            </a:pPr>
            <a:r>
              <a:rPr lang="en-US" smtClean="0"/>
              <a:t>Within a community living in the same area there are a range of different social groups: men and women, rich and poor, teachers and farmers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for cultural diversity</a:t>
            </a:r>
            <a:endParaRPr lang="en-GB" dirty="0"/>
          </a:p>
        </p:txBody>
      </p:sp>
      <p:sp>
        <p:nvSpPr>
          <p:cNvPr id="3" name="Content Placeholder 2"/>
          <p:cNvSpPr>
            <a:spLocks noGrp="1"/>
          </p:cNvSpPr>
          <p:nvPr>
            <p:ph idx="1"/>
          </p:nvPr>
        </p:nvSpPr>
        <p:spPr/>
        <p:txBody>
          <a:bodyPr>
            <a:normAutofit fontScale="85000" lnSpcReduction="20000"/>
          </a:bodyPr>
          <a:lstStyle/>
          <a:p>
            <a:r>
              <a:rPr lang="en-US" dirty="0" smtClean="0"/>
              <a:t>Human infants come into the world with basic drives such as hunger and thirst, but they do not possess instinctive patterns of behavior to satisfy them.  </a:t>
            </a:r>
          </a:p>
          <a:p>
            <a:r>
              <a:rPr lang="en-US" dirty="0" smtClean="0"/>
              <a:t>Likewise, they are without any cultural knowledge.  However, they are genetically predisposed to rapidly learn language and other cultural traits.  </a:t>
            </a:r>
          </a:p>
          <a:p>
            <a:r>
              <a:rPr lang="en-US" dirty="0" smtClean="0"/>
              <a:t>New born humans are amazing learning machines.  Any normal baby can be placed into any family on earth and grow up to learn their culture and accept it as his or her own.  </a:t>
            </a:r>
          </a:p>
          <a:p>
            <a:r>
              <a:rPr lang="en-US" dirty="0" smtClean="0"/>
              <a:t>Since </a:t>
            </a:r>
            <a:r>
              <a:rPr lang="en-US" b="1" dirty="0" smtClean="0"/>
              <a:t>culture is non-instinctive</a:t>
            </a:r>
            <a:r>
              <a:rPr lang="en-US" dirty="0" smtClean="0"/>
              <a:t>, we are not genetically programmed to learn a particular one.</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 is not static</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Every human generation potentially can discover new things and invent better technologies.  The new cultural skills and knowledge are added onto what was learned in previous generations.  </a:t>
            </a:r>
          </a:p>
          <a:p>
            <a:r>
              <a:rPr lang="en-US" dirty="0" smtClean="0"/>
              <a:t>As a result, </a:t>
            </a:r>
            <a:r>
              <a:rPr lang="en-US" b="1" dirty="0" smtClean="0"/>
              <a:t>culture is cumulative</a:t>
            </a:r>
            <a:r>
              <a:rPr lang="en-US" dirty="0" smtClean="0"/>
              <a:t>.  Due to this cumulative effect, most high school students today are now familiar with mathematical insights and solutions that ancient Greeks such as Archimedes and Pythagoras struggled in their lives to discover.</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1805</Words>
  <Application>Microsoft Office PowerPoint</Application>
  <PresentationFormat>On-screen Show (4:3)</PresentationFormat>
  <Paragraphs>265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Culture and social diversity </vt:lpstr>
      <vt:lpstr>Contents </vt:lpstr>
      <vt:lpstr>Culture</vt:lpstr>
      <vt:lpstr>Definitions </vt:lpstr>
      <vt:lpstr>Society</vt:lpstr>
      <vt:lpstr>Communities, households and families</vt:lpstr>
      <vt:lpstr>Social groups</vt:lpstr>
      <vt:lpstr>Potential for cultural diversity</vt:lpstr>
      <vt:lpstr>Culture is not static</vt:lpstr>
      <vt:lpstr>Examples of cultural diversity </vt:lpstr>
      <vt:lpstr>Social diversity</vt:lpstr>
      <vt:lpstr>Ethnocentrism </vt:lpstr>
      <vt:lpstr>Consequences of ethnocentrism </vt:lpstr>
      <vt:lpstr>Advantages and disadvantages of ethnocentrism</vt:lpstr>
      <vt:lpstr>Social diversity and division of labour</vt:lpstr>
      <vt:lpstr>Social diversity and division of labour  …</vt:lpstr>
      <vt:lpstr>Is cultural diversity essential for human survival?</vt:lpstr>
      <vt:lpstr>Problems associated with social diversity</vt:lpstr>
      <vt:lpstr>Prejudice and stereotypes</vt:lpstr>
      <vt:lpstr>Discrimination and reverse discrimination</vt:lpstr>
      <vt:lpstr>Theories related to prejudice and stereotypes</vt:lpstr>
      <vt:lpstr>Theories related to prejudice and stereotypes</vt:lpstr>
      <vt:lpstr>Theories related to prejudice </vt:lpstr>
      <vt:lpstr>Deindividuation </vt:lpstr>
      <vt:lpstr>Reducing prejudice (Cook)</vt:lpstr>
      <vt:lpstr>Cultural relativity</vt:lpstr>
      <vt:lpstr>Why cultural relativity is important</vt:lpstr>
      <vt:lpstr>Culture, gender and dressing </vt:lpstr>
      <vt:lpstr>Culture, gender and dressing … </vt:lpstr>
      <vt:lpstr>Social group and illness</vt:lpstr>
      <vt:lpstr>Ways in which culture affects illness behaviour</vt:lpstr>
      <vt:lpstr>Idioms of distress</vt:lpstr>
      <vt:lpstr>Assessing the symptoms</vt:lpstr>
      <vt:lpstr>Assessing the symptoms</vt:lpstr>
      <vt:lpstr>Assessing “normalcy”</vt:lpstr>
      <vt:lpstr>Using the right language</vt:lpstr>
      <vt:lpstr>Using the right language …</vt:lpstr>
      <vt:lpstr>Using the right language …</vt:lpstr>
      <vt:lpstr>Assessing cultural identity</vt:lpstr>
      <vt:lpstr>Assessing cultural identity …</vt:lpstr>
      <vt:lpstr>Explanatory models: assessment</vt:lpstr>
      <vt:lpstr>Caution </vt:lpstr>
      <vt:lpstr>Assessing a patient from a different culture 1</vt:lpstr>
      <vt:lpstr>Assessing a patient from a different culture 2</vt:lpstr>
      <vt:lpstr>Assessing a patient from a different culture 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social diversity</dc:title>
  <dc:creator>Psychiatry laptop2</dc:creator>
  <cp:lastModifiedBy>Psychiatry laptop2</cp:lastModifiedBy>
  <cp:revision>50</cp:revision>
  <dcterms:created xsi:type="dcterms:W3CDTF">2009-02-03T13:10:39Z</dcterms:created>
  <dcterms:modified xsi:type="dcterms:W3CDTF">2009-02-16T16:38:36Z</dcterms:modified>
</cp:coreProperties>
</file>