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73" r:id="rId7"/>
    <p:sldId id="274" r:id="rId8"/>
    <p:sldId id="275" r:id="rId9"/>
    <p:sldId id="276" r:id="rId10"/>
    <p:sldId id="259" r:id="rId11"/>
    <p:sldId id="260" r:id="rId12"/>
    <p:sldId id="261" r:id="rId13"/>
    <p:sldId id="262" r:id="rId14"/>
    <p:sldId id="269" r:id="rId15"/>
    <p:sldId id="263" r:id="rId16"/>
    <p:sldId id="264" r:id="rId17"/>
    <p:sldId id="265" r:id="rId18"/>
    <p:sldId id="266" r:id="rId19"/>
    <p:sldId id="277" r:id="rId20"/>
    <p:sldId id="278" r:id="rId21"/>
    <p:sldId id="27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6568" autoAdjust="0"/>
  </p:normalViewPr>
  <p:slideViewPr>
    <p:cSldViewPr>
      <p:cViewPr varScale="1">
        <p:scale>
          <a:sx n="52" d="100"/>
          <a:sy n="52" d="100"/>
        </p:scale>
        <p:origin x="-86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5DF58-5866-4973-BC57-518DDAC303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ADA5C-60BB-42B6-8968-6DFD65D59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E5C90-41C6-44FC-BD55-46CBB849D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E99EF-C4F7-4A73-B5B5-A641555A30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E289A-E1F0-47B8-BD18-B847CF0F2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376D2-BE48-4A6A-A3E8-46971867C6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C6F59-8867-4634-9A50-43D32FA83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A1F7E-9EC3-4D98-9D84-E5D70FDCB8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EA751-995A-4A0A-AE29-C904E5562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285AA-80CE-460E-90DD-C91C1CBF42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A7C5A-3247-4FD6-9E79-467C850A1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46D021-E8B4-40BC-80F4-2D64E10010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DELIRIUM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</a:t>
            </a:r>
          </a:p>
          <a:p>
            <a:r>
              <a:rPr lang="en-US"/>
              <a:t>Pius Kigamwa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sz="2800">
                <a:cs typeface="Times New Roman" charset="0"/>
              </a:rPr>
              <a:t>CAUSES</a:t>
            </a:r>
            <a:r>
              <a:rPr lang="en-US" sz="2800"/>
              <a:t>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1143000"/>
            <a:ext cx="86106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457200">
              <a:buFontTx/>
              <a:buChar char="•"/>
              <a:tabLst>
                <a:tab pos="800100" algn="l"/>
              </a:tabLst>
            </a:pPr>
            <a:r>
              <a:rPr lang="en-US" sz="2800">
                <a:cs typeface="Times New Roman" charset="0"/>
              </a:rPr>
              <a:t>	  </a:t>
            </a:r>
            <a:r>
              <a:rPr lang="en-US" sz="2800" b="1">
                <a:cs typeface="Times New Roman" charset="0"/>
              </a:rPr>
              <a:t>INTRACRANIAL </a:t>
            </a:r>
            <a:r>
              <a:rPr lang="en-US" sz="2800">
                <a:cs typeface="Times New Roman" charset="0"/>
              </a:rPr>
              <a:t>i.e. CNS Disease</a:t>
            </a:r>
          </a:p>
          <a:p>
            <a:pPr marL="228600" indent="-457200">
              <a:buFontTx/>
              <a:buChar char="•"/>
              <a:tabLst>
                <a:tab pos="800100" algn="l"/>
              </a:tabLst>
            </a:pPr>
            <a:endParaRPr lang="en-US" sz="2800">
              <a:cs typeface="Times New Roman" charset="0"/>
            </a:endParaRPr>
          </a:p>
          <a:p>
            <a:pPr marL="914400" lvl="1" indent="-457200">
              <a:tabLst>
                <a:tab pos="800100" algn="l"/>
              </a:tabLst>
            </a:pPr>
            <a:r>
              <a:rPr lang="en-US" sz="2800">
                <a:cs typeface="Times New Roman" charset="0"/>
              </a:rPr>
              <a:t>	Epilepsy + Post  Ictal states</a:t>
            </a:r>
          </a:p>
          <a:p>
            <a:pPr marL="228600" indent="-457200" eaLnBrk="0" hangingPunct="0">
              <a:buFontTx/>
              <a:buChar char="•"/>
              <a:tabLst>
                <a:tab pos="800100" algn="l"/>
              </a:tabLst>
            </a:pPr>
            <a:r>
              <a:rPr lang="en-US" sz="2800">
                <a:cs typeface="Times New Roman" charset="0"/>
              </a:rPr>
              <a:t> 	Brain trauma (esp. Concussion)</a:t>
            </a:r>
          </a:p>
          <a:p>
            <a:pPr marL="228600" indent="-457200" eaLnBrk="0" hangingPunct="0">
              <a:buFontTx/>
              <a:buChar char="•"/>
              <a:tabLst>
                <a:tab pos="800100" algn="l"/>
              </a:tabLst>
            </a:pPr>
            <a:r>
              <a:rPr lang="en-US" sz="2800">
                <a:cs typeface="Times New Roman" charset="0"/>
              </a:rPr>
              <a:t>	Infections- Meningitis /Encephalitis</a:t>
            </a:r>
          </a:p>
          <a:p>
            <a:pPr marL="228600" indent="-457200" eaLnBrk="0" hangingPunct="0">
              <a:buFontTx/>
              <a:buChar char="•"/>
              <a:tabLst>
                <a:tab pos="800100" algn="l"/>
              </a:tabLst>
            </a:pPr>
            <a:r>
              <a:rPr lang="en-US" sz="2800">
                <a:cs typeface="Times New Roman" charset="0"/>
              </a:rPr>
              <a:t>	Neoplasm’s</a:t>
            </a:r>
          </a:p>
          <a:p>
            <a:pPr marL="228600" indent="-457200" eaLnBrk="0" hangingPunct="0">
              <a:buFontTx/>
              <a:buChar char="•"/>
              <a:tabLst>
                <a:tab pos="800100" algn="l"/>
              </a:tabLst>
            </a:pPr>
            <a:r>
              <a:rPr lang="en-US" sz="2800">
                <a:cs typeface="Times New Roman" charset="0"/>
              </a:rPr>
              <a:t>	Vascular disorders e.g. CVA</a:t>
            </a:r>
            <a:r>
              <a:rPr lang="en-US" sz="280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cs typeface="Times New Roman" charset="0"/>
              </a:rPr>
              <a:t>EXTRA-CRANIAL</a:t>
            </a:r>
            <a:r>
              <a:rPr lang="en-US" sz="280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 </a:t>
            </a:r>
            <a:r>
              <a:rPr lang="en-US" sz="2800" b="1">
                <a:cs typeface="Times New Roman" charset="0"/>
              </a:rPr>
              <a:t>Drugs</a:t>
            </a:r>
            <a:r>
              <a:rPr lang="en-US" sz="2800">
                <a:cs typeface="Times New Roman" charset="0"/>
              </a:rPr>
              <a:t> (ingestion or withdrawal + poisons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     </a:t>
            </a:r>
            <a:r>
              <a:rPr lang="en-US" sz="2800" b="1">
                <a:cs typeface="Times New Roman" charset="0"/>
              </a:rPr>
              <a:t>DRUGS</a:t>
            </a:r>
            <a:endParaRPr lang="en-US" sz="28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-Anticholinergics            -Anticonvulsants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-Antihypertensives          -Antiparkinsonian agents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-Cardiac glycosides         -cimetidine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-Disulfiram                      -Insulin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-Opiates                            -Phencyclidine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-Salicylates                       -Steroids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     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609600"/>
            <a:ext cx="7772400" cy="1828800"/>
          </a:xfrm>
        </p:spPr>
        <p:txBody>
          <a:bodyPr/>
          <a:lstStyle/>
          <a:p>
            <a:r>
              <a:rPr lang="en-US" sz="2800" b="1">
                <a:cs typeface="Times New Roman" charset="0"/>
              </a:rPr>
              <a:t>EXTRA-CRANIAL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457200"/>
            <a:ext cx="914400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1">
                <a:cs typeface="Times New Roman" charset="0"/>
              </a:rPr>
              <a:t>POISONS</a:t>
            </a:r>
            <a:endParaRPr lang="en-US"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1">
                <a:cs typeface="Times New Roman" charset="0"/>
              </a:rPr>
              <a:t> -</a:t>
            </a:r>
            <a:r>
              <a:rPr lang="en-US">
                <a:cs typeface="Times New Roman" charset="0"/>
              </a:rPr>
              <a:t>Carbon monoxide         - Heavy metals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cs typeface="Times New Roman" charset="0"/>
              </a:rPr>
              <a:t>Sedatives/Hypnotics//Tranquilizers  Alcohol.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cs typeface="Times New Roman" charset="0"/>
              </a:rPr>
              <a:t>ENDOCRINE   DYSFUNCTIONS (HYPO OR HYPERFUNCTION)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cs typeface="Times New Roman" charset="0"/>
              </a:rPr>
              <a:t>- Pituitary, Pancreas,Adrenal, Parathyroid, Thyroid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1">
                <a:cs typeface="Times New Roman" charset="0"/>
              </a:rPr>
              <a:t>DISEASE OF NON-ENDOCRINE ORGANS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1">
                <a:cs typeface="Times New Roman" charset="0"/>
              </a:rPr>
              <a:t>Liver</a:t>
            </a:r>
            <a:r>
              <a:rPr lang="en-US">
                <a:cs typeface="Times New Roman" charset="0"/>
              </a:rPr>
              <a:t> – Hepatic encephalopathy, </a:t>
            </a:r>
            <a:r>
              <a:rPr lang="en-US" b="1">
                <a:cs typeface="Times New Roman" charset="0"/>
              </a:rPr>
              <a:t>Kidney</a:t>
            </a:r>
            <a:r>
              <a:rPr lang="en-US">
                <a:cs typeface="Times New Roman" charset="0"/>
              </a:rPr>
              <a:t>- Uraemic encephalopathy-</a:t>
            </a:r>
            <a:r>
              <a:rPr lang="en-US" b="1">
                <a:cs typeface="Times New Roman" charset="0"/>
              </a:rPr>
              <a:t>Lung</a:t>
            </a:r>
            <a:r>
              <a:rPr lang="en-US">
                <a:cs typeface="Times New Roman" charset="0"/>
              </a:rPr>
              <a:t> – CO2, Narcosis,Hypoxia </a:t>
            </a:r>
            <a:r>
              <a:rPr lang="en-US" b="1">
                <a:cs typeface="Times New Roman" charset="0"/>
              </a:rPr>
              <a:t>CVS</a:t>
            </a:r>
            <a:r>
              <a:rPr lang="en-US">
                <a:cs typeface="Times New Roman" charset="0"/>
              </a:rPr>
              <a:t>-Heart  failure, Arrythmias, Hypotension, </a:t>
            </a:r>
            <a:r>
              <a:rPr lang="en-US" b="1">
                <a:cs typeface="Times New Roman" charset="0"/>
              </a:rPr>
              <a:t>Deficiency diseases</a:t>
            </a:r>
            <a:r>
              <a:rPr lang="en-US">
                <a:cs typeface="Times New Roman" charset="0"/>
              </a:rPr>
              <a:t>-Thiamine,B12, folic Acid, Nicotinic Acid Pellagra 5DS- </a:t>
            </a:r>
            <a:r>
              <a:rPr lang="en-US" b="1">
                <a:cs typeface="Times New Roman" charset="0"/>
              </a:rPr>
              <a:t>Systemic infections</a:t>
            </a:r>
            <a:r>
              <a:rPr lang="en-US">
                <a:cs typeface="Times New Roman" charset="0"/>
              </a:rPr>
              <a:t>- fever,Sepsis  </a:t>
            </a:r>
            <a:r>
              <a:rPr lang="en-US" b="1">
                <a:cs typeface="Times New Roman" charset="0"/>
              </a:rPr>
              <a:t>Electrolyte imbalance</a:t>
            </a:r>
            <a:r>
              <a:rPr lang="en-US">
                <a:cs typeface="Times New Roman" charset="0"/>
              </a:rPr>
              <a:t> of any cause- </a:t>
            </a:r>
            <a:r>
              <a:rPr lang="en-US" b="1">
                <a:cs typeface="Times New Roman" charset="0"/>
              </a:rPr>
              <a:t> Post operative State,</a:t>
            </a:r>
            <a:r>
              <a:rPr lang="en-US">
                <a:cs typeface="Times New Roman" charset="0"/>
              </a:rPr>
              <a:t> </a:t>
            </a:r>
            <a:r>
              <a:rPr lang="en-US" b="1">
                <a:cs typeface="Times New Roman" charset="0"/>
              </a:rPr>
              <a:t>Trauma</a:t>
            </a:r>
            <a:r>
              <a:rPr lang="en-US">
                <a:cs typeface="Times New Roman" charset="0"/>
              </a:rPr>
              <a:t> –head or general body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>
                <a:cs typeface="Times New Roman" charset="0"/>
              </a:rPr>
              <a:t>AETIOLOGY</a:t>
            </a:r>
          </a:p>
          <a:p>
            <a:r>
              <a:rPr lang="en-US" sz="2400" b="1">
                <a:cs typeface="Times New Roman" charset="0"/>
              </a:rPr>
              <a:t>Multifactorial</a:t>
            </a:r>
            <a:r>
              <a:rPr lang="en-US" sz="2400">
                <a:cs typeface="Times New Roman" charset="0"/>
              </a:rPr>
              <a:t> - Combination of Individual, Situational and Pharmacological Variables.</a:t>
            </a:r>
          </a:p>
          <a:p>
            <a:r>
              <a:rPr lang="en-US" sz="2400">
                <a:cs typeface="Times New Roman" charset="0"/>
              </a:rPr>
              <a:t>Basic dysfunction in ….Dopamine Systems andAch.</a:t>
            </a:r>
          </a:p>
          <a:p>
            <a:r>
              <a:rPr lang="en-US" sz="2400">
                <a:cs typeface="Times New Roman" charset="0"/>
              </a:rPr>
              <a:t>Notable correlates</a:t>
            </a:r>
          </a:p>
          <a:p>
            <a:r>
              <a:rPr lang="en-US" sz="2400">
                <a:cs typeface="Times New Roman" charset="0"/>
              </a:rPr>
              <a:t>                 -Anticholinergic Toxicity …..EEG Slowing</a:t>
            </a:r>
          </a:p>
          <a:p>
            <a:r>
              <a:rPr lang="en-US" sz="2400">
                <a:cs typeface="Times New Roman" charset="0"/>
              </a:rPr>
              <a:t>                 -TCAs- Delirium in overdose-.disorientation, cognitive dysfunction  +  Hallucinations with characteristic</a:t>
            </a:r>
          </a:p>
          <a:p>
            <a:pPr>
              <a:buFontTx/>
              <a:buNone/>
            </a:pPr>
            <a:r>
              <a:rPr lang="en-US" sz="2400">
                <a:cs typeface="Times New Roman" charset="0"/>
              </a:rPr>
              <a:t>EEG Slowing</a:t>
            </a:r>
          </a:p>
          <a:p>
            <a:r>
              <a:rPr lang="en-US" sz="2400">
                <a:cs typeface="Times New Roman" charset="0"/>
              </a:rPr>
              <a:t>                 -High Transmission in Meso-limbic dopaminergic Pathway, thus Agitation +  Delusions treatment = 1/V  Haloperidol.</a:t>
            </a:r>
            <a:r>
              <a:rPr lang="en-US" sz="2400"/>
              <a:t> </a:t>
            </a:r>
          </a:p>
          <a:p>
            <a:endParaRPr 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SC002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533400"/>
            <a:ext cx="7772400" cy="1295400"/>
          </a:xfrm>
        </p:spPr>
        <p:txBody>
          <a:bodyPr/>
          <a:lstStyle/>
          <a:p>
            <a:r>
              <a:rPr lang="en-US" sz="2800" b="1">
                <a:cs typeface="Times New Roman" charset="0"/>
              </a:rPr>
              <a:t>CLINICAL FEATURES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60363"/>
            <a:ext cx="9144000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cs typeface="Times New Roman" charset="0"/>
              </a:rPr>
              <a:t>Clouded state of consciousness……….</a:t>
            </a:r>
            <a:r>
              <a:rPr lang="en-US" sz="2800" b="1">
                <a:cs typeface="Times New Roman" charset="0"/>
              </a:rPr>
              <a:t>HALLMARK</a:t>
            </a:r>
          </a:p>
          <a:p>
            <a:pPr>
              <a:buFontTx/>
              <a:buChar char="•"/>
            </a:pPr>
            <a:r>
              <a:rPr lang="en-US" sz="2800">
                <a:cs typeface="Times New Roman" charset="0"/>
              </a:rPr>
              <a:t>Difficulty in Sustaining attention to both internal and external Stimuli</a:t>
            </a:r>
          </a:p>
          <a:p>
            <a:pPr>
              <a:buFontTx/>
              <a:buChar char="•"/>
            </a:pPr>
            <a:r>
              <a:rPr lang="en-US" sz="2800">
                <a:cs typeface="Times New Roman" charset="0"/>
              </a:rPr>
              <a:t>Sensory Misperceptions</a:t>
            </a:r>
          </a:p>
          <a:p>
            <a:pPr>
              <a:buFontTx/>
              <a:buChar char="•"/>
            </a:pPr>
            <a:r>
              <a:rPr lang="en-US" sz="2800">
                <a:cs typeface="Times New Roman" charset="0"/>
              </a:rPr>
              <a:t>Disordered Stream of thought</a:t>
            </a:r>
          </a:p>
          <a:p>
            <a:pPr>
              <a:buFontTx/>
              <a:buChar char="•"/>
            </a:pPr>
            <a:r>
              <a:rPr lang="en-US" sz="2800">
                <a:cs typeface="Times New Roman" charset="0"/>
              </a:rPr>
              <a:t>Disturbance of sleep/awake cycle</a:t>
            </a:r>
          </a:p>
          <a:p>
            <a:pPr>
              <a:buFontTx/>
              <a:buChar char="•"/>
            </a:pPr>
            <a:r>
              <a:rPr lang="en-US" sz="2800">
                <a:cs typeface="Times New Roman" charset="0"/>
              </a:rPr>
              <a:t>Altered level of Psychomotor activity</a:t>
            </a:r>
          </a:p>
          <a:p>
            <a:pPr>
              <a:buFontTx/>
              <a:buChar char="•"/>
            </a:pPr>
            <a:r>
              <a:rPr lang="en-US" sz="2800">
                <a:cs typeface="Times New Roman" charset="0"/>
              </a:rPr>
              <a:t>Features evolve over a short period, fluctuating over 24hr period</a:t>
            </a:r>
          </a:p>
          <a:p>
            <a:pPr>
              <a:buFontTx/>
              <a:buChar char="•"/>
            </a:pPr>
            <a:r>
              <a:rPr lang="en-US" sz="2800">
                <a:cs typeface="Times New Roman" charset="0"/>
              </a:rPr>
              <a:t>Affect-Anxiety, Irritability, Depression, Apathetic Suspicious</a:t>
            </a:r>
          </a:p>
          <a:p>
            <a:pPr>
              <a:buFontTx/>
              <a:buChar char="•"/>
            </a:pPr>
            <a:r>
              <a:rPr lang="en-US" sz="2800">
                <a:cs typeface="Times New Roman" charset="0"/>
              </a:rPr>
              <a:t>Delusions of Persecution</a:t>
            </a:r>
          </a:p>
          <a:p>
            <a:pPr>
              <a:buFontTx/>
              <a:buChar char="•"/>
            </a:pPr>
            <a:r>
              <a:rPr lang="en-US" sz="2800">
                <a:cs typeface="Times New Roman" charset="0"/>
              </a:rPr>
              <a:t>Defective grasp.e.g may drink from flower vase</a:t>
            </a:r>
          </a:p>
          <a:p>
            <a:pPr>
              <a:buFontTx/>
              <a:buChar char="•"/>
            </a:pPr>
            <a:r>
              <a:rPr lang="en-US" sz="2800">
                <a:cs typeface="Times New Roman" charset="0"/>
              </a:rPr>
              <a:t>Thought disorder-difficulty  in focusing attention. Perservaration</a:t>
            </a:r>
          </a:p>
          <a:p>
            <a:pPr>
              <a:buFontTx/>
              <a:buChar char="•"/>
            </a:pPr>
            <a:r>
              <a:rPr lang="en-US" sz="2800">
                <a:cs typeface="Times New Roman" charset="0"/>
              </a:rPr>
              <a:t>Memory  loss, Disorientation</a:t>
            </a:r>
            <a:r>
              <a:rPr lang="en-US" sz="280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0"/>
            <a:ext cx="7772400" cy="6096000"/>
          </a:xfrm>
        </p:spPr>
        <p:txBody>
          <a:bodyPr/>
          <a:lstStyle/>
          <a:p>
            <a:r>
              <a:rPr lang="en-US" sz="2800" b="1">
                <a:cs typeface="Times New Roman" charset="0"/>
              </a:rPr>
              <a:t>DIAGNOSIS</a:t>
            </a:r>
          </a:p>
          <a:p>
            <a:r>
              <a:rPr lang="en-US" sz="2800">
                <a:cs typeface="Times New Roman" charset="0"/>
              </a:rPr>
              <a:t>-Anxiety</a:t>
            </a:r>
          </a:p>
          <a:p>
            <a:r>
              <a:rPr lang="en-US" sz="2800">
                <a:cs typeface="Times New Roman" charset="0"/>
              </a:rPr>
              <a:t>-Dissociative States</a:t>
            </a:r>
          </a:p>
          <a:p>
            <a:r>
              <a:rPr lang="en-US" sz="2800">
                <a:cs typeface="Times New Roman" charset="0"/>
              </a:rPr>
              <a:t>-Malingering</a:t>
            </a:r>
          </a:p>
          <a:p>
            <a:r>
              <a:rPr lang="en-US" sz="2800">
                <a:cs typeface="Times New Roman" charset="0"/>
              </a:rPr>
              <a:t>-Epilepsy</a:t>
            </a:r>
          </a:p>
          <a:p>
            <a:r>
              <a:rPr lang="en-US" sz="2800">
                <a:cs typeface="Times New Roman" charset="0"/>
              </a:rPr>
              <a:t>-Mania</a:t>
            </a:r>
            <a:r>
              <a:rPr lang="en-US" sz="2800" b="1">
                <a:cs typeface="Times New Roman" charset="0"/>
              </a:rPr>
              <a:t> </a:t>
            </a:r>
          </a:p>
          <a:p>
            <a:r>
              <a:rPr lang="en-US" sz="2800" b="1">
                <a:cs typeface="Times New Roman" charset="0"/>
              </a:rPr>
              <a:t>COURSE AND PROGNOSIS</a:t>
            </a:r>
          </a:p>
          <a:p>
            <a:r>
              <a:rPr lang="en-US" sz="2800">
                <a:cs typeface="Times New Roman" charset="0"/>
              </a:rPr>
              <a:t> Characteristically lasts   &lt; 1/52</a:t>
            </a:r>
          </a:p>
          <a:p>
            <a:r>
              <a:rPr lang="en-US" sz="2800">
                <a:cs typeface="Times New Roman" charset="0"/>
              </a:rPr>
              <a:t>10-30% Progress to Coma + Death</a:t>
            </a:r>
          </a:p>
          <a:p>
            <a:r>
              <a:rPr lang="en-US" sz="2800">
                <a:cs typeface="Times New Roman" charset="0"/>
              </a:rPr>
              <a:t>1 Year Mortality as high as 50%</a:t>
            </a:r>
          </a:p>
          <a:p>
            <a:r>
              <a:rPr lang="en-US" sz="2800">
                <a:cs typeface="Times New Roman" charset="0"/>
              </a:rPr>
              <a:t>Sign of impending death in 25% of cases</a:t>
            </a:r>
            <a:r>
              <a:rPr lang="en-US" sz="2800"/>
              <a:t> </a:t>
            </a:r>
          </a:p>
          <a:p>
            <a:endParaRPr lang="en-US" sz="2800"/>
          </a:p>
        </p:txBody>
      </p:sp>
      <p:pic>
        <p:nvPicPr>
          <p:cNvPr id="10244" name="Picture 4" descr="DSC00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752600"/>
          </a:xfrm>
        </p:spPr>
        <p:txBody>
          <a:bodyPr/>
          <a:lstStyle/>
          <a:p>
            <a:r>
              <a:rPr lang="en-US" sz="2400" b="1"/>
              <a:t>OBJECTIVE ASSESSMENT OF COGNITION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685800"/>
            <a:ext cx="88392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>
              <a:buFontTx/>
              <a:buChar char="•"/>
              <a:tabLst>
                <a:tab pos="342900" algn="l"/>
              </a:tabLst>
            </a:pPr>
            <a:r>
              <a:rPr lang="en-US" sz="2800">
                <a:cs typeface="Times New Roman" charset="0"/>
              </a:rPr>
              <a:t>		</a:t>
            </a:r>
            <a:r>
              <a:rPr lang="en-US" sz="2000">
                <a:cs typeface="Times New Roman" charset="0"/>
              </a:rPr>
              <a:t>Orientation</a:t>
            </a:r>
          </a:p>
          <a:p>
            <a:pPr lvl="2">
              <a:buFontTx/>
              <a:buChar char="•"/>
              <a:tabLst>
                <a:tab pos="342900" algn="l"/>
              </a:tabLst>
            </a:pPr>
            <a:r>
              <a:rPr lang="en-US" sz="2000">
                <a:cs typeface="Times New Roman" charset="0"/>
              </a:rPr>
              <a:t>Attention\Concentration</a:t>
            </a:r>
          </a:p>
          <a:p>
            <a:pPr lvl="2">
              <a:buFontTx/>
              <a:buChar char="•"/>
              <a:tabLst>
                <a:tab pos="342900" algn="l"/>
              </a:tabLst>
            </a:pPr>
            <a:r>
              <a:rPr lang="en-US" sz="2000">
                <a:cs typeface="Times New Roman" charset="0"/>
              </a:rPr>
              <a:t>Memory</a:t>
            </a:r>
          </a:p>
          <a:p>
            <a:pPr lvl="2">
              <a:buFontTx/>
              <a:buChar char="•"/>
              <a:tabLst>
                <a:tab pos="342900" algn="l"/>
              </a:tabLst>
            </a:pPr>
            <a:r>
              <a:rPr lang="en-US" sz="2000">
                <a:cs typeface="Times New Roman" charset="0"/>
              </a:rPr>
              <a:t>Abstraction </a:t>
            </a:r>
          </a:p>
          <a:p>
            <a:pPr lvl="1">
              <a:buFontTx/>
              <a:buChar char="•"/>
              <a:tabLst>
                <a:tab pos="342900" algn="l"/>
              </a:tabLst>
            </a:pPr>
            <a:endParaRPr lang="en-US" sz="2000">
              <a:cs typeface="Times New Roman" charset="0"/>
            </a:endParaRP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2000" b="1">
                <a:cs typeface="Times New Roman" charset="0"/>
              </a:rPr>
              <a:t>INVESTIGATIONS</a:t>
            </a: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2800">
                <a:cs typeface="Times New Roman" charset="0"/>
              </a:rPr>
              <a:t>-         </a:t>
            </a:r>
            <a:r>
              <a:rPr lang="en-US" sz="1800" b="1">
                <a:cs typeface="Times New Roman" charset="0"/>
              </a:rPr>
              <a:t>BLOOD ……</a:t>
            </a:r>
            <a:r>
              <a:rPr lang="en-US" sz="1800">
                <a:cs typeface="Times New Roman" charset="0"/>
              </a:rPr>
              <a:t>FBC-differential + ESR</a:t>
            </a: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1800">
                <a:cs typeface="Times New Roman" charset="0"/>
              </a:rPr>
              <a:t>                                             Blood Sugar</a:t>
            </a: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1800">
                <a:cs typeface="Times New Roman" charset="0"/>
              </a:rPr>
              <a:t>                                             U/E + Ca</a:t>
            </a: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1800">
                <a:cs typeface="Times New Roman" charset="0"/>
              </a:rPr>
              <a:t>                              LFT</a:t>
            </a: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1800">
                <a:cs typeface="Times New Roman" charset="0"/>
              </a:rPr>
              <a:t>                             Arterial po2  + po2</a:t>
            </a: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1800">
                <a:cs typeface="Times New Roman" charset="0"/>
              </a:rPr>
              <a:t>                             Drug levels</a:t>
            </a: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1800">
                <a:cs typeface="Times New Roman" charset="0"/>
              </a:rPr>
              <a:t>                                            TFTs</a:t>
            </a: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1800">
                <a:cs typeface="Times New Roman" charset="0"/>
              </a:rPr>
              <a:t>                -</a:t>
            </a:r>
            <a:r>
              <a:rPr lang="en-US" sz="1800" b="1">
                <a:cs typeface="Times New Roman" charset="0"/>
              </a:rPr>
              <a:t>URINE…………</a:t>
            </a:r>
            <a:r>
              <a:rPr lang="en-US" sz="1800">
                <a:cs typeface="Times New Roman" charset="0"/>
              </a:rPr>
              <a:t>Glucose</a:t>
            </a: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1800">
                <a:cs typeface="Times New Roman" charset="0"/>
              </a:rPr>
              <a:t>                                              Ketones</a:t>
            </a: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1800">
                <a:cs typeface="Times New Roman" charset="0"/>
              </a:rPr>
              <a:t>                                              Cells</a:t>
            </a: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1800">
                <a:cs typeface="Times New Roman" charset="0"/>
              </a:rPr>
              <a:t>                                              Protein</a:t>
            </a: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1800">
                <a:cs typeface="Times New Roman" charset="0"/>
              </a:rPr>
              <a:t>                                              Drug screen</a:t>
            </a: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1800">
                <a:cs typeface="Times New Roman" charset="0"/>
              </a:rPr>
              <a:t>                </a:t>
            </a:r>
            <a:r>
              <a:rPr lang="en-US" sz="1800" b="1">
                <a:cs typeface="Times New Roman" charset="0"/>
              </a:rPr>
              <a:t>-ECG</a:t>
            </a:r>
            <a:endParaRPr lang="en-US" sz="1800">
              <a:cs typeface="Times New Roman" charset="0"/>
            </a:endParaRPr>
          </a:p>
          <a:p>
            <a:pPr lvl="1">
              <a:buFontTx/>
              <a:buChar char="•"/>
              <a:tabLst>
                <a:tab pos="342900" algn="l"/>
              </a:tabLst>
            </a:pPr>
            <a:r>
              <a:rPr lang="en-US" sz="1800">
                <a:cs typeface="Times New Roman" charset="0"/>
              </a:rPr>
              <a:t>                -</a:t>
            </a:r>
            <a:r>
              <a:rPr lang="en-US" sz="1800" b="1">
                <a:cs typeface="Times New Roman" charset="0"/>
              </a:rPr>
              <a:t>CXR ,  EEG  ,  SCANS</a:t>
            </a:r>
            <a:r>
              <a:rPr lang="en-US" sz="2800">
                <a:cs typeface="Times New Roman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z="2400" b="1">
                <a:cs typeface="Times New Roman" charset="0"/>
              </a:rPr>
              <a:t>TREATMENT</a:t>
            </a:r>
            <a:r>
              <a:rPr lang="en-US" sz="2400" b="1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sz="2800">
                <a:cs typeface="Times New Roman" charset="0"/>
              </a:rPr>
              <a:t>Basically   treatment is Medical.</a:t>
            </a:r>
          </a:p>
          <a:p>
            <a:r>
              <a:rPr lang="en-US" sz="2800">
                <a:cs typeface="Times New Roman" charset="0"/>
              </a:rPr>
              <a:t>N.B   Medical  emergency-treat underlying cause.</a:t>
            </a:r>
          </a:p>
          <a:p>
            <a:r>
              <a:rPr lang="en-US" sz="2800">
                <a:cs typeface="Times New Roman" charset="0"/>
              </a:rPr>
              <a:t>-Symptomatic Treatment</a:t>
            </a:r>
          </a:p>
          <a:p>
            <a:r>
              <a:rPr lang="en-US" sz="2800">
                <a:cs typeface="Times New Roman" charset="0"/>
              </a:rPr>
              <a:t>-Management of environment</a:t>
            </a:r>
          </a:p>
          <a:p>
            <a:r>
              <a:rPr lang="en-US" sz="2800">
                <a:cs typeface="Times New Roman" charset="0"/>
              </a:rPr>
              <a:t>-Sedation for agitation , anxiety or violence drug of choice………..Haloperidol</a:t>
            </a:r>
            <a:r>
              <a:rPr lang="en-US" sz="28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ocs.google.com/viewer?url=http%3A%2F%2Fmedicine.yale.edu%2Fintmed%2Fgeriatrics%2Ffellowship%2Fclinical%2F316_101889_WilkinsDeliriumElderly.ppt&amp;docid=261d12f3e28e84a67b495c8b088e9056&amp;a=bi&amp;pagenumber=39&amp;w=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18" y="381000"/>
            <a:ext cx="8330482" cy="6251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/>
              <a:t>DELIRIUM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143000" y="1524000"/>
            <a:ext cx="9144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>
              <a:tabLst>
                <a:tab pos="800100" algn="l"/>
              </a:tabLst>
            </a:pPr>
            <a:r>
              <a:rPr lang="en-US" sz="1200">
                <a:cs typeface="Times New Roman" charset="0"/>
              </a:rPr>
              <a:t>-</a:t>
            </a:r>
            <a:r>
              <a:rPr lang="en-US">
                <a:cs typeface="Times New Roman" charset="0"/>
              </a:rPr>
              <a:t>When Present –based on aetiology</a:t>
            </a:r>
          </a:p>
          <a:p>
            <a:pPr indent="-228600" eaLnBrk="0" hangingPunct="0">
              <a:tabLst>
                <a:tab pos="800100" algn="l"/>
              </a:tabLst>
            </a:pPr>
            <a:r>
              <a:rPr lang="en-US">
                <a:cs typeface="Times New Roman" charset="0"/>
              </a:rPr>
              <a:t>Hence </a:t>
            </a:r>
          </a:p>
          <a:p>
            <a:pPr indent="-228600" eaLnBrk="0" hangingPunct="0">
              <a:tabLst>
                <a:tab pos="800100" algn="l"/>
              </a:tabLst>
            </a:pPr>
            <a:r>
              <a:rPr lang="en-US">
                <a:cs typeface="Times New Roman" charset="0"/>
              </a:rPr>
              <a:t>          -Delirium due to General medical condition</a:t>
            </a:r>
          </a:p>
          <a:p>
            <a:pPr indent="-228600" eaLnBrk="0" hangingPunct="0">
              <a:tabLst>
                <a:tab pos="800100" algn="l"/>
              </a:tabLst>
            </a:pPr>
            <a:r>
              <a:rPr lang="en-US">
                <a:cs typeface="Times New Roman" charset="0"/>
              </a:rPr>
              <a:t>          -Substance induced delirium</a:t>
            </a:r>
          </a:p>
          <a:p>
            <a:pPr indent="-228600" eaLnBrk="0" hangingPunct="0">
              <a:tabLst>
                <a:tab pos="800100" algn="l"/>
              </a:tabLst>
            </a:pPr>
            <a:r>
              <a:rPr lang="en-US">
                <a:cs typeface="Times New Roman" charset="0"/>
              </a:rPr>
              <a:t>          -Due to Multiple aetiologies</a:t>
            </a:r>
          </a:p>
          <a:p>
            <a:pPr indent="-228600" eaLnBrk="0" hangingPunct="0">
              <a:tabLst>
                <a:tab pos="800100" algn="l"/>
              </a:tabLst>
            </a:pPr>
            <a:r>
              <a:rPr lang="en-US">
                <a:cs typeface="Times New Roman" charset="0"/>
              </a:rPr>
              <a:t>          -Not otherwise specified</a:t>
            </a:r>
          </a:p>
          <a:p>
            <a:pPr indent="-228600" eaLnBrk="0" hangingPunct="0">
              <a:tabLst>
                <a:tab pos="800100" algn="l"/>
              </a:tabLst>
            </a:pPr>
            <a:r>
              <a:rPr lang="en-US">
                <a:cs typeface="Times New Roman" charset="0"/>
              </a:rPr>
              <a:t>Predisposition:-</a:t>
            </a:r>
          </a:p>
          <a:p>
            <a:pPr indent="-228600" eaLnBrk="0" hangingPunct="0">
              <a:tabLst>
                <a:tab pos="800100" algn="l"/>
              </a:tabLst>
            </a:pPr>
            <a:r>
              <a:rPr lang="en-US">
                <a:cs typeface="Times New Roman" charset="0"/>
              </a:rPr>
              <a:t>1)      Elderly</a:t>
            </a:r>
          </a:p>
          <a:p>
            <a:pPr indent="-228600" eaLnBrk="0" hangingPunct="0">
              <a:tabLst>
                <a:tab pos="800100" algn="l"/>
              </a:tabLst>
            </a:pPr>
            <a:r>
              <a:rPr lang="en-US">
                <a:cs typeface="Times New Roman" charset="0"/>
              </a:rPr>
              <a:t>2)      Low  Cerebral reserve</a:t>
            </a:r>
          </a:p>
          <a:p>
            <a:pPr indent="-228600" eaLnBrk="0" hangingPunct="0">
              <a:tabLst>
                <a:tab pos="800100" algn="l"/>
              </a:tabLst>
            </a:pPr>
            <a:r>
              <a:rPr lang="en-US">
                <a:cs typeface="Times New Roman" charset="0"/>
              </a:rPr>
              <a:t>3)      Post cardiotomy</a:t>
            </a:r>
          </a:p>
          <a:p>
            <a:pPr indent="-228600" eaLnBrk="0" hangingPunct="0">
              <a:tabLst>
                <a:tab pos="800100" algn="l"/>
              </a:tabLst>
            </a:pPr>
            <a:r>
              <a:rPr lang="en-US">
                <a:cs typeface="Times New Roman" charset="0"/>
              </a:rPr>
              <a:t>4)      Burn patients</a:t>
            </a:r>
          </a:p>
          <a:p>
            <a:pPr indent="-228600" eaLnBrk="0" hangingPunct="0">
              <a:tabLst>
                <a:tab pos="800100" algn="l"/>
              </a:tabLst>
            </a:pPr>
            <a:r>
              <a:rPr lang="en-US">
                <a:cs typeface="Times New Roman" charset="0"/>
              </a:rPr>
              <a:t>Drugs dependency in withdrawal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ocs.google.com/viewer?url=http%3A%2F%2Fmedicine.yale.edu%2Fintmed%2Fgeriatrics%2Ffellowship%2Fclinical%2F316_101889_WilkinsDeliriumElderly.ppt&amp;docid=261d12f3e28e84a67b495c8b088e9056&amp;a=bi&amp;pagenumber=40&amp;w=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7978"/>
            <a:ext cx="8530588" cy="6401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SC00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ocs.google.com/viewer?url=http%3A%2F%2Fmedicine.yale.edu%2Fintmed%2Fgeriatrics%2Ffellowship%2Fclinical%2F316_101889_WilkinsDeliriumElderly.ppt&amp;docid=261d12f3e28e84a67b495c8b088e9056&amp;a=bi&amp;pagenumber=4&amp;w=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94"/>
            <a:ext cx="8915400" cy="663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ocs.google.com/viewer?url=http%3A%2F%2Fmedicine.yale.edu%2Fintmed%2Fgeriatrics%2Ffellowship%2Fclinical%2F316_101889_WilkinsDeliriumElderly.ppt&amp;docid=261d12f3e28e84a67b495c8b088e9056&amp;a=bi&amp;pagenumber=5&amp;w=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340"/>
            <a:ext cx="8458200" cy="6347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81000"/>
            <a:ext cx="7772400" cy="1524000"/>
          </a:xfrm>
        </p:spPr>
        <p:txBody>
          <a:bodyPr/>
          <a:lstStyle/>
          <a:p>
            <a:r>
              <a:rPr lang="en-US" sz="2800">
                <a:cs typeface="Times New Roman" charset="0"/>
              </a:rPr>
              <a:t>EPIDEMIOLOGY</a:t>
            </a:r>
            <a:r>
              <a:rPr lang="en-US" sz="280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6858000"/>
          </a:xfrm>
        </p:spPr>
        <p:txBody>
          <a:bodyPr/>
          <a:lstStyle/>
          <a:p>
            <a:r>
              <a:rPr lang="en-US" sz="2400">
                <a:cs typeface="Times New Roman" charset="0"/>
              </a:rPr>
              <a:t>10% of all hospital in-Patients incidence varies with Setting-</a:t>
            </a:r>
          </a:p>
          <a:p>
            <a:r>
              <a:rPr lang="en-US" sz="2400">
                <a:cs typeface="Times New Roman" charset="0"/>
              </a:rPr>
              <a:t>30% of surgical ICU/ Coronary ICUs</a:t>
            </a:r>
          </a:p>
          <a:p>
            <a:r>
              <a:rPr lang="en-US" sz="2400">
                <a:cs typeface="Times New Roman" charset="0"/>
              </a:rPr>
              <a:t>20% of Severe burns</a:t>
            </a:r>
          </a:p>
          <a:p>
            <a:r>
              <a:rPr lang="en-US" sz="2400">
                <a:cs typeface="Times New Roman" charset="0"/>
              </a:rPr>
              <a:t>30-40% of hospitalized   more than 65 yrs olds</a:t>
            </a:r>
          </a:p>
          <a:p>
            <a:r>
              <a:rPr lang="en-US" sz="2400">
                <a:cs typeface="Times New Roman" charset="0"/>
              </a:rPr>
              <a:t>High risk in Children</a:t>
            </a:r>
          </a:p>
          <a:p>
            <a:r>
              <a:rPr lang="en-US" sz="2400">
                <a:cs typeface="Times New Roman" charset="0"/>
              </a:rPr>
              <a:t>Pre-existing brain damage e.g. Dementia, Tumour , Cerebro-vascular- disease.</a:t>
            </a:r>
          </a:p>
          <a:p>
            <a:r>
              <a:rPr lang="en-US" sz="2400">
                <a:cs typeface="Times New Roman" charset="0"/>
              </a:rPr>
              <a:t>History of Delirium</a:t>
            </a:r>
          </a:p>
          <a:p>
            <a:r>
              <a:rPr lang="en-US" sz="2400">
                <a:cs typeface="Times New Roman" charset="0"/>
              </a:rPr>
              <a:t>Alcohol dependency</a:t>
            </a:r>
          </a:p>
          <a:p>
            <a:r>
              <a:rPr lang="en-US" sz="2400">
                <a:cs typeface="Times New Roman" charset="0"/>
              </a:rPr>
              <a:t>Diabetes Mellitus</a:t>
            </a:r>
          </a:p>
          <a:p>
            <a:r>
              <a:rPr lang="en-US" sz="2400">
                <a:cs typeface="Times New Roman" charset="0"/>
              </a:rPr>
              <a:t>Malnutrition</a:t>
            </a:r>
          </a:p>
          <a:p>
            <a:r>
              <a:rPr lang="en-US" sz="2400">
                <a:cs typeface="Times New Roman" charset="0"/>
              </a:rPr>
              <a:t>Sensory deprivation e.g. Black patch</a:t>
            </a:r>
            <a:r>
              <a:rPr lang="en-US" sz="2400"/>
              <a:t> </a:t>
            </a:r>
          </a:p>
          <a:p>
            <a:endParaRPr 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ocs.google.com/viewer?url=http%3A%2F%2Fmedicine.yale.edu%2Fintmed%2Fgeriatrics%2Ffellowship%2Fclinical%2F316_101889_WilkinsDeliriumElderly.ppt&amp;docid=261d12f3e28e84a67b495c8b088e9056&amp;a=bi&amp;pagenumber=15&amp;w=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18" y="304800"/>
            <a:ext cx="8609606" cy="6460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ocs.google.com/viewer?url=http%3A%2F%2Fmedicine.yale.edu%2Fintmed%2Fgeriatrics%2Ffellowship%2Fclinical%2F316_101889_WilkinsDeliriumElderly.ppt&amp;docid=261d12f3e28e84a67b495c8b088e9056&amp;a=bi&amp;pagenumber=16&amp;w=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08" y="457200"/>
            <a:ext cx="8279792" cy="6213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ocs.google.com/viewer?url=http%3A%2F%2Fmedicine.yale.edu%2Fintmed%2Fgeriatrics%2Ffellowship%2Fclinical%2F316_101889_WilkinsDeliriumElderly.ppt&amp;docid=261d12f3e28e84a67b495c8b088e9056&amp;a=bi&amp;pagenumber=17&amp;w=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3759"/>
            <a:ext cx="8001000" cy="600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ocs.google.com/viewer?url=http%3A%2F%2Fmedicine.yale.edu%2Fintmed%2Fgeriatrics%2Ffellowship%2Fclinical%2F316_101889_WilkinsDeliriumElderly.ppt&amp;docid=261d12f3e28e84a67b495c8b088e9056&amp;a=bi&amp;pagenumber=18&amp;w=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64" y="226052"/>
            <a:ext cx="8533736" cy="6403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392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DELIRIUM</vt:lpstr>
      <vt:lpstr>DELIRIUM</vt:lpstr>
      <vt:lpstr>Slide 3</vt:lpstr>
      <vt:lpstr>Slide 4</vt:lpstr>
      <vt:lpstr>EPIDEMIOLOGY </vt:lpstr>
      <vt:lpstr>Slide 6</vt:lpstr>
      <vt:lpstr>Slide 7</vt:lpstr>
      <vt:lpstr>Slide 8</vt:lpstr>
      <vt:lpstr>Slide 9</vt:lpstr>
      <vt:lpstr>CAUSES </vt:lpstr>
      <vt:lpstr>EXTRA-CRANIAL </vt:lpstr>
      <vt:lpstr>EXTRA-CRANIAL</vt:lpstr>
      <vt:lpstr> </vt:lpstr>
      <vt:lpstr>Slide 14</vt:lpstr>
      <vt:lpstr>CLINICAL FEATURES</vt:lpstr>
      <vt:lpstr> </vt:lpstr>
      <vt:lpstr>OBJECTIVE ASSESSMENT OF COGNITION</vt:lpstr>
      <vt:lpstr>TREATMENT 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DELIRIUM</dc:title>
  <dc:creator>Owner</dc:creator>
  <cp:lastModifiedBy>DR PIUS AKIVAGA KIGAMWA</cp:lastModifiedBy>
  <cp:revision>4</cp:revision>
  <dcterms:created xsi:type="dcterms:W3CDTF">2005-09-28T17:06:46Z</dcterms:created>
  <dcterms:modified xsi:type="dcterms:W3CDTF">2014-05-29T07:31:01Z</dcterms:modified>
</cp:coreProperties>
</file>