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86" r:id="rId3"/>
    <p:sldId id="302" r:id="rId4"/>
    <p:sldId id="258" r:id="rId5"/>
    <p:sldId id="261" r:id="rId6"/>
    <p:sldId id="296" r:id="rId7"/>
    <p:sldId id="297" r:id="rId8"/>
    <p:sldId id="298" r:id="rId9"/>
    <p:sldId id="299" r:id="rId10"/>
    <p:sldId id="300" r:id="rId11"/>
    <p:sldId id="301" r:id="rId12"/>
    <p:sldId id="260" r:id="rId13"/>
    <p:sldId id="259" r:id="rId14"/>
    <p:sldId id="295" r:id="rId15"/>
    <p:sldId id="275" r:id="rId16"/>
    <p:sldId id="276" r:id="rId17"/>
    <p:sldId id="282" r:id="rId18"/>
    <p:sldId id="283" r:id="rId19"/>
    <p:sldId id="284" r:id="rId20"/>
    <p:sldId id="277" r:id="rId21"/>
    <p:sldId id="303" r:id="rId22"/>
    <p:sldId id="304" r:id="rId23"/>
    <p:sldId id="279" r:id="rId24"/>
    <p:sldId id="280" r:id="rId25"/>
    <p:sldId id="281" r:id="rId26"/>
    <p:sldId id="278" r:id="rId27"/>
    <p:sldId id="285" r:id="rId28"/>
    <p:sldId id="310" r:id="rId29"/>
    <p:sldId id="262" r:id="rId30"/>
    <p:sldId id="290" r:id="rId31"/>
    <p:sldId id="263" r:id="rId32"/>
    <p:sldId id="266" r:id="rId33"/>
    <p:sldId id="287" r:id="rId34"/>
    <p:sldId id="288" r:id="rId35"/>
    <p:sldId id="289" r:id="rId36"/>
    <p:sldId id="264" r:id="rId37"/>
    <p:sldId id="308" r:id="rId38"/>
    <p:sldId id="309" r:id="rId39"/>
    <p:sldId id="305" r:id="rId40"/>
    <p:sldId id="291" r:id="rId41"/>
    <p:sldId id="306" r:id="rId42"/>
    <p:sldId id="307" r:id="rId43"/>
    <p:sldId id="292" r:id="rId44"/>
    <p:sldId id="293" r:id="rId45"/>
    <p:sldId id="294" r:id="rId46"/>
    <p:sldId id="269" r:id="rId47"/>
    <p:sldId id="270" r:id="rId48"/>
    <p:sldId id="271" r:id="rId49"/>
    <p:sldId id="272" r:id="rId50"/>
    <p:sldId id="273" r:id="rId51"/>
    <p:sldId id="274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3DDE5-CA3A-4F4B-84C3-F3F97AFB0934}" type="doc">
      <dgm:prSet loTypeId="urn:microsoft.com/office/officeart/2005/8/layout/radial3" loCatId="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755E4935-AC79-1049-B7E4-BE18F85A44BC}">
      <dgm:prSet phldrT="[Text]"/>
      <dgm:spPr/>
      <dgm:t>
        <a:bodyPr/>
        <a:lstStyle/>
        <a:p>
          <a:r>
            <a:rPr lang="en-US" dirty="0" smtClean="0"/>
            <a:t>Depression</a:t>
          </a:r>
        </a:p>
        <a:p>
          <a:r>
            <a:rPr lang="en-US" dirty="0" smtClean="0"/>
            <a:t>Interest </a:t>
          </a:r>
          <a:r>
            <a:rPr lang="en-US" dirty="0" smtClean="0">
              <a:latin typeface="+mn-lt"/>
              <a:cs typeface="Calibri"/>
            </a:rPr>
            <a:t>↓</a:t>
          </a:r>
          <a:endParaRPr lang="en-US" dirty="0" smtClean="0"/>
        </a:p>
        <a:p>
          <a:r>
            <a:rPr lang="en-US" dirty="0" smtClean="0"/>
            <a:t>Energy </a:t>
          </a:r>
          <a:r>
            <a:rPr lang="en-US" dirty="0" smtClean="0">
              <a:latin typeface="+mn-lt"/>
              <a:cs typeface="Calibri"/>
            </a:rPr>
            <a:t>↓</a:t>
          </a:r>
          <a:endParaRPr lang="en-US" dirty="0"/>
        </a:p>
      </dgm:t>
    </dgm:pt>
    <dgm:pt modelId="{0CDE0A21-792B-8746-83C3-6EB972F6FF6A}" type="parTrans" cxnId="{A77C40E4-59E8-AC4F-A5FB-F4E8857C4C93}">
      <dgm:prSet/>
      <dgm:spPr/>
      <dgm:t>
        <a:bodyPr/>
        <a:lstStyle/>
        <a:p>
          <a:endParaRPr lang="en-US"/>
        </a:p>
      </dgm:t>
    </dgm:pt>
    <dgm:pt modelId="{164C5737-8740-3749-80E5-E25AB9D11522}" type="sibTrans" cxnId="{A77C40E4-59E8-AC4F-A5FB-F4E8857C4C93}">
      <dgm:prSet/>
      <dgm:spPr/>
      <dgm:t>
        <a:bodyPr/>
        <a:lstStyle/>
        <a:p>
          <a:endParaRPr lang="en-US"/>
        </a:p>
      </dgm:t>
    </dgm:pt>
    <dgm:pt modelId="{E3D7A696-E72D-DB47-9ABC-68A9844F33FD}">
      <dgm:prSet phldrT="[Text]"/>
      <dgm:spPr/>
      <dgm:t>
        <a:bodyPr/>
        <a:lstStyle/>
        <a:p>
          <a:r>
            <a:rPr lang="en-US" dirty="0" smtClean="0"/>
            <a:t>Attention </a:t>
          </a:r>
          <a:r>
            <a:rPr lang="en-US" dirty="0" smtClean="0">
              <a:latin typeface="+mn-lt"/>
              <a:cs typeface="Calibri"/>
            </a:rPr>
            <a:t>↓</a:t>
          </a:r>
          <a:endParaRPr lang="en-US" dirty="0"/>
        </a:p>
      </dgm:t>
    </dgm:pt>
    <dgm:pt modelId="{B469480A-FF80-F04A-9402-C64F00BD5CA0}" type="parTrans" cxnId="{67852DA3-F2C5-8D4B-9B0C-58D1D85055D4}">
      <dgm:prSet/>
      <dgm:spPr/>
      <dgm:t>
        <a:bodyPr/>
        <a:lstStyle/>
        <a:p>
          <a:endParaRPr lang="en-US"/>
        </a:p>
      </dgm:t>
    </dgm:pt>
    <dgm:pt modelId="{85662A64-ACE5-C94F-A9D9-59D6FDB49768}" type="sibTrans" cxnId="{67852DA3-F2C5-8D4B-9B0C-58D1D85055D4}">
      <dgm:prSet/>
      <dgm:spPr/>
      <dgm:t>
        <a:bodyPr/>
        <a:lstStyle/>
        <a:p>
          <a:endParaRPr lang="en-US"/>
        </a:p>
      </dgm:t>
    </dgm:pt>
    <dgm:pt modelId="{0D8722BC-B2FB-604F-9A9F-A17464927DF4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Guilt</a:t>
          </a:r>
        </a:p>
        <a:p>
          <a:endParaRPr lang="en-US" dirty="0"/>
        </a:p>
      </dgm:t>
    </dgm:pt>
    <dgm:pt modelId="{1D86C995-C08D-2941-82D5-2420E54578EF}" type="parTrans" cxnId="{8E1769FD-FE20-9147-B977-9E7D86A0A19D}">
      <dgm:prSet/>
      <dgm:spPr/>
      <dgm:t>
        <a:bodyPr/>
        <a:lstStyle/>
        <a:p>
          <a:endParaRPr lang="en-US"/>
        </a:p>
      </dgm:t>
    </dgm:pt>
    <dgm:pt modelId="{F7FC4352-E7AE-4643-AE8C-2ADADDEA6011}" type="sibTrans" cxnId="{8E1769FD-FE20-9147-B977-9E7D86A0A19D}">
      <dgm:prSet/>
      <dgm:spPr/>
      <dgm:t>
        <a:bodyPr/>
        <a:lstStyle/>
        <a:p>
          <a:endParaRPr lang="en-US"/>
        </a:p>
      </dgm:t>
    </dgm:pt>
    <dgm:pt modelId="{EE9FF06F-4664-BA4C-AAC9-F15D09D2839D}">
      <dgm:prSet phldrT="[Text]"/>
      <dgm:spPr/>
      <dgm:t>
        <a:bodyPr/>
        <a:lstStyle/>
        <a:p>
          <a:r>
            <a:rPr lang="en-US" dirty="0" smtClean="0"/>
            <a:t>Sleep </a:t>
          </a:r>
          <a:r>
            <a:rPr lang="en-US" dirty="0" smtClean="0">
              <a:latin typeface="Calibri"/>
              <a:cs typeface="Calibri"/>
            </a:rPr>
            <a:t>↓</a:t>
          </a:r>
          <a:endParaRPr lang="en-US" dirty="0" smtClean="0"/>
        </a:p>
        <a:p>
          <a:r>
            <a:rPr lang="en-US" dirty="0" smtClean="0"/>
            <a:t>Appetite</a:t>
          </a:r>
          <a:r>
            <a:rPr lang="en-US" dirty="0" smtClean="0">
              <a:latin typeface="+mn-lt"/>
              <a:cs typeface="Calibri"/>
            </a:rPr>
            <a:t>↓</a:t>
          </a:r>
          <a:endParaRPr lang="en-US" dirty="0"/>
        </a:p>
      </dgm:t>
    </dgm:pt>
    <dgm:pt modelId="{FDCAA46E-237C-0244-9600-9C4E2B8FF971}" type="parTrans" cxnId="{E48D91E1-E199-BA46-A788-431A5EE741E4}">
      <dgm:prSet/>
      <dgm:spPr/>
      <dgm:t>
        <a:bodyPr/>
        <a:lstStyle/>
        <a:p>
          <a:endParaRPr lang="en-US"/>
        </a:p>
      </dgm:t>
    </dgm:pt>
    <dgm:pt modelId="{15A25EBA-0B68-764F-857F-6FD8412FEC8E}" type="sibTrans" cxnId="{E48D91E1-E199-BA46-A788-431A5EE741E4}">
      <dgm:prSet/>
      <dgm:spPr/>
      <dgm:t>
        <a:bodyPr/>
        <a:lstStyle/>
        <a:p>
          <a:endParaRPr lang="en-US"/>
        </a:p>
      </dgm:t>
    </dgm:pt>
    <dgm:pt modelId="{3B31158A-4350-884C-A192-88D9CFDAC7F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Self Depreciation</a:t>
          </a:r>
        </a:p>
      </dgm:t>
    </dgm:pt>
    <dgm:pt modelId="{C59A32A0-3E2C-914F-997C-E61119317776}" type="parTrans" cxnId="{511BC262-4F79-2046-B813-241497E3B7D2}">
      <dgm:prSet/>
      <dgm:spPr/>
      <dgm:t>
        <a:bodyPr/>
        <a:lstStyle/>
        <a:p>
          <a:endParaRPr lang="en-US"/>
        </a:p>
      </dgm:t>
    </dgm:pt>
    <dgm:pt modelId="{7C22A9B3-A278-D046-8B59-23BAE460169D}" type="sibTrans" cxnId="{511BC262-4F79-2046-B813-241497E3B7D2}">
      <dgm:prSet/>
      <dgm:spPr/>
      <dgm:t>
        <a:bodyPr/>
        <a:lstStyle/>
        <a:p>
          <a:endParaRPr lang="en-US"/>
        </a:p>
      </dgm:t>
    </dgm:pt>
    <dgm:pt modelId="{0FC1EBD3-0156-FD47-AF20-9F7412A2A73D}">
      <dgm:prSet/>
      <dgm:spPr/>
      <dgm:t>
        <a:bodyPr/>
        <a:lstStyle/>
        <a:p>
          <a:r>
            <a:rPr lang="en-US" dirty="0" smtClean="0"/>
            <a:t>Suicidal ideas/ plans</a:t>
          </a:r>
          <a:endParaRPr lang="en-US" dirty="0"/>
        </a:p>
      </dgm:t>
    </dgm:pt>
    <dgm:pt modelId="{777DA12B-9B47-2146-A2F9-FED46A16FDBF}" type="parTrans" cxnId="{99A2D252-D8AB-7F4C-9168-48D9D6CA05D4}">
      <dgm:prSet/>
      <dgm:spPr/>
      <dgm:t>
        <a:bodyPr/>
        <a:lstStyle/>
        <a:p>
          <a:endParaRPr lang="en-US"/>
        </a:p>
      </dgm:t>
    </dgm:pt>
    <dgm:pt modelId="{BF7597F8-4760-0E48-A757-369006256936}" type="sibTrans" cxnId="{99A2D252-D8AB-7F4C-9168-48D9D6CA05D4}">
      <dgm:prSet/>
      <dgm:spPr/>
      <dgm:t>
        <a:bodyPr/>
        <a:lstStyle/>
        <a:p>
          <a:endParaRPr lang="en-US"/>
        </a:p>
      </dgm:t>
    </dgm:pt>
    <dgm:pt modelId="{CDF1A083-3835-9E41-8355-717AA6C0ABCE}">
      <dgm:prSet/>
      <dgm:spPr/>
      <dgm:t>
        <a:bodyPr/>
        <a:lstStyle/>
        <a:p>
          <a:r>
            <a:rPr lang="en-US" dirty="0" smtClean="0"/>
            <a:t>Pessimism </a:t>
          </a:r>
          <a:endParaRPr lang="en-US" dirty="0"/>
        </a:p>
      </dgm:t>
    </dgm:pt>
    <dgm:pt modelId="{D4034868-6569-6049-9AA9-3EDE5B891D49}" type="parTrans" cxnId="{C99C06A8-34CF-E449-80EA-5A680FBD4D6A}">
      <dgm:prSet/>
      <dgm:spPr/>
      <dgm:t>
        <a:bodyPr/>
        <a:lstStyle/>
        <a:p>
          <a:endParaRPr lang="en-US"/>
        </a:p>
      </dgm:t>
    </dgm:pt>
    <dgm:pt modelId="{399BC2D2-B672-C84E-B8D2-8577535F1EBF}" type="sibTrans" cxnId="{C99C06A8-34CF-E449-80EA-5A680FBD4D6A}">
      <dgm:prSet/>
      <dgm:spPr/>
      <dgm:t>
        <a:bodyPr/>
        <a:lstStyle/>
        <a:p>
          <a:endParaRPr lang="en-US"/>
        </a:p>
      </dgm:t>
    </dgm:pt>
    <dgm:pt modelId="{65949FCD-73F8-584F-821E-D685C4886443}" type="pres">
      <dgm:prSet presAssocID="{C7B3DDE5-CA3A-4F4B-84C3-F3F97AFB09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C540B8-C1C3-5A4A-97B4-A86F660C945C}" type="pres">
      <dgm:prSet presAssocID="{C7B3DDE5-CA3A-4F4B-84C3-F3F97AFB0934}" presName="radial" presStyleCnt="0">
        <dgm:presLayoutVars>
          <dgm:animLvl val="ctr"/>
        </dgm:presLayoutVars>
      </dgm:prSet>
      <dgm:spPr/>
    </dgm:pt>
    <dgm:pt modelId="{34880573-C471-3647-A2FF-4BA86F6C012E}" type="pres">
      <dgm:prSet presAssocID="{755E4935-AC79-1049-B7E4-BE18F85A44BC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8EE9781C-5B0B-B043-9418-915FA062E236}" type="pres">
      <dgm:prSet presAssocID="{E3D7A696-E72D-DB47-9ABC-68A9844F33FD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1D3C0-4079-5341-870F-B66589229805}" type="pres">
      <dgm:prSet presAssocID="{0D8722BC-B2FB-604F-9A9F-A17464927DF4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59853-FF31-2E47-8AE2-26F4DED1290B}" type="pres">
      <dgm:prSet presAssocID="{0FC1EBD3-0156-FD47-AF20-9F7412A2A73D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18B2F5-4D20-3348-A464-25995A77D3D4}" type="pres">
      <dgm:prSet presAssocID="{CDF1A083-3835-9E41-8355-717AA6C0ABCE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90016-58C0-104E-AD02-3B43FAB0CF66}" type="pres">
      <dgm:prSet presAssocID="{EE9FF06F-4664-BA4C-AAC9-F15D09D2839D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D134A-E1AF-6D45-85A7-3248E404E23E}" type="pres">
      <dgm:prSet presAssocID="{3B31158A-4350-884C-A192-88D9CFDAC7F3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72F301-D8BC-40C9-AE56-E745485A2DAC}" type="presOf" srcId="{CDF1A083-3835-9E41-8355-717AA6C0ABCE}" destId="{A918B2F5-4D20-3348-A464-25995A77D3D4}" srcOrd="0" destOrd="0" presId="urn:microsoft.com/office/officeart/2005/8/layout/radial3"/>
    <dgm:cxn modelId="{C99C06A8-34CF-E449-80EA-5A680FBD4D6A}" srcId="{755E4935-AC79-1049-B7E4-BE18F85A44BC}" destId="{CDF1A083-3835-9E41-8355-717AA6C0ABCE}" srcOrd="3" destOrd="0" parTransId="{D4034868-6569-6049-9AA9-3EDE5B891D49}" sibTransId="{399BC2D2-B672-C84E-B8D2-8577535F1EBF}"/>
    <dgm:cxn modelId="{511BC262-4F79-2046-B813-241497E3B7D2}" srcId="{755E4935-AC79-1049-B7E4-BE18F85A44BC}" destId="{3B31158A-4350-884C-A192-88D9CFDAC7F3}" srcOrd="5" destOrd="0" parTransId="{C59A32A0-3E2C-914F-997C-E61119317776}" sibTransId="{7C22A9B3-A278-D046-8B59-23BAE460169D}"/>
    <dgm:cxn modelId="{FD86A33A-203F-4043-B72F-9E35352D49FD}" type="presOf" srcId="{EE9FF06F-4664-BA4C-AAC9-F15D09D2839D}" destId="{1E090016-58C0-104E-AD02-3B43FAB0CF66}" srcOrd="0" destOrd="0" presId="urn:microsoft.com/office/officeart/2005/8/layout/radial3"/>
    <dgm:cxn modelId="{8E1769FD-FE20-9147-B977-9E7D86A0A19D}" srcId="{755E4935-AC79-1049-B7E4-BE18F85A44BC}" destId="{0D8722BC-B2FB-604F-9A9F-A17464927DF4}" srcOrd="1" destOrd="0" parTransId="{1D86C995-C08D-2941-82D5-2420E54578EF}" sibTransId="{F7FC4352-E7AE-4643-AE8C-2ADADDEA6011}"/>
    <dgm:cxn modelId="{BD26487B-C48A-4BE9-9A41-9B4C71667B5E}" type="presOf" srcId="{C7B3DDE5-CA3A-4F4B-84C3-F3F97AFB0934}" destId="{65949FCD-73F8-584F-821E-D685C4886443}" srcOrd="0" destOrd="0" presId="urn:microsoft.com/office/officeart/2005/8/layout/radial3"/>
    <dgm:cxn modelId="{9B6A7A03-62EA-44E7-8AC3-A7804338D6E5}" type="presOf" srcId="{0FC1EBD3-0156-FD47-AF20-9F7412A2A73D}" destId="{63459853-FF31-2E47-8AE2-26F4DED1290B}" srcOrd="0" destOrd="0" presId="urn:microsoft.com/office/officeart/2005/8/layout/radial3"/>
    <dgm:cxn modelId="{E48D91E1-E199-BA46-A788-431A5EE741E4}" srcId="{755E4935-AC79-1049-B7E4-BE18F85A44BC}" destId="{EE9FF06F-4664-BA4C-AAC9-F15D09D2839D}" srcOrd="4" destOrd="0" parTransId="{FDCAA46E-237C-0244-9600-9C4E2B8FF971}" sibTransId="{15A25EBA-0B68-764F-857F-6FD8412FEC8E}"/>
    <dgm:cxn modelId="{DB499DAC-6BA6-4C8A-9B66-2795303AE91B}" type="presOf" srcId="{0D8722BC-B2FB-604F-9A9F-A17464927DF4}" destId="{0961D3C0-4079-5341-870F-B66589229805}" srcOrd="0" destOrd="0" presId="urn:microsoft.com/office/officeart/2005/8/layout/radial3"/>
    <dgm:cxn modelId="{63C7C850-4A13-4584-99B6-1D74E5551AD1}" type="presOf" srcId="{755E4935-AC79-1049-B7E4-BE18F85A44BC}" destId="{34880573-C471-3647-A2FF-4BA86F6C012E}" srcOrd="0" destOrd="0" presId="urn:microsoft.com/office/officeart/2005/8/layout/radial3"/>
    <dgm:cxn modelId="{F104C340-5E97-498D-ABC4-61E66693068D}" type="presOf" srcId="{3B31158A-4350-884C-A192-88D9CFDAC7F3}" destId="{180D134A-E1AF-6D45-85A7-3248E404E23E}" srcOrd="0" destOrd="0" presId="urn:microsoft.com/office/officeart/2005/8/layout/radial3"/>
    <dgm:cxn modelId="{E4222E58-0D8A-4914-9C41-582357D99EA6}" type="presOf" srcId="{E3D7A696-E72D-DB47-9ABC-68A9844F33FD}" destId="{8EE9781C-5B0B-B043-9418-915FA062E236}" srcOrd="0" destOrd="0" presId="urn:microsoft.com/office/officeart/2005/8/layout/radial3"/>
    <dgm:cxn modelId="{A77C40E4-59E8-AC4F-A5FB-F4E8857C4C93}" srcId="{C7B3DDE5-CA3A-4F4B-84C3-F3F97AFB0934}" destId="{755E4935-AC79-1049-B7E4-BE18F85A44BC}" srcOrd="0" destOrd="0" parTransId="{0CDE0A21-792B-8746-83C3-6EB972F6FF6A}" sibTransId="{164C5737-8740-3749-80E5-E25AB9D11522}"/>
    <dgm:cxn modelId="{67852DA3-F2C5-8D4B-9B0C-58D1D85055D4}" srcId="{755E4935-AC79-1049-B7E4-BE18F85A44BC}" destId="{E3D7A696-E72D-DB47-9ABC-68A9844F33FD}" srcOrd="0" destOrd="0" parTransId="{B469480A-FF80-F04A-9402-C64F00BD5CA0}" sibTransId="{85662A64-ACE5-C94F-A9D9-59D6FDB49768}"/>
    <dgm:cxn modelId="{99A2D252-D8AB-7F4C-9168-48D9D6CA05D4}" srcId="{755E4935-AC79-1049-B7E4-BE18F85A44BC}" destId="{0FC1EBD3-0156-FD47-AF20-9F7412A2A73D}" srcOrd="2" destOrd="0" parTransId="{777DA12B-9B47-2146-A2F9-FED46A16FDBF}" sibTransId="{BF7597F8-4760-0E48-A757-369006256936}"/>
    <dgm:cxn modelId="{60D8E7D2-0BC5-4CC2-A514-92CD9EE3FCA2}" type="presParOf" srcId="{65949FCD-73F8-584F-821E-D685C4886443}" destId="{A1C540B8-C1C3-5A4A-97B4-A86F660C945C}" srcOrd="0" destOrd="0" presId="urn:microsoft.com/office/officeart/2005/8/layout/radial3"/>
    <dgm:cxn modelId="{4EDB61D4-0AED-40C9-9ABB-A274E0F26F34}" type="presParOf" srcId="{A1C540B8-C1C3-5A4A-97B4-A86F660C945C}" destId="{34880573-C471-3647-A2FF-4BA86F6C012E}" srcOrd="0" destOrd="0" presId="urn:microsoft.com/office/officeart/2005/8/layout/radial3"/>
    <dgm:cxn modelId="{701EC8B3-F2AD-479E-BA07-1D9B43A2B563}" type="presParOf" srcId="{A1C540B8-C1C3-5A4A-97B4-A86F660C945C}" destId="{8EE9781C-5B0B-B043-9418-915FA062E236}" srcOrd="1" destOrd="0" presId="urn:microsoft.com/office/officeart/2005/8/layout/radial3"/>
    <dgm:cxn modelId="{870A9C04-2CB0-4CA3-87BC-5A3622B5551D}" type="presParOf" srcId="{A1C540B8-C1C3-5A4A-97B4-A86F660C945C}" destId="{0961D3C0-4079-5341-870F-B66589229805}" srcOrd="2" destOrd="0" presId="urn:microsoft.com/office/officeart/2005/8/layout/radial3"/>
    <dgm:cxn modelId="{41B5D3B1-B7F1-43AC-A50B-4102213A033D}" type="presParOf" srcId="{A1C540B8-C1C3-5A4A-97B4-A86F660C945C}" destId="{63459853-FF31-2E47-8AE2-26F4DED1290B}" srcOrd="3" destOrd="0" presId="urn:microsoft.com/office/officeart/2005/8/layout/radial3"/>
    <dgm:cxn modelId="{38A1551E-95F5-4567-99C3-D86B8DD70181}" type="presParOf" srcId="{A1C540B8-C1C3-5A4A-97B4-A86F660C945C}" destId="{A918B2F5-4D20-3348-A464-25995A77D3D4}" srcOrd="4" destOrd="0" presId="urn:microsoft.com/office/officeart/2005/8/layout/radial3"/>
    <dgm:cxn modelId="{41115A28-0463-4BD7-9CBB-BB47163B1ABA}" type="presParOf" srcId="{A1C540B8-C1C3-5A4A-97B4-A86F660C945C}" destId="{1E090016-58C0-104E-AD02-3B43FAB0CF66}" srcOrd="5" destOrd="0" presId="urn:microsoft.com/office/officeart/2005/8/layout/radial3"/>
    <dgm:cxn modelId="{39798A98-64FC-4F0C-8DEA-A094A4F14C2A}" type="presParOf" srcId="{A1C540B8-C1C3-5A4A-97B4-A86F660C945C}" destId="{180D134A-E1AF-6D45-85A7-3248E404E23E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880573-C471-3647-A2FF-4BA86F6C012E}">
      <dsp:nvSpPr>
        <dsp:cNvPr id="0" name=""/>
        <dsp:cNvSpPr/>
      </dsp:nvSpPr>
      <dsp:spPr>
        <a:xfrm>
          <a:off x="2816523" y="967085"/>
          <a:ext cx="2409229" cy="240922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Depression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Interest </a:t>
          </a:r>
          <a:r>
            <a:rPr lang="en-US" sz="2800" kern="1200" dirty="0" smtClean="0">
              <a:latin typeface="+mn-lt"/>
              <a:cs typeface="Calibri"/>
            </a:rPr>
            <a:t>↓</a:t>
          </a:r>
          <a:endParaRPr lang="en-US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Energy </a:t>
          </a:r>
          <a:r>
            <a:rPr lang="en-US" sz="2800" kern="1200" dirty="0" smtClean="0">
              <a:latin typeface="+mn-lt"/>
              <a:cs typeface="Calibri"/>
            </a:rPr>
            <a:t>↓</a:t>
          </a:r>
          <a:endParaRPr lang="en-US" sz="2800" kern="1200" dirty="0"/>
        </a:p>
      </dsp:txBody>
      <dsp:txXfrm>
        <a:off x="2816523" y="967085"/>
        <a:ext cx="2409229" cy="2409229"/>
      </dsp:txXfrm>
    </dsp:sp>
    <dsp:sp modelId="{8EE9781C-5B0B-B043-9418-915FA062E236}">
      <dsp:nvSpPr>
        <dsp:cNvPr id="0" name=""/>
        <dsp:cNvSpPr/>
      </dsp:nvSpPr>
      <dsp:spPr>
        <a:xfrm>
          <a:off x="3418830" y="430"/>
          <a:ext cx="1204614" cy="120461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Attention </a:t>
          </a:r>
          <a:r>
            <a:rPr lang="en-US" sz="1200" kern="1200" dirty="0" smtClean="0">
              <a:latin typeface="+mn-lt"/>
              <a:cs typeface="Calibri"/>
            </a:rPr>
            <a:t>↓</a:t>
          </a:r>
          <a:endParaRPr lang="en-US" sz="1200" kern="1200" dirty="0"/>
        </a:p>
      </dsp:txBody>
      <dsp:txXfrm>
        <a:off x="3418830" y="430"/>
        <a:ext cx="1204614" cy="1204614"/>
      </dsp:txXfrm>
    </dsp:sp>
    <dsp:sp modelId="{0961D3C0-4079-5341-870F-B66589229805}">
      <dsp:nvSpPr>
        <dsp:cNvPr id="0" name=""/>
        <dsp:cNvSpPr/>
      </dsp:nvSpPr>
      <dsp:spPr>
        <a:xfrm>
          <a:off x="4777591" y="784911"/>
          <a:ext cx="1204614" cy="1204614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Guilt</a:t>
          </a:r>
        </a:p>
        <a:p>
          <a:pPr lvl="0" algn="ctr">
            <a:spcBef>
              <a:spcPct val="0"/>
            </a:spcBef>
          </a:pPr>
          <a:endParaRPr lang="en-US" sz="1200" kern="1200" dirty="0"/>
        </a:p>
      </dsp:txBody>
      <dsp:txXfrm>
        <a:off x="4777591" y="784911"/>
        <a:ext cx="1204614" cy="1204614"/>
      </dsp:txXfrm>
    </dsp:sp>
    <dsp:sp modelId="{63459853-FF31-2E47-8AE2-26F4DED1290B}">
      <dsp:nvSpPr>
        <dsp:cNvPr id="0" name=""/>
        <dsp:cNvSpPr/>
      </dsp:nvSpPr>
      <dsp:spPr>
        <a:xfrm>
          <a:off x="4777591" y="2353873"/>
          <a:ext cx="1204614" cy="1204614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Suicidal ideas/ plans</a:t>
          </a:r>
          <a:endParaRPr lang="en-US" sz="1200" kern="1200" dirty="0"/>
        </a:p>
      </dsp:txBody>
      <dsp:txXfrm>
        <a:off x="4777591" y="2353873"/>
        <a:ext cx="1204614" cy="1204614"/>
      </dsp:txXfrm>
    </dsp:sp>
    <dsp:sp modelId="{A918B2F5-4D20-3348-A464-25995A77D3D4}">
      <dsp:nvSpPr>
        <dsp:cNvPr id="0" name=""/>
        <dsp:cNvSpPr/>
      </dsp:nvSpPr>
      <dsp:spPr>
        <a:xfrm>
          <a:off x="3418830" y="3138355"/>
          <a:ext cx="1204614" cy="1204614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Pessimism </a:t>
          </a:r>
          <a:endParaRPr lang="en-US" sz="1200" kern="1200" dirty="0"/>
        </a:p>
      </dsp:txBody>
      <dsp:txXfrm>
        <a:off x="3418830" y="3138355"/>
        <a:ext cx="1204614" cy="1204614"/>
      </dsp:txXfrm>
    </dsp:sp>
    <dsp:sp modelId="{1E090016-58C0-104E-AD02-3B43FAB0CF66}">
      <dsp:nvSpPr>
        <dsp:cNvPr id="0" name=""/>
        <dsp:cNvSpPr/>
      </dsp:nvSpPr>
      <dsp:spPr>
        <a:xfrm>
          <a:off x="2060069" y="2353873"/>
          <a:ext cx="1204614" cy="120461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Sleep </a:t>
          </a:r>
          <a:r>
            <a:rPr lang="en-US" sz="1200" kern="1200" dirty="0" smtClean="0">
              <a:latin typeface="Calibri"/>
              <a:cs typeface="Calibri"/>
            </a:rPr>
            <a:t>↓</a:t>
          </a: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Appetite</a:t>
          </a:r>
          <a:r>
            <a:rPr lang="en-US" sz="1200" kern="1200" dirty="0" smtClean="0">
              <a:latin typeface="+mn-lt"/>
              <a:cs typeface="Calibri"/>
            </a:rPr>
            <a:t>↓</a:t>
          </a:r>
          <a:endParaRPr lang="en-US" sz="1200" kern="1200" dirty="0"/>
        </a:p>
      </dsp:txBody>
      <dsp:txXfrm>
        <a:off x="2060069" y="2353873"/>
        <a:ext cx="1204614" cy="1204614"/>
      </dsp:txXfrm>
    </dsp:sp>
    <dsp:sp modelId="{180D134A-E1AF-6D45-85A7-3248E404E23E}">
      <dsp:nvSpPr>
        <dsp:cNvPr id="0" name=""/>
        <dsp:cNvSpPr/>
      </dsp:nvSpPr>
      <dsp:spPr>
        <a:xfrm>
          <a:off x="2060069" y="784911"/>
          <a:ext cx="1204614" cy="120461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Self Depreciation</a:t>
          </a:r>
        </a:p>
      </dsp:txBody>
      <dsp:txXfrm>
        <a:off x="2060069" y="784911"/>
        <a:ext cx="1204614" cy="1204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F806-41F4-48D7-BF31-8256AC336F23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2459C-7094-4367-80E4-03092BD30B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92028-9242-4AE4-8C6A-20231DFFB4D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E30D-C9C3-476E-AB9A-AD0352583311}" type="datetimeFigureOut">
              <a:rPr lang="en-US" smtClean="0"/>
              <a:pPr/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1B316-F7D7-44DD-818D-DBBA60B4C75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Depression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Persistent mood [affective] disorder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Rarely if ever sufficiently severe to reach hypomania or mild depression.</a:t>
            </a:r>
          </a:p>
          <a:p>
            <a:pPr eaLnBrk="1" hangingPunct="1"/>
            <a:r>
              <a:rPr lang="en-GB" smtClean="0"/>
              <a:t>At least one year.</a:t>
            </a:r>
          </a:p>
          <a:p>
            <a:pPr eaLnBrk="1" hangingPunct="1"/>
            <a:r>
              <a:rPr lang="en-GB" smtClean="0"/>
              <a:t>Eg. Dysthymia</a:t>
            </a:r>
          </a:p>
          <a:p>
            <a:pPr eaLnBrk="1" hangingPunct="1"/>
            <a:r>
              <a:rPr lang="en-GB" smtClean="0"/>
              <a:t>Excludes bereavement (lasting </a:t>
            </a:r>
            <a:r>
              <a:rPr lang="en-GB" smtClean="0">
                <a:solidFill>
                  <a:srgbClr val="FF0000"/>
                </a:solidFill>
              </a:rPr>
              <a:t>&lt;2y</a:t>
            </a:r>
            <a:r>
              <a:rPr lang="en-GB" smtClean="0"/>
              <a:t>)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Somatic Syndrome ICD-10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3000" dirty="0" smtClean="0"/>
              <a:t>“scientific status...questionable...can also be ignored”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3000" dirty="0" smtClean="0"/>
              <a:t>At least </a:t>
            </a:r>
            <a:r>
              <a:rPr lang="en-GB" sz="3000" dirty="0" smtClean="0">
                <a:solidFill>
                  <a:srgbClr val="FF3300"/>
                </a:solidFill>
              </a:rPr>
              <a:t>four</a:t>
            </a:r>
            <a:r>
              <a:rPr lang="en-GB" sz="3000" dirty="0" smtClean="0"/>
              <a:t>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Loss of interest or pleasure in activities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Diurnal variation (worse in the mornings)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EMW (2h)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Psychomotor retardation/agitation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Lack of emotional reactivity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endParaRPr lang="en-GB" sz="2600" dirty="0" smtClean="0"/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Weight loss (5% in one month)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Loss of appetite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600" dirty="0" smtClean="0"/>
              <a:t>Loss of libido</a:t>
            </a:r>
          </a:p>
          <a:p>
            <a:pPr lvl="1" eaLnBrk="1" hangingPunct="1">
              <a:lnSpc>
                <a:spcPct val="80000"/>
              </a:lnSpc>
              <a:buNone/>
              <a:defRPr/>
            </a:pPr>
            <a:endParaRPr lang="en-GB" sz="26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en-GB" sz="2200" dirty="0" smtClean="0"/>
              <a:t>	Mnemonic: DEAR (Depression, Early waking, </a:t>
            </a:r>
            <a:r>
              <a:rPr lang="en-GB" sz="2200" dirty="0" err="1" smtClean="0"/>
              <a:t>Anergia</a:t>
            </a:r>
            <a:r>
              <a:rPr lang="en-GB" sz="2200" dirty="0" smtClean="0"/>
              <a:t>, Retardation) WALI (weight ↓; Appetite↓; Libido ↓)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Depression: 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3800" dirty="0" smtClean="0"/>
              <a:t>Mild depressive episode</a:t>
            </a:r>
          </a:p>
          <a:p>
            <a:pPr lvl="1"/>
            <a:r>
              <a:rPr lang="en-GB" dirty="0" smtClean="0"/>
              <a:t>2 or 3 symptoms</a:t>
            </a:r>
          </a:p>
          <a:p>
            <a:pPr lvl="1"/>
            <a:r>
              <a:rPr lang="en-GB" dirty="0" smtClean="0"/>
              <a:t>Patient usually distressed but  function not greatly affected </a:t>
            </a:r>
          </a:p>
          <a:p>
            <a:r>
              <a:rPr lang="en-GB" sz="3800" dirty="0" smtClean="0"/>
              <a:t>Moderate depressive episode</a:t>
            </a:r>
          </a:p>
          <a:p>
            <a:pPr lvl="1"/>
            <a:r>
              <a:rPr lang="en-GB" dirty="0" smtClean="0"/>
              <a:t>4 or more symptoms</a:t>
            </a:r>
          </a:p>
          <a:p>
            <a:pPr lvl="1"/>
            <a:r>
              <a:rPr lang="en-GB" dirty="0" smtClean="0"/>
              <a:t>Great difficulty in continuing with ordinary activities</a:t>
            </a:r>
          </a:p>
          <a:p>
            <a:r>
              <a:rPr lang="en-GB" sz="3800" dirty="0" smtClean="0"/>
              <a:t>Severe depressive episode without psychotic symptoms</a:t>
            </a:r>
          </a:p>
          <a:p>
            <a:pPr lvl="1"/>
            <a:r>
              <a:rPr lang="en-GB" dirty="0" smtClean="0"/>
              <a:t>Several symptoms present: marked and distressing</a:t>
            </a:r>
          </a:p>
          <a:p>
            <a:pPr lvl="1"/>
            <a:r>
              <a:rPr lang="en-GB" dirty="0" smtClean="0"/>
              <a:t>Loss of self esteem, ideas of worthlessness or guilt, suicidal ideas or acts; symptoms of the somatic type</a:t>
            </a:r>
          </a:p>
          <a:p>
            <a:r>
              <a:rPr lang="en-GB" sz="3800" dirty="0" smtClean="0"/>
              <a:t>Severe depressive episode with psychotic symptoms</a:t>
            </a:r>
          </a:p>
          <a:p>
            <a:pPr lvl="1"/>
            <a:r>
              <a:rPr lang="en-GB" dirty="0" smtClean="0"/>
              <a:t>As above plus hallucinations, delusions, psychomotor retardation or stupor</a:t>
            </a:r>
          </a:p>
          <a:p>
            <a:pPr lvl="1"/>
            <a:r>
              <a:rPr lang="en-GB" dirty="0" smtClean="0"/>
              <a:t>Ordinary social activities are impossible</a:t>
            </a:r>
          </a:p>
          <a:p>
            <a:pPr lvl="1"/>
            <a:r>
              <a:rPr lang="en-GB" dirty="0" smtClean="0"/>
              <a:t>Hallucinations and delusions may or may not be mood congruent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Depressive symptoms of the somatic syndrome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Mood worse in the morning</a:t>
            </a:r>
          </a:p>
          <a:p>
            <a:r>
              <a:rPr lang="en-GB" dirty="0" smtClean="0"/>
              <a:t>Decreased interests or pleasure</a:t>
            </a:r>
          </a:p>
          <a:p>
            <a:r>
              <a:rPr lang="en-GB" dirty="0" smtClean="0"/>
              <a:t>Early morning wakening</a:t>
            </a:r>
          </a:p>
          <a:p>
            <a:r>
              <a:rPr lang="en-GB" dirty="0" smtClean="0"/>
              <a:t>Decreased appetite or weight loss</a:t>
            </a:r>
          </a:p>
          <a:p>
            <a:r>
              <a:rPr lang="en-GB" dirty="0" smtClean="0"/>
              <a:t>Psychomotor retardation or agitation</a:t>
            </a:r>
          </a:p>
          <a:p>
            <a:r>
              <a:rPr lang="en-GB" dirty="0" smtClean="0"/>
              <a:t>Decreased emotional reactivity</a:t>
            </a:r>
          </a:p>
          <a:p>
            <a:r>
              <a:rPr lang="en-GB" dirty="0" smtClean="0"/>
              <a:t>Decreased libido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200" b="1" dirty="0" smtClean="0"/>
              <a:t>D</a:t>
            </a:r>
            <a:r>
              <a:rPr lang="en-GB" sz="2200" dirty="0" smtClean="0"/>
              <a:t>iurnal variation </a:t>
            </a:r>
            <a:r>
              <a:rPr lang="en-GB" sz="2200" b="1" dirty="0" smtClean="0"/>
              <a:t>E</a:t>
            </a:r>
            <a:r>
              <a:rPr lang="en-GB" sz="2200" dirty="0" smtClean="0"/>
              <a:t>arly morning wakening </a:t>
            </a:r>
            <a:r>
              <a:rPr lang="en-GB" sz="2200" b="1" dirty="0" smtClean="0"/>
              <a:t>A</a:t>
            </a:r>
            <a:r>
              <a:rPr lang="en-GB" sz="2200" dirty="0" smtClean="0"/>
              <a:t>gitation </a:t>
            </a:r>
            <a:r>
              <a:rPr lang="en-GB" sz="2200" b="1" dirty="0" smtClean="0"/>
              <a:t>R</a:t>
            </a:r>
            <a:r>
              <a:rPr lang="en-GB" sz="2200" dirty="0" smtClean="0"/>
              <a:t>eactivity reduced </a:t>
            </a:r>
            <a:r>
              <a:rPr lang="en-GB" sz="2200" b="1" dirty="0" smtClean="0"/>
              <a:t>W</a:t>
            </a:r>
            <a:r>
              <a:rPr lang="en-GB" sz="2200" dirty="0" smtClean="0"/>
              <a:t>eight loss </a:t>
            </a:r>
            <a:r>
              <a:rPr lang="en-GB" sz="2200" b="1" dirty="0" smtClean="0"/>
              <a:t>A</a:t>
            </a:r>
            <a:r>
              <a:rPr lang="en-GB" sz="2200" dirty="0" smtClean="0"/>
              <a:t>ppetite </a:t>
            </a:r>
            <a:r>
              <a:rPr lang="en-GB" sz="2200" b="1" dirty="0" err="1" smtClean="0"/>
              <a:t>L</a:t>
            </a:r>
            <a:r>
              <a:rPr lang="en-GB" sz="2200" dirty="0" err="1" smtClean="0"/>
              <a:t>Ibido</a:t>
            </a: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mood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Cyclothymia</a:t>
            </a:r>
            <a:endParaRPr lang="en-GB" dirty="0" smtClean="0"/>
          </a:p>
          <a:p>
            <a:pPr lvl="1"/>
            <a:r>
              <a:rPr lang="en-GB" dirty="0" smtClean="0"/>
              <a:t>Persistent instability of mood with mood swings unrelated to life events</a:t>
            </a:r>
          </a:p>
          <a:p>
            <a:pPr lvl="1"/>
            <a:r>
              <a:rPr lang="en-GB" dirty="0" smtClean="0"/>
              <a:t>Numerous periods of mild elation and depression</a:t>
            </a:r>
          </a:p>
          <a:p>
            <a:pPr lvl="1"/>
            <a:r>
              <a:rPr lang="en-GB" dirty="0" smtClean="0"/>
              <a:t>Criteria for bipolar affective disorder or recurrent depression not met </a:t>
            </a:r>
          </a:p>
          <a:p>
            <a:r>
              <a:rPr lang="en-GB" dirty="0" err="1" smtClean="0"/>
              <a:t>Dysthymia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Chronic depression of mood</a:t>
            </a:r>
          </a:p>
          <a:p>
            <a:pPr lvl="1"/>
            <a:r>
              <a:rPr lang="en-GB" dirty="0" smtClean="0"/>
              <a:t>Not severe to meet diagnosis of bipolar disorder or depression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Unipolar</a:t>
            </a:r>
            <a:r>
              <a:rPr lang="en-GB" dirty="0" smtClean="0"/>
              <a:t> depression</a:t>
            </a:r>
          </a:p>
          <a:p>
            <a:pPr lvl="1"/>
            <a:r>
              <a:rPr lang="en-GB" dirty="0" smtClean="0"/>
              <a:t>The 4</a:t>
            </a:r>
            <a:r>
              <a:rPr lang="en-GB" baseline="30000" dirty="0" smtClean="0"/>
              <a:t>th</a:t>
            </a:r>
            <a:r>
              <a:rPr lang="en-GB" dirty="0" smtClean="0"/>
              <a:t> leading cause of disease burden in the world</a:t>
            </a:r>
          </a:p>
          <a:p>
            <a:pPr lvl="1"/>
            <a:r>
              <a:rPr lang="en-GB" dirty="0" smtClean="0"/>
              <a:t>M:F ratio = 1:2</a:t>
            </a:r>
          </a:p>
          <a:p>
            <a:pPr lvl="1"/>
            <a:r>
              <a:rPr lang="en-GB" dirty="0" smtClean="0"/>
              <a:t>Incidence: 1 per 100 men and 3 per 100 women</a:t>
            </a:r>
          </a:p>
          <a:p>
            <a:pPr lvl="1"/>
            <a:r>
              <a:rPr lang="en-GB" dirty="0" smtClean="0"/>
              <a:t>Point prevalence 7.1%</a:t>
            </a:r>
          </a:p>
          <a:p>
            <a:pPr lvl="1"/>
            <a:r>
              <a:rPr lang="en-GB" dirty="0" smtClean="0"/>
              <a:t>Average age of onset: around 30s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Higher prevalence in working class than middle class women</a:t>
            </a:r>
          </a:p>
          <a:p>
            <a:pPr lvl="1"/>
            <a:r>
              <a:rPr lang="en-GB" dirty="0" smtClean="0"/>
              <a:t>Marital status: divorced &gt; bereaved &gt; unhappily married &gt; single &gt; happily married</a:t>
            </a:r>
          </a:p>
          <a:p>
            <a:pPr lvl="1"/>
            <a:r>
              <a:rPr lang="en-GB" dirty="0" smtClean="0"/>
              <a:t>No difference in ethnic groups</a:t>
            </a:r>
          </a:p>
          <a:p>
            <a:pPr lvl="1"/>
            <a:r>
              <a:rPr lang="en-GB" dirty="0" smtClean="0"/>
              <a:t>Rate of major depression increased with earlier onset in past   10 years</a:t>
            </a:r>
          </a:p>
          <a:p>
            <a:pPr lvl="1"/>
            <a:r>
              <a:rPr lang="en-GB" dirty="0" smtClean="0"/>
              <a:t>Suicide rates in the young increased in past 2 decades 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Biological</a:t>
            </a:r>
          </a:p>
          <a:p>
            <a:pPr lvl="1"/>
            <a:r>
              <a:rPr lang="en-GB" dirty="0" smtClean="0"/>
              <a:t>Genetic</a:t>
            </a:r>
          </a:p>
          <a:p>
            <a:pPr lvl="1"/>
            <a:r>
              <a:rPr lang="en-GB" dirty="0" smtClean="0"/>
              <a:t>Biochemical theories </a:t>
            </a:r>
          </a:p>
          <a:p>
            <a:pPr lvl="2"/>
            <a:r>
              <a:rPr lang="en-GB" dirty="0" smtClean="0"/>
              <a:t>Biogenic amines</a:t>
            </a:r>
          </a:p>
          <a:p>
            <a:pPr lvl="2"/>
            <a:r>
              <a:rPr lang="en-GB" dirty="0" err="1" smtClean="0"/>
              <a:t>Cortisol</a:t>
            </a:r>
            <a:r>
              <a:rPr lang="en-GB" dirty="0" smtClean="0"/>
              <a:t> </a:t>
            </a:r>
          </a:p>
          <a:p>
            <a:r>
              <a:rPr lang="en-GB" dirty="0" smtClean="0"/>
              <a:t>Psychosocial</a:t>
            </a:r>
          </a:p>
          <a:p>
            <a:pPr lvl="1"/>
            <a:r>
              <a:rPr lang="en-GB" dirty="0" smtClean="0"/>
              <a:t>Environmental factors</a:t>
            </a:r>
          </a:p>
          <a:p>
            <a:pPr lvl="1"/>
            <a:r>
              <a:rPr lang="en-GB" dirty="0" smtClean="0"/>
              <a:t>Life events</a:t>
            </a:r>
          </a:p>
          <a:p>
            <a:r>
              <a:rPr lang="en-GB" dirty="0" smtClean="0"/>
              <a:t>Learning theories</a:t>
            </a:r>
          </a:p>
          <a:p>
            <a:pPr lvl="1"/>
            <a:r>
              <a:rPr lang="en-GB" dirty="0" smtClean="0"/>
              <a:t>Conditioned response (</a:t>
            </a:r>
            <a:r>
              <a:rPr lang="en-GB" dirty="0" err="1" smtClean="0"/>
              <a:t>Wolpe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Learned helplessness (Seligman)</a:t>
            </a:r>
          </a:p>
          <a:p>
            <a:pPr lvl="1"/>
            <a:r>
              <a:rPr lang="en-GB" dirty="0" smtClean="0"/>
              <a:t>Cognitive model (Beck)  </a:t>
            </a:r>
          </a:p>
          <a:p>
            <a:r>
              <a:rPr lang="en-GB" dirty="0" smtClean="0"/>
              <a:t>Psychoanalytic - Freud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Biological: Genetic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Heritability not as great as in bipolar illness</a:t>
            </a:r>
          </a:p>
          <a:p>
            <a:r>
              <a:rPr lang="en-GB" dirty="0" smtClean="0"/>
              <a:t>MZ:DZ concordance 54%:24%</a:t>
            </a:r>
          </a:p>
          <a:p>
            <a:r>
              <a:rPr lang="en-GB" dirty="0" smtClean="0"/>
              <a:t>Family studies: 2-3% increase if one parent has depression</a:t>
            </a:r>
          </a:p>
          <a:p>
            <a:r>
              <a:rPr lang="en-GB" dirty="0" smtClean="0"/>
              <a:t>Abnormalities in </a:t>
            </a:r>
          </a:p>
          <a:p>
            <a:pPr lvl="1"/>
            <a:r>
              <a:rPr lang="en-GB" dirty="0" smtClean="0"/>
              <a:t>C5 serotonin transporter gene</a:t>
            </a:r>
          </a:p>
          <a:p>
            <a:pPr lvl="1"/>
            <a:r>
              <a:rPr lang="en-GB" dirty="0" smtClean="0"/>
              <a:t>C11 tyrosine </a:t>
            </a:r>
            <a:r>
              <a:rPr lang="en-GB" dirty="0" err="1" smtClean="0"/>
              <a:t>hydroxylase</a:t>
            </a:r>
            <a:endParaRPr lang="en-GB" dirty="0" smtClean="0"/>
          </a:p>
          <a:p>
            <a:pPr lvl="1"/>
            <a:r>
              <a:rPr lang="en-GB" dirty="0" err="1" smtClean="0"/>
              <a:t>Chr</a:t>
            </a:r>
            <a:r>
              <a:rPr lang="en-GB" dirty="0" smtClean="0"/>
              <a:t> </a:t>
            </a:r>
            <a:r>
              <a:rPr lang="en-GB" dirty="0" err="1" smtClean="0"/>
              <a:t>Xp</a:t>
            </a:r>
            <a:r>
              <a:rPr lang="en-GB" dirty="0" smtClean="0"/>
              <a:t> MAO enzyme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Biological: hormones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Cortisol</a:t>
            </a:r>
            <a:r>
              <a:rPr lang="en-GB" dirty="0" smtClean="0"/>
              <a:t> secretion –</a:t>
            </a:r>
          </a:p>
          <a:p>
            <a:pPr lvl="1"/>
            <a:r>
              <a:rPr lang="en-GB" dirty="0" smtClean="0"/>
              <a:t> increased and longer lasting  suppression of </a:t>
            </a:r>
            <a:r>
              <a:rPr lang="en-GB" dirty="0" err="1" smtClean="0"/>
              <a:t>cortisol</a:t>
            </a:r>
            <a:r>
              <a:rPr lang="en-GB" dirty="0" smtClean="0"/>
              <a:t> in </a:t>
            </a:r>
            <a:r>
              <a:rPr lang="en-GB" dirty="0" err="1" smtClean="0"/>
              <a:t>dexamethasone</a:t>
            </a:r>
            <a:r>
              <a:rPr lang="en-GB" dirty="0" smtClean="0"/>
              <a:t> suppression test (60%)</a:t>
            </a:r>
          </a:p>
          <a:p>
            <a:r>
              <a:rPr lang="en-GB" dirty="0" smtClean="0"/>
              <a:t>25% show blunted TSH response to TRH stimulation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You should be able to </a:t>
            </a:r>
          </a:p>
          <a:p>
            <a:r>
              <a:rPr lang="en-GB" dirty="0" smtClean="0"/>
              <a:t>Define and classify depressive illness</a:t>
            </a:r>
          </a:p>
          <a:p>
            <a:r>
              <a:rPr lang="en-GB" dirty="0" smtClean="0"/>
              <a:t>Diagnose depression</a:t>
            </a:r>
          </a:p>
          <a:p>
            <a:r>
              <a:rPr lang="en-GB" dirty="0" smtClean="0"/>
              <a:t>Manage a patient with depressive illness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Biological: neurotransmitters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Biochemical theories</a:t>
            </a:r>
          </a:p>
          <a:p>
            <a:pPr lvl="1"/>
            <a:r>
              <a:rPr lang="en-GB" dirty="0" smtClean="0"/>
              <a:t>Monoamine hypothesis (biogenic amine hypothesis)</a:t>
            </a:r>
          </a:p>
          <a:p>
            <a:pPr lvl="1"/>
            <a:r>
              <a:rPr lang="en-GB" dirty="0" err="1" smtClean="0"/>
              <a:t>Serotonergic</a:t>
            </a:r>
            <a:r>
              <a:rPr lang="en-GB" dirty="0" smtClean="0"/>
              <a:t> hypothesis</a:t>
            </a:r>
          </a:p>
          <a:p>
            <a:pPr lvl="1"/>
            <a:r>
              <a:rPr lang="en-GB" dirty="0" smtClean="0"/>
              <a:t>Noradrenergic</a:t>
            </a:r>
          </a:p>
          <a:p>
            <a:pPr lvl="1"/>
            <a:r>
              <a:rPr lang="en-GB" dirty="0" err="1" smtClean="0"/>
              <a:t>Dopaminergic</a:t>
            </a:r>
            <a:r>
              <a:rPr lang="en-GB" dirty="0" smtClean="0"/>
              <a:t> hypothesis</a:t>
            </a:r>
          </a:p>
          <a:p>
            <a:r>
              <a:rPr lang="en-GB" dirty="0" smtClean="0"/>
              <a:t>Other </a:t>
            </a:r>
          </a:p>
          <a:p>
            <a:pPr lvl="1"/>
            <a:r>
              <a:rPr lang="en-GB" dirty="0" smtClean="0"/>
              <a:t>Cholinergic</a:t>
            </a:r>
          </a:p>
          <a:p>
            <a:pPr lvl="1"/>
            <a:r>
              <a:rPr lang="en-GB" dirty="0" smtClean="0"/>
              <a:t>GABA (gamma-amino butyrate-</a:t>
            </a:r>
            <a:r>
              <a:rPr lang="en-GB" dirty="0" err="1" smtClean="0"/>
              <a:t>ergic</a:t>
            </a:r>
            <a:r>
              <a:rPr lang="en-GB" dirty="0" smtClean="0"/>
              <a:t> theories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48131" name="Picture 3" descr="stomach.jpg                                                    00001672untitled                       B742A48A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10591800" cy="692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alibri" charset="0"/>
                <a:ea typeface="+mj-ea"/>
                <a:cs typeface="+mj-cs"/>
              </a:rPr>
              <a:t>Inter-neuronal</a:t>
            </a:r>
            <a:br>
              <a:rPr lang="en-US" dirty="0" smtClean="0">
                <a:latin typeface="Calibri" charset="0"/>
                <a:ea typeface="+mj-ea"/>
                <a:cs typeface="+mj-cs"/>
              </a:rPr>
            </a:br>
            <a:r>
              <a:rPr lang="en-US" dirty="0" smtClean="0">
                <a:latin typeface="Calibri" charset="0"/>
                <a:ea typeface="+mj-ea"/>
                <a:cs typeface="+mj-cs"/>
              </a:rPr>
              <a:t>Synapse Function</a:t>
            </a:r>
            <a:endParaRPr lang="en-US" dirty="0">
              <a:latin typeface="Calibri" charset="0"/>
              <a:ea typeface="+mj-ea"/>
              <a:cs typeface="+mj-cs"/>
            </a:endParaRPr>
          </a:p>
        </p:txBody>
      </p:sp>
      <p:pic>
        <p:nvPicPr>
          <p:cNvPr id="52226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1024" b="11024"/>
          <a:stretch>
            <a:fillRect/>
          </a:stretch>
        </p:blipFill>
        <p:spPr>
          <a:xfrm>
            <a:off x="141288" y="1600200"/>
            <a:ext cx="8545512" cy="4995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Aetiology: psychosocial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Vulnerability factors (Brown &amp; Harris): </a:t>
            </a:r>
          </a:p>
          <a:p>
            <a:pPr>
              <a:buNone/>
            </a:pPr>
            <a:r>
              <a:rPr lang="en-GB" dirty="0" smtClean="0"/>
              <a:t>	Risk is increased if a provoking factor is present</a:t>
            </a:r>
          </a:p>
          <a:p>
            <a:pPr lvl="1"/>
            <a:r>
              <a:rPr lang="en-GB" dirty="0" smtClean="0"/>
              <a:t>Loss of mother before age 11</a:t>
            </a:r>
          </a:p>
          <a:p>
            <a:pPr lvl="1"/>
            <a:r>
              <a:rPr lang="en-GB" dirty="0" smtClean="0"/>
              <a:t>Lack of a confiding relationship</a:t>
            </a:r>
          </a:p>
          <a:p>
            <a:pPr lvl="1"/>
            <a:r>
              <a:rPr lang="en-GB" dirty="0" smtClean="0"/>
              <a:t>Having 3 or more children at home under the age of 14</a:t>
            </a:r>
          </a:p>
          <a:p>
            <a:pPr lvl="1"/>
            <a:r>
              <a:rPr lang="en-GB" dirty="0" smtClean="0"/>
              <a:t>Not working outside the home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Aetiology: psychosocial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Life events (Holmes &amp; </a:t>
            </a:r>
            <a:r>
              <a:rPr lang="en-GB" dirty="0" err="1" smtClean="0"/>
              <a:t>Rahe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Sudden changes which may be positive or negative which disrupt normal social life</a:t>
            </a:r>
          </a:p>
          <a:p>
            <a:r>
              <a:rPr lang="en-GB" dirty="0" smtClean="0"/>
              <a:t>70% of depressive episodes are preceded by life events</a:t>
            </a:r>
          </a:p>
          <a:p>
            <a:r>
              <a:rPr lang="en-GB" dirty="0" smtClean="0"/>
              <a:t>Precipitating role not causal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Death of a spouse 				(100)</a:t>
            </a:r>
          </a:p>
          <a:p>
            <a:r>
              <a:rPr lang="en-GB" dirty="0" smtClean="0"/>
              <a:t>Divorce 						(73)</a:t>
            </a:r>
          </a:p>
          <a:p>
            <a:r>
              <a:rPr lang="en-GB" dirty="0" smtClean="0"/>
              <a:t>Marital separation 				(65)</a:t>
            </a:r>
          </a:p>
          <a:p>
            <a:r>
              <a:rPr lang="en-GB" dirty="0" smtClean="0"/>
              <a:t>Jail term 					(63)</a:t>
            </a:r>
          </a:p>
          <a:p>
            <a:r>
              <a:rPr lang="en-GB" dirty="0" smtClean="0"/>
              <a:t>Death of a close family member 	(63)</a:t>
            </a:r>
          </a:p>
          <a:p>
            <a:r>
              <a:rPr lang="en-GB" dirty="0" smtClean="0"/>
              <a:t>Personal injury or illness 			(53)</a:t>
            </a:r>
          </a:p>
          <a:p>
            <a:r>
              <a:rPr lang="en-GB" dirty="0" smtClean="0"/>
              <a:t>Marriage 					(50)</a:t>
            </a:r>
          </a:p>
          <a:p>
            <a:r>
              <a:rPr lang="en-GB" dirty="0" smtClean="0"/>
              <a:t> Being sacked from a job 			(47)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Wolpe</a:t>
            </a:r>
            <a:r>
              <a:rPr lang="en-GB" dirty="0" smtClean="0"/>
              <a:t>: depression is a conditioned response to repetitive loss</a:t>
            </a:r>
          </a:p>
          <a:p>
            <a:r>
              <a:rPr lang="en-GB" dirty="0" smtClean="0"/>
              <a:t>Seligman: Depression develops when reward or punishment is no longer contingent on the actions of the organism</a:t>
            </a:r>
          </a:p>
          <a:p>
            <a:r>
              <a:rPr lang="en-GB" dirty="0" smtClean="0"/>
              <a:t>Beck: cognitive model of depression</a:t>
            </a:r>
          </a:p>
          <a:p>
            <a:pPr lvl="1"/>
            <a:r>
              <a:rPr lang="en-GB" dirty="0" smtClean="0"/>
              <a:t>Cognitive triad </a:t>
            </a:r>
          </a:p>
          <a:p>
            <a:pPr lvl="1"/>
            <a:r>
              <a:rPr lang="en-GB" dirty="0" smtClean="0"/>
              <a:t>Schemas</a:t>
            </a:r>
          </a:p>
          <a:p>
            <a:pPr lvl="1"/>
            <a:r>
              <a:rPr lang="en-GB" dirty="0" smtClean="0"/>
              <a:t>Cognitive errors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model of depression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Cognitive triad: negative view of </a:t>
            </a:r>
          </a:p>
          <a:p>
            <a:pPr lvl="1"/>
            <a:r>
              <a:rPr lang="en-GB" dirty="0" smtClean="0"/>
              <a:t>Self</a:t>
            </a:r>
          </a:p>
          <a:p>
            <a:pPr lvl="1"/>
            <a:r>
              <a:rPr lang="en-GB" dirty="0" smtClean="0"/>
              <a:t>Current situation</a:t>
            </a:r>
          </a:p>
          <a:p>
            <a:pPr lvl="1"/>
            <a:r>
              <a:rPr lang="en-GB" dirty="0" smtClean="0"/>
              <a:t>Future</a:t>
            </a:r>
          </a:p>
          <a:p>
            <a:r>
              <a:rPr lang="en-GB" dirty="0" smtClean="0"/>
              <a:t>Schemas: stable cognitive patterns forming the basis for the interpretation of situations </a:t>
            </a:r>
          </a:p>
          <a:p>
            <a:r>
              <a:rPr lang="en-GB" dirty="0" smtClean="0"/>
              <a:t>Cognitive errors</a:t>
            </a:r>
          </a:p>
          <a:p>
            <a:pPr lvl="1"/>
            <a:r>
              <a:rPr lang="en-GB" dirty="0" smtClean="0"/>
              <a:t>Beliefs in negative concepts</a:t>
            </a:r>
          </a:p>
          <a:p>
            <a:pPr lvl="1"/>
            <a:r>
              <a:rPr lang="en-GB" dirty="0" smtClean="0"/>
              <a:t>Cognitive distortions: arbitrary inference, selective abstraction, </a:t>
            </a:r>
            <a:r>
              <a:rPr lang="en-GB" dirty="0" err="1" smtClean="0"/>
              <a:t>overgeneralisation</a:t>
            </a:r>
            <a:r>
              <a:rPr lang="en-GB" dirty="0" smtClean="0"/>
              <a:t>, personalisation, magnification and minimisation, dichotomous thinking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depression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Where</a:t>
            </a:r>
          </a:p>
          <a:p>
            <a:pPr lvl="1"/>
            <a:r>
              <a:rPr lang="en-GB" dirty="0" smtClean="0"/>
              <a:t>primary care, home treatment or hospitalisation? </a:t>
            </a:r>
          </a:p>
          <a:p>
            <a:r>
              <a:rPr lang="en-GB" dirty="0" smtClean="0"/>
              <a:t>Who </a:t>
            </a:r>
          </a:p>
          <a:p>
            <a:r>
              <a:rPr lang="en-GB" dirty="0" smtClean="0"/>
              <a:t>Establish diagnosis</a:t>
            </a:r>
          </a:p>
          <a:p>
            <a:r>
              <a:rPr lang="en-GB" dirty="0" smtClean="0"/>
              <a:t>History and additional information</a:t>
            </a:r>
          </a:p>
          <a:p>
            <a:r>
              <a:rPr lang="en-GB" dirty="0" smtClean="0"/>
              <a:t>Investigations</a:t>
            </a:r>
          </a:p>
          <a:p>
            <a:r>
              <a:rPr lang="en-GB" dirty="0" smtClean="0"/>
              <a:t>Medications </a:t>
            </a:r>
          </a:p>
          <a:p>
            <a:r>
              <a:rPr lang="en-GB" dirty="0" smtClean="0"/>
              <a:t>Address specific psychosocial stressors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Depression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Stepped care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Recognition in primary care and general hospital setting</a:t>
            </a:r>
          </a:p>
          <a:p>
            <a:r>
              <a:rPr lang="en-GB" dirty="0" smtClean="0"/>
              <a:t>Treatment of mild depression in primary care </a:t>
            </a:r>
          </a:p>
          <a:p>
            <a:r>
              <a:rPr lang="en-GB" dirty="0" smtClean="0"/>
              <a:t>Treatment of moderate depression to severe depression in primary care </a:t>
            </a:r>
          </a:p>
          <a:p>
            <a:r>
              <a:rPr lang="en-GB" dirty="0" smtClean="0"/>
              <a:t>Treatment of depression by mental health specialists</a:t>
            </a:r>
          </a:p>
          <a:p>
            <a:r>
              <a:rPr lang="en-GB" dirty="0" smtClean="0"/>
              <a:t>In-patient treatment for depression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Information gathering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Sources of information: </a:t>
            </a:r>
          </a:p>
          <a:p>
            <a:pPr lvl="1">
              <a:defRPr/>
            </a:pPr>
            <a:r>
              <a:rPr lang="en-GB" dirty="0" smtClean="0"/>
              <a:t>Patient</a:t>
            </a:r>
          </a:p>
          <a:p>
            <a:pPr lvl="1">
              <a:defRPr/>
            </a:pPr>
            <a:r>
              <a:rPr lang="en-GB" dirty="0" smtClean="0"/>
              <a:t>Collateral (corroborative) history</a:t>
            </a:r>
          </a:p>
          <a:p>
            <a:pPr lvl="1">
              <a:defRPr/>
            </a:pPr>
            <a:r>
              <a:rPr lang="en-GB" dirty="0" smtClean="0"/>
              <a:t>Primary physician (GP) records</a:t>
            </a:r>
          </a:p>
          <a:p>
            <a:pPr lvl="1">
              <a:defRPr/>
            </a:pPr>
            <a:r>
              <a:rPr lang="en-GB" dirty="0" smtClean="0"/>
              <a:t>Hospital records </a:t>
            </a:r>
          </a:p>
          <a:p>
            <a:pPr lvl="1">
              <a:defRPr/>
            </a:pPr>
            <a:r>
              <a:rPr lang="en-GB" dirty="0" smtClean="0"/>
              <a:t>Prison records (inmate records)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Physical exam</a:t>
            </a:r>
          </a:p>
          <a:p>
            <a:r>
              <a:rPr lang="en-GB" dirty="0" smtClean="0"/>
              <a:t>Routine</a:t>
            </a:r>
          </a:p>
          <a:p>
            <a:pPr lvl="1"/>
            <a:r>
              <a:rPr lang="en-GB" dirty="0" smtClean="0"/>
              <a:t>Full </a:t>
            </a:r>
            <a:r>
              <a:rPr lang="en-GB" dirty="0" err="1" smtClean="0"/>
              <a:t>haemogram</a:t>
            </a:r>
            <a:r>
              <a:rPr lang="en-GB" dirty="0" smtClean="0"/>
              <a:t>, ESR, </a:t>
            </a:r>
          </a:p>
          <a:p>
            <a:pPr lvl="1"/>
            <a:r>
              <a:rPr lang="en-GB" dirty="0" err="1" smtClean="0"/>
              <a:t>Glusose</a:t>
            </a:r>
            <a:endParaRPr lang="en-GB" dirty="0" smtClean="0"/>
          </a:p>
          <a:p>
            <a:pPr lvl="1"/>
            <a:r>
              <a:rPr lang="en-GB" dirty="0" smtClean="0"/>
              <a:t>U&amp;E</a:t>
            </a:r>
          </a:p>
          <a:p>
            <a:pPr lvl="1"/>
            <a:r>
              <a:rPr lang="en-GB" dirty="0" smtClean="0"/>
              <a:t>Calcium</a:t>
            </a:r>
          </a:p>
          <a:p>
            <a:pPr lvl="1"/>
            <a:r>
              <a:rPr lang="en-GB" dirty="0" smtClean="0"/>
              <a:t>TFTs</a:t>
            </a:r>
          </a:p>
          <a:p>
            <a:pPr lvl="1"/>
            <a:r>
              <a:rPr lang="en-GB" dirty="0" smtClean="0"/>
              <a:t>LFTs</a:t>
            </a:r>
          </a:p>
          <a:p>
            <a:pPr lvl="1"/>
            <a:r>
              <a:rPr lang="en-GB" dirty="0" smtClean="0"/>
              <a:t>Drug screen</a:t>
            </a:r>
          </a:p>
          <a:p>
            <a:pPr lvl="1"/>
            <a:r>
              <a:rPr lang="en-GB" dirty="0" smtClean="0"/>
              <a:t>ECG </a:t>
            </a:r>
          </a:p>
          <a:p>
            <a:pPr lvl="1"/>
            <a:r>
              <a:rPr lang="en-GB" dirty="0" err="1" smtClean="0"/>
              <a:t>Creatinine</a:t>
            </a:r>
            <a:r>
              <a:rPr lang="en-GB" dirty="0" smtClean="0"/>
              <a:t> clearance </a:t>
            </a:r>
          </a:p>
          <a:p>
            <a:r>
              <a:rPr lang="en-GB" dirty="0" smtClean="0"/>
              <a:t>Others</a:t>
            </a:r>
          </a:p>
          <a:p>
            <a:pPr lvl="1"/>
            <a:r>
              <a:rPr lang="en-GB" dirty="0" smtClean="0"/>
              <a:t>Urinary copper (Wilson’s disease)</a:t>
            </a:r>
          </a:p>
          <a:p>
            <a:pPr lvl="1"/>
            <a:r>
              <a:rPr lang="en-GB" dirty="0" smtClean="0"/>
              <a:t>ANF (SLE)</a:t>
            </a:r>
          </a:p>
          <a:p>
            <a:pPr lvl="1"/>
            <a:r>
              <a:rPr lang="en-GB" dirty="0" smtClean="0"/>
              <a:t>Infection screen (VDRL, HIV)</a:t>
            </a:r>
          </a:p>
          <a:p>
            <a:pPr lvl="1"/>
            <a:r>
              <a:rPr lang="en-GB" dirty="0" smtClean="0"/>
              <a:t>CT/MRI scan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 in medical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Pharmacological factors</a:t>
            </a:r>
          </a:p>
          <a:p>
            <a:pPr lvl="1"/>
            <a:r>
              <a:rPr lang="en-GB" dirty="0" smtClean="0"/>
              <a:t>Steroids</a:t>
            </a:r>
          </a:p>
          <a:p>
            <a:pPr lvl="1"/>
            <a:r>
              <a:rPr lang="en-GB" dirty="0" smtClean="0"/>
              <a:t>Contraception</a:t>
            </a:r>
          </a:p>
          <a:p>
            <a:pPr lvl="1"/>
            <a:r>
              <a:rPr lang="en-GB" dirty="0" smtClean="0"/>
              <a:t>Substance use/withdrawal</a:t>
            </a:r>
          </a:p>
          <a:p>
            <a:pPr lvl="1"/>
            <a:r>
              <a:rPr lang="en-GB" dirty="0" err="1" smtClean="0"/>
              <a:t>Cimetidine</a:t>
            </a:r>
            <a:r>
              <a:rPr lang="en-GB" dirty="0" smtClean="0"/>
              <a:t>, </a:t>
            </a:r>
            <a:r>
              <a:rPr lang="en-GB" dirty="0" err="1" smtClean="0"/>
              <a:t>indomethacin</a:t>
            </a:r>
            <a:endParaRPr lang="en-GB" dirty="0" smtClean="0"/>
          </a:p>
          <a:p>
            <a:pPr lvl="1"/>
            <a:r>
              <a:rPr lang="en-GB" dirty="0" err="1" smtClean="0"/>
              <a:t>Phenothiazines</a:t>
            </a:r>
            <a:endParaRPr lang="en-GB" dirty="0" smtClean="0"/>
          </a:p>
          <a:p>
            <a:pPr lvl="1"/>
            <a:r>
              <a:rPr lang="en-GB" dirty="0" smtClean="0"/>
              <a:t>Thallium; </a:t>
            </a:r>
            <a:r>
              <a:rPr lang="en-GB" dirty="0" err="1" smtClean="0"/>
              <a:t>cycloserine</a:t>
            </a:r>
            <a:endParaRPr lang="en-GB" dirty="0" smtClean="0"/>
          </a:p>
          <a:p>
            <a:pPr lvl="1"/>
            <a:r>
              <a:rPr lang="en-GB" dirty="0" err="1" smtClean="0"/>
              <a:t>Vincristine</a:t>
            </a:r>
            <a:r>
              <a:rPr lang="en-GB" dirty="0" smtClean="0"/>
              <a:t>; </a:t>
            </a:r>
            <a:r>
              <a:rPr lang="en-GB" dirty="0" err="1" smtClean="0"/>
              <a:t>vinblastine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 in medical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Endocrine disorders</a:t>
            </a:r>
          </a:p>
          <a:p>
            <a:pPr lvl="1"/>
            <a:r>
              <a:rPr lang="en-GB" dirty="0" smtClean="0"/>
              <a:t>Hypothyroidism</a:t>
            </a:r>
          </a:p>
          <a:p>
            <a:pPr lvl="1"/>
            <a:r>
              <a:rPr lang="en-GB" dirty="0" smtClean="0"/>
              <a:t>Hyperthyroidism</a:t>
            </a:r>
          </a:p>
          <a:p>
            <a:pPr lvl="1"/>
            <a:r>
              <a:rPr lang="en-GB" dirty="0" err="1" smtClean="0"/>
              <a:t>Hypopituitarism</a:t>
            </a:r>
            <a:endParaRPr lang="en-GB" dirty="0" smtClean="0"/>
          </a:p>
          <a:p>
            <a:pPr lvl="1"/>
            <a:r>
              <a:rPr lang="en-GB" dirty="0" smtClean="0"/>
              <a:t>Addison’s disease, Cushing disease </a:t>
            </a:r>
          </a:p>
          <a:p>
            <a:pPr lvl="1"/>
            <a:r>
              <a:rPr lang="en-GB" dirty="0" smtClean="0"/>
              <a:t>Diabetes mellitus</a:t>
            </a:r>
          </a:p>
          <a:p>
            <a:r>
              <a:rPr lang="en-GB" dirty="0" smtClean="0"/>
              <a:t>Infections</a:t>
            </a:r>
          </a:p>
          <a:p>
            <a:pPr lvl="1"/>
            <a:r>
              <a:rPr lang="en-GB" dirty="0" smtClean="0"/>
              <a:t>Tertiary syphilis</a:t>
            </a:r>
          </a:p>
          <a:p>
            <a:pPr lvl="1"/>
            <a:r>
              <a:rPr lang="en-GB" dirty="0" smtClean="0"/>
              <a:t>toxoplasmosis</a:t>
            </a:r>
          </a:p>
          <a:p>
            <a:pPr lvl="1"/>
            <a:r>
              <a:rPr lang="en-GB" dirty="0" smtClean="0"/>
              <a:t>Influenza; viral pneumonia</a:t>
            </a:r>
          </a:p>
          <a:p>
            <a:pPr lvl="1"/>
            <a:r>
              <a:rPr lang="en-GB" dirty="0" smtClean="0"/>
              <a:t>Viral hepatitis</a:t>
            </a:r>
          </a:p>
          <a:p>
            <a:pPr lvl="1"/>
            <a:r>
              <a:rPr lang="en-GB" dirty="0" smtClean="0"/>
              <a:t>Infectious </a:t>
            </a:r>
            <a:r>
              <a:rPr lang="en-GB" dirty="0" err="1" smtClean="0"/>
              <a:t>mononeucleosis</a:t>
            </a:r>
            <a:endParaRPr lang="en-GB" dirty="0" smtClean="0"/>
          </a:p>
          <a:p>
            <a:pPr lvl="1"/>
            <a:r>
              <a:rPr lang="en-GB" dirty="0" smtClean="0"/>
              <a:t>HIV infection/AIDS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 in medical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Collagen</a:t>
            </a:r>
          </a:p>
          <a:p>
            <a:pPr lvl="1"/>
            <a:r>
              <a:rPr lang="en-GB" dirty="0" smtClean="0"/>
              <a:t>Rheumatoid arthritis, SLE</a:t>
            </a:r>
          </a:p>
          <a:p>
            <a:r>
              <a:rPr lang="en-GB" dirty="0" smtClean="0"/>
              <a:t>Nutritional</a:t>
            </a:r>
          </a:p>
          <a:p>
            <a:pPr lvl="1"/>
            <a:r>
              <a:rPr lang="en-GB" dirty="0" smtClean="0"/>
              <a:t>Pellagra, pernicious anaemia</a:t>
            </a:r>
          </a:p>
          <a:p>
            <a:r>
              <a:rPr lang="en-GB" dirty="0" smtClean="0"/>
              <a:t>Neurological</a:t>
            </a:r>
          </a:p>
          <a:p>
            <a:pPr lvl="1"/>
            <a:r>
              <a:rPr lang="en-GB" dirty="0" smtClean="0"/>
              <a:t>Multiple sclerosis</a:t>
            </a:r>
          </a:p>
          <a:p>
            <a:pPr lvl="1"/>
            <a:r>
              <a:rPr lang="en-GB" dirty="0" smtClean="0"/>
              <a:t>Parkinson’s disease</a:t>
            </a:r>
          </a:p>
          <a:p>
            <a:pPr lvl="1"/>
            <a:r>
              <a:rPr lang="en-GB" dirty="0" smtClean="0"/>
              <a:t>Head trauma</a:t>
            </a:r>
          </a:p>
          <a:p>
            <a:pPr lvl="1"/>
            <a:r>
              <a:rPr lang="en-GB" dirty="0" smtClean="0"/>
              <a:t>Complex partial seizures</a:t>
            </a:r>
          </a:p>
          <a:p>
            <a:pPr lvl="1"/>
            <a:r>
              <a:rPr lang="en-GB" dirty="0" smtClean="0"/>
              <a:t>Sleep apnoea</a:t>
            </a:r>
          </a:p>
          <a:p>
            <a:pPr lvl="1"/>
            <a:r>
              <a:rPr lang="en-GB" dirty="0" smtClean="0"/>
              <a:t>Cerebral tumours</a:t>
            </a:r>
          </a:p>
          <a:p>
            <a:pPr lvl="1"/>
            <a:r>
              <a:rPr lang="en-GB" dirty="0" err="1" smtClean="0"/>
              <a:t>Cerebrovascular</a:t>
            </a:r>
            <a:r>
              <a:rPr lang="en-GB" dirty="0" smtClean="0"/>
              <a:t> disorder</a:t>
            </a:r>
          </a:p>
          <a:p>
            <a:r>
              <a:rPr lang="en-GB" dirty="0" err="1" smtClean="0"/>
              <a:t>Neoplastic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Abdominal malignancies (pancreatic cancer)</a:t>
            </a:r>
          </a:p>
          <a:p>
            <a:pPr lvl="1"/>
            <a:r>
              <a:rPr lang="en-GB" dirty="0" smtClean="0"/>
              <a:t>Disseminated  </a:t>
            </a:r>
            <a:r>
              <a:rPr lang="en-GB" dirty="0" err="1" smtClean="0"/>
              <a:t>carcinomatosis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Diagnosis and related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Establish diagnosis and co-morbidity</a:t>
            </a:r>
          </a:p>
          <a:p>
            <a:pPr lvl="1"/>
            <a:r>
              <a:rPr lang="en-GB" dirty="0" smtClean="0"/>
              <a:t>Associated factors</a:t>
            </a:r>
          </a:p>
          <a:p>
            <a:pPr lvl="2"/>
            <a:r>
              <a:rPr lang="en-GB" dirty="0" smtClean="0"/>
              <a:t>Psychosis</a:t>
            </a:r>
          </a:p>
          <a:p>
            <a:pPr lvl="2"/>
            <a:r>
              <a:rPr lang="en-GB" dirty="0" smtClean="0"/>
              <a:t>Catatonic symptoms</a:t>
            </a:r>
          </a:p>
          <a:p>
            <a:pPr lvl="2"/>
            <a:r>
              <a:rPr lang="en-GB" dirty="0" smtClean="0"/>
              <a:t>Risk of suicide</a:t>
            </a:r>
          </a:p>
          <a:p>
            <a:pPr lvl="2"/>
            <a:r>
              <a:rPr lang="en-GB" dirty="0" smtClean="0"/>
              <a:t>Risk of violence </a:t>
            </a:r>
          </a:p>
          <a:p>
            <a:pPr lvl="2"/>
            <a:r>
              <a:rPr lang="en-GB" dirty="0" smtClean="0"/>
              <a:t>Substance use disorder</a:t>
            </a:r>
          </a:p>
          <a:p>
            <a:pPr lvl="1"/>
            <a:r>
              <a:rPr lang="en-GB" dirty="0" smtClean="0"/>
              <a:t>Other co-morbidities:</a:t>
            </a:r>
          </a:p>
          <a:p>
            <a:pPr lvl="2"/>
            <a:r>
              <a:rPr lang="en-GB" dirty="0" smtClean="0"/>
              <a:t>Medical  </a:t>
            </a:r>
          </a:p>
          <a:p>
            <a:pPr lvl="2"/>
            <a:r>
              <a:rPr lang="en-GB" dirty="0" smtClean="0"/>
              <a:t>personality, anxiety and conduct disorders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V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Disruptive mood disorders</a:t>
            </a:r>
          </a:p>
          <a:p>
            <a:r>
              <a:rPr lang="en-US" dirty="0" smtClean="0"/>
              <a:t>Major depressive episode</a:t>
            </a:r>
          </a:p>
          <a:p>
            <a:r>
              <a:rPr lang="en-US" dirty="0" smtClean="0"/>
              <a:t>Persistent Depressive disorder (</a:t>
            </a:r>
            <a:r>
              <a:rPr lang="en-US" dirty="0" err="1" smtClean="0"/>
              <a:t>dysthymia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Premenstrual </a:t>
            </a:r>
            <a:r>
              <a:rPr lang="en-US" dirty="0" err="1" smtClean="0"/>
              <a:t>dysphoric</a:t>
            </a:r>
            <a:r>
              <a:rPr lang="en-US" dirty="0" smtClean="0"/>
              <a:t> disorder</a:t>
            </a:r>
          </a:p>
          <a:p>
            <a:r>
              <a:rPr lang="en-US" dirty="0" smtClean="0"/>
              <a:t>Substance/medication induced depressive disorder</a:t>
            </a:r>
          </a:p>
          <a:p>
            <a:r>
              <a:rPr lang="en-US" dirty="0" smtClean="0"/>
              <a:t>Depressive disorder due to another medical condition</a:t>
            </a:r>
          </a:p>
          <a:p>
            <a:r>
              <a:rPr lang="en-US" dirty="0" smtClean="0"/>
              <a:t>Other specified depressive disorder</a:t>
            </a:r>
          </a:p>
          <a:p>
            <a:r>
              <a:rPr lang="en-US" dirty="0" smtClean="0"/>
              <a:t>Unspecified depressive disorder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V: Depression </a:t>
            </a:r>
            <a:r>
              <a:rPr lang="en-US" dirty="0" err="1" smtClean="0"/>
              <a:t>specifiers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anxious distress</a:t>
            </a:r>
          </a:p>
          <a:p>
            <a:r>
              <a:rPr lang="en-US" dirty="0" smtClean="0"/>
              <a:t>Mild (2 symptoms)</a:t>
            </a:r>
          </a:p>
          <a:p>
            <a:r>
              <a:rPr lang="en-US" dirty="0" smtClean="0"/>
              <a:t>Moderate (3 symptoms)</a:t>
            </a:r>
          </a:p>
          <a:p>
            <a:r>
              <a:rPr lang="en-US" dirty="0" smtClean="0"/>
              <a:t>Moderate – severe (4-5 symptoms)</a:t>
            </a:r>
          </a:p>
          <a:p>
            <a:r>
              <a:rPr lang="en-US" dirty="0" smtClean="0"/>
              <a:t>Severe (4-5 symptoms with motor agitation)</a:t>
            </a:r>
          </a:p>
          <a:p>
            <a:r>
              <a:rPr lang="en-US" dirty="0" smtClean="0"/>
              <a:t>With mixed features</a:t>
            </a:r>
          </a:p>
          <a:p>
            <a:r>
              <a:rPr lang="en-US" dirty="0" smtClean="0"/>
              <a:t>With melancholic features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Mild Depressive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At least </a:t>
            </a:r>
            <a:r>
              <a:rPr lang="en-GB" sz="2200" dirty="0" smtClean="0">
                <a:solidFill>
                  <a:srgbClr val="FF0000"/>
                </a:solidFill>
              </a:rPr>
              <a:t>two </a:t>
            </a:r>
            <a:r>
              <a:rPr lang="en-GB" sz="2200" dirty="0" smtClean="0"/>
              <a:t>of: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Depressed mood					D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Loss of interest and enjoyment			I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Increased fatigability				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Plus </a:t>
            </a:r>
            <a:r>
              <a:rPr lang="en-GB" sz="2200" dirty="0" smtClean="0">
                <a:solidFill>
                  <a:srgbClr val="FF0000"/>
                </a:solidFill>
              </a:rPr>
              <a:t>two</a:t>
            </a:r>
            <a:r>
              <a:rPr lang="en-GB" sz="2200" dirty="0" smtClean="0"/>
              <a:t> of: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reduced self-esteem and self-confidence;		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reduced concentration and attention;			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ideas of guilt and unworthiness			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bleak and pessimistic views of the future;		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diminished appetite.				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disturbed sleep					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ideas or acts of self-harm or suicide;			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Usually, </a:t>
            </a:r>
            <a:r>
              <a:rPr lang="en-GB" sz="2200" dirty="0" smtClean="0">
                <a:solidFill>
                  <a:srgbClr val="FF3300"/>
                </a:solidFill>
              </a:rPr>
              <a:t>some difficulty</a:t>
            </a:r>
            <a:r>
              <a:rPr lang="en-GB" sz="2200" dirty="0" smtClean="0"/>
              <a:t> in functioning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2200" dirty="0" smtClean="0"/>
          </a:p>
          <a:p>
            <a:pPr>
              <a:lnSpc>
                <a:spcPct val="160000"/>
              </a:lnSpc>
              <a:buNone/>
              <a:defRPr/>
            </a:pPr>
            <a:r>
              <a:rPr lang="en-GB" sz="2200" dirty="0" smtClean="0"/>
              <a:t>		 </a:t>
            </a:r>
            <a:r>
              <a:rPr lang="en-GB" sz="2200" b="1" dirty="0" smtClean="0">
                <a:solidFill>
                  <a:srgbClr val="FF0000"/>
                </a:solidFill>
              </a:rPr>
              <a:t>D</a:t>
            </a:r>
            <a:r>
              <a:rPr lang="en-GB" sz="2200" dirty="0" smtClean="0">
                <a:solidFill>
                  <a:srgbClr val="FF0000"/>
                </a:solidFill>
              </a:rPr>
              <a:t>epression </a:t>
            </a:r>
            <a:r>
              <a:rPr lang="en-GB" sz="2200" b="1" dirty="0" smtClean="0">
                <a:solidFill>
                  <a:srgbClr val="FF0000"/>
                </a:solidFill>
              </a:rPr>
              <a:t>I</a:t>
            </a:r>
            <a:r>
              <a:rPr lang="en-GB" sz="2200" dirty="0" smtClean="0">
                <a:solidFill>
                  <a:srgbClr val="FF0000"/>
                </a:solidFill>
              </a:rPr>
              <a:t>nterest </a:t>
            </a:r>
            <a:r>
              <a:rPr lang="en-GB" sz="2200" b="1" dirty="0" smtClean="0">
                <a:solidFill>
                  <a:srgbClr val="FF0000"/>
                </a:solidFill>
              </a:rPr>
              <a:t>E</a:t>
            </a:r>
            <a:r>
              <a:rPr lang="en-GB" sz="2200" dirty="0" smtClean="0">
                <a:solidFill>
                  <a:srgbClr val="FF0000"/>
                </a:solidFill>
              </a:rPr>
              <a:t>nergy  </a:t>
            </a:r>
            <a:r>
              <a:rPr lang="en-GB" sz="2200" b="1" dirty="0" smtClean="0">
                <a:solidFill>
                  <a:schemeClr val="tx2"/>
                </a:solidFill>
              </a:rPr>
              <a:t>S</a:t>
            </a:r>
            <a:r>
              <a:rPr lang="en-GB" sz="2200" dirty="0" smtClean="0">
                <a:solidFill>
                  <a:schemeClr val="tx2"/>
                </a:solidFill>
              </a:rPr>
              <a:t>elf-confidence (-esteem) 		      </a:t>
            </a:r>
            <a:r>
              <a:rPr lang="en-GB" sz="2200" b="1" dirty="0" smtClean="0">
                <a:solidFill>
                  <a:schemeClr val="tx2"/>
                </a:solidFill>
              </a:rPr>
              <a:t>A</a:t>
            </a:r>
            <a:r>
              <a:rPr lang="en-GB" sz="2200" dirty="0" smtClean="0">
                <a:solidFill>
                  <a:schemeClr val="tx2"/>
                </a:solidFill>
              </a:rPr>
              <a:t>ttention </a:t>
            </a:r>
            <a:r>
              <a:rPr lang="en-GB" sz="2200" b="1" dirty="0" smtClean="0">
                <a:solidFill>
                  <a:srgbClr val="FF0000"/>
                </a:solidFill>
              </a:rPr>
              <a:t>G</a:t>
            </a:r>
            <a:r>
              <a:rPr lang="en-GB" sz="2200" dirty="0" smtClean="0">
                <a:solidFill>
                  <a:srgbClr val="FF0000"/>
                </a:solidFill>
              </a:rPr>
              <a:t>uilt </a:t>
            </a:r>
            <a:r>
              <a:rPr lang="en-GB" sz="2200" b="1" dirty="0" smtClean="0">
                <a:solidFill>
                  <a:srgbClr val="FF0000"/>
                </a:solidFill>
              </a:rPr>
              <a:t>P</a:t>
            </a:r>
            <a:r>
              <a:rPr lang="en-GB" sz="2200" dirty="0" smtClean="0">
                <a:solidFill>
                  <a:srgbClr val="FF0000"/>
                </a:solidFill>
              </a:rPr>
              <a:t>essimistic </a:t>
            </a:r>
            <a:r>
              <a:rPr lang="en-GB" sz="2200" b="1" dirty="0" smtClean="0">
                <a:solidFill>
                  <a:srgbClr val="FF0000"/>
                </a:solidFill>
              </a:rPr>
              <a:t>S</a:t>
            </a:r>
            <a:r>
              <a:rPr lang="en-GB" sz="2200" dirty="0" smtClean="0">
                <a:solidFill>
                  <a:srgbClr val="FF0000"/>
                </a:solidFill>
              </a:rPr>
              <a:t>uicide </a:t>
            </a:r>
            <a:r>
              <a:rPr lang="en-GB" sz="2200" b="1" dirty="0" smtClean="0"/>
              <a:t>S</a:t>
            </a:r>
            <a:r>
              <a:rPr lang="en-GB" sz="2200" dirty="0" smtClean="0"/>
              <a:t>leep </a:t>
            </a:r>
            <a:r>
              <a:rPr lang="en-GB" sz="2200" b="1" dirty="0" smtClean="0"/>
              <a:t>A</a:t>
            </a:r>
            <a:r>
              <a:rPr lang="en-GB" sz="2200" dirty="0" smtClean="0"/>
              <a:t>ppetite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b="1" dirty="0" smtClean="0"/>
              <a:t>Depressed mood </a:t>
            </a:r>
            <a:r>
              <a:rPr lang="en-GB" dirty="0" smtClean="0"/>
              <a:t>to a degree that is definitely abnormal for the individual, present for most of the day and almost every day, largely uninfluenced by circumstances, and sustained for at least 2 weeks.</a:t>
            </a:r>
          </a:p>
          <a:p>
            <a:pPr marL="514350" indent="-514350">
              <a:buFont typeface="+mj-lt"/>
              <a:buAutoNum type="alphaUcPeriod"/>
            </a:pPr>
            <a:r>
              <a:rPr lang="en-GB" b="1" dirty="0" smtClean="0"/>
              <a:t>loss of interest or pleasure </a:t>
            </a:r>
            <a:r>
              <a:rPr lang="en-GB" dirty="0" smtClean="0"/>
              <a:t>in activities that are normally pleasurable; </a:t>
            </a:r>
            <a:r>
              <a:rPr lang="en-GB" b="1" dirty="0" smtClean="0"/>
              <a:t>decreased energy </a:t>
            </a:r>
            <a:r>
              <a:rPr lang="en-GB" dirty="0" smtClean="0"/>
              <a:t>or increased </a:t>
            </a:r>
            <a:r>
              <a:rPr lang="en-GB" b="1" dirty="0" err="1" smtClean="0"/>
              <a:t>fatiguability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An additional symptom or symptoms from the following list should be present, to give a total of at least four: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 loss of confidence and self-esteem;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unreasonable feelings of self-reproach or excessive and inappropriate guilt;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recurrent thoughts of death or suicide, or any suicidal behaviour;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complaints or evidence of diminished ability to think or concentrate, such as indecisiveness or vacillation;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change in psychomotor activity, with agitation or retardation (either subjective or objective);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dirty="0" smtClean="0"/>
              <a:t>sleep disturbance of any type;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Mild depression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Watchful waiting: 2 weeks</a:t>
            </a:r>
          </a:p>
          <a:p>
            <a:r>
              <a:rPr lang="en-GB" dirty="0" smtClean="0"/>
              <a:t>Sleep/anxiety management</a:t>
            </a:r>
          </a:p>
          <a:p>
            <a:r>
              <a:rPr lang="en-GB" dirty="0" smtClean="0"/>
              <a:t>Guided self-help</a:t>
            </a:r>
          </a:p>
          <a:p>
            <a:r>
              <a:rPr lang="en-GB" dirty="0" smtClean="0"/>
              <a:t>Computerised CBT</a:t>
            </a:r>
          </a:p>
          <a:p>
            <a:r>
              <a:rPr lang="en-GB" dirty="0" err="1" smtClean="0"/>
              <a:t>Psychososical</a:t>
            </a:r>
            <a:r>
              <a:rPr lang="en-GB" dirty="0" smtClean="0"/>
              <a:t> interventions</a:t>
            </a:r>
          </a:p>
          <a:p>
            <a:pPr lvl="1"/>
            <a:r>
              <a:rPr lang="en-GB" dirty="0" smtClean="0"/>
              <a:t>Problem solving therapy</a:t>
            </a:r>
          </a:p>
          <a:p>
            <a:pPr lvl="1"/>
            <a:r>
              <a:rPr lang="en-GB" dirty="0" smtClean="0"/>
              <a:t>Brief CBT</a:t>
            </a:r>
          </a:p>
          <a:p>
            <a:pPr lvl="1"/>
            <a:r>
              <a:rPr lang="en-GB" dirty="0" smtClean="0"/>
              <a:t>Counselling</a:t>
            </a:r>
          </a:p>
          <a:p>
            <a:r>
              <a:rPr lang="en-GB" dirty="0" smtClean="0"/>
              <a:t>Antidepressants </a:t>
            </a:r>
          </a:p>
          <a:p>
            <a:pPr lvl="1"/>
            <a:r>
              <a:rPr lang="en-GB" dirty="0" smtClean="0"/>
              <a:t>Not routinely recommended</a:t>
            </a:r>
          </a:p>
          <a:p>
            <a:pPr lvl="1"/>
            <a:r>
              <a:rPr lang="en-GB" dirty="0" smtClean="0"/>
              <a:t>Use if other interventions fail</a:t>
            </a:r>
          </a:p>
          <a:p>
            <a:pPr lvl="1"/>
            <a:r>
              <a:rPr lang="en-GB" dirty="0" smtClean="0"/>
              <a:t>Use if there is previous </a:t>
            </a:r>
            <a:r>
              <a:rPr lang="en-GB" dirty="0" err="1" smtClean="0"/>
              <a:t>hx</a:t>
            </a:r>
            <a:r>
              <a:rPr lang="en-GB" dirty="0" smtClean="0"/>
              <a:t> of moderate to severe depression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Moderate Depressive episode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20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At least </a:t>
            </a:r>
            <a:r>
              <a:rPr lang="en-GB" sz="2200" smtClean="0">
                <a:solidFill>
                  <a:srgbClr val="FF0000"/>
                </a:solidFill>
              </a:rPr>
              <a:t>two</a:t>
            </a:r>
            <a:r>
              <a:rPr lang="en-GB" sz="22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Depressed mood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Loss of interest and enjoyment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Increased fatigability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Plus at least </a:t>
            </a:r>
            <a:r>
              <a:rPr lang="en-GB" sz="2200" smtClean="0">
                <a:solidFill>
                  <a:srgbClr val="FF0000"/>
                </a:solidFill>
              </a:rPr>
              <a:t>three</a:t>
            </a:r>
            <a:r>
              <a:rPr lang="en-GB" sz="22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reduced concentration and attention;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reduced self-esteem and self-confidence;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ideas of guilt and unworthiness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bleak and pessimistic views of the future;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ideas or acts of self-harm or suicide;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disturbed sleep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diminished appetite.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Usually, </a:t>
            </a:r>
            <a:r>
              <a:rPr lang="en-GB" sz="2200" smtClean="0">
                <a:solidFill>
                  <a:srgbClr val="FF3300"/>
                </a:solidFill>
              </a:rPr>
              <a:t>considerable difficulty</a:t>
            </a:r>
            <a:r>
              <a:rPr lang="en-GB" sz="2200" smtClean="0"/>
              <a:t> functioning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Severe Depressive episode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All </a:t>
            </a:r>
            <a:r>
              <a:rPr lang="en-GB" sz="1800" dirty="0" smtClean="0">
                <a:solidFill>
                  <a:srgbClr val="FF0000"/>
                </a:solidFill>
              </a:rPr>
              <a:t>three</a:t>
            </a:r>
            <a:r>
              <a:rPr lang="en-GB" sz="1800" dirty="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Depressed mood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Loss of interest and enjoyment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Increased fatigability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Plus at least </a:t>
            </a:r>
            <a:r>
              <a:rPr lang="en-GB" sz="1800" dirty="0" smtClean="0">
                <a:solidFill>
                  <a:srgbClr val="FF0000"/>
                </a:solidFill>
              </a:rPr>
              <a:t>four</a:t>
            </a:r>
            <a:r>
              <a:rPr lang="en-GB" sz="1800" dirty="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reduced concentration and attention;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reduced self-esteem and self-confidence;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ideas of guilt and unworthiness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bleak and pessimistic views of the future;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ideas or acts of self-harm or suicide;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disturbed sleep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diminished appetite.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Very </a:t>
            </a:r>
            <a:r>
              <a:rPr lang="en-GB" sz="2200" dirty="0" smtClean="0">
                <a:solidFill>
                  <a:srgbClr val="FF3300"/>
                </a:solidFill>
              </a:rPr>
              <a:t>unlikely</a:t>
            </a:r>
            <a:r>
              <a:rPr lang="en-GB" sz="1800" dirty="0" smtClean="0"/>
              <a:t> </a:t>
            </a:r>
            <a:r>
              <a:rPr lang="en-GB" sz="2200" dirty="0" smtClean="0">
                <a:solidFill>
                  <a:srgbClr val="FF3300"/>
                </a:solidFill>
              </a:rPr>
              <a:t>to function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/>
              <a:t>Psychotic symptoms: hallucinations, delusions, disorganised thinking, grossly disorganised or abnormal motor behaviour (depressive stupor).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dirty="0" smtClean="0"/>
              <a:t> Mood congruent or incongruent.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Moderate-severe depression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Offer antidepressants routinely</a:t>
            </a:r>
          </a:p>
          <a:p>
            <a:pPr lvl="1"/>
            <a:r>
              <a:rPr lang="en-GB" dirty="0" smtClean="0"/>
              <a:t>First line: SSRIs</a:t>
            </a:r>
          </a:p>
          <a:p>
            <a:pPr lvl="1"/>
            <a:r>
              <a:rPr lang="en-GB" dirty="0" smtClean="0"/>
              <a:t>Continue for ≥ 6 months after remission</a:t>
            </a:r>
          </a:p>
          <a:p>
            <a:pPr lvl="1"/>
            <a:r>
              <a:rPr lang="en-GB" dirty="0" smtClean="0"/>
              <a:t>Continue for 2 years if ≥ 2 episodes in recent past</a:t>
            </a:r>
          </a:p>
          <a:p>
            <a:r>
              <a:rPr lang="en-GB" dirty="0" smtClean="0"/>
              <a:t>Psychological treatment</a:t>
            </a:r>
          </a:p>
          <a:p>
            <a:pPr lvl="1"/>
            <a:r>
              <a:rPr lang="en-GB" dirty="0" smtClean="0"/>
              <a:t>CBT</a:t>
            </a:r>
          </a:p>
          <a:p>
            <a:pPr lvl="1"/>
            <a:r>
              <a:rPr lang="en-GB" dirty="0" smtClean="0"/>
              <a:t>IPT</a:t>
            </a:r>
          </a:p>
          <a:p>
            <a:pPr lvl="1"/>
            <a:r>
              <a:rPr lang="en-GB" dirty="0" smtClean="0"/>
              <a:t>Couple-focussed therapy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Resistant cases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Switch to another antidepressant after 1 month (if there is partial response wait 6 weeks)</a:t>
            </a:r>
          </a:p>
          <a:p>
            <a:r>
              <a:rPr lang="en-GB" dirty="0" smtClean="0"/>
              <a:t>Choose another SSRI or </a:t>
            </a:r>
            <a:r>
              <a:rPr lang="en-GB" dirty="0" err="1" smtClean="0"/>
              <a:t>mirtazapine</a:t>
            </a:r>
            <a:endParaRPr lang="en-GB" dirty="0" smtClean="0"/>
          </a:p>
          <a:p>
            <a:r>
              <a:rPr lang="en-GB" dirty="0" smtClean="0"/>
              <a:t>Include </a:t>
            </a:r>
            <a:r>
              <a:rPr lang="en-GB" dirty="0" err="1" smtClean="0"/>
              <a:t>moclobemide</a:t>
            </a:r>
            <a:r>
              <a:rPr lang="en-GB" dirty="0" smtClean="0"/>
              <a:t> (washout period), </a:t>
            </a:r>
            <a:r>
              <a:rPr lang="en-GB" dirty="0" err="1" smtClean="0"/>
              <a:t>reboxetine</a:t>
            </a:r>
            <a:r>
              <a:rPr lang="en-GB" dirty="0" smtClean="0"/>
              <a:t>, </a:t>
            </a:r>
            <a:r>
              <a:rPr lang="en-GB" dirty="0" err="1" smtClean="0"/>
              <a:t>lofepramine</a:t>
            </a:r>
            <a:endParaRPr lang="en-GB" dirty="0" smtClean="0"/>
          </a:p>
          <a:p>
            <a:r>
              <a:rPr lang="en-GB" dirty="0" smtClean="0"/>
              <a:t>Other TCAs (except </a:t>
            </a:r>
            <a:r>
              <a:rPr lang="en-GB" dirty="0" err="1" smtClean="0"/>
              <a:t>dosulepin</a:t>
            </a:r>
            <a:r>
              <a:rPr lang="en-GB" dirty="0" smtClean="0"/>
              <a:t>) and </a:t>
            </a:r>
            <a:r>
              <a:rPr lang="en-GB" dirty="0" err="1" smtClean="0"/>
              <a:t>venlafaxine</a:t>
            </a:r>
            <a:r>
              <a:rPr lang="en-GB" dirty="0" smtClean="0"/>
              <a:t> for more severe depression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Options in treatment-resistance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Antidepressants with CBT (16-20 sessions over 6-9 months)</a:t>
            </a:r>
          </a:p>
          <a:p>
            <a:r>
              <a:rPr lang="en-GB" dirty="0" err="1" smtClean="0"/>
              <a:t>Venlafaxine</a:t>
            </a:r>
            <a:endParaRPr lang="en-GB" dirty="0" smtClean="0"/>
          </a:p>
          <a:p>
            <a:r>
              <a:rPr lang="en-GB" dirty="0" smtClean="0"/>
              <a:t>Augmentation</a:t>
            </a:r>
          </a:p>
          <a:p>
            <a:pPr lvl="1"/>
            <a:r>
              <a:rPr lang="en-GB" dirty="0" smtClean="0"/>
              <a:t>Lithium (continue for 6 months, stop lithium first)</a:t>
            </a:r>
          </a:p>
          <a:p>
            <a:pPr lvl="1"/>
            <a:r>
              <a:rPr lang="en-GB" dirty="0" smtClean="0"/>
              <a:t>Antidepressants </a:t>
            </a:r>
          </a:p>
          <a:p>
            <a:pPr lvl="2"/>
            <a:r>
              <a:rPr lang="en-GB" dirty="0" smtClean="0"/>
              <a:t>SSRI + </a:t>
            </a:r>
            <a:r>
              <a:rPr lang="en-GB" dirty="0" err="1" smtClean="0"/>
              <a:t>mirtazapine</a:t>
            </a:r>
            <a:endParaRPr lang="en-GB" dirty="0" smtClean="0"/>
          </a:p>
          <a:p>
            <a:pPr lvl="2"/>
            <a:r>
              <a:rPr lang="en-GB" dirty="0" smtClean="0"/>
              <a:t>SSRI + </a:t>
            </a:r>
            <a:r>
              <a:rPr lang="en-GB" dirty="0" err="1" smtClean="0"/>
              <a:t>mianserine</a:t>
            </a:r>
            <a:r>
              <a:rPr lang="en-GB" dirty="0" smtClean="0"/>
              <a:t> (risk of </a:t>
            </a:r>
            <a:r>
              <a:rPr lang="en-GB" dirty="0" err="1" smtClean="0"/>
              <a:t>agranulocytosis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Antipsychotics in psychotic depression</a:t>
            </a:r>
          </a:p>
          <a:p>
            <a:pPr lvl="1"/>
            <a:r>
              <a:rPr lang="en-GB" dirty="0" smtClean="0"/>
              <a:t>Not recommended: </a:t>
            </a:r>
          </a:p>
          <a:p>
            <a:pPr lvl="2"/>
            <a:r>
              <a:rPr lang="en-GB" dirty="0" err="1" smtClean="0"/>
              <a:t>carbamazepine</a:t>
            </a:r>
            <a:r>
              <a:rPr lang="en-GB" dirty="0" smtClean="0"/>
              <a:t>, </a:t>
            </a:r>
            <a:r>
              <a:rPr lang="en-GB" dirty="0" err="1" smtClean="0"/>
              <a:t>lamotrigine</a:t>
            </a:r>
            <a:r>
              <a:rPr lang="en-GB" dirty="0" smtClean="0"/>
              <a:t>, </a:t>
            </a:r>
            <a:r>
              <a:rPr lang="en-GB" dirty="0" err="1" smtClean="0"/>
              <a:t>buspirone</a:t>
            </a:r>
            <a:r>
              <a:rPr lang="en-GB" dirty="0" smtClean="0"/>
              <a:t>, </a:t>
            </a:r>
            <a:r>
              <a:rPr lang="en-GB" dirty="0" err="1" smtClean="0"/>
              <a:t>pindolol</a:t>
            </a:r>
            <a:r>
              <a:rPr lang="en-GB" dirty="0" smtClean="0"/>
              <a:t>, </a:t>
            </a:r>
            <a:r>
              <a:rPr lang="en-GB" dirty="0" err="1" smtClean="0"/>
              <a:t>valproate</a:t>
            </a:r>
            <a:r>
              <a:rPr lang="en-GB" dirty="0" smtClean="0"/>
              <a:t>, thyroid supplements, benzodiazepines</a:t>
            </a:r>
          </a:p>
          <a:p>
            <a:pPr lvl="1"/>
            <a:r>
              <a:rPr lang="en-GB" dirty="0" err="1" smtClean="0"/>
              <a:t>Phenelzine</a:t>
            </a:r>
            <a:r>
              <a:rPr lang="en-GB" dirty="0" smtClean="0"/>
              <a:t> (especially atypical depression) </a:t>
            </a:r>
          </a:p>
          <a:p>
            <a:pPr lvl="1"/>
            <a:r>
              <a:rPr lang="en-GB" dirty="0" smtClean="0"/>
              <a:t>ECT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Depression in Bipolar disorder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SSRIs less prone to precipitate manic attacks compared to TCAs</a:t>
            </a:r>
          </a:p>
          <a:p>
            <a:r>
              <a:rPr lang="en-GB" dirty="0" smtClean="0"/>
              <a:t>Antipsychotics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58204" cy="78581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Prophylaxis of bipolar disorder with drugs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Consider Lithium, </a:t>
            </a:r>
            <a:r>
              <a:rPr lang="en-GB" dirty="0" err="1" smtClean="0"/>
              <a:t>olanzapine</a:t>
            </a:r>
            <a:r>
              <a:rPr lang="en-GB" dirty="0" smtClean="0"/>
              <a:t> or </a:t>
            </a:r>
            <a:r>
              <a:rPr lang="en-GB" dirty="0" err="1" smtClean="0"/>
              <a:t>valproate</a:t>
            </a:r>
            <a:r>
              <a:rPr lang="en-GB" dirty="0" smtClean="0"/>
              <a:t> </a:t>
            </a:r>
          </a:p>
          <a:p>
            <a:r>
              <a:rPr lang="en-GB" dirty="0" smtClean="0"/>
              <a:t>The choice should depend on: </a:t>
            </a:r>
          </a:p>
          <a:p>
            <a:pPr lvl="1"/>
            <a:r>
              <a:rPr lang="en-GB" dirty="0" smtClean="0"/>
              <a:t>response to previous treatments </a:t>
            </a:r>
          </a:p>
          <a:p>
            <a:pPr lvl="1"/>
            <a:r>
              <a:rPr lang="en-GB" dirty="0" smtClean="0"/>
              <a:t>the relative risk, and known precipitants, of manic versus depressive relapse </a:t>
            </a:r>
          </a:p>
          <a:p>
            <a:pPr lvl="1"/>
            <a:r>
              <a:rPr lang="en-GB" dirty="0" smtClean="0"/>
              <a:t>physical risk factors, e.g. renal disease, obesity and diabetes </a:t>
            </a:r>
          </a:p>
          <a:p>
            <a:pPr lvl="1"/>
            <a:r>
              <a:rPr lang="en-GB" dirty="0" smtClean="0"/>
              <a:t>the patient’s preference and history of adherence </a:t>
            </a:r>
          </a:p>
          <a:p>
            <a:pPr lvl="1"/>
            <a:r>
              <a:rPr lang="en-GB" dirty="0" smtClean="0"/>
              <a:t>gender (</a:t>
            </a:r>
            <a:r>
              <a:rPr lang="en-GB" dirty="0" err="1" smtClean="0"/>
              <a:t>valproate</a:t>
            </a:r>
            <a:r>
              <a:rPr lang="en-GB" dirty="0" smtClean="0"/>
              <a:t> should not be prescribed for women of child‐bearing potential) </a:t>
            </a:r>
          </a:p>
          <a:p>
            <a:pPr lvl="1"/>
            <a:r>
              <a:rPr lang="en-GB" dirty="0" smtClean="0"/>
              <a:t>a brief assessment of cognitive state (such as the Mini‐Mental State Examination) for older people.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Morbidity and mortality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Loss of work and productivity</a:t>
            </a:r>
          </a:p>
          <a:p>
            <a:pPr lvl="1"/>
            <a:r>
              <a:rPr lang="en-GB" dirty="0" smtClean="0"/>
              <a:t>A number of famous actors, artists and musicians have had the disorder</a:t>
            </a:r>
          </a:p>
          <a:p>
            <a:r>
              <a:rPr lang="en-GB" dirty="0" smtClean="0"/>
              <a:t>Attempted suicide: 25 – 50%</a:t>
            </a:r>
          </a:p>
          <a:p>
            <a:r>
              <a:rPr lang="en-GB" dirty="0" smtClean="0"/>
              <a:t>Completed suicide: 10%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Within the first 2 years after the 1</a:t>
            </a:r>
            <a:r>
              <a:rPr lang="en-GB" baseline="30000" dirty="0" smtClean="0"/>
              <a:t>st</a:t>
            </a:r>
            <a:r>
              <a:rPr lang="en-GB" dirty="0" smtClean="0"/>
              <a:t> episode, 40 – 50% experience another manic attack</a:t>
            </a:r>
          </a:p>
          <a:p>
            <a:r>
              <a:rPr lang="en-GB" dirty="0" smtClean="0"/>
              <a:t>Cycling between mania and depression accelerates with age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Depression: 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Dimensional </a:t>
            </a:r>
          </a:p>
          <a:p>
            <a:pPr lvl="1"/>
            <a:r>
              <a:rPr lang="en-GB" dirty="0" err="1" smtClean="0"/>
              <a:t>Unipolar</a:t>
            </a:r>
            <a:endParaRPr lang="en-GB" dirty="0" smtClean="0"/>
          </a:p>
          <a:p>
            <a:pPr lvl="1"/>
            <a:r>
              <a:rPr lang="en-GB" dirty="0" smtClean="0"/>
              <a:t>Bipolar </a:t>
            </a:r>
          </a:p>
          <a:p>
            <a:r>
              <a:rPr lang="en-GB" b="1" dirty="0" smtClean="0"/>
              <a:t>Severity</a:t>
            </a:r>
          </a:p>
          <a:p>
            <a:pPr lvl="1"/>
            <a:r>
              <a:rPr lang="en-GB" b="1" dirty="0" smtClean="0"/>
              <a:t>Mild</a:t>
            </a:r>
          </a:p>
          <a:p>
            <a:pPr lvl="1"/>
            <a:r>
              <a:rPr lang="en-GB" b="1" dirty="0" smtClean="0"/>
              <a:t>Moderate</a:t>
            </a:r>
          </a:p>
          <a:p>
            <a:pPr lvl="1"/>
            <a:r>
              <a:rPr lang="en-GB" b="1" dirty="0" smtClean="0"/>
              <a:t>Severe</a:t>
            </a:r>
          </a:p>
          <a:p>
            <a:r>
              <a:rPr lang="en-GB" dirty="0" smtClean="0"/>
              <a:t>Symptoms</a:t>
            </a:r>
          </a:p>
          <a:p>
            <a:pPr lvl="1"/>
            <a:r>
              <a:rPr lang="en-GB" dirty="0" smtClean="0"/>
              <a:t>Psychotic</a:t>
            </a:r>
          </a:p>
          <a:p>
            <a:pPr lvl="1"/>
            <a:r>
              <a:rPr lang="en-GB" dirty="0" smtClean="0"/>
              <a:t>Somatic</a:t>
            </a:r>
          </a:p>
          <a:p>
            <a:pPr lvl="1"/>
            <a:r>
              <a:rPr lang="en-GB" dirty="0" smtClean="0"/>
              <a:t>Neurotic </a:t>
            </a:r>
          </a:p>
          <a:p>
            <a:r>
              <a:rPr lang="en-GB" dirty="0" smtClean="0"/>
              <a:t>Aetiology </a:t>
            </a:r>
          </a:p>
          <a:p>
            <a:pPr lvl="1"/>
            <a:r>
              <a:rPr lang="en-GB" dirty="0" smtClean="0"/>
              <a:t>Exogenous </a:t>
            </a:r>
          </a:p>
          <a:p>
            <a:pPr lvl="1"/>
            <a:r>
              <a:rPr lang="en-GB" dirty="0" smtClean="0"/>
              <a:t>Endogenous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Prognostic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Poor	</a:t>
            </a:r>
          </a:p>
          <a:p>
            <a:pPr lvl="1"/>
            <a:r>
              <a:rPr lang="en-GB" dirty="0" smtClean="0"/>
              <a:t>Unemployment or poor employment history</a:t>
            </a:r>
          </a:p>
          <a:p>
            <a:pPr lvl="1"/>
            <a:r>
              <a:rPr lang="en-GB" dirty="0" smtClean="0"/>
              <a:t>Alcohol abuse</a:t>
            </a:r>
          </a:p>
          <a:p>
            <a:pPr lvl="1"/>
            <a:r>
              <a:rPr lang="en-GB" dirty="0" smtClean="0"/>
              <a:t>Psychotic features</a:t>
            </a:r>
          </a:p>
          <a:p>
            <a:pPr lvl="1"/>
            <a:r>
              <a:rPr lang="en-GB" dirty="0" smtClean="0"/>
              <a:t>Depressive features</a:t>
            </a:r>
          </a:p>
          <a:p>
            <a:pPr lvl="1"/>
            <a:r>
              <a:rPr lang="en-GB" dirty="0" smtClean="0"/>
              <a:t>Male sex</a:t>
            </a:r>
          </a:p>
          <a:p>
            <a:pPr lvl="1"/>
            <a:r>
              <a:rPr lang="en-GB" dirty="0" smtClean="0"/>
              <a:t>Treatment non-compliance</a:t>
            </a:r>
          </a:p>
          <a:p>
            <a:r>
              <a:rPr lang="en-GB" dirty="0" smtClean="0"/>
              <a:t>Good</a:t>
            </a:r>
          </a:p>
          <a:p>
            <a:pPr lvl="1"/>
            <a:r>
              <a:rPr lang="en-GB" dirty="0" smtClean="0"/>
              <a:t>Manic episodes of short duration</a:t>
            </a:r>
          </a:p>
          <a:p>
            <a:pPr lvl="1"/>
            <a:r>
              <a:rPr lang="en-GB" dirty="0" smtClean="0"/>
              <a:t>Later age of onset</a:t>
            </a:r>
          </a:p>
          <a:p>
            <a:pPr lvl="1"/>
            <a:r>
              <a:rPr lang="en-GB" dirty="0" smtClean="0"/>
              <a:t>Few thoughts of suicide</a:t>
            </a:r>
          </a:p>
          <a:p>
            <a:pPr lvl="1"/>
            <a:r>
              <a:rPr lang="en-GB" dirty="0" smtClean="0"/>
              <a:t>Few psychotic symptoms</a:t>
            </a:r>
          </a:p>
          <a:p>
            <a:pPr lvl="1"/>
            <a:r>
              <a:rPr lang="en-GB" dirty="0" smtClean="0"/>
              <a:t>Few co-morbid physical factors</a:t>
            </a:r>
          </a:p>
          <a:p>
            <a:pPr lvl="1"/>
            <a:r>
              <a:rPr lang="en-GB" dirty="0" smtClean="0"/>
              <a:t>Good treatment response and compliance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Mild Depressive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At least </a:t>
            </a:r>
            <a:r>
              <a:rPr lang="en-GB" sz="2200" dirty="0" smtClean="0">
                <a:solidFill>
                  <a:srgbClr val="FF0000"/>
                </a:solidFill>
              </a:rPr>
              <a:t>two </a:t>
            </a:r>
            <a:r>
              <a:rPr lang="en-GB" sz="2200" dirty="0" smtClean="0"/>
              <a:t>of: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b="1" dirty="0" smtClean="0"/>
              <a:t>D</a:t>
            </a:r>
            <a:r>
              <a:rPr lang="en-GB" sz="2000" dirty="0" smtClean="0"/>
              <a:t>epressed mood					D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Loss of </a:t>
            </a:r>
            <a:r>
              <a:rPr lang="en-GB" sz="2000" b="1" dirty="0" smtClean="0"/>
              <a:t>i</a:t>
            </a:r>
            <a:r>
              <a:rPr lang="en-GB" sz="2000" dirty="0" smtClean="0"/>
              <a:t>nterest and enjoyment			I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Increased fatigability (Energy)				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Plus </a:t>
            </a:r>
            <a:r>
              <a:rPr lang="en-GB" sz="2200" dirty="0" smtClean="0">
                <a:solidFill>
                  <a:srgbClr val="FF0000"/>
                </a:solidFill>
              </a:rPr>
              <a:t>two</a:t>
            </a:r>
            <a:r>
              <a:rPr lang="en-GB" sz="2200" dirty="0" smtClean="0"/>
              <a:t> of: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reduced self-esteem and self-confidence		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reduced concentration and attention			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ideas of guilt and unworthiness			G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bleak and pessimistic views of the future		P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diminished appetite					A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disturbed sleep					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n-GB" sz="2000" dirty="0" smtClean="0"/>
              <a:t>ideas or acts of self-harm or suicide			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2200" dirty="0" smtClean="0"/>
              <a:t>Usually, </a:t>
            </a:r>
            <a:r>
              <a:rPr lang="en-GB" sz="2200" dirty="0" smtClean="0">
                <a:solidFill>
                  <a:srgbClr val="FF3300"/>
                </a:solidFill>
              </a:rPr>
              <a:t>some difficulty</a:t>
            </a:r>
            <a:r>
              <a:rPr lang="en-GB" sz="2200" dirty="0" smtClean="0"/>
              <a:t> in functioning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2200" dirty="0" smtClean="0"/>
          </a:p>
          <a:p>
            <a:pPr eaLnBrk="1" hangingPunct="1">
              <a:lnSpc>
                <a:spcPct val="160000"/>
              </a:lnSpc>
              <a:buNone/>
              <a:defRPr/>
            </a:pPr>
            <a:r>
              <a:rPr lang="en-GB" sz="2200" dirty="0" smtClean="0"/>
              <a:t>		 </a:t>
            </a:r>
            <a:r>
              <a:rPr lang="en-GB" sz="2200" b="1" dirty="0" smtClean="0">
                <a:solidFill>
                  <a:srgbClr val="FF0000"/>
                </a:solidFill>
              </a:rPr>
              <a:t>D</a:t>
            </a:r>
            <a:r>
              <a:rPr lang="en-GB" sz="2200" dirty="0" smtClean="0">
                <a:solidFill>
                  <a:srgbClr val="FF0000"/>
                </a:solidFill>
              </a:rPr>
              <a:t>epression </a:t>
            </a:r>
            <a:r>
              <a:rPr lang="en-GB" sz="2200" b="1" dirty="0" smtClean="0">
                <a:solidFill>
                  <a:srgbClr val="FF0000"/>
                </a:solidFill>
              </a:rPr>
              <a:t>I</a:t>
            </a:r>
            <a:r>
              <a:rPr lang="en-GB" sz="2200" dirty="0" smtClean="0">
                <a:solidFill>
                  <a:srgbClr val="FF0000"/>
                </a:solidFill>
              </a:rPr>
              <a:t>nterest </a:t>
            </a:r>
            <a:r>
              <a:rPr lang="en-GB" sz="2200" b="1" dirty="0" smtClean="0">
                <a:solidFill>
                  <a:srgbClr val="FF0000"/>
                </a:solidFill>
              </a:rPr>
              <a:t>E</a:t>
            </a:r>
            <a:r>
              <a:rPr lang="en-GB" sz="2200" dirty="0" smtClean="0">
                <a:solidFill>
                  <a:srgbClr val="FF0000"/>
                </a:solidFill>
              </a:rPr>
              <a:t>nergy  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r>
              <a:rPr lang="en-GB" sz="2200" dirty="0" smtClean="0">
                <a:solidFill>
                  <a:srgbClr val="C00000"/>
                </a:solidFill>
              </a:rPr>
              <a:t>elf-confidence (-esteem) 		      </a:t>
            </a:r>
            <a:r>
              <a:rPr lang="en-GB" sz="2200" b="1" dirty="0" smtClean="0">
                <a:solidFill>
                  <a:srgbClr val="C00000"/>
                </a:solidFill>
              </a:rPr>
              <a:t>A</a:t>
            </a:r>
            <a:r>
              <a:rPr lang="en-GB" sz="2200" dirty="0" smtClean="0">
                <a:solidFill>
                  <a:srgbClr val="C00000"/>
                </a:solidFill>
              </a:rPr>
              <a:t>ttention </a:t>
            </a:r>
            <a:r>
              <a:rPr lang="en-GB" sz="2200" b="1" dirty="0" smtClean="0">
                <a:solidFill>
                  <a:srgbClr val="C00000"/>
                </a:solidFill>
              </a:rPr>
              <a:t>G</a:t>
            </a:r>
            <a:r>
              <a:rPr lang="en-GB" sz="2200" dirty="0" smtClean="0">
                <a:solidFill>
                  <a:srgbClr val="C00000"/>
                </a:solidFill>
              </a:rPr>
              <a:t>uilt</a:t>
            </a:r>
            <a:r>
              <a:rPr lang="en-GB" sz="2200" dirty="0" smtClean="0"/>
              <a:t>  </a:t>
            </a:r>
            <a:r>
              <a:rPr lang="en-GB" sz="2200" b="1" dirty="0" smtClean="0"/>
              <a:t>S</a:t>
            </a:r>
            <a:r>
              <a:rPr lang="en-GB" sz="2200" dirty="0" smtClean="0"/>
              <a:t>leep </a:t>
            </a:r>
            <a:r>
              <a:rPr lang="en-GB" sz="2200" b="1" dirty="0" smtClean="0"/>
              <a:t>A</a:t>
            </a:r>
            <a:r>
              <a:rPr lang="en-GB" sz="2200" dirty="0" smtClean="0"/>
              <a:t>ppetite </a:t>
            </a:r>
            <a:r>
              <a:rPr lang="en-GB" sz="2200" b="1" dirty="0" smtClean="0"/>
              <a:t>P</a:t>
            </a:r>
            <a:r>
              <a:rPr lang="en-GB" sz="2200" dirty="0" smtClean="0"/>
              <a:t>essimistic </a:t>
            </a:r>
            <a:r>
              <a:rPr lang="en-GB" sz="2200" b="1" dirty="0" smtClean="0"/>
              <a:t>S</a:t>
            </a:r>
            <a:r>
              <a:rPr lang="en-GB" sz="2200" dirty="0" smtClean="0"/>
              <a:t>uicide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Moderate Depressive episode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20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At least </a:t>
            </a:r>
            <a:r>
              <a:rPr lang="en-GB" sz="2200" smtClean="0">
                <a:solidFill>
                  <a:srgbClr val="FF0000"/>
                </a:solidFill>
              </a:rPr>
              <a:t>two</a:t>
            </a:r>
            <a:r>
              <a:rPr lang="en-GB" sz="22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Depressed mood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Loss of interest and enjoyment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Increased fatigability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Plus at least </a:t>
            </a:r>
            <a:r>
              <a:rPr lang="en-GB" sz="2200" smtClean="0">
                <a:solidFill>
                  <a:srgbClr val="FF0000"/>
                </a:solidFill>
              </a:rPr>
              <a:t>three</a:t>
            </a:r>
            <a:r>
              <a:rPr lang="en-GB" sz="22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reduced concentration and attention;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reduced self-esteem and self-confidence;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ideas of guilt and unworthiness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bleak and pessimistic views of the future;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ideas or acts of self-harm or suicide;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disturbed sleep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/>
              <a:t>diminished appetite.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Usually, </a:t>
            </a:r>
            <a:r>
              <a:rPr lang="en-GB" sz="2200" smtClean="0">
                <a:solidFill>
                  <a:srgbClr val="FF3300"/>
                </a:solidFill>
              </a:rPr>
              <a:t>considerable difficulty</a:t>
            </a:r>
            <a:r>
              <a:rPr lang="en-GB" sz="2200" smtClean="0"/>
              <a:t> functioning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Severe Depressive episode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smtClean="0"/>
              <a:t>At least 2 weeks...but shorter periods if severe or rapid in onset.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All </a:t>
            </a:r>
            <a:r>
              <a:rPr lang="en-GB" sz="1800" smtClean="0">
                <a:solidFill>
                  <a:srgbClr val="FF0000"/>
                </a:solidFill>
              </a:rPr>
              <a:t>three</a:t>
            </a:r>
            <a:r>
              <a:rPr lang="en-GB" sz="18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Depressed mood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Loss of interest and enjoyment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Increased fatigability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Plus at least </a:t>
            </a:r>
            <a:r>
              <a:rPr lang="en-GB" sz="1800" smtClean="0">
                <a:solidFill>
                  <a:srgbClr val="FF0000"/>
                </a:solidFill>
              </a:rPr>
              <a:t>four</a:t>
            </a:r>
            <a:r>
              <a:rPr lang="en-GB" sz="1800" smtClean="0"/>
              <a:t> of: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reduced concentration and attention;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reduced self-esteem and self-confidence;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ideas of guilt and unworthiness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bleak and pessimistic views of the future;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ideas or acts of self-harm or suicide;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disturbed sleep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diminished appetite.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Very </a:t>
            </a:r>
            <a:r>
              <a:rPr lang="en-GB" sz="2200" smtClean="0">
                <a:solidFill>
                  <a:srgbClr val="FF3300"/>
                </a:solidFill>
              </a:rPr>
              <a:t>unlikely</a:t>
            </a:r>
            <a:r>
              <a:rPr lang="en-GB" sz="1800" smtClean="0"/>
              <a:t> to be able </a:t>
            </a:r>
            <a:r>
              <a:rPr lang="en-GB" sz="2200" smtClean="0">
                <a:solidFill>
                  <a:srgbClr val="FF3300"/>
                </a:solidFill>
              </a:rPr>
              <a:t>to function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Psychotic symptoms: hallucinations, delusions, depressive stupor.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500" smtClean="0"/>
              <a:t> Mood congruent or incongruent.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Recurrent depressive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More than one episode lasting 2 weeks or more...separated by several months.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Otherwise recurrent affective disorder 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/>
              <a:t>	(Recurrent brief depressive disorder)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~1/month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&lt;2weeks in duration (typically 2-3 days)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Fulfil symptomatic criteria for mild, moderate, or severe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Absence of mania.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rgbClr val="FF0000"/>
                </a:solidFill>
              </a:rPr>
              <a:t>Hypomania acceptable </a:t>
            </a:r>
            <a:r>
              <a:rPr lang="en-GB" dirty="0" smtClean="0"/>
              <a:t>if following treatment with antidepressant.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1929</Words>
  <Application>Microsoft Office PowerPoint</Application>
  <PresentationFormat>On-screen Show (4:3)</PresentationFormat>
  <Paragraphs>470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Depression </vt:lpstr>
      <vt:lpstr>Objectives </vt:lpstr>
      <vt:lpstr>Depression</vt:lpstr>
      <vt:lpstr>Depression </vt:lpstr>
      <vt:lpstr>Depression: classification </vt:lpstr>
      <vt:lpstr>Mild Depressive episode</vt:lpstr>
      <vt:lpstr>Moderate Depressive episode</vt:lpstr>
      <vt:lpstr>Severe Depressive episode</vt:lpstr>
      <vt:lpstr>Recurrent depressive episode</vt:lpstr>
      <vt:lpstr>Persistent mood [affective] disorder</vt:lpstr>
      <vt:lpstr>Somatic Syndrome ICD-10</vt:lpstr>
      <vt:lpstr>Depression: classification </vt:lpstr>
      <vt:lpstr> Depressive symptoms of the somatic syndrome </vt:lpstr>
      <vt:lpstr>Other mood disorders</vt:lpstr>
      <vt:lpstr>Epidemiology </vt:lpstr>
      <vt:lpstr>Epidemiology </vt:lpstr>
      <vt:lpstr>Aetiology </vt:lpstr>
      <vt:lpstr>Biological: Genetic </vt:lpstr>
      <vt:lpstr>Biological: hormones</vt:lpstr>
      <vt:lpstr>Biological: neurotransmitters  </vt:lpstr>
      <vt:lpstr>Slide 21</vt:lpstr>
      <vt:lpstr>Inter-neuronal Synapse Function</vt:lpstr>
      <vt:lpstr>Aetiology: psychosocial </vt:lpstr>
      <vt:lpstr>Aetiology: psychosocial </vt:lpstr>
      <vt:lpstr>Life events</vt:lpstr>
      <vt:lpstr>Learning theories</vt:lpstr>
      <vt:lpstr>Cognitive model of depression</vt:lpstr>
      <vt:lpstr>Management of depression</vt:lpstr>
      <vt:lpstr>Management </vt:lpstr>
      <vt:lpstr>Stepped care model</vt:lpstr>
      <vt:lpstr>Information gathering </vt:lpstr>
      <vt:lpstr>Investigations  </vt:lpstr>
      <vt:lpstr>Depression in medical setting</vt:lpstr>
      <vt:lpstr>Depression in medical setting</vt:lpstr>
      <vt:lpstr>Depression in medical setting</vt:lpstr>
      <vt:lpstr>Diagnosis and related factors</vt:lpstr>
      <vt:lpstr>DSM V classification</vt:lpstr>
      <vt:lpstr>DSM V: Depression specifiers </vt:lpstr>
      <vt:lpstr>Mild Depressive episode</vt:lpstr>
      <vt:lpstr>Mild depression</vt:lpstr>
      <vt:lpstr>Moderate Depressive episode</vt:lpstr>
      <vt:lpstr>Severe Depressive episode</vt:lpstr>
      <vt:lpstr>Moderate-severe depression</vt:lpstr>
      <vt:lpstr>Resistant cases </vt:lpstr>
      <vt:lpstr>Options in treatment-resistance</vt:lpstr>
      <vt:lpstr>Depression in Bipolar disorder</vt:lpstr>
      <vt:lpstr>Prophylaxis of bipolar disorder with drugs </vt:lpstr>
      <vt:lpstr>Morbidity and mortality</vt:lpstr>
      <vt:lpstr>Prognosis </vt:lpstr>
      <vt:lpstr>Prognostic factors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</dc:title>
  <dc:creator>Othieno</dc:creator>
  <cp:lastModifiedBy>user</cp:lastModifiedBy>
  <cp:revision>33</cp:revision>
  <dcterms:created xsi:type="dcterms:W3CDTF">2012-04-20T06:52:47Z</dcterms:created>
  <dcterms:modified xsi:type="dcterms:W3CDTF">2016-01-26T04:52:26Z</dcterms:modified>
</cp:coreProperties>
</file>