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6" r:id="rId38"/>
    <p:sldId id="293" r:id="rId39"/>
    <p:sldId id="295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6E7C4-7871-4978-BF62-44C3807868C2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11EC4-AC15-44C2-98DD-7015D224A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11EC4-AC15-44C2-98DD-7015D224A6D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6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F0575C-1041-41A2-99DC-B5B4D597E4FA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4E26441-F2A1-407A-924C-A35D216B63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752600"/>
            <a:ext cx="6777318" cy="1981200"/>
          </a:xfrm>
        </p:spPr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ASSOCIATED WITH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MENTAL ILLNESSES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MBCH.B LEVEL II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65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6781800" cy="5638800"/>
          </a:xfrm>
        </p:spPr>
        <p:txBody>
          <a:bodyPr/>
          <a:lstStyle/>
          <a:p>
            <a:pPr marL="68580" indent="0">
              <a:lnSpc>
                <a:spcPct val="9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d) Cycles of deprivation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Deprivation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maladjustment can be 	transmitted form one generation to the next.  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instance parents who were deprived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affection within their own family,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 unable to provides love and affection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their own children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children may not form emotional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bonds and relationships.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4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315200" cy="58674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) Maladaptive family communication</a:t>
            </a:r>
          </a:p>
          <a:p>
            <a:pPr>
              <a:buFont typeface="Wingdings" pitchFamily="2" charset="2"/>
              <a:buChar char="ü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Ambiguous and superficial parental communication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Family members live together but fail to provide each other with emotional support – the empty shell family.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There is scapegoating device.</a:t>
            </a:r>
          </a:p>
          <a:p>
            <a:pPr>
              <a:buFont typeface="Wingdings" pitchFamily="2" charset="2"/>
              <a:buChar char="ü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Double bind communication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Giving conflicting messages or contradicting demands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onflicting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or contradictory messages the child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receives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can lead to serious impairment of the child’s sense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of identity. </a:t>
            </a:r>
          </a:p>
          <a:p>
            <a:pPr>
              <a:buFont typeface="Wingdings" pitchFamily="2" charset="2"/>
              <a:buChar char="ü"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4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6781800" cy="5715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f) Child rearing practices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way parents bring up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very important in emotional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development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Overprotection and restrictiveness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Overprotective parents smother their children’s growth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Overprotected children have poor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peer relationship and difficulty in adjusting 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situations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5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571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Restrictiveness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Enforcing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restrictive rules and standards and 	not giving the child freedom or autonomy 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gaining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her own way affect the child.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Restritiveness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may foster well-controlled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socialized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but can also nurture fear,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submission and repressed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hostility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Adolescents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may rebel against extreme 	restriction.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63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010400" cy="5486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Discipline</a:t>
            </a:r>
            <a:endParaRPr lang="en-GB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800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GB" sz="3800" dirty="0">
                <a:latin typeface="Times New Roman" pitchFamily="18" charset="0"/>
                <a:cs typeface="Times New Roman" pitchFamily="18" charset="0"/>
              </a:rPr>
              <a:t>discipline or harsh </a:t>
            </a:r>
            <a:r>
              <a:rPr lang="en-GB" sz="3800" dirty="0" smtClean="0">
                <a:latin typeface="Times New Roman" pitchFamily="18" charset="0"/>
                <a:cs typeface="Times New Roman" pitchFamily="18" charset="0"/>
              </a:rPr>
              <a:t>discipline - lead to fear and hatred for the disciplining person, lack of initiative and spontaneity, lead to rebellion and antisocial behaviour, physical punishment lead to increased aggressive behaviour.</a:t>
            </a:r>
          </a:p>
          <a:p>
            <a:pPr>
              <a:lnSpc>
                <a:spcPct val="90000"/>
              </a:lnSpc>
            </a:pPr>
            <a:r>
              <a:rPr lang="en-GB" sz="3800" dirty="0" smtClean="0">
                <a:latin typeface="Times New Roman" pitchFamily="18" charset="0"/>
                <a:cs typeface="Times New Roman" pitchFamily="18" charset="0"/>
              </a:rPr>
              <a:t>Inconsistent discipline – confuses the child.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example a child who is punished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ignored or rewarded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time for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same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is at a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loss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to know what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appropriate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lnSpc>
                <a:spcPct val="90000"/>
              </a:lnSpc>
              <a:buNone/>
            </a:pPr>
            <a:endParaRPr lang="en-GB" sz="3200" dirty="0">
              <a:cs typeface="Times New Roman" pitchFamily="18" charset="0"/>
            </a:endParaRPr>
          </a:p>
          <a:p>
            <a:pPr marL="68580" indent="0">
              <a:lnSpc>
                <a:spcPct val="90000"/>
              </a:lnSpc>
              <a:buNone/>
            </a:pPr>
            <a:endParaRPr lang="en-GB" sz="3200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81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0"/>
            <a:ext cx="71628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Inconsistent discipline is associated with delinquent and criminal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Authoritative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discipline 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associated with development of youngsters of a general competence.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Effective child rearing practices will depend upon:</a:t>
            </a:r>
          </a:p>
          <a:p>
            <a:r>
              <a:rPr lang="en-US" sz="3200" dirty="0">
                <a:cs typeface="Times New Roman" pitchFamily="18" charset="0"/>
              </a:rPr>
              <a:t>Reward and punishment should be immediate</a:t>
            </a:r>
          </a:p>
          <a:p>
            <a:r>
              <a:rPr lang="en-US" sz="3200" dirty="0">
                <a:cs typeface="Times New Roman" pitchFamily="18" charset="0"/>
              </a:rPr>
              <a:t>Discipline demands should be </a:t>
            </a:r>
            <a:r>
              <a:rPr lang="en-US" sz="3200" dirty="0" smtClean="0">
                <a:cs typeface="Times New Roman" pitchFamily="18" charset="0"/>
              </a:rPr>
              <a:t>reasonable </a:t>
            </a:r>
            <a:r>
              <a:rPr lang="en-US" sz="3200" dirty="0">
                <a:cs typeface="Times New Roman" pitchFamily="18" charset="0"/>
              </a:rPr>
              <a:t>and consistent</a:t>
            </a:r>
          </a:p>
          <a:p>
            <a:r>
              <a:rPr lang="en-US" sz="3200" dirty="0">
                <a:cs typeface="Times New Roman" pitchFamily="18" charset="0"/>
              </a:rPr>
              <a:t>Praise should outweigh punishment.</a:t>
            </a:r>
          </a:p>
          <a:p>
            <a:pPr marL="6858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69342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Unrealistic demands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Children may not be able to live up to parental unrealistic demands.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example a child may be expected 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excel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school and other activities.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will depend on the child’s capacity.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 does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not have the capacity then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 may be frustrated and devalued.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Unrealistic demands and expectations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lead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faulty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development and maladjustment.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0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Undesirable parental models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Children learn good or bad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from their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parents. 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Undesirable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parental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contribute to mental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disorders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 delinquency, crime, and the forms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maladaptive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Immature dependent parents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Produce unhappy children because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depend upon children to fulfill their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needs.</a:t>
            </a: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3200" dirty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25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6858000" cy="5791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g) Parental disturbance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child psychiatric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disorders are as a result of parental disturbance.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Studies have also shown that children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schizophrenics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at high risk of developing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schizophrenia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hildren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alcoholics have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also been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shown to have psychiatry problems of conduct disorder and may develop to become alcoholics – which is both genetically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environmentally determined.</a:t>
            </a:r>
          </a:p>
          <a:p>
            <a:pPr marL="6858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27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6477000" cy="5638800"/>
          </a:xfrm>
        </p:spPr>
        <p:txBody>
          <a:bodyPr>
            <a:normAutofit fontScale="92500" lnSpcReduction="10000"/>
          </a:bodyPr>
          <a:lstStyle/>
          <a:p>
            <a:pPr marL="811530" indent="-742950">
              <a:buAutoNum type="alphaLcParenR" startAt="8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Abnormal emotional reaction in the family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Greater concern and high criticism of an individual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family are associated with mental illness and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relapse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Relapse in Schizophrenics has been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shown to be associated with high expressed emotions such as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over-protectiveness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and criticisms (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Vaugh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Leff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1976</a:t>
            </a: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0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8382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6553200" cy="50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Psychiatric Disorders do not strike at random but are related to: 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82930" indent="-514350">
              <a:buAutoNum type="alphaLcParenR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marL="582930" indent="-514350">
              <a:buAutoNum type="alphaLcParenR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changes in the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individual</a:t>
            </a:r>
          </a:p>
          <a:p>
            <a:pPr marL="582930" indent="-514350">
              <a:buAutoNum type="alphaLcParenR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Sociocultural factors</a:t>
            </a:r>
          </a:p>
          <a:p>
            <a:pPr marL="582930" indent="-514350">
              <a:buAutoNum type="alphaLcParenR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Life events</a:t>
            </a:r>
          </a:p>
          <a:p>
            <a:pPr marL="582930" indent="-514350">
              <a:buAutoNum type="alphaLcParenR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Traumatic events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51301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066800"/>
            <a:ext cx="6324600" cy="5791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secure base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Family composition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Physical abuse</a:t>
            </a:r>
          </a:p>
          <a:p>
            <a:pPr>
              <a:buFont typeface="Wingdings" pitchFamily="2" charset="2"/>
              <a:buChar char="§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Separation and divorce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clear that family relationship can precipitate mental disorders in people predisposed to them.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can also serve to prolong them once they have appeared and may cause </a:t>
            </a:r>
          </a:p>
          <a:p>
            <a:pPr marL="6858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48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8382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Pathogenic family structures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876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Discordant family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is conflict because one spouse is not gaining satisfaction from the relationship therefore does things to annoy the other spouse.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Conflict has a negative effect on children who may not be able to  establish and maintain marital and other intimate relationships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54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8580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Disturbed family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this case one or both the parents behave in grossly eccentric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abnormal way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keeping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home in constant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emotional turmoil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Marital schism and skew are present in both discordant and disturbed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families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such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children are not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love or guidance</a:t>
            </a: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90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66294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Disrupted family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family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incomplete as a result of divorce, death or separation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Divorce, separation or loss can be traumatic for family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Such disruptions are major sources of psychopathology, physical illness and death, suicide and homicide.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Delinquency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other maladaptive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are much more frequent among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children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adolescents from disrupted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than among those from intact 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3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6858000" cy="5715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Inadequate families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Are unable to cope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of family living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Relies heavily on outside assistance and support in resolving everyday problems.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Due to immaturity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lack of education, mental retardation or other shortcomings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parents.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Or due to environmental demands such as being overtaxed.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Such families cannot provide children with feeling of safety and security they need or provide adequate guidance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competent development.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9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school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Schools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greater influence 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child’s development just as the home.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Negative Teacher- child relationship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Negative peer relationship, peer influence.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Academic progress -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a child’s performance in school is poor, the child is likely to develop an emotional problem more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the conduct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disorder type.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80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Socio-cultural factors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0104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Social cultural factor play an important role in the genesis of childhood problems.  Adverse social and cultural factors produce stress in individuals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Adverse social circumstances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Poverty is associated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poor housing, unemployment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family factors such as tension, and disharmony and biological factors such as poor nutrition and inadequate antenatal care. 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44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086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Children from such families suffer from emotional and developmental pro</a:t>
            </a:r>
            <a:r>
              <a:rPr lang="en-US" sz="3200" dirty="0" smtClean="0"/>
              <a:t>blems</a:t>
            </a:r>
          </a:p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Urban and Rural life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Urban life is more disadvantageous than rural life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Urbanization is associated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rate of mental illness.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Hagnel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(1966) showed that for both men and women who moved to large cities, the risk of developing mental illness was greater than for those who stayed in the rural areas.</a:t>
            </a:r>
          </a:p>
          <a:p>
            <a:pPr marL="6858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09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66294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Migration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Immigrants have high rates of childhood psychiatric disorders because of family disruption, poor housing prejudice and discrimination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Rulter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et al 1975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43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84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SPECIFIC DISORDERS AND THE CAUSES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6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7056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In both child and adult psychiatry there are biological and psychosocial factors, which cause and perpetuate the psychiatric disorders.  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For example a child may develop severe behavioural difficulties as a result of earlier experiences of deprivation but family handling may perpetuate the problem.</a:t>
            </a:r>
          </a:p>
          <a:p>
            <a:pPr>
              <a:buFont typeface="Wingdings" pitchFamily="2" charset="2"/>
              <a:buNone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42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66446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Conduct disorder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67056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haracterised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by anti-social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diagnosed when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is persistent and disturbing to those in the environment. 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Juvenile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delinquency is a severe form of conduct disorders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Symptoms of conduct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disorders.</a:t>
            </a:r>
          </a:p>
          <a:p>
            <a:pPr>
              <a:lnSpc>
                <a:spcPct val="90000"/>
              </a:lnSpc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Truancy, stealing , marauding offences, secondary offences, fire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setting and fire raising (send for fire brigade to attend non-existent fire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688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6781800" cy="579120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Causes of conduct disorders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plays an important part in conduct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disorder.  For example,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Lack of warm and stable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relationships.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Inconsistent discipline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Unstable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disorganized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families with disturbed relationships may result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delinquent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like vandalism or destruction of property.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Parental rejection </a:t>
            </a:r>
          </a:p>
        </p:txBody>
      </p:sp>
    </p:spTree>
    <p:extLst>
      <p:ext uri="{BB962C8B-B14F-4D97-AF65-F5344CB8AC3E}">
        <p14:creationId xmlns:p14="http://schemas.microsoft.com/office/powerpoint/2010/main" val="3717823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6705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Excessive anxiety in parents - prevent parents from handling the child firmly.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high rate of delinquency and anti-social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may influence conduct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disorder.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Disturbed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relationship with teachers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 school may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lead anti-social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§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233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0866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Marital disharmony/discord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quarrelling where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affection is lacking, discipline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inconsistence and ineffective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either extreme 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severe contribute.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Broken families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through divorce 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placement in care where they lack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consistent permanent parent figure with whom 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identify are factors.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arge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families with at least four or five children in poor quality, over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crowded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housing and having financial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difficulties is a factor.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63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/>
              <a:t>OTHER FACTORS INFLUENCING PSYCHIATRIC DISORDERS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8900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68580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>Social disadvantages and environmental stresses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Poverty - Poor housing, poor environmental circumstances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Unemployment/Lack of property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Mental handicap/physical disability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expressed emotions in the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family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Lack of vocational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kills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Separation and divorce.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Stigma, discrimination and prejudice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cs typeface="Times New Roman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019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13182"/>
            <a:ext cx="6934200" cy="574481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>dverse personal reaction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confidence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self –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esteem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Loneliness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isolation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Feelings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inadequacy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Low motivation</a:t>
            </a:r>
          </a:p>
          <a:p>
            <a:pPr>
              <a:buFont typeface="Wingdings" pitchFamily="2" charset="2"/>
              <a:buChar char="q"/>
            </a:pPr>
            <a:r>
              <a:rPr lang="en-GB" sz="3200" b="1" i="1" dirty="0" smtClean="0">
                <a:latin typeface="Times New Roman" pitchFamily="18" charset="0"/>
                <a:cs typeface="Times New Roman" pitchFamily="18" charset="0"/>
              </a:rPr>
              <a:t>Interpersonal relationships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Marital disharmony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Strained family relationships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Conflicts with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the neighbours </a:t>
            </a:r>
          </a:p>
          <a:p>
            <a:pPr>
              <a:buFont typeface="Wingdings" pitchFamily="2" charset="2"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55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38200"/>
            <a:ext cx="6934200" cy="5517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ork problems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Loss of  skills that are necessary for effective participation in production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and concentration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difficulties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interpersonal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relationships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Job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loss – due to retrenchment or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redundancy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change of responsibility at work or job changes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96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8382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raumatic events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67056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Violence 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Rape/sexual assault 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Murder/attempted.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abuse 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Survivors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of violence crimes 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Civil conflicts 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Wars and atrocities </a:t>
            </a: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Tribal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clashes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54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6705600" cy="5136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Natural/manmade disasters 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Plane crash, automobile accidents, explosions, fires, earthquakes etc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Bereavement</a:t>
            </a:r>
          </a:p>
          <a:p>
            <a:pPr marL="68580" indent="0">
              <a:lnSpc>
                <a:spcPct val="90000"/>
              </a:lnSpc>
              <a:buNone/>
            </a:pP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3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219200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Factors influencing psychosocial development of children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981200"/>
            <a:ext cx="6858000" cy="4724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marL="582930" indent="-514350">
              <a:buAutoNum type="arabi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Interfamilial factors</a:t>
            </a:r>
          </a:p>
          <a:p>
            <a:pPr marL="582930" indent="-514350">
              <a:buAutoNum type="alphaLcParenR"/>
            </a:pP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Emotional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bonds and relationships </a:t>
            </a:r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Children develop specific bonds with significant people.</a:t>
            </a:r>
          </a:p>
          <a:p>
            <a:pPr>
              <a:buFont typeface="Wingdings" pitchFamily="2" charset="2"/>
              <a:buChar char="§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Bonding provides a pattern for future relationships</a:t>
            </a:r>
          </a:p>
          <a:p>
            <a:pPr marL="68580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8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781800" cy="4876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African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Texbook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Clinical Psychiatry and Mental Health. EDS Professor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Ndetei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Colleagues. AMREF 2006.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Triangle “Life Events and Psychiatry”.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Sandoz Journal of Medical Science.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29, No.2/3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1990.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8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086600" cy="563880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or unsatisfactory bonding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result in inability to form meaningful emotional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relationships, impaired personality development and antisocial behaviour.</a:t>
            </a:r>
          </a:p>
          <a:p>
            <a:r>
              <a:rPr lang="en-US" sz="3200" dirty="0">
                <a:cs typeface="Times New Roman" pitchFamily="18" charset="0"/>
              </a:rPr>
              <a:t>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relationship between mother and child becomes pathogenic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mother does not recognize the needs of the child satisfy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57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010400" cy="556260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b) Parental deprivation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of parental care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formative years can have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effects on the child’s personality and intellect.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child can be fixated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at the oral stage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psycho-social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development 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Can interfere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with the development of basic trust 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Retard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 attainment of needed skills because of lack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available reinforcements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010400" cy="5943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Maternal deprivation – according to John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Bowlby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1951):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acute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distress.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failure to thrive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development delay and intellectual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impairment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enuresis which is a reaction to early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Leads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delinquency which is as a result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family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discord and inability to form emotional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relationships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6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6400800" cy="5410200"/>
          </a:xfrm>
        </p:spPr>
        <p:txBody>
          <a:bodyPr>
            <a:normAutofit/>
          </a:bodyPr>
          <a:lstStyle/>
          <a:p>
            <a:pPr marL="68580" indent="0">
              <a:lnSpc>
                <a:spcPct val="90000"/>
              </a:lnSpc>
              <a:buNone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c) Parental rejection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Parental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rejection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shown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various ways: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Distorted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or inadequate care of children. 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Denial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love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affection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interest in the child’s activities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achievements.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Cruel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abusive treatments.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47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7162800" cy="5791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Parental rejection is associated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with: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Overt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aggression and impulsive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ack of capacity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 form meaningful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relationships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Diminished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intellectual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functioning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xcessive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fears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unning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away from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home.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Studies have shown that parents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who reject their children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were victims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parental rejection.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40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323232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32323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782</TotalTime>
  <Words>1500</Words>
  <Application>Microsoft Office PowerPoint</Application>
  <PresentationFormat>On-screen Show (4:3)</PresentationFormat>
  <Paragraphs>206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Metro</vt:lpstr>
      <vt:lpstr>FACTORS ASSOCIATED WITH MENTAL ILLNESSES </vt:lpstr>
      <vt:lpstr>Introduction</vt:lpstr>
      <vt:lpstr>PowerPoint Presentation</vt:lpstr>
      <vt:lpstr>Factors influencing psychosocial development of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Pathogenic family structures</vt:lpstr>
      <vt:lpstr>PowerPoint Presentation</vt:lpstr>
      <vt:lpstr>PowerPoint Presentation</vt:lpstr>
      <vt:lpstr>PowerPoint Presentation</vt:lpstr>
      <vt:lpstr>The school</vt:lpstr>
      <vt:lpstr>Socio-cultural factors</vt:lpstr>
      <vt:lpstr>PowerPoint Presentation</vt:lpstr>
      <vt:lpstr>PowerPoint Presentation</vt:lpstr>
      <vt:lpstr>SPECIFIC DISORDERS AND THE CAUSES</vt:lpstr>
      <vt:lpstr>Conduct disorder</vt:lpstr>
      <vt:lpstr>PowerPoint Presentation</vt:lpstr>
      <vt:lpstr>PowerPoint Presentation</vt:lpstr>
      <vt:lpstr>PowerPoint Presentation</vt:lpstr>
      <vt:lpstr>OTHER FACTORS INFLUENCING PSYCHIATRIC DISORDERS</vt:lpstr>
      <vt:lpstr>PowerPoint Presentation</vt:lpstr>
      <vt:lpstr>PowerPoint Presentation</vt:lpstr>
      <vt:lpstr>PowerPoint Presentation</vt:lpstr>
      <vt:lpstr>Traumatic events</vt:lpstr>
      <vt:lpstr>PowerPoint Presentation</vt:lpstr>
      <vt:lpstr>References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INFLUENCING PSYCHOSOCIAL DEVELOPMENT OF CHILDREN</dc:title>
  <dc:creator>uon</dc:creator>
  <cp:lastModifiedBy>uon</cp:lastModifiedBy>
  <cp:revision>83</cp:revision>
  <dcterms:created xsi:type="dcterms:W3CDTF">2011-05-04T14:08:43Z</dcterms:created>
  <dcterms:modified xsi:type="dcterms:W3CDTF">2011-05-08T13:35:01Z</dcterms:modified>
</cp:coreProperties>
</file>