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2"/>
  </p:notesMasterIdLst>
  <p:sldIdLst>
    <p:sldId id="256" r:id="rId2"/>
    <p:sldId id="258" r:id="rId3"/>
    <p:sldId id="259" r:id="rId4"/>
    <p:sldId id="257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68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6" r:id="rId38"/>
    <p:sldId id="293" r:id="rId39"/>
    <p:sldId id="295" r:id="rId40"/>
    <p:sldId id="294" r:id="rId4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8" d="100"/>
          <a:sy n="48" d="100"/>
        </p:scale>
        <p:origin x="-58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D6E7C4-7871-4978-BF62-44C3807868C2}" type="datetimeFigureOut">
              <a:rPr lang="en-US" smtClean="0"/>
              <a:t>5/8/2011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311EC4-AC15-44C2-98DD-7015D224A6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16431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311EC4-AC15-44C2-98DD-7015D224A6DF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09693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6F0575C-1041-41A2-99DC-B5B4D597E4FA}" type="datetimeFigureOut">
              <a:rPr lang="en-US" smtClean="0"/>
              <a:t>5/8/2011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E26441-F2A1-407A-924C-A35D216B63BB}" type="slidenum">
              <a:rPr lang="en-US" smtClean="0"/>
              <a:t>‹#›</a:t>
            </a:fld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6F0575C-1041-41A2-99DC-B5B4D597E4FA}" type="datetimeFigureOut">
              <a:rPr lang="en-US" smtClean="0"/>
              <a:t>5/8/2011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E26441-F2A1-407A-924C-A35D216B63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6F0575C-1041-41A2-99DC-B5B4D597E4FA}" type="datetimeFigureOut">
              <a:rPr lang="en-US" smtClean="0"/>
              <a:t>5/8/2011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E26441-F2A1-407A-924C-A35D216B63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6F0575C-1041-41A2-99DC-B5B4D597E4FA}" type="datetimeFigureOut">
              <a:rPr lang="en-US" smtClean="0"/>
              <a:t>5/8/2011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E26441-F2A1-407A-924C-A35D216B63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6F0575C-1041-41A2-99DC-B5B4D597E4FA}" type="datetimeFigureOut">
              <a:rPr lang="en-US" smtClean="0"/>
              <a:t>5/8/2011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E26441-F2A1-407A-924C-A35D216B63B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6F0575C-1041-41A2-99DC-B5B4D597E4FA}" type="datetimeFigureOut">
              <a:rPr lang="en-US" smtClean="0"/>
              <a:t>5/8/2011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E26441-F2A1-407A-924C-A35D216B63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6F0575C-1041-41A2-99DC-B5B4D597E4FA}" type="datetimeFigureOut">
              <a:rPr lang="en-US" smtClean="0"/>
              <a:t>5/8/2011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E26441-F2A1-407A-924C-A35D216B63BB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6F0575C-1041-41A2-99DC-B5B4D597E4FA}" type="datetimeFigureOut">
              <a:rPr lang="en-US" smtClean="0"/>
              <a:t>5/8/2011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E26441-F2A1-407A-924C-A35D216B63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6F0575C-1041-41A2-99DC-B5B4D597E4FA}" type="datetimeFigureOut">
              <a:rPr lang="en-US" smtClean="0"/>
              <a:t>5/8/2011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E26441-F2A1-407A-924C-A35D216B63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6F0575C-1041-41A2-99DC-B5B4D597E4FA}" type="datetimeFigureOut">
              <a:rPr lang="en-US" smtClean="0"/>
              <a:t>5/8/2011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E26441-F2A1-407A-924C-A35D216B63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26F0575C-1041-41A2-99DC-B5B4D597E4FA}" type="datetimeFigureOut">
              <a:rPr lang="en-US" smtClean="0"/>
              <a:t>5/8/2011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04E26441-F2A1-407A-924C-A35D216B63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26F0575C-1041-41A2-99DC-B5B4D597E4FA}" type="datetimeFigureOut">
              <a:rPr lang="en-US" smtClean="0"/>
              <a:t>5/8/2011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04E26441-F2A1-407A-924C-A35D216B63BB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752600"/>
            <a:ext cx="6777318" cy="1981200"/>
          </a:xfrm>
        </p:spPr>
        <p:txBody>
          <a:bodyPr/>
          <a:lstStyle/>
          <a:p>
            <a:pPr algn="ctr"/>
            <a:r>
              <a:rPr lang="en-US" smtClean="0">
                <a:latin typeface="Times New Roman" pitchFamily="18" charset="0"/>
                <a:cs typeface="Times New Roman" pitchFamily="18" charset="0"/>
              </a:rPr>
              <a:t>FACTORS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ASSOCIATED WITH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MENTAL ILLNESSES 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191000"/>
            <a:ext cx="6400800" cy="1143000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MBCH.B LEVEL II</a:t>
            </a:r>
            <a:endParaRPr lang="en-US" sz="40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76596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990600"/>
            <a:ext cx="6781800" cy="5638800"/>
          </a:xfrm>
        </p:spPr>
        <p:txBody>
          <a:bodyPr/>
          <a:lstStyle/>
          <a:p>
            <a:pPr marL="68580" indent="0">
              <a:lnSpc>
                <a:spcPct val="90000"/>
              </a:lnSpc>
              <a:buNone/>
            </a:pP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d) Cycles of deprivation</a:t>
            </a:r>
          </a:p>
          <a:p>
            <a:pPr>
              <a:lnSpc>
                <a:spcPct val="90000"/>
              </a:lnSpc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Deprivation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and maladjustment can be 	transmitted form one generation to the next.  	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For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instance parents who were deprived of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love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and affection within their own family,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may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be unable to provides love and affection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for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their own children</a:t>
            </a:r>
          </a:p>
          <a:p>
            <a:pPr>
              <a:lnSpc>
                <a:spcPct val="90000"/>
              </a:lnSpc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Such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children may not form emotional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bonds and relationships.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87487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838200"/>
            <a:ext cx="7315200" cy="5867400"/>
          </a:xfrm>
        </p:spPr>
        <p:txBody>
          <a:bodyPr>
            <a:normAutofit fontScale="85000" lnSpcReduction="20000"/>
          </a:bodyPr>
          <a:lstStyle/>
          <a:p>
            <a:pPr marL="68580" indent="0">
              <a:buNone/>
            </a:pP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sz="3500" b="1" dirty="0" smtClean="0">
                <a:latin typeface="Times New Roman" pitchFamily="18" charset="0"/>
                <a:cs typeface="Times New Roman" pitchFamily="18" charset="0"/>
              </a:rPr>
              <a:t>) Maladaptive family communication</a:t>
            </a:r>
          </a:p>
          <a:p>
            <a:pPr>
              <a:buFont typeface="Wingdings" pitchFamily="2" charset="2"/>
              <a:buChar char="ü"/>
            </a:pPr>
            <a:r>
              <a:rPr lang="en-US" sz="3500" b="1" dirty="0" smtClean="0">
                <a:latin typeface="Times New Roman" pitchFamily="18" charset="0"/>
                <a:cs typeface="Times New Roman" pitchFamily="18" charset="0"/>
              </a:rPr>
              <a:t>Ambiguous and superficial parental communication</a:t>
            </a:r>
          </a:p>
          <a:p>
            <a:pPr>
              <a:buFont typeface="Wingdings" pitchFamily="2" charset="2"/>
              <a:buChar char="§"/>
            </a:pP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Family members live together but fail to provide each other with emotional support – the empty shell family.</a:t>
            </a:r>
          </a:p>
          <a:p>
            <a:pPr>
              <a:buFont typeface="Wingdings" pitchFamily="2" charset="2"/>
              <a:buChar char="§"/>
            </a:pP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There is scapegoating device.</a:t>
            </a:r>
          </a:p>
          <a:p>
            <a:pPr>
              <a:buFont typeface="Wingdings" pitchFamily="2" charset="2"/>
              <a:buChar char="ü"/>
            </a:pPr>
            <a:r>
              <a:rPr lang="en-US" sz="3500" b="1" dirty="0" smtClean="0">
                <a:latin typeface="Times New Roman" pitchFamily="18" charset="0"/>
                <a:cs typeface="Times New Roman" pitchFamily="18" charset="0"/>
              </a:rPr>
              <a:t>Double bind communication</a:t>
            </a:r>
          </a:p>
          <a:p>
            <a:pPr>
              <a:buFont typeface="Wingdings" pitchFamily="2" charset="2"/>
              <a:buChar char="§"/>
            </a:pP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Giving conflicting messages or contradicting demands</a:t>
            </a:r>
          </a:p>
          <a:p>
            <a:pPr>
              <a:buFont typeface="Wingdings" pitchFamily="2" charset="2"/>
              <a:buChar char="§"/>
            </a:pP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onflicting 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or contradictory messages the child 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receives 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can lead to serious impairment of the child’s sense 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of identity. </a:t>
            </a:r>
          </a:p>
          <a:p>
            <a:pPr>
              <a:buFont typeface="Wingdings" pitchFamily="2" charset="2"/>
              <a:buChar char="ü"/>
            </a:pPr>
            <a:endParaRPr lang="en-US" sz="3500" dirty="0" smtClean="0">
              <a:latin typeface="Times New Roman" pitchFamily="18" charset="0"/>
              <a:cs typeface="Times New Roman" pitchFamily="18" charset="0"/>
            </a:endParaRPr>
          </a:p>
          <a:p>
            <a:pPr marL="68580" indent="0">
              <a:buNone/>
            </a:pP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26456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7800" y="990600"/>
            <a:ext cx="6781800" cy="5715000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f) Child rearing practices</a:t>
            </a:r>
          </a:p>
          <a:p>
            <a:pPr>
              <a:buFont typeface="Wingdings" pitchFamily="2" charset="2"/>
              <a:buChar char="§"/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The way parents bring up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children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is very important in emotional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development</a:t>
            </a:r>
          </a:p>
          <a:p>
            <a:pPr>
              <a:buFont typeface="Wingdings" pitchFamily="2" charset="2"/>
              <a:buChar char="ü"/>
            </a:pP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Overprotection and restrictiveness</a:t>
            </a:r>
          </a:p>
          <a:p>
            <a:pPr>
              <a:buFont typeface="Wingdings" pitchFamily="2" charset="2"/>
              <a:buChar char="§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Overprotective parents smother their children’s growth</a:t>
            </a:r>
          </a:p>
          <a:p>
            <a:pPr>
              <a:buFont typeface="Wingdings" pitchFamily="2" charset="2"/>
              <a:buChar char="§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Overprotected children have poor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peer relationship and difficulty in adjusting to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new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situations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89517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990600"/>
            <a:ext cx="6934200" cy="571500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ü"/>
            </a:pPr>
            <a:r>
              <a:rPr lang="en-US" sz="3500" b="1" dirty="0" smtClean="0">
                <a:latin typeface="Times New Roman" pitchFamily="18" charset="0"/>
                <a:cs typeface="Times New Roman" pitchFamily="18" charset="0"/>
              </a:rPr>
              <a:t>Restrictiveness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Enforcing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restrictive rules and standards and 	not giving the child freedom or autonomy for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gaining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her own way affect the child.</a:t>
            </a:r>
          </a:p>
          <a:p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Restritiveness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may foster well-controlled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socialized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behaviour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but can also nurture fear,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dependency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, submission and repressed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hostility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Adolescents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may rebel against extreme 	restriction.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75633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1066800"/>
            <a:ext cx="7010400" cy="5486400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90000"/>
              </a:lnSpc>
              <a:buFont typeface="Wingdings" pitchFamily="2" charset="2"/>
              <a:buChar char="ü"/>
            </a:pPr>
            <a:r>
              <a:rPr lang="en-GB" sz="3800" b="1" dirty="0" smtClean="0">
                <a:latin typeface="Times New Roman" pitchFamily="18" charset="0"/>
                <a:cs typeface="Times New Roman" pitchFamily="18" charset="0"/>
              </a:rPr>
              <a:t>Discipline</a:t>
            </a:r>
            <a:endParaRPr lang="en-GB" sz="3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en-GB" sz="3800" dirty="0" smtClean="0">
                <a:latin typeface="Times New Roman" pitchFamily="18" charset="0"/>
                <a:cs typeface="Times New Roman" pitchFamily="18" charset="0"/>
              </a:rPr>
              <a:t>Severe </a:t>
            </a:r>
            <a:r>
              <a:rPr lang="en-GB" sz="3800" dirty="0">
                <a:latin typeface="Times New Roman" pitchFamily="18" charset="0"/>
                <a:cs typeface="Times New Roman" pitchFamily="18" charset="0"/>
              </a:rPr>
              <a:t>discipline or harsh </a:t>
            </a:r>
            <a:r>
              <a:rPr lang="en-GB" sz="3800" dirty="0" smtClean="0">
                <a:latin typeface="Times New Roman" pitchFamily="18" charset="0"/>
                <a:cs typeface="Times New Roman" pitchFamily="18" charset="0"/>
              </a:rPr>
              <a:t>discipline - lead to fear and hatred for the disciplining person, lack of initiative and spontaneity, lead to rebellion and antisocial behaviour, physical punishment lead to increased aggressive behaviour.</a:t>
            </a:r>
          </a:p>
          <a:p>
            <a:pPr>
              <a:lnSpc>
                <a:spcPct val="90000"/>
              </a:lnSpc>
            </a:pPr>
            <a:r>
              <a:rPr lang="en-GB" sz="3800" dirty="0" smtClean="0">
                <a:latin typeface="Times New Roman" pitchFamily="18" charset="0"/>
                <a:cs typeface="Times New Roman" pitchFamily="18" charset="0"/>
              </a:rPr>
              <a:t>Inconsistent discipline – confuses the child. 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For 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example a child who is punished 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one 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time 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ignored or rewarded the 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next 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time for the 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  same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behaviour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is at a 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loss 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to know what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behaviour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is 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appropriate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68580" indent="0">
              <a:lnSpc>
                <a:spcPct val="90000"/>
              </a:lnSpc>
              <a:buNone/>
            </a:pPr>
            <a:endParaRPr lang="en-GB" sz="3200" dirty="0">
              <a:cs typeface="Times New Roman" pitchFamily="18" charset="0"/>
            </a:endParaRPr>
          </a:p>
          <a:p>
            <a:pPr marL="68580" indent="0">
              <a:lnSpc>
                <a:spcPct val="90000"/>
              </a:lnSpc>
              <a:buNone/>
            </a:pPr>
            <a:endParaRPr lang="en-GB" sz="3200" dirty="0">
              <a:cs typeface="Times New Roman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18817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762000"/>
            <a:ext cx="7162800" cy="5943600"/>
          </a:xfrm>
        </p:spPr>
        <p:txBody>
          <a:bodyPr>
            <a:normAutofit fontScale="92500"/>
          </a:bodyPr>
          <a:lstStyle/>
          <a:p>
            <a:pPr>
              <a:lnSpc>
                <a:spcPct val="90000"/>
              </a:lnSpc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Inconsistent discipline is associated with delinquent and criminal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behaviours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GB" sz="32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en-GB" sz="3200" dirty="0">
                <a:latin typeface="Times New Roman" pitchFamily="18" charset="0"/>
                <a:cs typeface="Times New Roman" pitchFamily="18" charset="0"/>
              </a:rPr>
              <a:t>Authoritative </a:t>
            </a:r>
            <a:r>
              <a:rPr lang="en-GB" sz="3200" dirty="0" smtClean="0">
                <a:latin typeface="Times New Roman" pitchFamily="18" charset="0"/>
                <a:cs typeface="Times New Roman" pitchFamily="18" charset="0"/>
              </a:rPr>
              <a:t>discipline -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Is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associated with development of youngsters of a general competence. </a:t>
            </a:r>
          </a:p>
          <a:p>
            <a:pPr>
              <a:buFont typeface="Wingdings" pitchFamily="2" charset="2"/>
              <a:buChar char="q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Effective child rearing practices will depend upon:</a:t>
            </a:r>
          </a:p>
          <a:p>
            <a:r>
              <a:rPr lang="en-US" sz="3200" dirty="0">
                <a:cs typeface="Times New Roman" pitchFamily="18" charset="0"/>
              </a:rPr>
              <a:t>Reward and punishment should be immediate</a:t>
            </a:r>
          </a:p>
          <a:p>
            <a:r>
              <a:rPr lang="en-US" sz="3200" dirty="0">
                <a:cs typeface="Times New Roman" pitchFamily="18" charset="0"/>
              </a:rPr>
              <a:t>Discipline demands should be </a:t>
            </a:r>
            <a:r>
              <a:rPr lang="en-US" sz="3200" dirty="0" smtClean="0">
                <a:cs typeface="Times New Roman" pitchFamily="18" charset="0"/>
              </a:rPr>
              <a:t>reasonable </a:t>
            </a:r>
            <a:r>
              <a:rPr lang="en-US" sz="3200" dirty="0">
                <a:cs typeface="Times New Roman" pitchFamily="18" charset="0"/>
              </a:rPr>
              <a:t>and consistent</a:t>
            </a:r>
          </a:p>
          <a:p>
            <a:r>
              <a:rPr lang="en-US" sz="3200" dirty="0">
                <a:cs typeface="Times New Roman" pitchFamily="18" charset="0"/>
              </a:rPr>
              <a:t>Praise should outweigh punishment.</a:t>
            </a:r>
          </a:p>
          <a:p>
            <a:pPr marL="68580" indent="0">
              <a:buNone/>
            </a:pP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endParaRPr lang="en-GB" sz="3200" b="1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9555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066800"/>
            <a:ext cx="6934200" cy="563880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ü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Unrealistic demands</a:t>
            </a:r>
          </a:p>
          <a:p>
            <a:pPr>
              <a:lnSpc>
                <a:spcPct val="90000"/>
              </a:lnSpc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Children may not be able to live up to parental unrealistic demands.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For example a child may be expected to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excel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in school and other activities. 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This will depend on the child’s capacity. </a:t>
            </a:r>
          </a:p>
          <a:p>
            <a:pPr>
              <a:lnSpc>
                <a:spcPct val="90000"/>
              </a:lnSpc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If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child does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not have the capacity then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child may be frustrated and devalued.</a:t>
            </a:r>
          </a:p>
          <a:p>
            <a:pPr>
              <a:lnSpc>
                <a:spcPct val="90000"/>
              </a:lnSpc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Unrealistic demands and expectations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can lead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to faulty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development and maladjustment.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pPr marL="68580" indent="0"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18065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990600"/>
            <a:ext cx="6934200" cy="563880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ü"/>
            </a:pP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Undesirable parental models</a:t>
            </a:r>
          </a:p>
          <a:p>
            <a:pPr>
              <a:buFont typeface="Wingdings" pitchFamily="2" charset="2"/>
              <a:buChar char="§"/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Children learn good or bad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behaviour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from their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parents. </a:t>
            </a:r>
          </a:p>
          <a:p>
            <a:pPr>
              <a:buFont typeface="Wingdings" pitchFamily="2" charset="2"/>
              <a:buChar char="§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Undesirable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parental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behaviour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contribute to mental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disorders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– delinquency, crime, and the forms of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maladaptive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behaviours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Font typeface="Wingdings" pitchFamily="2" charset="2"/>
              <a:buChar char="ü"/>
            </a:pP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Immature dependent parents</a:t>
            </a:r>
          </a:p>
          <a:p>
            <a:pPr>
              <a:buFont typeface="Wingdings" pitchFamily="2" charset="2"/>
              <a:buChar char="§"/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Produce unhappy children because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they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depend upon children to fulfill their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own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needs.</a:t>
            </a:r>
          </a:p>
          <a:p>
            <a:pPr marL="68580" indent="0">
              <a:buNone/>
            </a:pP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ü"/>
            </a:pPr>
            <a:endParaRPr lang="en-US" sz="3200" dirty="0">
              <a:cs typeface="Times New Roman" pitchFamily="18" charset="0"/>
            </a:endParaRPr>
          </a:p>
          <a:p>
            <a:pPr>
              <a:buFont typeface="Wingdings" pitchFamily="2" charset="2"/>
              <a:buChar char="ü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232501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838200"/>
            <a:ext cx="6858000" cy="5791200"/>
          </a:xfrm>
        </p:spPr>
        <p:txBody>
          <a:bodyPr>
            <a:noAutofit/>
          </a:bodyPr>
          <a:lstStyle/>
          <a:p>
            <a:pPr marL="68580" indent="0">
              <a:buNone/>
            </a:pP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g) Parental disturbance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Some child psychiatric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disorders are as a result of parental disturbance. 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Studies have also shown that children of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schizophrenics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are at high risk of developing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schizophrenia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.  </a:t>
            </a:r>
          </a:p>
          <a:p>
            <a:pPr>
              <a:lnSpc>
                <a:spcPct val="90000"/>
              </a:lnSpc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hildren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of alcoholics have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also been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shown to have psychiatry problems of conduct disorder and may develop to become alcoholics – which is both genetically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environmentally determined.</a:t>
            </a:r>
          </a:p>
          <a:p>
            <a:pPr marL="68580" indent="0">
              <a:buNone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pPr marL="68580" indent="0">
              <a:buNone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952711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0200" y="1066800"/>
            <a:ext cx="6477000" cy="5638800"/>
          </a:xfrm>
        </p:spPr>
        <p:txBody>
          <a:bodyPr>
            <a:normAutofit fontScale="92500" lnSpcReduction="10000"/>
          </a:bodyPr>
          <a:lstStyle/>
          <a:p>
            <a:pPr marL="811530" indent="-742950">
              <a:buAutoNum type="alphaLcParenR" startAt="8"/>
            </a:pPr>
            <a:r>
              <a:rPr lang="en-US" sz="3500" b="1" dirty="0" smtClean="0">
                <a:latin typeface="Times New Roman" pitchFamily="18" charset="0"/>
                <a:cs typeface="Times New Roman" pitchFamily="18" charset="0"/>
              </a:rPr>
              <a:t>Abnormal emotional reaction in the family</a:t>
            </a:r>
          </a:p>
          <a:p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Greater concern and high criticism of an individual 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the family are associated with mental illness and 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relapse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Relapse in Schizophrenics has been 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shown to be associated with high expressed emotions such as 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over-protectiveness 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and criticisms (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Vaugh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&amp;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Leff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1976</a:t>
            </a:r>
            <a:r>
              <a:rPr lang="en-US" sz="4100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6858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08019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7772400" cy="838200"/>
          </a:xfrm>
        </p:spPr>
        <p:txBody>
          <a:bodyPr/>
          <a:lstStyle/>
          <a:p>
            <a:pPr algn="ctr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Introduction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600200"/>
            <a:ext cx="6553200" cy="5029200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q"/>
            </a:pPr>
            <a:r>
              <a:rPr lang="en-GB" sz="3200" dirty="0">
                <a:latin typeface="Times New Roman" pitchFamily="18" charset="0"/>
                <a:cs typeface="Times New Roman" pitchFamily="18" charset="0"/>
              </a:rPr>
              <a:t>Psychiatric Disorders do not strike at random but are related to: </a:t>
            </a:r>
            <a:endParaRPr lang="en-GB" sz="3200" dirty="0" smtClean="0">
              <a:latin typeface="Times New Roman" pitchFamily="18" charset="0"/>
              <a:cs typeface="Times New Roman" pitchFamily="18" charset="0"/>
            </a:endParaRPr>
          </a:p>
          <a:p>
            <a:pPr marL="582930" indent="-514350">
              <a:buAutoNum type="alphaLcParenR"/>
            </a:pPr>
            <a:r>
              <a:rPr lang="en-GB" sz="3200" dirty="0" smtClean="0">
                <a:latin typeface="Times New Roman" pitchFamily="18" charset="0"/>
                <a:cs typeface="Times New Roman" pitchFamily="18" charset="0"/>
              </a:rPr>
              <a:t>Environmental factors</a:t>
            </a:r>
          </a:p>
          <a:p>
            <a:pPr marL="582930" indent="-514350">
              <a:buAutoNum type="alphaLcParenR"/>
            </a:pPr>
            <a:r>
              <a:rPr lang="en-GB" sz="3200" dirty="0" smtClean="0">
                <a:latin typeface="Times New Roman" pitchFamily="18" charset="0"/>
                <a:cs typeface="Times New Roman" pitchFamily="18" charset="0"/>
              </a:rPr>
              <a:t>Biological </a:t>
            </a:r>
            <a:r>
              <a:rPr lang="en-GB" sz="3200" dirty="0">
                <a:latin typeface="Times New Roman" pitchFamily="18" charset="0"/>
                <a:cs typeface="Times New Roman" pitchFamily="18" charset="0"/>
              </a:rPr>
              <a:t>changes in the </a:t>
            </a:r>
            <a:r>
              <a:rPr lang="en-GB" sz="3200" dirty="0" smtClean="0">
                <a:latin typeface="Times New Roman" pitchFamily="18" charset="0"/>
                <a:cs typeface="Times New Roman" pitchFamily="18" charset="0"/>
              </a:rPr>
              <a:t>individual</a:t>
            </a:r>
          </a:p>
          <a:p>
            <a:pPr marL="582930" indent="-514350">
              <a:buAutoNum type="alphaLcParenR"/>
            </a:pPr>
            <a:r>
              <a:rPr lang="en-GB" sz="3200" dirty="0" smtClean="0">
                <a:latin typeface="Times New Roman" pitchFamily="18" charset="0"/>
                <a:cs typeface="Times New Roman" pitchFamily="18" charset="0"/>
              </a:rPr>
              <a:t> Sociocultural factors</a:t>
            </a:r>
          </a:p>
          <a:p>
            <a:pPr marL="582930" indent="-514350">
              <a:buAutoNum type="alphaLcParenR"/>
            </a:pPr>
            <a:r>
              <a:rPr lang="en-GB" sz="3200" dirty="0" smtClean="0">
                <a:latin typeface="Times New Roman" pitchFamily="18" charset="0"/>
                <a:cs typeface="Times New Roman" pitchFamily="18" charset="0"/>
              </a:rPr>
              <a:t>Life events</a:t>
            </a:r>
          </a:p>
          <a:p>
            <a:pPr marL="582930" indent="-514350">
              <a:buAutoNum type="alphaLcParenR"/>
            </a:pPr>
            <a:r>
              <a:rPr lang="en-GB" sz="3200" dirty="0" smtClean="0">
                <a:latin typeface="Times New Roman" pitchFamily="18" charset="0"/>
                <a:cs typeface="Times New Roman" pitchFamily="18" charset="0"/>
              </a:rPr>
              <a:t>Traumatic events</a:t>
            </a:r>
            <a:r>
              <a:rPr lang="en-GB" sz="3200" dirty="0">
                <a:latin typeface="Times New Roman" pitchFamily="18" charset="0"/>
                <a:cs typeface="Times New Roman" pitchFamily="18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15130136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6400" y="1066800"/>
            <a:ext cx="6324600" cy="579120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A secure base</a:t>
            </a:r>
          </a:p>
          <a:p>
            <a:pPr>
              <a:buFont typeface="Wingdings" pitchFamily="2" charset="2"/>
              <a:buChar char="§"/>
            </a:pP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Family composition</a:t>
            </a:r>
          </a:p>
          <a:p>
            <a:pPr>
              <a:buFont typeface="Wingdings" pitchFamily="2" charset="2"/>
              <a:buChar char="§"/>
            </a:pP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Physical abuse</a:t>
            </a:r>
          </a:p>
          <a:p>
            <a:pPr>
              <a:buFont typeface="Wingdings" pitchFamily="2" charset="2"/>
              <a:buChar char="§"/>
            </a:pP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Separation and divorce</a:t>
            </a:r>
          </a:p>
          <a:p>
            <a:pPr>
              <a:buFont typeface="Wingdings" pitchFamily="2" charset="2"/>
              <a:buChar char="ü"/>
            </a:pP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Conclusion</a:t>
            </a:r>
          </a:p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It is clear that family relationship can precipitate mental disorders in people predisposed to them.</a:t>
            </a:r>
          </a:p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They can also serve to prolong them once they have appeared and may cause </a:t>
            </a:r>
          </a:p>
          <a:p>
            <a:pPr marL="68580" indent="0"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934897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762000"/>
            <a:ext cx="7772400" cy="838200"/>
          </a:xfrm>
        </p:spPr>
        <p:txBody>
          <a:bodyPr/>
          <a:lstStyle/>
          <a:p>
            <a:pPr algn="ctr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Pathogenic family structures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1752600"/>
            <a:ext cx="7010400" cy="4876800"/>
          </a:xfrm>
        </p:spPr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Discordant family</a:t>
            </a:r>
          </a:p>
          <a:p>
            <a:pPr>
              <a:buFont typeface="Wingdings" pitchFamily="2" charset="2"/>
              <a:buChar char="§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There is conflict because one spouse is not gaining satisfaction from the relationship therefore does things to annoy the other spouse.</a:t>
            </a:r>
          </a:p>
          <a:p>
            <a:pPr>
              <a:buFont typeface="Wingdings" pitchFamily="2" charset="2"/>
              <a:buChar char="§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Conflict has a negative effect on children who may not be able to  establish and maintain marital and other intimate relationships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155411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066800"/>
            <a:ext cx="6858000" cy="57912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en-US" dirty="0" smtClean="0"/>
              <a:t>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Disturbed family</a:t>
            </a:r>
          </a:p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In this case one or both the parents behave in grossly eccentric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or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abnormal way –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keeping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the home in constant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emotional turmoil</a:t>
            </a:r>
          </a:p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Marital schism and skew are present in both discordant and disturbed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families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In such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homes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children are not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given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love or guidance</a:t>
            </a:r>
          </a:p>
          <a:p>
            <a:pPr marL="68580" indent="0">
              <a:buNone/>
            </a:pP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869025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990600"/>
            <a:ext cx="6629400" cy="57150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buFont typeface="Wingdings" pitchFamily="2" charset="2"/>
              <a:buChar char="q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Disrupted family</a:t>
            </a:r>
          </a:p>
          <a:p>
            <a:pPr>
              <a:lnSpc>
                <a:spcPct val="90000"/>
              </a:lnSpc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The family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is incomplete as a result of divorce, death or separation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ct val="90000"/>
              </a:lnSpc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Divorce, separation or loss can be traumatic for family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members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Such disruptions are major sources of psychopathology, physical illness and death, suicide and homicide.</a:t>
            </a:r>
          </a:p>
          <a:p>
            <a:pPr>
              <a:lnSpc>
                <a:spcPct val="90000"/>
              </a:lnSpc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Delinquency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and other maladaptive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behaviours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are much more frequent among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children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and adolescents from disrupted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homes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than among those from intact homes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723782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990600"/>
            <a:ext cx="6858000" cy="5715000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q"/>
            </a:pPr>
            <a:r>
              <a:rPr lang="en-US" sz="3500" b="1" dirty="0" smtClean="0">
                <a:latin typeface="Times New Roman" pitchFamily="18" charset="0"/>
                <a:cs typeface="Times New Roman" pitchFamily="18" charset="0"/>
              </a:rPr>
              <a:t>Inadequate families</a:t>
            </a:r>
          </a:p>
          <a:p>
            <a:pPr>
              <a:lnSpc>
                <a:spcPct val="90000"/>
              </a:lnSpc>
            </a:pP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Are unable to cope 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with the 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problems 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of family living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35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Relies heavily on outside assistance and support in resolving everyday problems.</a:t>
            </a:r>
          </a:p>
          <a:p>
            <a:pPr>
              <a:lnSpc>
                <a:spcPct val="90000"/>
              </a:lnSpc>
            </a:pP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Due to immaturity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, lack of education, mental retardation or other shortcomings 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the parents.</a:t>
            </a:r>
          </a:p>
          <a:p>
            <a:pPr>
              <a:lnSpc>
                <a:spcPct val="90000"/>
              </a:lnSpc>
            </a:pP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Or due to environmental demands such as being overtaxed.</a:t>
            </a:r>
            <a:endParaRPr lang="en-US" sz="35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Such families cannot provide children with feeling of safety and security they need or provide adequate guidance 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for 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competent development.</a:t>
            </a:r>
          </a:p>
          <a:p>
            <a:pPr>
              <a:buFont typeface="Wingdings" pitchFamily="2" charset="2"/>
              <a:buChar char="q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029976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7772400" cy="914400"/>
          </a:xfrm>
        </p:spPr>
        <p:txBody>
          <a:bodyPr/>
          <a:lstStyle/>
          <a:p>
            <a:pPr algn="ctr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The school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676400"/>
            <a:ext cx="6858000" cy="4953000"/>
          </a:xfrm>
        </p:spPr>
        <p:txBody>
          <a:bodyPr>
            <a:normAutofit lnSpcReduction="10000"/>
          </a:bodyPr>
          <a:lstStyle/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Schools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have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greater influence on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child’s development just as the home. 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Negative Teacher- child relationship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Negative peer relationship, peer influence.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Academic progress -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When a child’s performance in school is poor, the child is likely to develop an emotional problem more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of the conduct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disorder type.</a:t>
            </a:r>
          </a:p>
          <a:p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258068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Socio-cultural factors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371600"/>
            <a:ext cx="7010400" cy="54864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Social cultural factor play an important role in the genesis of childhood problems.  Adverse social and cultural factors produce stress in individuals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Font typeface="Wingdings" pitchFamily="2" charset="2"/>
              <a:buChar char="ü"/>
            </a:pP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Adverse social circumstances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Poverty is associated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with poor housing, unemployment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, family factors such as tension, and disharmony and biological factors such as poor nutrition and inadequate antenatal care.  </a:t>
            </a:r>
          </a:p>
          <a:p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524432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219200"/>
            <a:ext cx="7086600" cy="5638800"/>
          </a:xfrm>
        </p:spPr>
        <p:txBody>
          <a:bodyPr>
            <a:normAutofit fontScale="92500" lnSpcReduction="10000"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Children from such families suffer from emotional and developmental pro</a:t>
            </a:r>
            <a:r>
              <a:rPr lang="en-US" sz="3200" dirty="0" smtClean="0"/>
              <a:t>blems</a:t>
            </a:r>
          </a:p>
          <a:p>
            <a:pPr>
              <a:buFont typeface="Wingdings" pitchFamily="2" charset="2"/>
              <a:buChar char="ü"/>
            </a:pP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Urban and Rural life</a:t>
            </a:r>
          </a:p>
          <a:p>
            <a:pPr>
              <a:buFont typeface="Wingdings" pitchFamily="2" charset="2"/>
              <a:buChar char="§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Urban life is more disadvantageous than rural life</a:t>
            </a:r>
          </a:p>
          <a:p>
            <a:pPr>
              <a:buFont typeface="Wingdings" pitchFamily="2" charset="2"/>
              <a:buChar char="§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Urbanization is associated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with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increased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the rate of mental illness. 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Hagnel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(1966) showed that for both men and women who moved to large cities, the risk of developing mental illness was greater than for those who stayed in the rural areas.</a:t>
            </a:r>
          </a:p>
          <a:p>
            <a:pPr marL="68580" indent="0">
              <a:buNone/>
            </a:pP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 marL="68580" indent="0">
              <a:buNone/>
            </a:pP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320973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990600"/>
            <a:ext cx="6629400" cy="5715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ü"/>
            </a:pP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Migration</a:t>
            </a:r>
          </a:p>
          <a:p>
            <a:pPr>
              <a:buFont typeface="Wingdings" pitchFamily="2" charset="2"/>
              <a:buChar char="§"/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Immigrants have high rates of childhood psychiatric disorders because of family disruption, poor housing prejudice and discrimination (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Rulter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et al 1975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68580" indent="0">
              <a:buNone/>
            </a:pP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pPr marL="68580" indent="0">
              <a:buNone/>
            </a:pP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544379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438400"/>
            <a:ext cx="7772400" cy="12954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SPECIFIC DISORDERS AND THE CAUSES</a:t>
            </a:r>
            <a:endParaRPr lang="en-US" sz="4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18607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066800"/>
            <a:ext cx="6705600" cy="55626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GB" sz="3200" dirty="0">
                <a:latin typeface="Times New Roman" pitchFamily="18" charset="0"/>
                <a:cs typeface="Times New Roman" pitchFamily="18" charset="0"/>
              </a:rPr>
              <a:t>In both child and adult psychiatry there are biological and psychosocial factors, which cause and perpetuate the psychiatric disorders.  </a:t>
            </a:r>
          </a:p>
          <a:p>
            <a:pPr>
              <a:buFont typeface="Wingdings" pitchFamily="2" charset="2"/>
              <a:buChar char="§"/>
            </a:pPr>
            <a:r>
              <a:rPr lang="en-GB" sz="3200" dirty="0">
                <a:latin typeface="Times New Roman" pitchFamily="18" charset="0"/>
                <a:cs typeface="Times New Roman" pitchFamily="18" charset="0"/>
              </a:rPr>
              <a:t>For example a child may develop severe behavioural difficulties as a result of earlier experiences of deprivation but family handling may perpetuate the problem.</a:t>
            </a:r>
          </a:p>
          <a:p>
            <a:pPr>
              <a:buFont typeface="Wingdings" pitchFamily="2" charset="2"/>
              <a:buNone/>
            </a:pPr>
            <a:r>
              <a:rPr lang="en-GB" sz="32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endParaRPr lang="en-US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584215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762000"/>
            <a:ext cx="7772400" cy="664464"/>
          </a:xfrm>
        </p:spPr>
        <p:txBody>
          <a:bodyPr/>
          <a:lstStyle/>
          <a:p>
            <a:pPr algn="ctr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Conduct disorder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7800" y="1676400"/>
            <a:ext cx="6705600" cy="5029200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§"/>
            </a:pP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haracterised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by anti-social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behaviour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.  </a:t>
            </a:r>
            <a:endParaRPr lang="en-US" sz="35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Only 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diagnosed when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behaviour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is persistent and disturbing to those in the environment.  </a:t>
            </a:r>
            <a:endParaRPr lang="en-US" sz="35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Juvenile 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delinquency is a severe form of conduct disorders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ct val="90000"/>
              </a:lnSpc>
            </a:pP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Symptoms of conduct 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disorders.</a:t>
            </a:r>
          </a:p>
          <a:p>
            <a:pPr>
              <a:lnSpc>
                <a:spcPct val="90000"/>
              </a:lnSpc>
            </a:pP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Truancy, stealing , marauding offences, secondary offences, fire 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setting and fire raising (send for fire brigade to attend non-existent fire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). 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496887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914400"/>
            <a:ext cx="6781800" cy="5791200"/>
          </a:xfrm>
          <a:solidFill>
            <a:schemeClr val="accent2"/>
          </a:solidFill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q"/>
            </a:pP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Causes of conduct disorders 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Environment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plays an important part in conduct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disorder.  For example, 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Lack of warm and stable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family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relationships.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Inconsistent discipline   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Unstable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disorganized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families with disturbed relationships may result 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e.g.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in delinquent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behaviour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like vandalism or destruction of property.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Parental rejection </a:t>
            </a:r>
          </a:p>
        </p:txBody>
      </p:sp>
    </p:spTree>
    <p:extLst>
      <p:ext uri="{BB962C8B-B14F-4D97-AF65-F5344CB8AC3E}">
        <p14:creationId xmlns:p14="http://schemas.microsoft.com/office/powerpoint/2010/main" val="371782389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219200"/>
            <a:ext cx="6705600" cy="54864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Excessive anxiety in parents - prevent parents from handling the child firmly.</a:t>
            </a:r>
          </a:p>
          <a:p>
            <a:pPr>
              <a:buFont typeface="Wingdings" pitchFamily="2" charset="2"/>
              <a:buChar char="§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Areas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of high rate of delinquency and anti-social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behaviour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may influence conduct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disorder.</a:t>
            </a:r>
          </a:p>
          <a:p>
            <a:pPr>
              <a:buFont typeface="Wingdings" pitchFamily="2" charset="2"/>
              <a:buChar char="§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Disturbed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relationship with teachers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at school may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lead anti-social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behaviour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>
              <a:buFont typeface="Wingdings" pitchFamily="2" charset="2"/>
              <a:buChar char="§"/>
            </a:pP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023316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914400"/>
            <a:ext cx="7086600" cy="594360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Marital disharmony/discord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quarrelling where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affection is lacking, discipline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inconsistence and ineffective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and either extreme or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severe contribute.</a:t>
            </a:r>
          </a:p>
          <a:p>
            <a:pPr>
              <a:buFont typeface="Wingdings" pitchFamily="2" charset="2"/>
              <a:buChar char="§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Broken families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through divorce or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placement in care where they lack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consistent permanent parent figure with whom to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identify are factors.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>
              <a:buNone/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	L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arge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families with at least four or five children in poor quality, over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crowded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housing and having financial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difficulties is a factor.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3200" dirty="0"/>
          </a:p>
          <a:p>
            <a:pPr>
              <a:buFont typeface="Wingdings" pitchFamily="2" charset="2"/>
              <a:buChar char="§"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§"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§"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706391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7772400" cy="1219200"/>
          </a:xfrm>
        </p:spPr>
        <p:txBody>
          <a:bodyPr/>
          <a:lstStyle/>
          <a:p>
            <a:pPr algn="ctr"/>
            <a:r>
              <a:rPr lang="en-US" b="1" dirty="0" smtClean="0"/>
              <a:t>OTHER FACTORS INFLUENCING PSYCHIATRIC DISORDERS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3089002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914400"/>
            <a:ext cx="6858000" cy="594360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q"/>
            </a:pPr>
            <a:r>
              <a:rPr lang="en-GB" sz="3200" b="1" i="1" dirty="0" smtClean="0">
                <a:latin typeface="Times New Roman" pitchFamily="18" charset="0"/>
                <a:cs typeface="Times New Roman" pitchFamily="18" charset="0"/>
              </a:rPr>
              <a:t>Social disadvantages and environmental stresses</a:t>
            </a:r>
          </a:p>
          <a:p>
            <a:pPr>
              <a:buFont typeface="Wingdings" pitchFamily="2" charset="2"/>
              <a:buChar char="§"/>
            </a:pPr>
            <a:r>
              <a:rPr lang="en-GB" sz="3200" dirty="0" smtClean="0">
                <a:latin typeface="Times New Roman" pitchFamily="18" charset="0"/>
                <a:cs typeface="Times New Roman" pitchFamily="18" charset="0"/>
              </a:rPr>
              <a:t>Poverty - Poor housing, poor environmental circumstances</a:t>
            </a:r>
          </a:p>
          <a:p>
            <a:pPr>
              <a:buFont typeface="Wingdings" pitchFamily="2" charset="2"/>
              <a:buChar char="§"/>
            </a:pPr>
            <a:r>
              <a:rPr lang="en-GB" sz="3200" dirty="0" smtClean="0">
                <a:latin typeface="Times New Roman" pitchFamily="18" charset="0"/>
                <a:cs typeface="Times New Roman" pitchFamily="18" charset="0"/>
              </a:rPr>
              <a:t>Unemployment/Lack of property</a:t>
            </a:r>
          </a:p>
          <a:p>
            <a:pPr>
              <a:buFont typeface="Wingdings" pitchFamily="2" charset="2"/>
              <a:buChar char="§"/>
            </a:pPr>
            <a:r>
              <a:rPr lang="en-GB" sz="3200" dirty="0" smtClean="0">
                <a:latin typeface="Times New Roman" pitchFamily="18" charset="0"/>
                <a:cs typeface="Times New Roman" pitchFamily="18" charset="0"/>
              </a:rPr>
              <a:t>Mental handicap/physical disability</a:t>
            </a:r>
          </a:p>
          <a:p>
            <a:pPr>
              <a:buFont typeface="Wingdings" pitchFamily="2" charset="2"/>
              <a:buChar char="§"/>
            </a:pPr>
            <a:r>
              <a:rPr lang="en-GB" sz="3200" dirty="0" smtClean="0">
                <a:latin typeface="Times New Roman" pitchFamily="18" charset="0"/>
                <a:cs typeface="Times New Roman" pitchFamily="18" charset="0"/>
              </a:rPr>
              <a:t>High </a:t>
            </a:r>
            <a:r>
              <a:rPr lang="en-GB" sz="3200" dirty="0">
                <a:latin typeface="Times New Roman" pitchFamily="18" charset="0"/>
                <a:cs typeface="Times New Roman" pitchFamily="18" charset="0"/>
              </a:rPr>
              <a:t>expressed emotions in the </a:t>
            </a:r>
            <a:r>
              <a:rPr lang="en-GB" sz="3200" dirty="0" smtClean="0">
                <a:latin typeface="Times New Roman" pitchFamily="18" charset="0"/>
                <a:cs typeface="Times New Roman" pitchFamily="18" charset="0"/>
              </a:rPr>
              <a:t>family</a:t>
            </a:r>
          </a:p>
          <a:p>
            <a:pPr>
              <a:buFont typeface="Wingdings" pitchFamily="2" charset="2"/>
              <a:buChar char="§"/>
            </a:pPr>
            <a:r>
              <a:rPr lang="en-GB" sz="3200" dirty="0">
                <a:latin typeface="Times New Roman" pitchFamily="18" charset="0"/>
                <a:cs typeface="Times New Roman" pitchFamily="18" charset="0"/>
              </a:rPr>
              <a:t>Lack of vocational </a:t>
            </a:r>
            <a:r>
              <a:rPr lang="en-GB" sz="3200" dirty="0" smtClean="0">
                <a:latin typeface="Times New Roman" pitchFamily="18" charset="0"/>
                <a:cs typeface="Times New Roman" pitchFamily="18" charset="0"/>
              </a:rPr>
              <a:t>kills</a:t>
            </a:r>
          </a:p>
          <a:p>
            <a:pPr>
              <a:buFont typeface="Wingdings" pitchFamily="2" charset="2"/>
              <a:buChar char="§"/>
            </a:pPr>
            <a:r>
              <a:rPr lang="en-GB" sz="3200" dirty="0" smtClean="0">
                <a:latin typeface="Times New Roman" pitchFamily="18" charset="0"/>
                <a:cs typeface="Times New Roman" pitchFamily="18" charset="0"/>
              </a:rPr>
              <a:t>Separation and divorce.</a:t>
            </a:r>
          </a:p>
          <a:p>
            <a:pPr>
              <a:buFont typeface="Wingdings" pitchFamily="2" charset="2"/>
              <a:buChar char="§"/>
            </a:pPr>
            <a:r>
              <a:rPr lang="en-GB" sz="3200" dirty="0" smtClean="0">
                <a:latin typeface="Times New Roman" pitchFamily="18" charset="0"/>
                <a:cs typeface="Times New Roman" pitchFamily="18" charset="0"/>
              </a:rPr>
              <a:t>Stigma, discrimination and prejudice</a:t>
            </a:r>
            <a:endParaRPr lang="en-GB" sz="32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§"/>
            </a:pPr>
            <a:endParaRPr lang="en-GB" sz="3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§"/>
            </a:pPr>
            <a:endParaRPr lang="en-GB" sz="3200" dirty="0">
              <a:cs typeface="Times New Roman" pitchFamily="18" charset="0"/>
            </a:endParaRP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96401937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7800" y="1113182"/>
            <a:ext cx="6934200" cy="5744817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q"/>
            </a:pPr>
            <a:r>
              <a:rPr lang="en-GB" sz="3200" b="1" i="1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GB" sz="3200" b="1" i="1" dirty="0" smtClean="0">
                <a:latin typeface="Times New Roman" pitchFamily="18" charset="0"/>
                <a:cs typeface="Times New Roman" pitchFamily="18" charset="0"/>
              </a:rPr>
              <a:t>dverse personal reaction</a:t>
            </a:r>
          </a:p>
          <a:p>
            <a:pPr>
              <a:buFont typeface="Wingdings" pitchFamily="2" charset="2"/>
              <a:buChar char="§"/>
            </a:pPr>
            <a:r>
              <a:rPr lang="en-GB" sz="3200" dirty="0" smtClean="0">
                <a:latin typeface="Times New Roman" pitchFamily="18" charset="0"/>
                <a:cs typeface="Times New Roman" pitchFamily="18" charset="0"/>
              </a:rPr>
              <a:t>Lack </a:t>
            </a:r>
            <a:r>
              <a:rPr lang="en-GB" sz="3200" dirty="0"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GB" sz="3200" dirty="0" smtClean="0">
                <a:latin typeface="Times New Roman" pitchFamily="18" charset="0"/>
                <a:cs typeface="Times New Roman" pitchFamily="18" charset="0"/>
              </a:rPr>
              <a:t>confidence</a:t>
            </a:r>
          </a:p>
          <a:p>
            <a:pPr>
              <a:buFont typeface="Wingdings" pitchFamily="2" charset="2"/>
              <a:buChar char="§"/>
            </a:pPr>
            <a:r>
              <a:rPr lang="en-GB" sz="3200" dirty="0" smtClean="0">
                <a:latin typeface="Times New Roman" pitchFamily="18" charset="0"/>
                <a:cs typeface="Times New Roman" pitchFamily="18" charset="0"/>
              </a:rPr>
              <a:t>Poor </a:t>
            </a:r>
            <a:r>
              <a:rPr lang="en-GB" sz="3200" dirty="0">
                <a:latin typeface="Times New Roman" pitchFamily="18" charset="0"/>
                <a:cs typeface="Times New Roman" pitchFamily="18" charset="0"/>
              </a:rPr>
              <a:t>self –</a:t>
            </a:r>
            <a:r>
              <a:rPr lang="en-GB" sz="3200" dirty="0" smtClean="0">
                <a:latin typeface="Times New Roman" pitchFamily="18" charset="0"/>
                <a:cs typeface="Times New Roman" pitchFamily="18" charset="0"/>
              </a:rPr>
              <a:t>esteem</a:t>
            </a:r>
          </a:p>
          <a:p>
            <a:pPr>
              <a:buFont typeface="Wingdings" pitchFamily="2" charset="2"/>
              <a:buChar char="§"/>
            </a:pPr>
            <a:r>
              <a:rPr lang="en-GB" sz="3200" dirty="0" smtClean="0">
                <a:latin typeface="Times New Roman" pitchFamily="18" charset="0"/>
                <a:cs typeface="Times New Roman" pitchFamily="18" charset="0"/>
              </a:rPr>
              <a:t>Loneliness </a:t>
            </a:r>
            <a:r>
              <a:rPr lang="en-GB" sz="3200" dirty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GB" sz="3200" dirty="0" smtClean="0">
                <a:latin typeface="Times New Roman" pitchFamily="18" charset="0"/>
                <a:cs typeface="Times New Roman" pitchFamily="18" charset="0"/>
              </a:rPr>
              <a:t>isolation</a:t>
            </a:r>
          </a:p>
          <a:p>
            <a:pPr>
              <a:buFont typeface="Wingdings" pitchFamily="2" charset="2"/>
              <a:buChar char="§"/>
            </a:pPr>
            <a:r>
              <a:rPr lang="en-GB" sz="3200" dirty="0" smtClean="0">
                <a:latin typeface="Times New Roman" pitchFamily="18" charset="0"/>
                <a:cs typeface="Times New Roman" pitchFamily="18" charset="0"/>
              </a:rPr>
              <a:t>Feelings </a:t>
            </a:r>
            <a:r>
              <a:rPr lang="en-GB" sz="3200" dirty="0"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GB" sz="3200" dirty="0" smtClean="0">
                <a:latin typeface="Times New Roman" pitchFamily="18" charset="0"/>
                <a:cs typeface="Times New Roman" pitchFamily="18" charset="0"/>
              </a:rPr>
              <a:t>inadequacy</a:t>
            </a:r>
          </a:p>
          <a:p>
            <a:pPr>
              <a:buFont typeface="Wingdings" pitchFamily="2" charset="2"/>
              <a:buChar char="§"/>
            </a:pPr>
            <a:r>
              <a:rPr lang="en-GB" sz="3200" dirty="0" smtClean="0">
                <a:latin typeface="Times New Roman" pitchFamily="18" charset="0"/>
                <a:cs typeface="Times New Roman" pitchFamily="18" charset="0"/>
              </a:rPr>
              <a:t>Low motivation</a:t>
            </a:r>
          </a:p>
          <a:p>
            <a:pPr>
              <a:buFont typeface="Wingdings" pitchFamily="2" charset="2"/>
              <a:buChar char="q"/>
            </a:pPr>
            <a:r>
              <a:rPr lang="en-GB" sz="3200" b="1" i="1" dirty="0" smtClean="0">
                <a:latin typeface="Times New Roman" pitchFamily="18" charset="0"/>
                <a:cs typeface="Times New Roman" pitchFamily="18" charset="0"/>
              </a:rPr>
              <a:t>Interpersonal relationships</a:t>
            </a:r>
            <a:r>
              <a:rPr lang="en-GB" sz="3200" dirty="0">
                <a:latin typeface="Times New Roman" pitchFamily="18" charset="0"/>
                <a:cs typeface="Times New Roman" pitchFamily="18" charset="0"/>
              </a:rPr>
              <a:t> </a:t>
            </a:r>
            <a:endParaRPr lang="en-GB" sz="3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en-GB" sz="3200" dirty="0" smtClean="0">
                <a:latin typeface="Times New Roman" pitchFamily="18" charset="0"/>
                <a:cs typeface="Times New Roman" pitchFamily="18" charset="0"/>
              </a:rPr>
              <a:t>Marital disharmony</a:t>
            </a:r>
            <a:endParaRPr lang="en-GB" sz="32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en-GB" sz="3200" dirty="0" smtClean="0">
                <a:latin typeface="Times New Roman" pitchFamily="18" charset="0"/>
                <a:cs typeface="Times New Roman" pitchFamily="18" charset="0"/>
              </a:rPr>
              <a:t>Strained family relationships</a:t>
            </a:r>
          </a:p>
          <a:p>
            <a:pPr>
              <a:buFont typeface="Wingdings" pitchFamily="2" charset="2"/>
              <a:buChar char="§"/>
            </a:pPr>
            <a:r>
              <a:rPr lang="en-GB" sz="3200" dirty="0" smtClean="0">
                <a:latin typeface="Times New Roman" pitchFamily="18" charset="0"/>
                <a:cs typeface="Times New Roman" pitchFamily="18" charset="0"/>
              </a:rPr>
              <a:t>Conflicts with </a:t>
            </a:r>
            <a:r>
              <a:rPr lang="en-GB" sz="3200" dirty="0">
                <a:latin typeface="Times New Roman" pitchFamily="18" charset="0"/>
                <a:cs typeface="Times New Roman" pitchFamily="18" charset="0"/>
              </a:rPr>
              <a:t>the neighbours </a:t>
            </a:r>
          </a:p>
          <a:p>
            <a:pPr>
              <a:buFont typeface="Wingdings" pitchFamily="2" charset="2"/>
              <a:buNone/>
            </a:pP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715537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838200"/>
            <a:ext cx="6934200" cy="551736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Font typeface="Wingdings" pitchFamily="2" charset="2"/>
              <a:buChar char="q"/>
            </a:pPr>
            <a:r>
              <a:rPr lang="en-GB" sz="3200" b="1" dirty="0">
                <a:latin typeface="Times New Roman" pitchFamily="18" charset="0"/>
                <a:cs typeface="Times New Roman" pitchFamily="18" charset="0"/>
              </a:rPr>
              <a:t>W</a:t>
            </a:r>
            <a:r>
              <a:rPr lang="en-GB" sz="3200" b="1" dirty="0" smtClean="0">
                <a:latin typeface="Times New Roman" pitchFamily="18" charset="0"/>
                <a:cs typeface="Times New Roman" pitchFamily="18" charset="0"/>
              </a:rPr>
              <a:t>ork problems</a:t>
            </a:r>
            <a:r>
              <a:rPr lang="en-GB" sz="32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en-GB" sz="3200" dirty="0">
                <a:latin typeface="Times New Roman" pitchFamily="18" charset="0"/>
                <a:cs typeface="Times New Roman" pitchFamily="18" charset="0"/>
              </a:rPr>
              <a:t>Loss of  skills that are necessary for effective participation in production </a:t>
            </a:r>
            <a:r>
              <a:rPr lang="en-GB" sz="3200" dirty="0" smtClean="0">
                <a:latin typeface="Times New Roman" pitchFamily="18" charset="0"/>
                <a:cs typeface="Times New Roman" pitchFamily="18" charset="0"/>
              </a:rPr>
              <a:t>work</a:t>
            </a: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en-GB" sz="3200" dirty="0" smtClean="0">
                <a:latin typeface="Times New Roman" pitchFamily="18" charset="0"/>
                <a:cs typeface="Times New Roman" pitchFamily="18" charset="0"/>
              </a:rPr>
              <a:t>Memory </a:t>
            </a:r>
            <a:r>
              <a:rPr lang="en-GB" sz="3200" dirty="0">
                <a:latin typeface="Times New Roman" pitchFamily="18" charset="0"/>
                <a:cs typeface="Times New Roman" pitchFamily="18" charset="0"/>
              </a:rPr>
              <a:t>and concentration </a:t>
            </a:r>
            <a:r>
              <a:rPr lang="en-GB" sz="3200" dirty="0" smtClean="0">
                <a:latin typeface="Times New Roman" pitchFamily="18" charset="0"/>
                <a:cs typeface="Times New Roman" pitchFamily="18" charset="0"/>
              </a:rPr>
              <a:t>difficulties</a:t>
            </a: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en-GB" sz="3200" dirty="0" smtClean="0">
                <a:latin typeface="Times New Roman" pitchFamily="18" charset="0"/>
                <a:cs typeface="Times New Roman" pitchFamily="18" charset="0"/>
              </a:rPr>
              <a:t>Poor </a:t>
            </a:r>
            <a:r>
              <a:rPr lang="en-GB" sz="3200" dirty="0">
                <a:latin typeface="Times New Roman" pitchFamily="18" charset="0"/>
                <a:cs typeface="Times New Roman" pitchFamily="18" charset="0"/>
              </a:rPr>
              <a:t>interpersonal </a:t>
            </a:r>
            <a:r>
              <a:rPr lang="en-GB" sz="3200" dirty="0" smtClean="0">
                <a:latin typeface="Times New Roman" pitchFamily="18" charset="0"/>
                <a:cs typeface="Times New Roman" pitchFamily="18" charset="0"/>
              </a:rPr>
              <a:t>relationships</a:t>
            </a: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en-GB" sz="3200" dirty="0" smtClean="0">
                <a:latin typeface="Times New Roman" pitchFamily="18" charset="0"/>
                <a:cs typeface="Times New Roman" pitchFamily="18" charset="0"/>
              </a:rPr>
              <a:t>Poor </a:t>
            </a:r>
            <a:r>
              <a:rPr lang="en-GB" sz="3200" dirty="0">
                <a:latin typeface="Times New Roman" pitchFamily="18" charset="0"/>
                <a:cs typeface="Times New Roman" pitchFamily="18" charset="0"/>
              </a:rPr>
              <a:t>working </a:t>
            </a:r>
            <a:r>
              <a:rPr lang="en-GB" sz="3200" dirty="0" smtClean="0">
                <a:latin typeface="Times New Roman" pitchFamily="18" charset="0"/>
                <a:cs typeface="Times New Roman" pitchFamily="18" charset="0"/>
              </a:rPr>
              <a:t>conditions</a:t>
            </a: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en-GB" sz="3200" dirty="0" smtClean="0">
                <a:latin typeface="Times New Roman" pitchFamily="18" charset="0"/>
                <a:cs typeface="Times New Roman" pitchFamily="18" charset="0"/>
              </a:rPr>
              <a:t>Job </a:t>
            </a:r>
            <a:r>
              <a:rPr lang="en-GB" sz="3200" dirty="0">
                <a:latin typeface="Times New Roman" pitchFamily="18" charset="0"/>
                <a:cs typeface="Times New Roman" pitchFamily="18" charset="0"/>
              </a:rPr>
              <a:t>loss – due to retrenchment or </a:t>
            </a:r>
            <a:r>
              <a:rPr lang="en-GB" sz="3200" dirty="0" smtClean="0">
                <a:latin typeface="Times New Roman" pitchFamily="18" charset="0"/>
                <a:cs typeface="Times New Roman" pitchFamily="18" charset="0"/>
              </a:rPr>
              <a:t>redundancy</a:t>
            </a: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en-GB" sz="3200" dirty="0" smtClean="0">
                <a:latin typeface="Times New Roman" pitchFamily="18" charset="0"/>
                <a:cs typeface="Times New Roman" pitchFamily="18" charset="0"/>
              </a:rPr>
              <a:t>Major </a:t>
            </a:r>
            <a:r>
              <a:rPr lang="en-GB" sz="3200" dirty="0">
                <a:latin typeface="Times New Roman" pitchFamily="18" charset="0"/>
                <a:cs typeface="Times New Roman" pitchFamily="18" charset="0"/>
              </a:rPr>
              <a:t>change of responsibility at work or job changes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596968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7772400" cy="838200"/>
          </a:xfrm>
        </p:spPr>
        <p:txBody>
          <a:bodyPr/>
          <a:lstStyle/>
          <a:p>
            <a:pPr algn="ctr"/>
            <a:r>
              <a:rPr lang="en-US" b="1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raumatic events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752600"/>
            <a:ext cx="6705600" cy="5105400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  <a:buFont typeface="Wingdings" pitchFamily="2" charset="2"/>
              <a:buChar char="q"/>
            </a:pPr>
            <a:r>
              <a:rPr lang="en-GB" sz="3200" b="1" dirty="0">
                <a:latin typeface="Times New Roman" pitchFamily="18" charset="0"/>
                <a:cs typeface="Times New Roman" pitchFamily="18" charset="0"/>
              </a:rPr>
              <a:t>Violence </a:t>
            </a:r>
            <a:endParaRPr lang="en-GB" sz="32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en-GB" sz="3200" dirty="0">
                <a:latin typeface="Times New Roman" pitchFamily="18" charset="0"/>
                <a:cs typeface="Times New Roman" pitchFamily="18" charset="0"/>
              </a:rPr>
              <a:t>Rape/sexual assault </a:t>
            </a:r>
            <a:endParaRPr lang="en-GB" sz="3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en-GB" sz="3200" dirty="0" smtClean="0">
                <a:latin typeface="Times New Roman" pitchFamily="18" charset="0"/>
                <a:cs typeface="Times New Roman" pitchFamily="18" charset="0"/>
              </a:rPr>
              <a:t>Murder/attempted.</a:t>
            </a: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en-GB" sz="3200" dirty="0" smtClean="0">
                <a:latin typeface="Times New Roman" pitchFamily="18" charset="0"/>
                <a:cs typeface="Times New Roman" pitchFamily="18" charset="0"/>
              </a:rPr>
              <a:t>Physical </a:t>
            </a:r>
            <a:r>
              <a:rPr lang="en-GB" sz="3200" dirty="0">
                <a:latin typeface="Times New Roman" pitchFamily="18" charset="0"/>
                <a:cs typeface="Times New Roman" pitchFamily="18" charset="0"/>
              </a:rPr>
              <a:t>abuse </a:t>
            </a:r>
            <a:endParaRPr lang="en-GB" sz="3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en-GB" sz="3200" dirty="0" smtClean="0">
                <a:latin typeface="Times New Roman" pitchFamily="18" charset="0"/>
                <a:cs typeface="Times New Roman" pitchFamily="18" charset="0"/>
              </a:rPr>
              <a:t>Survivors </a:t>
            </a:r>
            <a:r>
              <a:rPr lang="en-GB" sz="3200" dirty="0">
                <a:latin typeface="Times New Roman" pitchFamily="18" charset="0"/>
                <a:cs typeface="Times New Roman" pitchFamily="18" charset="0"/>
              </a:rPr>
              <a:t>of violence crimes </a:t>
            </a:r>
          </a:p>
          <a:p>
            <a:pPr>
              <a:lnSpc>
                <a:spcPct val="90000"/>
              </a:lnSpc>
              <a:buFont typeface="Wingdings" pitchFamily="2" charset="2"/>
              <a:buChar char="q"/>
            </a:pPr>
            <a:r>
              <a:rPr lang="en-GB" sz="3200" b="1" dirty="0">
                <a:latin typeface="Times New Roman" pitchFamily="18" charset="0"/>
                <a:cs typeface="Times New Roman" pitchFamily="18" charset="0"/>
              </a:rPr>
              <a:t>Civil conflicts </a:t>
            </a: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en-GB" sz="3200" dirty="0">
                <a:latin typeface="Times New Roman" pitchFamily="18" charset="0"/>
                <a:cs typeface="Times New Roman" pitchFamily="18" charset="0"/>
              </a:rPr>
              <a:t>Wars and atrocities </a:t>
            </a:r>
            <a:endParaRPr lang="en-GB" sz="3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en-GB" sz="3200" dirty="0" smtClean="0">
                <a:latin typeface="Times New Roman" pitchFamily="18" charset="0"/>
                <a:cs typeface="Times New Roman" pitchFamily="18" charset="0"/>
              </a:rPr>
              <a:t>Tribal </a:t>
            </a:r>
            <a:r>
              <a:rPr lang="en-GB" sz="3200" dirty="0">
                <a:latin typeface="Times New Roman" pitchFamily="18" charset="0"/>
                <a:cs typeface="Times New Roman" pitchFamily="18" charset="0"/>
              </a:rPr>
              <a:t>clashes</a:t>
            </a:r>
            <a:r>
              <a:rPr lang="en-GB" sz="3200" b="1" dirty="0">
                <a:latin typeface="Times New Roman" pitchFamily="18" charset="0"/>
                <a:cs typeface="Times New Roman" pitchFamily="18" charset="0"/>
              </a:rPr>
              <a:t> </a:t>
            </a:r>
            <a:endParaRPr lang="en-GB" sz="3200" dirty="0">
              <a:latin typeface="Times New Roman" pitchFamily="18" charset="0"/>
              <a:cs typeface="Times New Roman" pitchFamily="18" charset="0"/>
            </a:endParaRPr>
          </a:p>
          <a:p>
            <a:pPr marL="68580" indent="0">
              <a:buNone/>
            </a:pP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675450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219200"/>
            <a:ext cx="6705600" cy="513636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Font typeface="Wingdings" pitchFamily="2" charset="2"/>
              <a:buChar char="q"/>
            </a:pPr>
            <a:r>
              <a:rPr lang="en-GB" sz="3200" b="1" dirty="0">
                <a:latin typeface="Times New Roman" pitchFamily="18" charset="0"/>
                <a:cs typeface="Times New Roman" pitchFamily="18" charset="0"/>
              </a:rPr>
              <a:t>Natural/manmade disasters </a:t>
            </a:r>
            <a:endParaRPr lang="en-GB" sz="32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en-GB" sz="3200" dirty="0">
                <a:latin typeface="Times New Roman" pitchFamily="18" charset="0"/>
                <a:cs typeface="Times New Roman" pitchFamily="18" charset="0"/>
              </a:rPr>
              <a:t>Plane crash, automobile accidents, explosions, fires, earthquakes etc</a:t>
            </a:r>
            <a:r>
              <a:rPr lang="en-GB" sz="3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ct val="90000"/>
              </a:lnSpc>
              <a:buFont typeface="Wingdings" pitchFamily="2" charset="2"/>
              <a:buChar char="q"/>
            </a:pPr>
            <a:r>
              <a:rPr lang="en-GB" sz="3200" b="1" dirty="0" smtClean="0">
                <a:latin typeface="Times New Roman" pitchFamily="18" charset="0"/>
                <a:cs typeface="Times New Roman" pitchFamily="18" charset="0"/>
              </a:rPr>
              <a:t>Bereavement</a:t>
            </a:r>
          </a:p>
          <a:p>
            <a:pPr marL="68580" indent="0">
              <a:lnSpc>
                <a:spcPct val="90000"/>
              </a:lnSpc>
              <a:buNone/>
            </a:pPr>
            <a:endParaRPr lang="en-GB" sz="3200" b="1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GB" sz="32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720379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14400" y="685800"/>
            <a:ext cx="7772400" cy="1219200"/>
          </a:xfrm>
        </p:spPr>
        <p:txBody>
          <a:bodyPr/>
          <a:lstStyle/>
          <a:p>
            <a:pPr algn="ctr"/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Factors influencing psychosocial development of children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295400" y="1981200"/>
            <a:ext cx="6858000" cy="4724400"/>
          </a:xfrm>
        </p:spPr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Environmental factors</a:t>
            </a:r>
          </a:p>
          <a:p>
            <a:pPr marL="582930" indent="-514350">
              <a:buAutoNum type="arabicParenR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Interfamilial factors</a:t>
            </a:r>
          </a:p>
          <a:p>
            <a:pPr marL="582930" indent="-514350">
              <a:buAutoNum type="alphaLcParenR"/>
            </a:pPr>
            <a:r>
              <a:rPr lang="en-GB" sz="3200" b="1" dirty="0" smtClean="0">
                <a:latin typeface="Times New Roman" pitchFamily="18" charset="0"/>
                <a:cs typeface="Times New Roman" pitchFamily="18" charset="0"/>
              </a:rPr>
              <a:t>Emotional </a:t>
            </a:r>
            <a:r>
              <a:rPr lang="en-GB" sz="3200" b="1" dirty="0">
                <a:latin typeface="Times New Roman" pitchFamily="18" charset="0"/>
                <a:cs typeface="Times New Roman" pitchFamily="18" charset="0"/>
              </a:rPr>
              <a:t>bonds and relationships </a:t>
            </a:r>
            <a:endParaRPr lang="en-GB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en-GB" sz="3200" dirty="0" smtClean="0">
                <a:latin typeface="Times New Roman" pitchFamily="18" charset="0"/>
                <a:cs typeface="Times New Roman" pitchFamily="18" charset="0"/>
              </a:rPr>
              <a:t>Children develop specific bonds with significant people.</a:t>
            </a:r>
          </a:p>
          <a:p>
            <a:pPr>
              <a:buFont typeface="Wingdings" pitchFamily="2" charset="2"/>
              <a:buChar char="§"/>
            </a:pPr>
            <a:r>
              <a:rPr lang="en-GB" sz="3200" dirty="0" smtClean="0">
                <a:latin typeface="Times New Roman" pitchFamily="18" charset="0"/>
                <a:cs typeface="Times New Roman" pitchFamily="18" charset="0"/>
              </a:rPr>
              <a:t>Bonding provides a pattern for future relationships</a:t>
            </a:r>
          </a:p>
          <a:p>
            <a:pPr marL="68580" indent="0">
              <a:buNone/>
            </a:pP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§"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327892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838200"/>
            <a:ext cx="7772400" cy="914400"/>
          </a:xfrm>
        </p:spPr>
        <p:txBody>
          <a:bodyPr/>
          <a:lstStyle/>
          <a:p>
            <a:pPr algn="ctr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References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828800"/>
            <a:ext cx="6781800" cy="4876800"/>
          </a:xfrm>
        </p:spPr>
        <p:txBody>
          <a:bodyPr/>
          <a:lstStyle/>
          <a:p>
            <a:pPr marL="609600" indent="-609600">
              <a:buFont typeface="Wingdings" pitchFamily="2" charset="2"/>
              <a:buAutoNum type="arabicParenR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The African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Texbook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of Clinical Psychiatry and Mental Health. EDS Professor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Ndetei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and Colleagues. AMREF 2006.</a:t>
            </a:r>
          </a:p>
          <a:p>
            <a:pPr marL="609600" indent="-609600">
              <a:buFont typeface="Wingdings" pitchFamily="2" charset="2"/>
              <a:buAutoNum type="arabicParenR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Triangle “Life Events and Psychiatry”.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Sandoz Journal of Medical Science.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Vol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29, No.2/3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1990.</a:t>
            </a:r>
          </a:p>
          <a:p>
            <a:pPr marL="609600" indent="-609600">
              <a:buFont typeface="Wingdings" pitchFamily="2" charset="2"/>
              <a:buAutoNum type="arabicParenR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Internet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31875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1066800"/>
            <a:ext cx="7086600" cy="5638800"/>
          </a:xfrm>
        </p:spPr>
        <p:txBody>
          <a:bodyPr>
            <a:normAutofit/>
          </a:bodyPr>
          <a:lstStyle/>
          <a:p>
            <a:r>
              <a:rPr lang="en-GB" sz="3200" dirty="0">
                <a:latin typeface="Times New Roman" pitchFamily="18" charset="0"/>
                <a:cs typeface="Times New Roman" pitchFamily="18" charset="0"/>
              </a:rPr>
              <a:t>Adverse </a:t>
            </a:r>
            <a:r>
              <a:rPr lang="en-GB" sz="3200" dirty="0" smtClean="0">
                <a:latin typeface="Times New Roman" pitchFamily="18" charset="0"/>
                <a:cs typeface="Times New Roman" pitchFamily="18" charset="0"/>
              </a:rPr>
              <a:t>or unsatisfactory bonding </a:t>
            </a:r>
            <a:r>
              <a:rPr lang="en-GB" sz="3200" dirty="0">
                <a:latin typeface="Times New Roman" pitchFamily="18" charset="0"/>
                <a:cs typeface="Times New Roman" pitchFamily="18" charset="0"/>
              </a:rPr>
              <a:t>result in inability to form meaningful emotional </a:t>
            </a:r>
            <a:r>
              <a:rPr lang="en-GB" sz="3200" dirty="0" smtClean="0">
                <a:latin typeface="Times New Roman" pitchFamily="18" charset="0"/>
                <a:cs typeface="Times New Roman" pitchFamily="18" charset="0"/>
              </a:rPr>
              <a:t>relationships, impaired personality development and antisocial behaviour.</a:t>
            </a:r>
          </a:p>
          <a:p>
            <a:r>
              <a:rPr lang="en-US" sz="3200" dirty="0">
                <a:cs typeface="Times New Roman" pitchFamily="18" charset="0"/>
              </a:rPr>
              <a:t> 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relationship between mother and child becomes pathogenic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when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the mother does not recognize the needs of the child satisfy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them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GB" sz="3200" dirty="0">
              <a:latin typeface="Times New Roman" pitchFamily="18" charset="0"/>
              <a:cs typeface="Times New Roman" pitchFamily="18" charset="0"/>
            </a:endParaRP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0945726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990600"/>
            <a:ext cx="7010400" cy="5562600"/>
          </a:xfrm>
        </p:spPr>
        <p:txBody>
          <a:bodyPr>
            <a:normAutofit fontScale="85000" lnSpcReduction="10000"/>
          </a:bodyPr>
          <a:lstStyle/>
          <a:p>
            <a:pPr marL="68580" indent="0">
              <a:buNone/>
            </a:pPr>
            <a:r>
              <a:rPr lang="en-US" sz="3800" b="1" dirty="0" smtClean="0">
                <a:latin typeface="Times New Roman" pitchFamily="18" charset="0"/>
                <a:cs typeface="Times New Roman" pitchFamily="18" charset="0"/>
              </a:rPr>
              <a:t>b) Parental deprivation</a:t>
            </a:r>
          </a:p>
          <a:p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Lack 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of parental care 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during 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formative years can have 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adverse 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effects on the child’s personality and intellect.</a:t>
            </a:r>
          </a:p>
          <a:p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The child can be fixated 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at the oral stage of 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psycho-social 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development </a:t>
            </a:r>
          </a:p>
          <a:p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Can interfere 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with the development of basic trust </a:t>
            </a:r>
          </a:p>
          <a:p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Retard 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the attainment of needed skills because of lack 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available reinforcements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18949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914400"/>
            <a:ext cx="7010400" cy="5943600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Maternal deprivation – according to John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Bowlby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1951):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Leads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to acute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distress.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Leads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to failure to thrive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syndrome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Leads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to development delay and intellectual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impairment .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Leads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to enuresis which is a reaction to early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stress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ct val="90000"/>
              </a:lnSpc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Leads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to delinquency which is as a result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of family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discord and inability to form emotional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relationships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09634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6400" y="1219200"/>
            <a:ext cx="6400800" cy="5410200"/>
          </a:xfrm>
        </p:spPr>
        <p:txBody>
          <a:bodyPr>
            <a:normAutofit/>
          </a:bodyPr>
          <a:lstStyle/>
          <a:p>
            <a:pPr marL="68580" indent="0">
              <a:lnSpc>
                <a:spcPct val="90000"/>
              </a:lnSpc>
              <a:buNone/>
            </a:pPr>
            <a:r>
              <a:rPr lang="en-US" sz="3500" b="1" dirty="0" smtClean="0">
                <a:latin typeface="Times New Roman" pitchFamily="18" charset="0"/>
                <a:cs typeface="Times New Roman" pitchFamily="18" charset="0"/>
              </a:rPr>
              <a:t>c) Parental rejection</a:t>
            </a:r>
          </a:p>
          <a:p>
            <a:pPr>
              <a:lnSpc>
                <a:spcPct val="90000"/>
              </a:lnSpc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Parental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rejection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is shown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in various ways:</a:t>
            </a:r>
          </a:p>
          <a:p>
            <a:pPr>
              <a:lnSpc>
                <a:spcPct val="90000"/>
              </a:lnSpc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Distorted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or inadequate care of children.  </a:t>
            </a:r>
          </a:p>
          <a:p>
            <a:pPr>
              <a:lnSpc>
                <a:spcPct val="90000"/>
              </a:lnSpc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Denial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of love and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affection 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Lack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of interest in the child’s activities and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achievements.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Cruel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and abusive treatments.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65477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914400"/>
            <a:ext cx="7162800" cy="57912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Parental rejection is associated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with:</a:t>
            </a:r>
          </a:p>
          <a:p>
            <a:pPr>
              <a:lnSpc>
                <a:spcPct val="90000"/>
              </a:lnSpc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Overt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aggression and impulsive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behaviour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ct val="90000"/>
              </a:lnSpc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ack of capacity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to form meaningful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relationships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Diminished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intellectual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functioning</a:t>
            </a:r>
          </a:p>
          <a:p>
            <a:pPr>
              <a:lnSpc>
                <a:spcPct val="90000"/>
              </a:lnSpc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xcessive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fears 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unning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away from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home.</a:t>
            </a:r>
          </a:p>
          <a:p>
            <a:pPr>
              <a:lnSpc>
                <a:spcPct val="90000"/>
              </a:lnSpc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Studies have shown that parents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who reject their children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were victims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of parental rejection.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84023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323232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323232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782</TotalTime>
  <Words>1500</Words>
  <Application>Microsoft Office PowerPoint</Application>
  <PresentationFormat>On-screen Show (4:3)</PresentationFormat>
  <Paragraphs>206</Paragraphs>
  <Slides>40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1" baseType="lpstr">
      <vt:lpstr>Metro</vt:lpstr>
      <vt:lpstr>FACTORS ASSOCIATED WITH MENTAL ILLNESSES </vt:lpstr>
      <vt:lpstr>Introduction</vt:lpstr>
      <vt:lpstr>PowerPoint Presentation</vt:lpstr>
      <vt:lpstr>Factors influencing psychosocial development of children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Pathogenic family structures</vt:lpstr>
      <vt:lpstr>PowerPoint Presentation</vt:lpstr>
      <vt:lpstr>PowerPoint Presentation</vt:lpstr>
      <vt:lpstr>PowerPoint Presentation</vt:lpstr>
      <vt:lpstr>The school</vt:lpstr>
      <vt:lpstr>Socio-cultural factors</vt:lpstr>
      <vt:lpstr>PowerPoint Presentation</vt:lpstr>
      <vt:lpstr>PowerPoint Presentation</vt:lpstr>
      <vt:lpstr>SPECIFIC DISORDERS AND THE CAUSES</vt:lpstr>
      <vt:lpstr>Conduct disorder</vt:lpstr>
      <vt:lpstr>PowerPoint Presentation</vt:lpstr>
      <vt:lpstr>PowerPoint Presentation</vt:lpstr>
      <vt:lpstr>PowerPoint Presentation</vt:lpstr>
      <vt:lpstr>OTHER FACTORS INFLUENCING PSYCHIATRIC DISORDERS</vt:lpstr>
      <vt:lpstr>PowerPoint Presentation</vt:lpstr>
      <vt:lpstr>PowerPoint Presentation</vt:lpstr>
      <vt:lpstr>PowerPoint Presentation</vt:lpstr>
      <vt:lpstr>Traumatic events</vt:lpstr>
      <vt:lpstr>PowerPoint Presentation</vt:lpstr>
      <vt:lpstr>References</vt:lpstr>
    </vt:vector>
  </TitlesOfParts>
  <Company>chs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FACTORS INFLUENCING PSYCHOSOCIAL DEVELOPMENT OF CHILDREN</dc:title>
  <dc:creator>uon</dc:creator>
  <cp:lastModifiedBy>uon</cp:lastModifiedBy>
  <cp:revision>83</cp:revision>
  <dcterms:created xsi:type="dcterms:W3CDTF">2011-05-04T14:08:43Z</dcterms:created>
  <dcterms:modified xsi:type="dcterms:W3CDTF">2011-05-08T13:35:01Z</dcterms:modified>
</cp:coreProperties>
</file>