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embeddings/oleObject1.bin" ContentType="application/vnd.openxmlformats-officedocument.oleObject"/>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267" r:id="rId2"/>
    <p:sldId id="490" r:id="rId3"/>
    <p:sldId id="491" r:id="rId4"/>
    <p:sldId id="492" r:id="rId5"/>
    <p:sldId id="493" r:id="rId6"/>
    <p:sldId id="494" r:id="rId7"/>
    <p:sldId id="495" r:id="rId8"/>
    <p:sldId id="496" r:id="rId9"/>
    <p:sldId id="497" r:id="rId10"/>
    <p:sldId id="498" r:id="rId11"/>
    <p:sldId id="499" r:id="rId12"/>
    <p:sldId id="500" r:id="rId13"/>
    <p:sldId id="501" r:id="rId14"/>
    <p:sldId id="502" r:id="rId15"/>
    <p:sldId id="503" r:id="rId16"/>
    <p:sldId id="504" r:id="rId17"/>
    <p:sldId id="505" r:id="rId18"/>
    <p:sldId id="506" r:id="rId19"/>
    <p:sldId id="507" r:id="rId20"/>
    <p:sldId id="508" r:id="rId21"/>
    <p:sldId id="509" r:id="rId22"/>
    <p:sldId id="510" r:id="rId23"/>
    <p:sldId id="511" r:id="rId24"/>
    <p:sldId id="512" r:id="rId25"/>
    <p:sldId id="513" r:id="rId26"/>
    <p:sldId id="514" r:id="rId27"/>
    <p:sldId id="515" r:id="rId28"/>
    <p:sldId id="516" r:id="rId29"/>
    <p:sldId id="517" r:id="rId30"/>
    <p:sldId id="518" r:id="rId31"/>
    <p:sldId id="519" r:id="rId32"/>
    <p:sldId id="520" r:id="rId33"/>
    <p:sldId id="521" r:id="rId34"/>
    <p:sldId id="522" r:id="rId35"/>
    <p:sldId id="523" r:id="rId36"/>
    <p:sldId id="524" r:id="rId37"/>
    <p:sldId id="525" r:id="rId38"/>
    <p:sldId id="526" r:id="rId39"/>
    <p:sldId id="527" r:id="rId40"/>
    <p:sldId id="528" r:id="rId41"/>
    <p:sldId id="529" r:id="rId42"/>
    <p:sldId id="530" r:id="rId43"/>
    <p:sldId id="531" r:id="rId44"/>
    <p:sldId id="532" r:id="rId45"/>
    <p:sldId id="533" r:id="rId46"/>
    <p:sldId id="534" r:id="rId47"/>
    <p:sldId id="535" r:id="rId48"/>
    <p:sldId id="536" r:id="rId49"/>
    <p:sldId id="537" r:id="rId50"/>
    <p:sldId id="538" r:id="rId51"/>
    <p:sldId id="539" r:id="rId52"/>
    <p:sldId id="540" r:id="rId53"/>
    <p:sldId id="541" r:id="rId54"/>
    <p:sldId id="542" r:id="rId55"/>
    <p:sldId id="543" r:id="rId56"/>
    <p:sldId id="544" r:id="rId57"/>
    <p:sldId id="547" r:id="rId58"/>
    <p:sldId id="548" r:id="rId59"/>
    <p:sldId id="549" r:id="rId60"/>
    <p:sldId id="550" r:id="rId61"/>
    <p:sldId id="551" r:id="rId62"/>
    <p:sldId id="552" r:id="rId63"/>
    <p:sldId id="553" r:id="rId64"/>
    <p:sldId id="554" r:id="rId65"/>
    <p:sldId id="556" r:id="rId66"/>
    <p:sldId id="557" r:id="rId67"/>
    <p:sldId id="558" r:id="rId68"/>
    <p:sldId id="559" r:id="rId69"/>
    <p:sldId id="270"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ndara" pitchFamily="34" charset="0"/>
        <a:ea typeface="+mn-ea"/>
        <a:cs typeface="Arial" charset="0"/>
      </a:defRPr>
    </a:lvl1pPr>
    <a:lvl2pPr marL="457200" algn="l" rtl="0" fontAlgn="base">
      <a:spcBef>
        <a:spcPct val="0"/>
      </a:spcBef>
      <a:spcAft>
        <a:spcPct val="0"/>
      </a:spcAft>
      <a:defRPr kern="1200">
        <a:solidFill>
          <a:schemeClr val="tx1"/>
        </a:solidFill>
        <a:latin typeface="Candara" pitchFamily="34" charset="0"/>
        <a:ea typeface="+mn-ea"/>
        <a:cs typeface="Arial" charset="0"/>
      </a:defRPr>
    </a:lvl2pPr>
    <a:lvl3pPr marL="914400" algn="l" rtl="0" fontAlgn="base">
      <a:spcBef>
        <a:spcPct val="0"/>
      </a:spcBef>
      <a:spcAft>
        <a:spcPct val="0"/>
      </a:spcAft>
      <a:defRPr kern="1200">
        <a:solidFill>
          <a:schemeClr val="tx1"/>
        </a:solidFill>
        <a:latin typeface="Candara" pitchFamily="34" charset="0"/>
        <a:ea typeface="+mn-ea"/>
        <a:cs typeface="Arial" charset="0"/>
      </a:defRPr>
    </a:lvl3pPr>
    <a:lvl4pPr marL="1371600" algn="l" rtl="0" fontAlgn="base">
      <a:spcBef>
        <a:spcPct val="0"/>
      </a:spcBef>
      <a:spcAft>
        <a:spcPct val="0"/>
      </a:spcAft>
      <a:defRPr kern="1200">
        <a:solidFill>
          <a:schemeClr val="tx1"/>
        </a:solidFill>
        <a:latin typeface="Candara" pitchFamily="34" charset="0"/>
        <a:ea typeface="+mn-ea"/>
        <a:cs typeface="Arial" charset="0"/>
      </a:defRPr>
    </a:lvl4pPr>
    <a:lvl5pPr marL="1828800" algn="l" rtl="0" fontAlgn="base">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16" y="-1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0" d="100"/>
          <a:sy n="70" d="100"/>
        </p:scale>
        <p:origin x="-281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slapp1\home\john.kern\Dropbox\Presentations\Images%20for%20Presentations\PBHCI%20outcome%20data%20ending%20Oct%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06775797762121"/>
          <c:y val="0.0361351706036749"/>
          <c:w val="0.924702537182852"/>
          <c:h val="0.800540546655807"/>
        </c:manualLayout>
      </c:layout>
      <c:barChart>
        <c:barDir val="col"/>
        <c:grouping val="stacked"/>
        <c:varyColors val="1"/>
        <c:ser>
          <c:idx val="0"/>
          <c:order val="0"/>
          <c:tx>
            <c:strRef>
              <c:f>Sheet1!$B$1</c:f>
              <c:strCache>
                <c:ptCount val="1"/>
                <c:pt idx="0">
                  <c:v>Series 1</c:v>
                </c:pt>
              </c:strCache>
            </c:strRef>
          </c:tx>
          <c:spPr>
            <a:scene3d>
              <a:camera prst="orthographicFront"/>
              <a:lightRig rig="threePt" dir="t"/>
            </a:scene3d>
            <a:sp3d>
              <a:bevelT w="254000"/>
            </a:sp3d>
          </c:spPr>
          <c:invertIfNegative val="0"/>
          <c:dPt>
            <c:idx val="0"/>
            <c:invertIfNegative val="0"/>
            <c:bubble3D val="0"/>
          </c:dPt>
          <c:dPt>
            <c:idx val="1"/>
            <c:invertIfNegative val="0"/>
            <c:bubble3D val="0"/>
          </c:dPt>
          <c:dPt>
            <c:idx val="2"/>
            <c:invertIfNegative val="0"/>
            <c:bubble3D val="0"/>
            <c:spPr>
              <a:solidFill>
                <a:srgbClr val="E4B94E"/>
              </a:solidFill>
              <a:scene3d>
                <a:camera prst="orthographicFront"/>
                <a:lightRig rig="threePt" dir="t"/>
              </a:scene3d>
              <a:sp3d>
                <a:bevelT w="254000"/>
              </a:sp3d>
            </c:spPr>
          </c:dPt>
          <c:cat>
            <c:strRef>
              <c:f>Sheet1!$A$2:$A$4</c:f>
              <c:strCache>
                <c:ptCount val="3"/>
                <c:pt idx="0">
                  <c:v>No Mental Disorder</c:v>
                </c:pt>
                <c:pt idx="1">
                  <c:v>Any Mental Disorder General Population</c:v>
                </c:pt>
                <c:pt idx="2">
                  <c:v>Any Mental Disorder Public Sector</c:v>
                </c:pt>
              </c:strCache>
            </c:strRef>
          </c:cat>
          <c:val>
            <c:numRef>
              <c:f>Sheet1!$B$2:$B$4</c:f>
              <c:numCache>
                <c:formatCode>General</c:formatCode>
                <c:ptCount val="3"/>
                <c:pt idx="0">
                  <c:v>77.97</c:v>
                </c:pt>
                <c:pt idx="1">
                  <c:v>66.2</c:v>
                </c:pt>
                <c:pt idx="2">
                  <c:v>51.8</c:v>
                </c:pt>
              </c:numCache>
            </c:numRef>
          </c:val>
        </c:ser>
        <c:dLbls>
          <c:showLegendKey val="0"/>
          <c:showVal val="0"/>
          <c:showCatName val="0"/>
          <c:showSerName val="0"/>
          <c:showPercent val="0"/>
          <c:showBubbleSize val="0"/>
        </c:dLbls>
        <c:gapWidth val="150"/>
        <c:overlap val="100"/>
        <c:axId val="2143988584"/>
        <c:axId val="2143991560"/>
      </c:barChart>
      <c:catAx>
        <c:axId val="2143988584"/>
        <c:scaling>
          <c:orientation val="minMax"/>
        </c:scaling>
        <c:delete val="0"/>
        <c:axPos val="b"/>
        <c:numFmt formatCode="General" sourceLinked="1"/>
        <c:majorTickMark val="out"/>
        <c:minorTickMark val="none"/>
        <c:tickLblPos val="nextTo"/>
        <c:crossAx val="2143991560"/>
        <c:crosses val="autoZero"/>
        <c:auto val="1"/>
        <c:lblAlgn val="ctr"/>
        <c:lblOffset val="100"/>
        <c:noMultiLvlLbl val="0"/>
      </c:catAx>
      <c:valAx>
        <c:axId val="2143991560"/>
        <c:scaling>
          <c:orientation val="minMax"/>
          <c:max val="80.0"/>
          <c:min val="40.0"/>
        </c:scaling>
        <c:delete val="0"/>
        <c:axPos val="l"/>
        <c:majorGridlines/>
        <c:numFmt formatCode="General" sourceLinked="1"/>
        <c:majorTickMark val="out"/>
        <c:minorTickMark val="none"/>
        <c:tickLblPos val="nextTo"/>
        <c:crossAx val="2143988584"/>
        <c:crosses val="autoZero"/>
        <c:crossBetween val="between"/>
      </c:valAx>
      <c:spPr>
        <a:noFill/>
        <a:ln w="25398">
          <a:noFill/>
        </a:ln>
      </c:spPr>
    </c:plotArea>
    <c:plotVisOnly val="1"/>
    <c:dispBlanksAs val="gap"/>
    <c:showDLblsOverMax val="0"/>
  </c:chart>
  <c:spPr>
    <a:noFill/>
  </c:spPr>
  <c:txPr>
    <a:bodyPr/>
    <a:lstStyle/>
    <a:p>
      <a:pPr>
        <a:defRPr sz="175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88835992604153"/>
          <c:y val="0.0436987531162951"/>
          <c:w val="0.866885883386143"/>
          <c:h val="0.78077121389006"/>
        </c:manualLayout>
      </c:layout>
      <c:barChart>
        <c:barDir val="col"/>
        <c:grouping val="clustered"/>
        <c:varyColors val="0"/>
        <c:ser>
          <c:idx val="0"/>
          <c:order val="0"/>
          <c:tx>
            <c:strRef>
              <c:f>Sheet1!$B$1</c:f>
              <c:strCache>
                <c:ptCount val="1"/>
                <c:pt idx="0">
                  <c:v>Series 1</c:v>
                </c:pt>
              </c:strCache>
            </c:strRef>
          </c:tx>
          <c:invertIfNegative val="0"/>
          <c:cat>
            <c:strRef>
              <c:f>Sheet1!$A$2:$A$4</c:f>
              <c:strCache>
                <c:ptCount val="3"/>
                <c:pt idx="1">
                  <c:v>Age Group</c:v>
                </c:pt>
                <c:pt idx="2">
                  <c:v>Gender</c:v>
                </c:pt>
              </c:strCache>
            </c:strRef>
          </c:cat>
          <c:val>
            <c:numRef>
              <c:f>Sheet1!$B$2:$B$4</c:f>
              <c:numCache>
                <c:formatCode>0.00%</c:formatCode>
                <c:ptCount val="3"/>
                <c:pt idx="1">
                  <c:v>0.073</c:v>
                </c:pt>
                <c:pt idx="2">
                  <c:v>0.032</c:v>
                </c:pt>
              </c:numCache>
            </c:numRef>
          </c:val>
        </c:ser>
        <c:ser>
          <c:idx val="1"/>
          <c:order val="1"/>
          <c:tx>
            <c:strRef>
              <c:f>Sheet1!$C$1</c:f>
              <c:strCache>
                <c:ptCount val="1"/>
                <c:pt idx="0">
                  <c:v>Series 2</c:v>
                </c:pt>
              </c:strCache>
            </c:strRef>
          </c:tx>
          <c:invertIfNegative val="0"/>
          <c:cat>
            <c:strRef>
              <c:f>Sheet1!$A$2:$A$4</c:f>
              <c:strCache>
                <c:ptCount val="3"/>
                <c:pt idx="1">
                  <c:v>Age Group</c:v>
                </c:pt>
                <c:pt idx="2">
                  <c:v>Gender</c:v>
                </c:pt>
              </c:strCache>
            </c:strRef>
          </c:cat>
          <c:val>
            <c:numRef>
              <c:f>Sheet1!$C$2:$C$4</c:f>
              <c:numCache>
                <c:formatCode>0.00%</c:formatCode>
                <c:ptCount val="3"/>
                <c:pt idx="0">
                  <c:v>0.048</c:v>
                </c:pt>
                <c:pt idx="1">
                  <c:v>0.0590000000000001</c:v>
                </c:pt>
                <c:pt idx="2">
                  <c:v>0.0640000000000001</c:v>
                </c:pt>
              </c:numCache>
            </c:numRef>
          </c:val>
        </c:ser>
        <c:ser>
          <c:idx val="2"/>
          <c:order val="2"/>
          <c:tx>
            <c:strRef>
              <c:f>Sheet1!$D$1</c:f>
              <c:strCache>
                <c:ptCount val="1"/>
                <c:pt idx="0">
                  <c:v>Series 3</c:v>
                </c:pt>
              </c:strCache>
            </c:strRef>
          </c:tx>
          <c:spPr>
            <a:solidFill>
              <a:schemeClr val="accent1">
                <a:lumMod val="50000"/>
              </a:schemeClr>
            </a:solidFill>
          </c:spPr>
          <c:invertIfNegative val="0"/>
          <c:cat>
            <c:strRef>
              <c:f>Sheet1!$A$2:$A$4</c:f>
              <c:strCache>
                <c:ptCount val="3"/>
                <c:pt idx="1">
                  <c:v>Age Group</c:v>
                </c:pt>
                <c:pt idx="2">
                  <c:v>Gender</c:v>
                </c:pt>
              </c:strCache>
            </c:strRef>
          </c:cat>
          <c:val>
            <c:numRef>
              <c:f>Sheet1!$D$2:$D$4</c:f>
              <c:numCache>
                <c:formatCode>0.00%</c:formatCode>
                <c:ptCount val="3"/>
                <c:pt idx="1">
                  <c:v>0.028</c:v>
                </c:pt>
              </c:numCache>
            </c:numRef>
          </c:val>
        </c:ser>
        <c:dLbls>
          <c:showLegendKey val="0"/>
          <c:showVal val="0"/>
          <c:showCatName val="0"/>
          <c:showSerName val="0"/>
          <c:showPercent val="0"/>
          <c:showBubbleSize val="0"/>
        </c:dLbls>
        <c:gapWidth val="150"/>
        <c:axId val="2141701080"/>
        <c:axId val="2142259784"/>
      </c:barChart>
      <c:catAx>
        <c:axId val="2141701080"/>
        <c:scaling>
          <c:orientation val="minMax"/>
        </c:scaling>
        <c:delete val="0"/>
        <c:axPos val="b"/>
        <c:majorTickMark val="out"/>
        <c:minorTickMark val="none"/>
        <c:tickLblPos val="nextTo"/>
        <c:crossAx val="2142259784"/>
        <c:crosses val="autoZero"/>
        <c:auto val="1"/>
        <c:lblAlgn val="ctr"/>
        <c:lblOffset val="100"/>
        <c:noMultiLvlLbl val="0"/>
      </c:catAx>
      <c:valAx>
        <c:axId val="2142259784"/>
        <c:scaling>
          <c:orientation val="minMax"/>
        </c:scaling>
        <c:delete val="0"/>
        <c:axPos val="l"/>
        <c:majorGridlines/>
        <c:numFmt formatCode="0%" sourceLinked="0"/>
        <c:majorTickMark val="out"/>
        <c:minorTickMark val="none"/>
        <c:tickLblPos val="nextTo"/>
        <c:crossAx val="2141701080"/>
        <c:crosses val="autoZero"/>
        <c:crossBetween val="between"/>
      </c:valAx>
    </c:plotArea>
    <c:plotVisOnly val="1"/>
    <c:dispBlanksAs val="gap"/>
    <c:showDLblsOverMax val="0"/>
  </c:chart>
  <c:txPr>
    <a:bodyPr/>
    <a:lstStyle/>
    <a:p>
      <a:pPr>
        <a:defRPr sz="1800">
          <a:solidFill>
            <a:schemeClr val="tx1"/>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356167979003"/>
          <c:y val="0.0849563308896733"/>
          <c:w val="0.508137270341207"/>
          <c:h val="0.876098741967599"/>
        </c:manualLayout>
      </c:layout>
      <c:pieChart>
        <c:varyColors val="1"/>
        <c:ser>
          <c:idx val="0"/>
          <c:order val="0"/>
          <c:tx>
            <c:strRef>
              <c:f>Sheet1!$B$1</c:f>
              <c:strCache>
                <c:ptCount val="1"/>
                <c:pt idx="0">
                  <c:v>Preventable Causes of Death</c:v>
                </c:pt>
              </c:strCache>
            </c:strRef>
          </c:tx>
          <c:explosion val="2"/>
          <c:dPt>
            <c:idx val="0"/>
            <c:bubble3D val="0"/>
          </c:dPt>
          <c:dPt>
            <c:idx val="1"/>
            <c:bubble3D val="0"/>
            <c:spPr>
              <a:solidFill>
                <a:schemeClr val="accent6">
                  <a:lumMod val="60000"/>
                  <a:lumOff val="40000"/>
                </a:schemeClr>
              </a:solidFill>
            </c:spPr>
          </c:dPt>
          <c:dPt>
            <c:idx val="2"/>
            <c:bubble3D val="0"/>
            <c:spPr>
              <a:solidFill>
                <a:srgbClr val="FFC000"/>
              </a:solidFill>
            </c:spPr>
          </c:dPt>
          <c:dPt>
            <c:idx val="3"/>
            <c:bubble3D val="0"/>
            <c:spPr>
              <a:solidFill>
                <a:srgbClr val="00B050"/>
              </a:solidFill>
            </c:spPr>
          </c:dPt>
          <c:dLbls>
            <c:dLbl>
              <c:idx val="0"/>
              <c:layout>
                <c:manualLayout>
                  <c:x val="-0.0865593175853019"/>
                  <c:y val="0.137212643678161"/>
                </c:manualLayout>
              </c:layout>
              <c:tx>
                <c:rich>
                  <a:bodyPr/>
                  <a:lstStyle/>
                  <a:p>
                    <a:r>
                      <a:rPr lang="en-US" sz="1600" dirty="0" smtClean="0"/>
                      <a:t>Healthcare</a:t>
                    </a:r>
                  </a:p>
                  <a:p>
                    <a:r>
                      <a:rPr lang="en-US" dirty="0" smtClean="0"/>
                      <a:t>10</a:t>
                    </a:r>
                    <a:r>
                      <a:rPr lang="en-US" dirty="0"/>
                      <a:t>%</a:t>
                    </a:r>
                  </a:p>
                </c:rich>
              </c:tx>
              <c:showLegendKey val="0"/>
              <c:showVal val="1"/>
              <c:showCatName val="1"/>
              <c:showSerName val="0"/>
              <c:showPercent val="0"/>
              <c:showBubbleSize val="0"/>
            </c:dLbl>
            <c:dLbl>
              <c:idx val="1"/>
              <c:layout>
                <c:manualLayout>
                  <c:x val="-0.201361023622047"/>
                  <c:y val="-0.0949253326092859"/>
                </c:manualLayout>
              </c:layout>
              <c:tx>
                <c:rich>
                  <a:bodyPr/>
                  <a:lstStyle/>
                  <a:p>
                    <a:r>
                      <a:rPr lang="en-US" dirty="0"/>
                      <a:t>Health </a:t>
                    </a:r>
                    <a:r>
                      <a:rPr lang="en-US" dirty="0" smtClean="0"/>
                      <a:t>Behaviors </a:t>
                    </a:r>
                    <a:r>
                      <a:rPr lang="en-US" dirty="0"/>
                      <a:t>40%</a:t>
                    </a:r>
                  </a:p>
                </c:rich>
              </c:tx>
              <c:showLegendKey val="0"/>
              <c:showVal val="1"/>
              <c:showCatName val="1"/>
              <c:showSerName val="0"/>
              <c:showPercent val="0"/>
              <c:showBubbleSize val="0"/>
            </c:dLbl>
            <c:dLbl>
              <c:idx val="2"/>
              <c:layout>
                <c:manualLayout>
                  <c:x val="0.16356312335958"/>
                  <c:y val="-0.178774323468187"/>
                </c:manualLayout>
              </c:layout>
              <c:tx>
                <c:rich>
                  <a:bodyPr/>
                  <a:lstStyle/>
                  <a:p>
                    <a:r>
                      <a:rPr lang="en-US" dirty="0" smtClean="0"/>
                      <a:t>Genetics </a:t>
                    </a:r>
                  </a:p>
                  <a:p>
                    <a:r>
                      <a:rPr lang="en-US" dirty="0" smtClean="0"/>
                      <a:t>30</a:t>
                    </a:r>
                    <a:r>
                      <a:rPr lang="en-US" dirty="0"/>
                      <a:t>%</a:t>
                    </a:r>
                  </a:p>
                </c:rich>
              </c:tx>
              <c:showLegendKey val="0"/>
              <c:showVal val="1"/>
              <c:showCatName val="1"/>
              <c:showSerName val="0"/>
              <c:showPercent val="0"/>
              <c:showBubbleSize val="0"/>
            </c:dLbl>
            <c:dLbl>
              <c:idx val="3"/>
              <c:layout>
                <c:manualLayout>
                  <c:x val="0.154023359580053"/>
                  <c:y val="0.208333333333333"/>
                </c:manualLayout>
              </c:layout>
              <c:tx>
                <c:rich>
                  <a:bodyPr/>
                  <a:lstStyle/>
                  <a:p>
                    <a:r>
                      <a:rPr lang="en-US" sz="1700" dirty="0"/>
                      <a:t>Social/ </a:t>
                    </a:r>
                    <a:r>
                      <a:rPr lang="en-US" sz="1700" dirty="0" smtClean="0"/>
                      <a:t>Environmental </a:t>
                    </a:r>
                    <a:r>
                      <a:rPr lang="en-US" dirty="0"/>
                      <a:t>20%</a:t>
                    </a:r>
                  </a:p>
                </c:rich>
              </c:tx>
              <c:showLegendKey val="0"/>
              <c:showVal val="1"/>
              <c:showCatName val="1"/>
              <c:showSerName val="0"/>
              <c:showPercent val="0"/>
              <c:showBubbleSize val="0"/>
            </c:dLbl>
            <c:showLegendKey val="0"/>
            <c:showVal val="1"/>
            <c:showCatName val="1"/>
            <c:showSerName val="0"/>
            <c:showPercent val="0"/>
            <c:showBubbleSize val="0"/>
            <c:showLeaderLines val="1"/>
          </c:dLbls>
          <c:cat>
            <c:strRef>
              <c:f>Sheet1!$A$2:$A$5</c:f>
              <c:strCache>
                <c:ptCount val="4"/>
                <c:pt idx="0">
                  <c:v>Health Care</c:v>
                </c:pt>
                <c:pt idx="1">
                  <c:v>Health Behaviors</c:v>
                </c:pt>
                <c:pt idx="2">
                  <c:v>Genetics</c:v>
                </c:pt>
                <c:pt idx="3">
                  <c:v>Social/ Enviornmental</c:v>
                </c:pt>
              </c:strCache>
            </c:strRef>
          </c:cat>
          <c:val>
            <c:numRef>
              <c:f>Sheet1!$B$2:$B$5</c:f>
              <c:numCache>
                <c:formatCode>0%</c:formatCode>
                <c:ptCount val="4"/>
                <c:pt idx="0">
                  <c:v>0.1</c:v>
                </c:pt>
                <c:pt idx="1">
                  <c:v>0.4</c:v>
                </c:pt>
                <c:pt idx="2">
                  <c:v>0.3</c:v>
                </c:pt>
                <c:pt idx="3">
                  <c:v>0.2</c:v>
                </c:pt>
              </c:numCache>
            </c:numRef>
          </c:val>
        </c:ser>
        <c:dLbls>
          <c:showLegendKey val="0"/>
          <c:showVal val="1"/>
          <c:showCatName val="1"/>
          <c:showSerName val="0"/>
          <c:showPercent val="0"/>
          <c:showBubbleSize val="0"/>
          <c:showLeaderLines val="1"/>
        </c:dLbls>
        <c:firstSliceAng val="0"/>
      </c:pieChart>
      <c:spPr>
        <a:noFill/>
        <a:ln w="25407">
          <a:noFill/>
        </a:ln>
      </c:spPr>
    </c:plotArea>
    <c:plotVisOnly val="1"/>
    <c:dispBlanksAs val="zero"/>
    <c:showDLblsOverMax val="0"/>
  </c:chart>
  <c:txPr>
    <a:bodyPr/>
    <a:lstStyle/>
    <a:p>
      <a:pPr>
        <a:defRPr sz="1802"/>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a:pPr>
            <a:r>
              <a:rPr lang="en-US" sz="3200" dirty="0"/>
              <a:t>Change in </a:t>
            </a:r>
            <a:r>
              <a:rPr lang="en-US" sz="3200" dirty="0" smtClean="0"/>
              <a:t>PBHCI Physical Health Indicators</a:t>
            </a:r>
            <a:endParaRPr lang="en-US" sz="3200" dirty="0"/>
          </a:p>
        </c:rich>
      </c:tx>
      <c:layout>
        <c:manualLayout>
          <c:xMode val="edge"/>
          <c:yMode val="edge"/>
          <c:x val="0.0223413214652516"/>
          <c:y val="0.014705882352941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32956635855301"/>
          <c:y val="0.236274509803922"/>
          <c:w val="0.696554262238959"/>
          <c:h val="0.486065115022387"/>
        </c:manualLayout>
      </c:layout>
      <c:bar3DChart>
        <c:barDir val="col"/>
        <c:grouping val="clustered"/>
        <c:varyColors val="0"/>
        <c:ser>
          <c:idx val="0"/>
          <c:order val="0"/>
          <c:tx>
            <c:strRef>
              <c:f>Sheet1!$B$1</c:f>
              <c:strCache>
                <c:ptCount val="1"/>
                <c:pt idx="0">
                  <c:v>At-risk at Baseline</c:v>
                </c:pt>
              </c:strCache>
            </c:strRef>
          </c:tx>
          <c:invertIfNegative val="0"/>
          <c:cat>
            <c:strRef>
              <c:f>Sheet1!$A$2:$A$12</c:f>
              <c:strCache>
                <c:ptCount val="11"/>
                <c:pt idx="0">
                  <c:v>Blood Pressure - Systolic</c:v>
                </c:pt>
                <c:pt idx="1">
                  <c:v>Blood Pressure - Diastolic</c:v>
                </c:pt>
                <c:pt idx="2">
                  <c:v>Blood Pressure - Combined</c:v>
                </c:pt>
                <c:pt idx="3">
                  <c:v>BMI</c:v>
                </c:pt>
                <c:pt idx="4">
                  <c:v>Waist Circumference</c:v>
                </c:pt>
                <c:pt idx="5">
                  <c:v>Breath CO</c:v>
                </c:pt>
                <c:pt idx="6">
                  <c:v>Plasma Glucose (fasting)</c:v>
                </c:pt>
                <c:pt idx="7">
                  <c:v>GhbA1c</c:v>
                </c:pt>
                <c:pt idx="8">
                  <c:v>HDL Cholesterol</c:v>
                </c:pt>
                <c:pt idx="9">
                  <c:v>LDL Cholesterol</c:v>
                </c:pt>
                <c:pt idx="10">
                  <c:v>Triglycerides</c:v>
                </c:pt>
              </c:strCache>
            </c:strRef>
          </c:cat>
          <c:val>
            <c:numRef>
              <c:f>Sheet1!$B$2:$B$12</c:f>
              <c:numCache>
                <c:formatCode>0%</c:formatCode>
                <c:ptCount val="11"/>
                <c:pt idx="0">
                  <c:v>0.378</c:v>
                </c:pt>
                <c:pt idx="1">
                  <c:v>0.304</c:v>
                </c:pt>
                <c:pt idx="2">
                  <c:v>0.45</c:v>
                </c:pt>
                <c:pt idx="3">
                  <c:v>0.79</c:v>
                </c:pt>
                <c:pt idx="4">
                  <c:v>0.649000000000001</c:v>
                </c:pt>
                <c:pt idx="5">
                  <c:v>0.446</c:v>
                </c:pt>
                <c:pt idx="6">
                  <c:v>0.384</c:v>
                </c:pt>
                <c:pt idx="7">
                  <c:v>0.603000000000001</c:v>
                </c:pt>
                <c:pt idx="8">
                  <c:v>0.321</c:v>
                </c:pt>
                <c:pt idx="9">
                  <c:v>0.277</c:v>
                </c:pt>
                <c:pt idx="10">
                  <c:v>0.423</c:v>
                </c:pt>
              </c:numCache>
            </c:numRef>
          </c:val>
        </c:ser>
        <c:ser>
          <c:idx val="1"/>
          <c:order val="1"/>
          <c:tx>
            <c:v>Still at risk</c:v>
          </c:tx>
          <c:invertIfNegative val="0"/>
          <c:val>
            <c:numRef>
              <c:f>Sheet1!$F$2:$F$12</c:f>
              <c:numCache>
                <c:formatCode>0%</c:formatCode>
                <c:ptCount val="11"/>
                <c:pt idx="0">
                  <c:v>0.218</c:v>
                </c:pt>
                <c:pt idx="1">
                  <c:v>0.149</c:v>
                </c:pt>
                <c:pt idx="2">
                  <c:v>0.28</c:v>
                </c:pt>
                <c:pt idx="3">
                  <c:v>0.741000000000001</c:v>
                </c:pt>
                <c:pt idx="4">
                  <c:v>0.58</c:v>
                </c:pt>
                <c:pt idx="5">
                  <c:v>0.34</c:v>
                </c:pt>
                <c:pt idx="6">
                  <c:v>0.285</c:v>
                </c:pt>
                <c:pt idx="7">
                  <c:v>0.517</c:v>
                </c:pt>
                <c:pt idx="8">
                  <c:v>0.255</c:v>
                </c:pt>
                <c:pt idx="9">
                  <c:v>0.169</c:v>
                </c:pt>
                <c:pt idx="10">
                  <c:v>0.32</c:v>
                </c:pt>
              </c:numCache>
            </c:numRef>
          </c:val>
        </c:ser>
        <c:dLbls>
          <c:showLegendKey val="0"/>
          <c:showVal val="0"/>
          <c:showCatName val="0"/>
          <c:showSerName val="0"/>
          <c:showPercent val="0"/>
          <c:showBubbleSize val="0"/>
        </c:dLbls>
        <c:gapWidth val="150"/>
        <c:shape val="box"/>
        <c:axId val="2132027656"/>
        <c:axId val="2132030632"/>
        <c:axId val="0"/>
      </c:bar3DChart>
      <c:catAx>
        <c:axId val="2132027656"/>
        <c:scaling>
          <c:orientation val="minMax"/>
        </c:scaling>
        <c:delete val="0"/>
        <c:axPos val="b"/>
        <c:majorTickMark val="out"/>
        <c:minorTickMark val="none"/>
        <c:tickLblPos val="nextTo"/>
        <c:crossAx val="2132030632"/>
        <c:crosses val="autoZero"/>
        <c:auto val="1"/>
        <c:lblAlgn val="ctr"/>
        <c:lblOffset val="100"/>
        <c:noMultiLvlLbl val="0"/>
      </c:catAx>
      <c:valAx>
        <c:axId val="2132030632"/>
        <c:scaling>
          <c:orientation val="minMax"/>
          <c:max val="1.0"/>
        </c:scaling>
        <c:delete val="0"/>
        <c:axPos val="l"/>
        <c:majorGridlines/>
        <c:numFmt formatCode="0%" sourceLinked="1"/>
        <c:majorTickMark val="out"/>
        <c:minorTickMark val="none"/>
        <c:tickLblPos val="nextTo"/>
        <c:crossAx val="2132027656"/>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D6253-D3CE-4153-961D-7E338C33DE93}" type="doc">
      <dgm:prSet loTypeId="urn:microsoft.com/office/officeart/2005/8/layout/default#6" loCatId="list" qsTypeId="urn:microsoft.com/office/officeart/2005/8/quickstyle/simple3" qsCatId="simple" csTypeId="urn:microsoft.com/office/officeart/2005/8/colors/accent6_2" csCatId="accent6" phldr="1"/>
      <dgm:spPr/>
      <dgm:t>
        <a:bodyPr/>
        <a:lstStyle/>
        <a:p>
          <a:endParaRPr lang="en-US"/>
        </a:p>
      </dgm:t>
    </dgm:pt>
    <dgm:pt modelId="{9D8EEC86-946D-499A-B830-A433E29BA7D3}">
      <dgm:prSet phldrT="[Text]"/>
      <dgm:spPr/>
      <dgm:t>
        <a:bodyPr/>
        <a:lstStyle/>
        <a:p>
          <a:pPr algn="ctr"/>
          <a:r>
            <a:rPr lang="en-US" b="1" dirty="0" smtClean="0"/>
            <a:t>Cultural</a:t>
          </a:r>
          <a:endParaRPr lang="en-US" b="1" dirty="0"/>
        </a:p>
      </dgm:t>
    </dgm:pt>
    <dgm:pt modelId="{DB40AEEE-46B1-4E89-9E6E-CA9664D90A2D}" type="parTrans" cxnId="{2407A99E-B1CA-4CA3-AB38-1855D06238ED}">
      <dgm:prSet/>
      <dgm:spPr/>
      <dgm:t>
        <a:bodyPr/>
        <a:lstStyle/>
        <a:p>
          <a:endParaRPr lang="en-US"/>
        </a:p>
      </dgm:t>
    </dgm:pt>
    <dgm:pt modelId="{DAB33143-B451-478A-9AA6-80B13F0D5766}" type="sibTrans" cxnId="{2407A99E-B1CA-4CA3-AB38-1855D06238ED}">
      <dgm:prSet/>
      <dgm:spPr/>
      <dgm:t>
        <a:bodyPr/>
        <a:lstStyle/>
        <a:p>
          <a:endParaRPr lang="en-US"/>
        </a:p>
      </dgm:t>
    </dgm:pt>
    <dgm:pt modelId="{E9C517D7-50C5-410F-94BA-9490635909EB}">
      <dgm:prSet/>
      <dgm:spPr/>
      <dgm:t>
        <a:bodyPr/>
        <a:lstStyle/>
        <a:p>
          <a:pPr algn="l"/>
          <a:r>
            <a:rPr lang="en-US" dirty="0" smtClean="0"/>
            <a:t>Mental health staff and patients not used to incorporating primary care as part of job</a:t>
          </a:r>
        </a:p>
      </dgm:t>
    </dgm:pt>
    <dgm:pt modelId="{019E386D-D2AD-443B-8ADD-7FFE11028B26}" type="parTrans" cxnId="{B02967A6-70BA-4E71-80AB-7A3F4DE19614}">
      <dgm:prSet/>
      <dgm:spPr/>
      <dgm:t>
        <a:bodyPr/>
        <a:lstStyle/>
        <a:p>
          <a:endParaRPr lang="en-US"/>
        </a:p>
      </dgm:t>
    </dgm:pt>
    <dgm:pt modelId="{5826D420-7823-4FE8-8995-8EA317CFF79E}" type="sibTrans" cxnId="{B02967A6-70BA-4E71-80AB-7A3F4DE19614}">
      <dgm:prSet/>
      <dgm:spPr/>
      <dgm:t>
        <a:bodyPr/>
        <a:lstStyle/>
        <a:p>
          <a:endParaRPr lang="en-US"/>
        </a:p>
      </dgm:t>
    </dgm:pt>
    <dgm:pt modelId="{63866CBC-D97A-44C7-82B5-7E2FD1DCD35E}">
      <dgm:prSet/>
      <dgm:spPr/>
      <dgm:t>
        <a:bodyPr/>
        <a:lstStyle/>
        <a:p>
          <a:pPr algn="ctr"/>
          <a:r>
            <a:rPr lang="en-US" b="1" dirty="0" smtClean="0"/>
            <a:t>Financial</a:t>
          </a:r>
        </a:p>
      </dgm:t>
    </dgm:pt>
    <dgm:pt modelId="{E016D93D-EA14-411D-8DA0-22322F196475}" type="parTrans" cxnId="{96679F7A-0E77-4B2D-A08C-FEA87668C77C}">
      <dgm:prSet/>
      <dgm:spPr/>
      <dgm:t>
        <a:bodyPr/>
        <a:lstStyle/>
        <a:p>
          <a:endParaRPr lang="en-US"/>
        </a:p>
      </dgm:t>
    </dgm:pt>
    <dgm:pt modelId="{A6D2112C-813C-4373-AA08-4AC5BF5C920E}" type="sibTrans" cxnId="{96679F7A-0E77-4B2D-A08C-FEA87668C77C}">
      <dgm:prSet/>
      <dgm:spPr/>
      <dgm:t>
        <a:bodyPr/>
        <a:lstStyle/>
        <a:p>
          <a:endParaRPr lang="en-US"/>
        </a:p>
      </dgm:t>
    </dgm:pt>
    <dgm:pt modelId="{022C5077-E2B5-4265-AAD3-8F7A9EFECEC2}">
      <dgm:prSet/>
      <dgm:spPr/>
      <dgm:t>
        <a:bodyPr/>
        <a:lstStyle/>
        <a:p>
          <a:pPr algn="l"/>
          <a:r>
            <a:rPr lang="en-US" dirty="0" smtClean="0"/>
            <a:t>Rarely funded</a:t>
          </a:r>
        </a:p>
      </dgm:t>
    </dgm:pt>
    <dgm:pt modelId="{BAF2A60C-F80C-4A53-AEC9-C3A0D7F6FB8D}" type="parTrans" cxnId="{0F6337FA-0C52-4F48-AFEC-41C40A6731FF}">
      <dgm:prSet/>
      <dgm:spPr/>
      <dgm:t>
        <a:bodyPr/>
        <a:lstStyle/>
        <a:p>
          <a:endParaRPr lang="en-US"/>
        </a:p>
      </dgm:t>
    </dgm:pt>
    <dgm:pt modelId="{3A704C19-3767-4545-A6BE-F24796B5ED06}" type="sibTrans" cxnId="{0F6337FA-0C52-4F48-AFEC-41C40A6731FF}">
      <dgm:prSet/>
      <dgm:spPr/>
      <dgm:t>
        <a:bodyPr/>
        <a:lstStyle/>
        <a:p>
          <a:endParaRPr lang="en-US"/>
        </a:p>
      </dgm:t>
    </dgm:pt>
    <dgm:pt modelId="{5EEC9D4B-E96E-4FE2-8FDC-2EFE6939199F}">
      <dgm:prSet/>
      <dgm:spPr/>
      <dgm:t>
        <a:bodyPr/>
        <a:lstStyle/>
        <a:p>
          <a:pPr algn="l"/>
          <a:r>
            <a:rPr lang="en-US" dirty="0" smtClean="0"/>
            <a:t>Billing medical services challenging</a:t>
          </a:r>
        </a:p>
      </dgm:t>
    </dgm:pt>
    <dgm:pt modelId="{D052A070-20F7-430A-ADA4-87FC13AC02AC}" type="parTrans" cxnId="{03BBC411-9A07-43E2-A3A0-C9EDCD467AF0}">
      <dgm:prSet/>
      <dgm:spPr/>
      <dgm:t>
        <a:bodyPr/>
        <a:lstStyle/>
        <a:p>
          <a:endParaRPr lang="en-US"/>
        </a:p>
      </dgm:t>
    </dgm:pt>
    <dgm:pt modelId="{374BDF00-BF99-4F3C-8F30-B3A22CE3D0C6}" type="sibTrans" cxnId="{03BBC411-9A07-43E2-A3A0-C9EDCD467AF0}">
      <dgm:prSet/>
      <dgm:spPr/>
      <dgm:t>
        <a:bodyPr/>
        <a:lstStyle/>
        <a:p>
          <a:endParaRPr lang="en-US"/>
        </a:p>
      </dgm:t>
    </dgm:pt>
    <dgm:pt modelId="{BAA50762-8A27-484E-8B79-94119649EF04}">
      <dgm:prSet/>
      <dgm:spPr/>
      <dgm:t>
        <a:bodyPr/>
        <a:lstStyle/>
        <a:p>
          <a:pPr algn="ctr"/>
          <a:r>
            <a:rPr lang="en-US" b="1" dirty="0" smtClean="0"/>
            <a:t>Motivational</a:t>
          </a:r>
        </a:p>
      </dgm:t>
    </dgm:pt>
    <dgm:pt modelId="{E8652E25-C4D7-4D43-9FD3-A8832F7C24E0}" type="parTrans" cxnId="{98A22592-B13D-47ED-9083-87821B7B0FD1}">
      <dgm:prSet/>
      <dgm:spPr/>
      <dgm:t>
        <a:bodyPr/>
        <a:lstStyle/>
        <a:p>
          <a:endParaRPr lang="en-US"/>
        </a:p>
      </dgm:t>
    </dgm:pt>
    <dgm:pt modelId="{2C5E93C2-D508-4CA5-AB2E-409E077754AC}" type="sibTrans" cxnId="{98A22592-B13D-47ED-9083-87821B7B0FD1}">
      <dgm:prSet/>
      <dgm:spPr/>
      <dgm:t>
        <a:bodyPr/>
        <a:lstStyle/>
        <a:p>
          <a:endParaRPr lang="en-US"/>
        </a:p>
      </dgm:t>
    </dgm:pt>
    <dgm:pt modelId="{6ABBC889-7294-496E-A3FB-4F46E0A4FF76}">
      <dgm:prSet/>
      <dgm:spPr/>
      <dgm:t>
        <a:bodyPr/>
        <a:lstStyle/>
        <a:p>
          <a:pPr algn="l"/>
          <a:r>
            <a:rPr lang="en-US" dirty="0" smtClean="0"/>
            <a:t>Lack of perceived need for care</a:t>
          </a:r>
        </a:p>
      </dgm:t>
    </dgm:pt>
    <dgm:pt modelId="{594179B2-9B7E-412E-8957-C03402D25861}" type="parTrans" cxnId="{3B77701D-A439-4D44-8A76-25FA08F738BC}">
      <dgm:prSet/>
      <dgm:spPr/>
      <dgm:t>
        <a:bodyPr/>
        <a:lstStyle/>
        <a:p>
          <a:endParaRPr lang="en-US"/>
        </a:p>
      </dgm:t>
    </dgm:pt>
    <dgm:pt modelId="{12F3B361-DC77-404D-AAE1-78046F65A569}" type="sibTrans" cxnId="{3B77701D-A439-4D44-8A76-25FA08F738BC}">
      <dgm:prSet/>
      <dgm:spPr/>
      <dgm:t>
        <a:bodyPr/>
        <a:lstStyle/>
        <a:p>
          <a:endParaRPr lang="en-US"/>
        </a:p>
      </dgm:t>
    </dgm:pt>
    <dgm:pt modelId="{6830ECBA-DA61-4E13-824A-A4E4F93ABD0C}">
      <dgm:prSet/>
      <dgm:spPr/>
      <dgm:t>
        <a:bodyPr/>
        <a:lstStyle/>
        <a:p>
          <a:pPr algn="ctr"/>
          <a:r>
            <a:rPr lang="en-US" b="1" dirty="0" smtClean="0"/>
            <a:t>Organizational</a:t>
          </a:r>
        </a:p>
      </dgm:t>
    </dgm:pt>
    <dgm:pt modelId="{DF51F6A5-BA3D-41FC-9E8D-B762C0DABB23}" type="parTrans" cxnId="{04720718-B5E3-48CC-94D1-88B760F01B61}">
      <dgm:prSet/>
      <dgm:spPr/>
      <dgm:t>
        <a:bodyPr/>
        <a:lstStyle/>
        <a:p>
          <a:endParaRPr lang="en-US"/>
        </a:p>
      </dgm:t>
    </dgm:pt>
    <dgm:pt modelId="{7F6997DF-437A-4788-A6B4-CA59B5F32862}" type="sibTrans" cxnId="{04720718-B5E3-48CC-94D1-88B760F01B61}">
      <dgm:prSet/>
      <dgm:spPr/>
      <dgm:t>
        <a:bodyPr/>
        <a:lstStyle/>
        <a:p>
          <a:endParaRPr lang="en-US"/>
        </a:p>
      </dgm:t>
    </dgm:pt>
    <dgm:pt modelId="{B74A329F-0F00-48F0-A6D1-070634B54367}">
      <dgm:prSet/>
      <dgm:spPr/>
      <dgm:t>
        <a:bodyPr/>
        <a:lstStyle/>
        <a:p>
          <a:pPr algn="l"/>
          <a:r>
            <a:rPr lang="en-US" dirty="0" smtClean="0"/>
            <a:t>Devoting space, time, and money</a:t>
          </a:r>
        </a:p>
      </dgm:t>
    </dgm:pt>
    <dgm:pt modelId="{E9C3FEEA-E55E-458A-B824-2D2F034797B6}" type="parTrans" cxnId="{5CDB6C5D-89F4-4146-A6FA-56A57917D4B7}">
      <dgm:prSet/>
      <dgm:spPr/>
      <dgm:t>
        <a:bodyPr/>
        <a:lstStyle/>
        <a:p>
          <a:endParaRPr lang="en-US"/>
        </a:p>
      </dgm:t>
    </dgm:pt>
    <dgm:pt modelId="{849559CB-7196-4BD1-B1BA-C3478C026011}" type="sibTrans" cxnId="{5CDB6C5D-89F4-4146-A6FA-56A57917D4B7}">
      <dgm:prSet/>
      <dgm:spPr/>
      <dgm:t>
        <a:bodyPr/>
        <a:lstStyle/>
        <a:p>
          <a:endParaRPr lang="en-US"/>
        </a:p>
      </dgm:t>
    </dgm:pt>
    <dgm:pt modelId="{067F2129-6201-41E8-84F5-1C4CFB7DE6D9}">
      <dgm:prSet/>
      <dgm:spPr/>
      <dgm:t>
        <a:bodyPr/>
        <a:lstStyle/>
        <a:p>
          <a:pPr algn="ctr"/>
          <a:r>
            <a:rPr lang="en-US" b="1" dirty="0" smtClean="0"/>
            <a:t>Logistical</a:t>
          </a:r>
        </a:p>
      </dgm:t>
    </dgm:pt>
    <dgm:pt modelId="{473C2B9E-8F9E-4A57-A25A-2D7008B73160}" type="parTrans" cxnId="{991091CA-F7D4-4436-89C5-72A5FA4F00A0}">
      <dgm:prSet/>
      <dgm:spPr/>
      <dgm:t>
        <a:bodyPr/>
        <a:lstStyle/>
        <a:p>
          <a:endParaRPr lang="en-US"/>
        </a:p>
      </dgm:t>
    </dgm:pt>
    <dgm:pt modelId="{8BC14981-6904-4588-8F49-850B0DE452DF}" type="sibTrans" cxnId="{991091CA-F7D4-4436-89C5-72A5FA4F00A0}">
      <dgm:prSet/>
      <dgm:spPr/>
      <dgm:t>
        <a:bodyPr/>
        <a:lstStyle/>
        <a:p>
          <a:endParaRPr lang="en-US"/>
        </a:p>
      </dgm:t>
    </dgm:pt>
    <dgm:pt modelId="{D346BBE6-6047-4D2E-B355-FCFA386E530F}">
      <dgm:prSet/>
      <dgm:spPr/>
      <dgm:t>
        <a:bodyPr/>
        <a:lstStyle/>
        <a:p>
          <a:pPr algn="l"/>
          <a:r>
            <a:rPr lang="en-US" dirty="0" smtClean="0"/>
            <a:t>Clinic location not always </a:t>
          </a:r>
          <a:r>
            <a:rPr lang="en-US" smtClean="0"/>
            <a:t>close proximity, which is crucial to success</a:t>
          </a:r>
          <a:endParaRPr lang="en-US" dirty="0" smtClean="0"/>
        </a:p>
      </dgm:t>
    </dgm:pt>
    <dgm:pt modelId="{114721DF-19BD-4778-80CC-1806CB226494}" type="parTrans" cxnId="{3C103B8D-7D78-465F-A3B0-BF28C12A0772}">
      <dgm:prSet/>
      <dgm:spPr/>
      <dgm:t>
        <a:bodyPr/>
        <a:lstStyle/>
        <a:p>
          <a:endParaRPr lang="en-US"/>
        </a:p>
      </dgm:t>
    </dgm:pt>
    <dgm:pt modelId="{ECCFB513-8A0D-4F2D-A0A5-5D9889C05FB1}" type="sibTrans" cxnId="{3C103B8D-7D78-465F-A3B0-BF28C12A0772}">
      <dgm:prSet/>
      <dgm:spPr/>
      <dgm:t>
        <a:bodyPr/>
        <a:lstStyle/>
        <a:p>
          <a:endParaRPr lang="en-US"/>
        </a:p>
      </dgm:t>
    </dgm:pt>
    <dgm:pt modelId="{01D4AEC1-B66F-4B1D-B83F-C8220D40CC89}">
      <dgm:prSet/>
      <dgm:spPr/>
      <dgm:t>
        <a:bodyPr/>
        <a:lstStyle/>
        <a:p>
          <a:pPr algn="l"/>
          <a:r>
            <a:rPr lang="en-US" dirty="0" smtClean="0"/>
            <a:t>Space limitations</a:t>
          </a:r>
        </a:p>
      </dgm:t>
    </dgm:pt>
    <dgm:pt modelId="{79A1F375-1925-4829-880F-277338BBD110}" type="parTrans" cxnId="{E393571F-F045-4E47-8CA5-C1176F855EA4}">
      <dgm:prSet/>
      <dgm:spPr/>
      <dgm:t>
        <a:bodyPr/>
        <a:lstStyle/>
        <a:p>
          <a:endParaRPr lang="en-US"/>
        </a:p>
      </dgm:t>
    </dgm:pt>
    <dgm:pt modelId="{111DEAED-F6A1-4AA8-9615-3A0EBEC8773C}" type="sibTrans" cxnId="{E393571F-F045-4E47-8CA5-C1176F855EA4}">
      <dgm:prSet/>
      <dgm:spPr/>
      <dgm:t>
        <a:bodyPr/>
        <a:lstStyle/>
        <a:p>
          <a:endParaRPr lang="en-US"/>
        </a:p>
      </dgm:t>
    </dgm:pt>
    <dgm:pt modelId="{2BB4B454-D474-4FCF-8B36-BEA3DB520266}">
      <dgm:prSet/>
      <dgm:spPr/>
      <dgm:t>
        <a:bodyPr/>
        <a:lstStyle/>
        <a:p>
          <a:pPr algn="l"/>
          <a:r>
            <a:rPr lang="en-US" dirty="0" smtClean="0"/>
            <a:t>Specialists do not cross boundaries</a:t>
          </a:r>
        </a:p>
      </dgm:t>
    </dgm:pt>
    <dgm:pt modelId="{08B417E7-7D13-4134-A256-90587BC79C3D}" type="parTrans" cxnId="{13D2678E-CAB2-41F5-9ED0-1000CE928E0C}">
      <dgm:prSet/>
      <dgm:spPr/>
      <dgm:t>
        <a:bodyPr/>
        <a:lstStyle/>
        <a:p>
          <a:endParaRPr lang="en-US"/>
        </a:p>
      </dgm:t>
    </dgm:pt>
    <dgm:pt modelId="{DD248496-CFF6-4E21-836A-9B3D75A490EC}" type="sibTrans" cxnId="{13D2678E-CAB2-41F5-9ED0-1000CE928E0C}">
      <dgm:prSet/>
      <dgm:spPr/>
      <dgm:t>
        <a:bodyPr/>
        <a:lstStyle/>
        <a:p>
          <a:endParaRPr lang="en-US"/>
        </a:p>
      </dgm:t>
    </dgm:pt>
    <dgm:pt modelId="{FB080E68-A7FC-4739-AFE6-5E2CAB926E2A}">
      <dgm:prSet/>
      <dgm:spPr/>
      <dgm:t>
        <a:bodyPr/>
        <a:lstStyle/>
        <a:p>
          <a:pPr algn="l"/>
          <a:r>
            <a:rPr lang="en-US" dirty="0" smtClean="0"/>
            <a:t>High no show rate, take extra time</a:t>
          </a:r>
        </a:p>
      </dgm:t>
    </dgm:pt>
    <dgm:pt modelId="{6B21A388-DC3D-4B40-9DE4-72DCC009752D}" type="parTrans" cxnId="{8B299C8C-E548-489A-9BD2-AB23289B2D12}">
      <dgm:prSet/>
      <dgm:spPr/>
      <dgm:t>
        <a:bodyPr/>
        <a:lstStyle/>
        <a:p>
          <a:endParaRPr lang="en-US"/>
        </a:p>
      </dgm:t>
    </dgm:pt>
    <dgm:pt modelId="{AC434A09-2EE0-499D-8BD7-76B7E9942113}" type="sibTrans" cxnId="{8B299C8C-E548-489A-9BD2-AB23289B2D12}">
      <dgm:prSet/>
      <dgm:spPr/>
      <dgm:t>
        <a:bodyPr/>
        <a:lstStyle/>
        <a:p>
          <a:endParaRPr lang="en-US"/>
        </a:p>
      </dgm:t>
    </dgm:pt>
    <dgm:pt modelId="{C4722B9E-BE6F-46EE-BD84-397A080B3498}">
      <dgm:prSet/>
      <dgm:spPr/>
      <dgm:t>
        <a:bodyPr/>
        <a:lstStyle/>
        <a:p>
          <a:pPr algn="l"/>
          <a:r>
            <a:rPr lang="en-US" dirty="0" smtClean="0"/>
            <a:t>Different languages</a:t>
          </a:r>
        </a:p>
      </dgm:t>
    </dgm:pt>
    <dgm:pt modelId="{15DFD2C5-400A-46EE-A5BF-5E17BC6D9082}" type="parTrans" cxnId="{8F9DE4CC-B2D7-46B7-9200-BEDAB1482EBA}">
      <dgm:prSet/>
      <dgm:spPr/>
      <dgm:t>
        <a:bodyPr/>
        <a:lstStyle/>
        <a:p>
          <a:endParaRPr lang="en-US"/>
        </a:p>
      </dgm:t>
    </dgm:pt>
    <dgm:pt modelId="{C06CC57F-2F19-434F-8B7B-29DBE8F6694C}" type="sibTrans" cxnId="{8F9DE4CC-B2D7-46B7-9200-BEDAB1482EBA}">
      <dgm:prSet/>
      <dgm:spPr/>
      <dgm:t>
        <a:bodyPr/>
        <a:lstStyle/>
        <a:p>
          <a:endParaRPr lang="en-US"/>
        </a:p>
      </dgm:t>
    </dgm:pt>
    <dgm:pt modelId="{2DAD2FF9-C6BC-4C29-AB83-422EAB408E5B}">
      <dgm:prSet/>
      <dgm:spPr/>
      <dgm:t>
        <a:bodyPr/>
        <a:lstStyle/>
        <a:p>
          <a:pPr algn="l"/>
          <a:endParaRPr lang="en-US" dirty="0" smtClean="0"/>
        </a:p>
      </dgm:t>
    </dgm:pt>
    <dgm:pt modelId="{CE5D5093-2629-430C-82B5-4B8C01075168}" type="parTrans" cxnId="{0FCB6A1A-4401-4A47-95AA-CB81A1F0E68B}">
      <dgm:prSet/>
      <dgm:spPr/>
      <dgm:t>
        <a:bodyPr/>
        <a:lstStyle/>
        <a:p>
          <a:endParaRPr lang="en-US"/>
        </a:p>
      </dgm:t>
    </dgm:pt>
    <dgm:pt modelId="{5D0CA1C4-9885-4334-A8DD-1790D23A2B1B}" type="sibTrans" cxnId="{0FCB6A1A-4401-4A47-95AA-CB81A1F0E68B}">
      <dgm:prSet/>
      <dgm:spPr/>
      <dgm:t>
        <a:bodyPr/>
        <a:lstStyle/>
        <a:p>
          <a:endParaRPr lang="en-US"/>
        </a:p>
      </dgm:t>
    </dgm:pt>
    <dgm:pt modelId="{7345982E-AB73-41F4-81D6-41602E9B957D}">
      <dgm:prSet/>
      <dgm:spPr/>
      <dgm:t>
        <a:bodyPr/>
        <a:lstStyle/>
        <a:p>
          <a:pPr algn="l"/>
          <a:r>
            <a:rPr lang="en-US" dirty="0" smtClean="0"/>
            <a:t>Psychiatric staff not provided resources to provide care (medical assistants to take vitals before appointments, blood pressure cuffs, scales)</a:t>
          </a:r>
        </a:p>
      </dgm:t>
    </dgm:pt>
    <dgm:pt modelId="{BDCC4520-BD2B-4FF1-91D7-CE853F0D136F}" type="parTrans" cxnId="{7B3EC1C4-6A80-419F-9037-0C457B289A7F}">
      <dgm:prSet/>
      <dgm:spPr/>
      <dgm:t>
        <a:bodyPr/>
        <a:lstStyle/>
        <a:p>
          <a:endParaRPr lang="en-US"/>
        </a:p>
      </dgm:t>
    </dgm:pt>
    <dgm:pt modelId="{8FA15EC4-6216-4F96-BF7B-9B720CF37F4C}" type="sibTrans" cxnId="{7B3EC1C4-6A80-419F-9037-0C457B289A7F}">
      <dgm:prSet/>
      <dgm:spPr/>
      <dgm:t>
        <a:bodyPr/>
        <a:lstStyle/>
        <a:p>
          <a:endParaRPr lang="en-US"/>
        </a:p>
      </dgm:t>
    </dgm:pt>
    <dgm:pt modelId="{718A301F-0584-4404-A8A7-62ECBAE01807}">
      <dgm:prSet/>
      <dgm:spPr/>
      <dgm:t>
        <a:bodyPr/>
        <a:lstStyle/>
        <a:p>
          <a:pPr algn="l"/>
          <a:r>
            <a:rPr lang="en-US" dirty="0" smtClean="0"/>
            <a:t>Mental health staff feel time pressure to address screening, vital signs and may feel “out of scope of practice” </a:t>
          </a:r>
        </a:p>
      </dgm:t>
    </dgm:pt>
    <dgm:pt modelId="{B4C953F3-DEDE-40C3-9D45-C74A7AACB61A}" type="parTrans" cxnId="{84D34F19-7333-429D-83C8-7BD982180B8B}">
      <dgm:prSet/>
      <dgm:spPr/>
      <dgm:t>
        <a:bodyPr/>
        <a:lstStyle/>
        <a:p>
          <a:endParaRPr lang="en-US"/>
        </a:p>
      </dgm:t>
    </dgm:pt>
    <dgm:pt modelId="{1026C56B-1009-454E-A3E2-92377880A46C}" type="sibTrans" cxnId="{84D34F19-7333-429D-83C8-7BD982180B8B}">
      <dgm:prSet/>
      <dgm:spPr/>
      <dgm:t>
        <a:bodyPr/>
        <a:lstStyle/>
        <a:p>
          <a:endParaRPr lang="en-US"/>
        </a:p>
      </dgm:t>
    </dgm:pt>
    <dgm:pt modelId="{488E3A06-E93A-47CB-9ED9-594E16079C42}">
      <dgm:prSet/>
      <dgm:spPr/>
      <dgm:t>
        <a:bodyPr/>
        <a:lstStyle/>
        <a:p>
          <a:pPr algn="l"/>
          <a:r>
            <a:rPr lang="en-US" dirty="0" smtClean="0"/>
            <a:t>Lack of motivation as part of negative symptoms of schizophrenia </a:t>
          </a:r>
        </a:p>
      </dgm:t>
    </dgm:pt>
    <dgm:pt modelId="{244840BE-336C-403B-8FF1-0267F651329F}" type="parTrans" cxnId="{990A0B87-3EE4-4279-BCDC-1E925C8971F9}">
      <dgm:prSet/>
      <dgm:spPr/>
      <dgm:t>
        <a:bodyPr/>
        <a:lstStyle/>
        <a:p>
          <a:endParaRPr lang="en-US"/>
        </a:p>
      </dgm:t>
    </dgm:pt>
    <dgm:pt modelId="{8CDBDEB2-B05A-4295-976A-BDE00E1B7712}" type="sibTrans" cxnId="{990A0B87-3EE4-4279-BCDC-1E925C8971F9}">
      <dgm:prSet/>
      <dgm:spPr/>
      <dgm:t>
        <a:bodyPr/>
        <a:lstStyle/>
        <a:p>
          <a:endParaRPr lang="en-US"/>
        </a:p>
      </dgm:t>
    </dgm:pt>
    <dgm:pt modelId="{8C1E6791-A079-401A-A69A-2C6B47C9421E}">
      <dgm:prSet/>
      <dgm:spPr/>
      <dgm:t>
        <a:bodyPr/>
        <a:lstStyle/>
        <a:p>
          <a:pPr algn="l"/>
          <a:r>
            <a:rPr lang="en-US" dirty="0" smtClean="0"/>
            <a:t>Behavioral health EHRs may lack capacity to track physical health indicators</a:t>
          </a:r>
        </a:p>
      </dgm:t>
    </dgm:pt>
    <dgm:pt modelId="{9D82A5A4-789C-4AE3-A503-E9720C1CB8B7}" type="parTrans" cxnId="{7D52B0E6-9983-4AEC-AF97-6D5B27CB52F7}">
      <dgm:prSet/>
      <dgm:spPr/>
      <dgm:t>
        <a:bodyPr/>
        <a:lstStyle/>
        <a:p>
          <a:endParaRPr lang="en-US"/>
        </a:p>
      </dgm:t>
    </dgm:pt>
    <dgm:pt modelId="{3927629B-47E9-4630-BC42-273116037126}" type="sibTrans" cxnId="{7D52B0E6-9983-4AEC-AF97-6D5B27CB52F7}">
      <dgm:prSet/>
      <dgm:spPr/>
      <dgm:t>
        <a:bodyPr/>
        <a:lstStyle/>
        <a:p>
          <a:endParaRPr lang="en-US"/>
        </a:p>
      </dgm:t>
    </dgm:pt>
    <dgm:pt modelId="{E54D320E-22EC-4C5C-81AE-E6DA72DCCBCC}">
      <dgm:prSet/>
      <dgm:spPr/>
      <dgm:t>
        <a:bodyPr/>
        <a:lstStyle/>
        <a:p>
          <a:pPr algn="l"/>
          <a:r>
            <a:rPr lang="en-US" dirty="0" smtClean="0"/>
            <a:t>Not perceived as part of the mission</a:t>
          </a:r>
        </a:p>
      </dgm:t>
    </dgm:pt>
    <dgm:pt modelId="{A2724426-B83F-4B5F-A52B-14121BBFB9ED}" type="parTrans" cxnId="{C6C77D4A-3FF2-4255-B3F2-941280C705E1}">
      <dgm:prSet/>
      <dgm:spPr/>
      <dgm:t>
        <a:bodyPr/>
        <a:lstStyle/>
        <a:p>
          <a:endParaRPr lang="en-US"/>
        </a:p>
      </dgm:t>
    </dgm:pt>
    <dgm:pt modelId="{5C7DE69B-CD36-4586-8753-514CC533FB12}" type="sibTrans" cxnId="{C6C77D4A-3FF2-4255-B3F2-941280C705E1}">
      <dgm:prSet/>
      <dgm:spPr/>
      <dgm:t>
        <a:bodyPr/>
        <a:lstStyle/>
        <a:p>
          <a:endParaRPr lang="en-US"/>
        </a:p>
      </dgm:t>
    </dgm:pt>
    <dgm:pt modelId="{AD0A9D5F-3987-4263-B22B-84D46487D58E}">
      <dgm:prSet/>
      <dgm:spPr/>
      <dgm:t>
        <a:bodyPr/>
        <a:lstStyle/>
        <a:p>
          <a:pPr algn="l"/>
          <a:r>
            <a:rPr lang="en-US" dirty="0" smtClean="0"/>
            <a:t>Not always in same building </a:t>
          </a:r>
        </a:p>
      </dgm:t>
    </dgm:pt>
    <dgm:pt modelId="{A4222AD5-2850-4BA5-918D-8EB1BA80D07F}" type="parTrans" cxnId="{07A617C4-8FCD-43E0-ADB4-38AF790C9D48}">
      <dgm:prSet/>
      <dgm:spPr/>
      <dgm:t>
        <a:bodyPr/>
        <a:lstStyle/>
        <a:p>
          <a:endParaRPr lang="en-US"/>
        </a:p>
      </dgm:t>
    </dgm:pt>
    <dgm:pt modelId="{D57E9B1D-C175-4314-BA4B-D8AFF9121EA7}" type="sibTrans" cxnId="{07A617C4-8FCD-43E0-ADB4-38AF790C9D48}">
      <dgm:prSet/>
      <dgm:spPr/>
      <dgm:t>
        <a:bodyPr/>
        <a:lstStyle/>
        <a:p>
          <a:endParaRPr lang="en-US"/>
        </a:p>
      </dgm:t>
    </dgm:pt>
    <dgm:pt modelId="{8351FDBC-3614-47E0-955B-F2C458ACD8FD}" type="pres">
      <dgm:prSet presAssocID="{1CAD6253-D3CE-4153-961D-7E338C33DE93}" presName="diagram" presStyleCnt="0">
        <dgm:presLayoutVars>
          <dgm:dir/>
          <dgm:resizeHandles val="exact"/>
        </dgm:presLayoutVars>
      </dgm:prSet>
      <dgm:spPr/>
      <dgm:t>
        <a:bodyPr/>
        <a:lstStyle/>
        <a:p>
          <a:endParaRPr lang="en-US"/>
        </a:p>
      </dgm:t>
    </dgm:pt>
    <dgm:pt modelId="{AD6AB6BA-EFED-4895-BDCE-C03FBCFE74B9}" type="pres">
      <dgm:prSet presAssocID="{9D8EEC86-946D-499A-B830-A433E29BA7D3}" presName="node" presStyleLbl="node1" presStyleIdx="0" presStyleCnt="5" custScaleX="103037" custScaleY="112029" custLinFactNeighborX="-32" custLinFactNeighborY="3496">
        <dgm:presLayoutVars>
          <dgm:bulletEnabled val="1"/>
        </dgm:presLayoutVars>
      </dgm:prSet>
      <dgm:spPr/>
      <dgm:t>
        <a:bodyPr/>
        <a:lstStyle/>
        <a:p>
          <a:endParaRPr lang="en-US"/>
        </a:p>
      </dgm:t>
    </dgm:pt>
    <dgm:pt modelId="{C42C6D13-512F-44EB-89FB-9FC73563A7F4}" type="pres">
      <dgm:prSet presAssocID="{DAB33143-B451-478A-9AA6-80B13F0D5766}" presName="sibTrans" presStyleCnt="0"/>
      <dgm:spPr/>
      <dgm:t>
        <a:bodyPr/>
        <a:lstStyle/>
        <a:p>
          <a:endParaRPr lang="en-US"/>
        </a:p>
      </dgm:t>
    </dgm:pt>
    <dgm:pt modelId="{5769176B-8C20-44D6-9B79-97898183C4A7}" type="pres">
      <dgm:prSet presAssocID="{63866CBC-D97A-44C7-82B5-7E2FD1DCD35E}" presName="node" presStyleLbl="node1" presStyleIdx="1" presStyleCnt="5" custScaleY="112029" custLinFactNeighborX="997" custLinFactNeighborY="3496">
        <dgm:presLayoutVars>
          <dgm:bulletEnabled val="1"/>
        </dgm:presLayoutVars>
      </dgm:prSet>
      <dgm:spPr/>
      <dgm:t>
        <a:bodyPr/>
        <a:lstStyle/>
        <a:p>
          <a:endParaRPr lang="en-US"/>
        </a:p>
      </dgm:t>
    </dgm:pt>
    <dgm:pt modelId="{FB3B9358-9246-48DE-BF1F-EB51EC170D09}" type="pres">
      <dgm:prSet presAssocID="{A6D2112C-813C-4373-AA08-4AC5BF5C920E}" presName="sibTrans" presStyleCnt="0"/>
      <dgm:spPr/>
      <dgm:t>
        <a:bodyPr/>
        <a:lstStyle/>
        <a:p>
          <a:endParaRPr lang="en-US"/>
        </a:p>
      </dgm:t>
    </dgm:pt>
    <dgm:pt modelId="{1DC87973-77E3-43C0-B5A6-BA637510A7D2}" type="pres">
      <dgm:prSet presAssocID="{BAA50762-8A27-484E-8B79-94119649EF04}" presName="node" presStyleLbl="node1" presStyleIdx="2" presStyleCnt="5" custScaleX="77383" custScaleY="102693">
        <dgm:presLayoutVars>
          <dgm:bulletEnabled val="1"/>
        </dgm:presLayoutVars>
      </dgm:prSet>
      <dgm:spPr/>
      <dgm:t>
        <a:bodyPr/>
        <a:lstStyle/>
        <a:p>
          <a:endParaRPr lang="en-US"/>
        </a:p>
      </dgm:t>
    </dgm:pt>
    <dgm:pt modelId="{CCB9ABBC-CDB2-42D9-9E36-2CF6273E7E2B}" type="pres">
      <dgm:prSet presAssocID="{2C5E93C2-D508-4CA5-AB2E-409E077754AC}" presName="sibTrans" presStyleCnt="0"/>
      <dgm:spPr/>
      <dgm:t>
        <a:bodyPr/>
        <a:lstStyle/>
        <a:p>
          <a:endParaRPr lang="en-US"/>
        </a:p>
      </dgm:t>
    </dgm:pt>
    <dgm:pt modelId="{129C11BD-D1A0-4966-99EC-8E26CD0ACE97}" type="pres">
      <dgm:prSet presAssocID="{6830ECBA-DA61-4E13-824A-A4E4F93ABD0C}" presName="node" presStyleLbl="node1" presStyleIdx="3" presStyleCnt="5">
        <dgm:presLayoutVars>
          <dgm:bulletEnabled val="1"/>
        </dgm:presLayoutVars>
      </dgm:prSet>
      <dgm:spPr/>
      <dgm:t>
        <a:bodyPr/>
        <a:lstStyle/>
        <a:p>
          <a:endParaRPr lang="en-US"/>
        </a:p>
      </dgm:t>
    </dgm:pt>
    <dgm:pt modelId="{3AF90166-7382-4E77-93AA-07E8453B75CB}" type="pres">
      <dgm:prSet presAssocID="{7F6997DF-437A-4788-A6B4-CA59B5F32862}" presName="sibTrans" presStyleCnt="0"/>
      <dgm:spPr/>
      <dgm:t>
        <a:bodyPr/>
        <a:lstStyle/>
        <a:p>
          <a:endParaRPr lang="en-US"/>
        </a:p>
      </dgm:t>
    </dgm:pt>
    <dgm:pt modelId="{1AB03716-F7C2-4217-A0EF-2970080D4328}" type="pres">
      <dgm:prSet presAssocID="{067F2129-6201-41E8-84F5-1C4CFB7DE6D9}" presName="node" presStyleLbl="node1" presStyleIdx="4" presStyleCnt="5">
        <dgm:presLayoutVars>
          <dgm:bulletEnabled val="1"/>
        </dgm:presLayoutVars>
      </dgm:prSet>
      <dgm:spPr/>
      <dgm:t>
        <a:bodyPr/>
        <a:lstStyle/>
        <a:p>
          <a:endParaRPr lang="en-US"/>
        </a:p>
      </dgm:t>
    </dgm:pt>
  </dgm:ptLst>
  <dgm:cxnLst>
    <dgm:cxn modelId="{8A2D05ED-D056-5846-A3E6-568D1B84CEC3}" type="presOf" srcId="{6ABBC889-7294-496E-A3FB-4F46E0A4FF76}" destId="{1DC87973-77E3-43C0-B5A6-BA637510A7D2}" srcOrd="0" destOrd="1" presId="urn:microsoft.com/office/officeart/2005/8/layout/default#6"/>
    <dgm:cxn modelId="{09B0DDF1-DA3A-C14C-A972-8B49B646DB6B}" type="presOf" srcId="{9D8EEC86-946D-499A-B830-A433E29BA7D3}" destId="{AD6AB6BA-EFED-4895-BDCE-C03FBCFE74B9}" srcOrd="0" destOrd="0" presId="urn:microsoft.com/office/officeart/2005/8/layout/default#6"/>
    <dgm:cxn modelId="{B795AE85-364C-3246-9732-41929BECDBF0}" type="presOf" srcId="{2DAD2FF9-C6BC-4C29-AB83-422EAB408E5B}" destId="{AD6AB6BA-EFED-4895-BDCE-C03FBCFE74B9}" srcOrd="0" destOrd="3" presId="urn:microsoft.com/office/officeart/2005/8/layout/default#6"/>
    <dgm:cxn modelId="{5CDB6C5D-89F4-4146-A6FA-56A57917D4B7}" srcId="{6830ECBA-DA61-4E13-824A-A4E4F93ABD0C}" destId="{B74A329F-0F00-48F0-A6D1-070634B54367}" srcOrd="0" destOrd="0" parTransId="{E9C3FEEA-E55E-458A-B824-2D2F034797B6}" sibTransId="{849559CB-7196-4BD1-B1BA-C3478C026011}"/>
    <dgm:cxn modelId="{8DA785A6-8EB9-BD46-BAED-0CCC881AD51C}" type="presOf" srcId="{AD0A9D5F-3987-4263-B22B-84D46487D58E}" destId="{1AB03716-F7C2-4217-A0EF-2970080D4328}" srcOrd="0" destOrd="2" presId="urn:microsoft.com/office/officeart/2005/8/layout/default#6"/>
    <dgm:cxn modelId="{AC0077B5-F52E-8744-88C9-87D3EDD8C32D}" type="presOf" srcId="{E9C517D7-50C5-410F-94BA-9490635909EB}" destId="{AD6AB6BA-EFED-4895-BDCE-C03FBCFE74B9}" srcOrd="0" destOrd="1" presId="urn:microsoft.com/office/officeart/2005/8/layout/default#6"/>
    <dgm:cxn modelId="{B02967A6-70BA-4E71-80AB-7A3F4DE19614}" srcId="{9D8EEC86-946D-499A-B830-A433E29BA7D3}" destId="{E9C517D7-50C5-410F-94BA-9490635909EB}" srcOrd="0" destOrd="0" parTransId="{019E386D-D2AD-443B-8ADD-7FFE11028B26}" sibTransId="{5826D420-7823-4FE8-8995-8EA317CFF79E}"/>
    <dgm:cxn modelId="{0F6337FA-0C52-4F48-AFEC-41C40A6731FF}" srcId="{63866CBC-D97A-44C7-82B5-7E2FD1DCD35E}" destId="{022C5077-E2B5-4265-AAD3-8F7A9EFECEC2}" srcOrd="0" destOrd="0" parTransId="{BAF2A60C-F80C-4A53-AEC9-C3A0D7F6FB8D}" sibTransId="{3A704C19-3767-4545-A6BE-F24796B5ED06}"/>
    <dgm:cxn modelId="{2407A99E-B1CA-4CA3-AB38-1855D06238ED}" srcId="{1CAD6253-D3CE-4153-961D-7E338C33DE93}" destId="{9D8EEC86-946D-499A-B830-A433E29BA7D3}" srcOrd="0" destOrd="0" parTransId="{DB40AEEE-46B1-4E89-9E6E-CA9664D90A2D}" sibTransId="{DAB33143-B451-478A-9AA6-80B13F0D5766}"/>
    <dgm:cxn modelId="{03BBC411-9A07-43E2-A3A0-C9EDCD467AF0}" srcId="{63866CBC-D97A-44C7-82B5-7E2FD1DCD35E}" destId="{5EEC9D4B-E96E-4FE2-8FDC-2EFE6939199F}" srcOrd="1" destOrd="0" parTransId="{D052A070-20F7-430A-ADA4-87FC13AC02AC}" sibTransId="{374BDF00-BF99-4F3C-8F30-B3A22CE3D0C6}"/>
    <dgm:cxn modelId="{991091CA-F7D4-4436-89C5-72A5FA4F00A0}" srcId="{1CAD6253-D3CE-4153-961D-7E338C33DE93}" destId="{067F2129-6201-41E8-84F5-1C4CFB7DE6D9}" srcOrd="4" destOrd="0" parTransId="{473C2B9E-8F9E-4A57-A25A-2D7008B73160}" sibTransId="{8BC14981-6904-4588-8F49-850B0DE452DF}"/>
    <dgm:cxn modelId="{0FCB6A1A-4401-4A47-95AA-CB81A1F0E68B}" srcId="{9D8EEC86-946D-499A-B830-A433E29BA7D3}" destId="{2DAD2FF9-C6BC-4C29-AB83-422EAB408E5B}" srcOrd="2" destOrd="0" parTransId="{CE5D5093-2629-430C-82B5-4B8C01075168}" sibTransId="{5D0CA1C4-9885-4334-A8DD-1790D23A2B1B}"/>
    <dgm:cxn modelId="{948FA7A4-068F-4744-8003-F7613FC3C5D7}" type="presOf" srcId="{488E3A06-E93A-47CB-9ED9-594E16079C42}" destId="{1DC87973-77E3-43C0-B5A6-BA637510A7D2}" srcOrd="0" destOrd="2" presId="urn:microsoft.com/office/officeart/2005/8/layout/default#6"/>
    <dgm:cxn modelId="{B103979F-B8FE-7041-837A-E4B59F313CF7}" type="presOf" srcId="{E54D320E-22EC-4C5C-81AE-E6DA72DCCBCC}" destId="{129C11BD-D1A0-4966-99EC-8E26CD0ACE97}" srcOrd="0" destOrd="5" presId="urn:microsoft.com/office/officeart/2005/8/layout/default#6"/>
    <dgm:cxn modelId="{3C103B8D-7D78-465F-A3B0-BF28C12A0772}" srcId="{067F2129-6201-41E8-84F5-1C4CFB7DE6D9}" destId="{D346BBE6-6047-4D2E-B355-FCFA386E530F}" srcOrd="0" destOrd="0" parTransId="{114721DF-19BD-4778-80CC-1806CB226494}" sibTransId="{ECCFB513-8A0D-4F2D-A0A5-5D9889C05FB1}"/>
    <dgm:cxn modelId="{BD343696-BD90-C942-8943-5110F0095D1F}" type="presOf" srcId="{1CAD6253-D3CE-4153-961D-7E338C33DE93}" destId="{8351FDBC-3614-47E0-955B-F2C458ACD8FD}" srcOrd="0" destOrd="0" presId="urn:microsoft.com/office/officeart/2005/8/layout/default#6"/>
    <dgm:cxn modelId="{7D52B0E6-9983-4AEC-AF97-6D5B27CB52F7}" srcId="{6830ECBA-DA61-4E13-824A-A4E4F93ABD0C}" destId="{8C1E6791-A079-401A-A69A-2C6B47C9421E}" srcOrd="3" destOrd="0" parTransId="{9D82A5A4-789C-4AE3-A503-E9720C1CB8B7}" sibTransId="{3927629B-47E9-4630-BC42-273116037126}"/>
    <dgm:cxn modelId="{8F9DE4CC-B2D7-46B7-9200-BEDAB1482EBA}" srcId="{6830ECBA-DA61-4E13-824A-A4E4F93ABD0C}" destId="{C4722B9E-BE6F-46EE-BD84-397A080B3498}" srcOrd="2" destOrd="0" parTransId="{15DFD2C5-400A-46EE-A5BF-5E17BC6D9082}" sibTransId="{C06CC57F-2F19-434F-8B7B-29DBE8F6694C}"/>
    <dgm:cxn modelId="{07A617C4-8FCD-43E0-ADB4-38AF790C9D48}" srcId="{067F2129-6201-41E8-84F5-1C4CFB7DE6D9}" destId="{AD0A9D5F-3987-4263-B22B-84D46487D58E}" srcOrd="1" destOrd="0" parTransId="{A4222AD5-2850-4BA5-918D-8EB1BA80D07F}" sibTransId="{D57E9B1D-C175-4314-BA4B-D8AFF9121EA7}"/>
    <dgm:cxn modelId="{CB80F6E4-F013-A245-BC6D-C73F94B2ED18}" type="presOf" srcId="{2BB4B454-D474-4FCF-8B36-BEA3DB520266}" destId="{129C11BD-D1A0-4966-99EC-8E26CD0ACE97}" srcOrd="0" destOrd="2" presId="urn:microsoft.com/office/officeart/2005/8/layout/default#6"/>
    <dgm:cxn modelId="{3B77701D-A439-4D44-8A76-25FA08F738BC}" srcId="{BAA50762-8A27-484E-8B79-94119649EF04}" destId="{6ABBC889-7294-496E-A3FB-4F46E0A4FF76}" srcOrd="0" destOrd="0" parTransId="{594179B2-9B7E-412E-8957-C03402D25861}" sibTransId="{12F3B361-DC77-404D-AAE1-78046F65A569}"/>
    <dgm:cxn modelId="{98A22592-B13D-47ED-9083-87821B7B0FD1}" srcId="{1CAD6253-D3CE-4153-961D-7E338C33DE93}" destId="{BAA50762-8A27-484E-8B79-94119649EF04}" srcOrd="2" destOrd="0" parTransId="{E8652E25-C4D7-4D43-9FD3-A8832F7C24E0}" sibTransId="{2C5E93C2-D508-4CA5-AB2E-409E077754AC}"/>
    <dgm:cxn modelId="{3589261C-1956-CB46-B8C5-900DF3592424}" type="presOf" srcId="{B74A329F-0F00-48F0-A6D1-070634B54367}" destId="{129C11BD-D1A0-4966-99EC-8E26CD0ACE97}" srcOrd="0" destOrd="1" presId="urn:microsoft.com/office/officeart/2005/8/layout/default#6"/>
    <dgm:cxn modelId="{84F84402-E026-644B-A809-A5487439258D}" type="presOf" srcId="{7345982E-AB73-41F4-81D6-41602E9B957D}" destId="{5769176B-8C20-44D6-9B79-97898183C4A7}" srcOrd="0" destOrd="4" presId="urn:microsoft.com/office/officeart/2005/8/layout/default#6"/>
    <dgm:cxn modelId="{7D140D78-38C8-4A4F-95CB-17DB10838BAF}" type="presOf" srcId="{FB080E68-A7FC-4739-AFE6-5E2CAB926E2A}" destId="{5769176B-8C20-44D6-9B79-97898183C4A7}" srcOrd="0" destOrd="3" presId="urn:microsoft.com/office/officeart/2005/8/layout/default#6"/>
    <dgm:cxn modelId="{29C167B2-A16C-8C4C-970A-6AE8EC2EC868}" type="presOf" srcId="{BAA50762-8A27-484E-8B79-94119649EF04}" destId="{1DC87973-77E3-43C0-B5A6-BA637510A7D2}" srcOrd="0" destOrd="0" presId="urn:microsoft.com/office/officeart/2005/8/layout/default#6"/>
    <dgm:cxn modelId="{5213F377-6DDF-764E-AB88-D331C2F46929}" type="presOf" srcId="{01D4AEC1-B66F-4B1D-B83F-C8220D40CC89}" destId="{1AB03716-F7C2-4217-A0EF-2970080D4328}" srcOrd="0" destOrd="3" presId="urn:microsoft.com/office/officeart/2005/8/layout/default#6"/>
    <dgm:cxn modelId="{04720718-B5E3-48CC-94D1-88B760F01B61}" srcId="{1CAD6253-D3CE-4153-961D-7E338C33DE93}" destId="{6830ECBA-DA61-4E13-824A-A4E4F93ABD0C}" srcOrd="3" destOrd="0" parTransId="{DF51F6A5-BA3D-41FC-9E8D-B762C0DABB23}" sibTransId="{7F6997DF-437A-4788-A6B4-CA59B5F32862}"/>
    <dgm:cxn modelId="{D989C2E1-FB7C-D74C-A61B-E77260C56B1F}" type="presOf" srcId="{D346BBE6-6047-4D2E-B355-FCFA386E530F}" destId="{1AB03716-F7C2-4217-A0EF-2970080D4328}" srcOrd="0" destOrd="1" presId="urn:microsoft.com/office/officeart/2005/8/layout/default#6"/>
    <dgm:cxn modelId="{628AE933-166A-D245-B549-F72B8D8BEF9F}" type="presOf" srcId="{6830ECBA-DA61-4E13-824A-A4E4F93ABD0C}" destId="{129C11BD-D1A0-4966-99EC-8E26CD0ACE97}" srcOrd="0" destOrd="0" presId="urn:microsoft.com/office/officeart/2005/8/layout/default#6"/>
    <dgm:cxn modelId="{8B299C8C-E548-489A-9BD2-AB23289B2D12}" srcId="{63866CBC-D97A-44C7-82B5-7E2FD1DCD35E}" destId="{FB080E68-A7FC-4739-AFE6-5E2CAB926E2A}" srcOrd="2" destOrd="0" parTransId="{6B21A388-DC3D-4B40-9DE4-72DCC009752D}" sibTransId="{AC434A09-2EE0-499D-8BD7-76B7E9942113}"/>
    <dgm:cxn modelId="{CA060949-BE0A-2548-AE33-C8CEF336E5E4}" type="presOf" srcId="{022C5077-E2B5-4265-AAD3-8F7A9EFECEC2}" destId="{5769176B-8C20-44D6-9B79-97898183C4A7}" srcOrd="0" destOrd="1" presId="urn:microsoft.com/office/officeart/2005/8/layout/default#6"/>
    <dgm:cxn modelId="{7B3EC1C4-6A80-419F-9037-0C457B289A7F}" srcId="{63866CBC-D97A-44C7-82B5-7E2FD1DCD35E}" destId="{7345982E-AB73-41F4-81D6-41602E9B957D}" srcOrd="3" destOrd="0" parTransId="{BDCC4520-BD2B-4FF1-91D7-CE853F0D136F}" sibTransId="{8FA15EC4-6216-4F96-BF7B-9B720CF37F4C}"/>
    <dgm:cxn modelId="{EF7477B5-00D0-2845-B60E-CA3BC6CB4A1A}" type="presOf" srcId="{8C1E6791-A079-401A-A69A-2C6B47C9421E}" destId="{129C11BD-D1A0-4966-99EC-8E26CD0ACE97}" srcOrd="0" destOrd="4" presId="urn:microsoft.com/office/officeart/2005/8/layout/default#6"/>
    <dgm:cxn modelId="{E393571F-F045-4E47-8CA5-C1176F855EA4}" srcId="{067F2129-6201-41E8-84F5-1C4CFB7DE6D9}" destId="{01D4AEC1-B66F-4B1D-B83F-C8220D40CC89}" srcOrd="2" destOrd="0" parTransId="{79A1F375-1925-4829-880F-277338BBD110}" sibTransId="{111DEAED-F6A1-4AA8-9615-3A0EBEC8773C}"/>
    <dgm:cxn modelId="{13D2678E-CAB2-41F5-9ED0-1000CE928E0C}" srcId="{6830ECBA-DA61-4E13-824A-A4E4F93ABD0C}" destId="{2BB4B454-D474-4FCF-8B36-BEA3DB520266}" srcOrd="1" destOrd="0" parTransId="{08B417E7-7D13-4134-A256-90587BC79C3D}" sibTransId="{DD248496-CFF6-4E21-836A-9B3D75A490EC}"/>
    <dgm:cxn modelId="{AFA44098-58E8-2743-9D39-57E00BCB5CEA}" type="presOf" srcId="{63866CBC-D97A-44C7-82B5-7E2FD1DCD35E}" destId="{5769176B-8C20-44D6-9B79-97898183C4A7}" srcOrd="0" destOrd="0" presId="urn:microsoft.com/office/officeart/2005/8/layout/default#6"/>
    <dgm:cxn modelId="{BD0789E0-2D70-FE40-AB4A-4B087E62D10D}" type="presOf" srcId="{718A301F-0584-4404-A8A7-62ECBAE01807}" destId="{AD6AB6BA-EFED-4895-BDCE-C03FBCFE74B9}" srcOrd="0" destOrd="2" presId="urn:microsoft.com/office/officeart/2005/8/layout/default#6"/>
    <dgm:cxn modelId="{96FDEEF6-D074-6045-893B-317A03A2F8A3}" type="presOf" srcId="{C4722B9E-BE6F-46EE-BD84-397A080B3498}" destId="{129C11BD-D1A0-4966-99EC-8E26CD0ACE97}" srcOrd="0" destOrd="3" presId="urn:microsoft.com/office/officeart/2005/8/layout/default#6"/>
    <dgm:cxn modelId="{19025B5A-A654-DF42-A91D-9482C94F0FB7}" type="presOf" srcId="{067F2129-6201-41E8-84F5-1C4CFB7DE6D9}" destId="{1AB03716-F7C2-4217-A0EF-2970080D4328}" srcOrd="0" destOrd="0" presId="urn:microsoft.com/office/officeart/2005/8/layout/default#6"/>
    <dgm:cxn modelId="{96679F7A-0E77-4B2D-A08C-FEA87668C77C}" srcId="{1CAD6253-D3CE-4153-961D-7E338C33DE93}" destId="{63866CBC-D97A-44C7-82B5-7E2FD1DCD35E}" srcOrd="1" destOrd="0" parTransId="{E016D93D-EA14-411D-8DA0-22322F196475}" sibTransId="{A6D2112C-813C-4373-AA08-4AC5BF5C920E}"/>
    <dgm:cxn modelId="{C6C77D4A-3FF2-4255-B3F2-941280C705E1}" srcId="{6830ECBA-DA61-4E13-824A-A4E4F93ABD0C}" destId="{E54D320E-22EC-4C5C-81AE-E6DA72DCCBCC}" srcOrd="4" destOrd="0" parTransId="{A2724426-B83F-4B5F-A52B-14121BBFB9ED}" sibTransId="{5C7DE69B-CD36-4586-8753-514CC533FB12}"/>
    <dgm:cxn modelId="{9F0F2C7D-E71A-3B48-A585-B63E01CA7092}" type="presOf" srcId="{5EEC9D4B-E96E-4FE2-8FDC-2EFE6939199F}" destId="{5769176B-8C20-44D6-9B79-97898183C4A7}" srcOrd="0" destOrd="2" presId="urn:microsoft.com/office/officeart/2005/8/layout/default#6"/>
    <dgm:cxn modelId="{84D34F19-7333-429D-83C8-7BD982180B8B}" srcId="{9D8EEC86-946D-499A-B830-A433E29BA7D3}" destId="{718A301F-0584-4404-A8A7-62ECBAE01807}" srcOrd="1" destOrd="0" parTransId="{B4C953F3-DEDE-40C3-9D45-C74A7AACB61A}" sibTransId="{1026C56B-1009-454E-A3E2-92377880A46C}"/>
    <dgm:cxn modelId="{990A0B87-3EE4-4279-BCDC-1E925C8971F9}" srcId="{BAA50762-8A27-484E-8B79-94119649EF04}" destId="{488E3A06-E93A-47CB-9ED9-594E16079C42}" srcOrd="1" destOrd="0" parTransId="{244840BE-336C-403B-8FF1-0267F651329F}" sibTransId="{8CDBDEB2-B05A-4295-976A-BDE00E1B7712}"/>
    <dgm:cxn modelId="{793DB300-0D32-C745-9BA4-9C3887DE227A}" type="presParOf" srcId="{8351FDBC-3614-47E0-955B-F2C458ACD8FD}" destId="{AD6AB6BA-EFED-4895-BDCE-C03FBCFE74B9}" srcOrd="0" destOrd="0" presId="urn:microsoft.com/office/officeart/2005/8/layout/default#6"/>
    <dgm:cxn modelId="{B8B7C280-9C4D-FA4F-BCFB-07E1BA3520FB}" type="presParOf" srcId="{8351FDBC-3614-47E0-955B-F2C458ACD8FD}" destId="{C42C6D13-512F-44EB-89FB-9FC73563A7F4}" srcOrd="1" destOrd="0" presId="urn:microsoft.com/office/officeart/2005/8/layout/default#6"/>
    <dgm:cxn modelId="{0759AC7F-7E02-5D4E-943D-6F9667887EDC}" type="presParOf" srcId="{8351FDBC-3614-47E0-955B-F2C458ACD8FD}" destId="{5769176B-8C20-44D6-9B79-97898183C4A7}" srcOrd="2" destOrd="0" presId="urn:microsoft.com/office/officeart/2005/8/layout/default#6"/>
    <dgm:cxn modelId="{8B1868D3-3636-D64D-A76E-89FA354E45ED}" type="presParOf" srcId="{8351FDBC-3614-47E0-955B-F2C458ACD8FD}" destId="{FB3B9358-9246-48DE-BF1F-EB51EC170D09}" srcOrd="3" destOrd="0" presId="urn:microsoft.com/office/officeart/2005/8/layout/default#6"/>
    <dgm:cxn modelId="{822969F2-EA99-2740-9AF9-4F28EA68854C}" type="presParOf" srcId="{8351FDBC-3614-47E0-955B-F2C458ACD8FD}" destId="{1DC87973-77E3-43C0-B5A6-BA637510A7D2}" srcOrd="4" destOrd="0" presId="urn:microsoft.com/office/officeart/2005/8/layout/default#6"/>
    <dgm:cxn modelId="{F60FDCA6-761F-6E44-B9F3-C6BE9E0DC519}" type="presParOf" srcId="{8351FDBC-3614-47E0-955B-F2C458ACD8FD}" destId="{CCB9ABBC-CDB2-42D9-9E36-2CF6273E7E2B}" srcOrd="5" destOrd="0" presId="urn:microsoft.com/office/officeart/2005/8/layout/default#6"/>
    <dgm:cxn modelId="{18913755-8B66-AE43-9BBC-D09956708140}" type="presParOf" srcId="{8351FDBC-3614-47E0-955B-F2C458ACD8FD}" destId="{129C11BD-D1A0-4966-99EC-8E26CD0ACE97}" srcOrd="6" destOrd="0" presId="urn:microsoft.com/office/officeart/2005/8/layout/default#6"/>
    <dgm:cxn modelId="{20AAE63A-C4C6-8748-B71D-F6296DD3063A}" type="presParOf" srcId="{8351FDBC-3614-47E0-955B-F2C458ACD8FD}" destId="{3AF90166-7382-4E77-93AA-07E8453B75CB}" srcOrd="7" destOrd="0" presId="urn:microsoft.com/office/officeart/2005/8/layout/default#6"/>
    <dgm:cxn modelId="{7FC10DED-86E8-7B42-9B37-AEAA2539EBC5}" type="presParOf" srcId="{8351FDBC-3614-47E0-955B-F2C458ACD8FD}" destId="{1AB03716-F7C2-4217-A0EF-2970080D4328}" srcOrd="8"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A5F09A-305F-544F-A6A2-6B07B2FBAB0B}" type="doc">
      <dgm:prSet loTypeId="urn:microsoft.com/office/officeart/2005/8/layout/vList2" loCatId="" qsTypeId="urn:microsoft.com/office/officeart/2005/8/quickstyle/simple5" qsCatId="simple" csTypeId="urn:microsoft.com/office/officeart/2005/8/colors/accent1_2" csCatId="accent1" phldr="1"/>
      <dgm:spPr/>
      <dgm:t>
        <a:bodyPr/>
        <a:lstStyle/>
        <a:p>
          <a:endParaRPr lang="en-US"/>
        </a:p>
      </dgm:t>
    </dgm:pt>
    <dgm:pt modelId="{7FB6D573-F6D8-9547-8FDF-660C5726F6FE}">
      <dgm:prSet phldrT="[Text]"/>
      <dgm:spPr>
        <a:solidFill>
          <a:schemeClr val="tx1">
            <a:lumMod val="75000"/>
            <a:lumOff val="25000"/>
          </a:schemeClr>
        </a:solidFill>
      </dgm:spPr>
      <dgm:t>
        <a:bodyPr/>
        <a:lstStyle/>
        <a:p>
          <a:r>
            <a:rPr lang="en-US" dirty="0" smtClean="0"/>
            <a:t>Person-Centered Team Care / Collaborative Care</a:t>
          </a:r>
          <a:endParaRPr lang="en-US" dirty="0"/>
        </a:p>
      </dgm:t>
    </dgm:pt>
    <dgm:pt modelId="{FC65EBAB-EA33-6449-B90D-4B866CB857E5}" type="parTrans" cxnId="{6B1D52E0-2BCF-C844-A16D-9D2CC201D982}">
      <dgm:prSet/>
      <dgm:spPr/>
      <dgm:t>
        <a:bodyPr/>
        <a:lstStyle/>
        <a:p>
          <a:endParaRPr lang="en-US"/>
        </a:p>
      </dgm:t>
    </dgm:pt>
    <dgm:pt modelId="{DC5DC885-E4ED-E740-82BE-23E79F16D7B3}" type="sibTrans" cxnId="{6B1D52E0-2BCF-C844-A16D-9D2CC201D982}">
      <dgm:prSet/>
      <dgm:spPr/>
      <dgm:t>
        <a:bodyPr/>
        <a:lstStyle/>
        <a:p>
          <a:endParaRPr lang="en-US"/>
        </a:p>
      </dgm:t>
    </dgm:pt>
    <dgm:pt modelId="{C6A89F72-67D4-6340-9CD0-6511F7B881E8}">
      <dgm:prSet phldrT="[Text]"/>
      <dgm:spPr/>
      <dgm:t>
        <a:bodyPr/>
        <a:lstStyle/>
        <a:p>
          <a:r>
            <a:rPr lang="en-US" b="0" dirty="0" err="1" smtClean="0"/>
            <a:t>Colocation</a:t>
          </a:r>
          <a:r>
            <a:rPr lang="en-US" b="0" dirty="0" smtClean="0"/>
            <a:t> is not Collaboration. Team members learn to work differently.</a:t>
          </a:r>
          <a:endParaRPr lang="en-US" b="0" dirty="0"/>
        </a:p>
      </dgm:t>
    </dgm:pt>
    <dgm:pt modelId="{5061238F-CCE7-8F40-A46B-F326B124D5F0}" type="parTrans" cxnId="{D9D205F6-AF6C-984A-961B-E451914BB10B}">
      <dgm:prSet/>
      <dgm:spPr/>
      <dgm:t>
        <a:bodyPr/>
        <a:lstStyle/>
        <a:p>
          <a:endParaRPr lang="en-US"/>
        </a:p>
      </dgm:t>
    </dgm:pt>
    <dgm:pt modelId="{A3850D24-374B-C74D-9404-1ACA56BCB6F8}" type="sibTrans" cxnId="{D9D205F6-AF6C-984A-961B-E451914BB10B}">
      <dgm:prSet/>
      <dgm:spPr/>
      <dgm:t>
        <a:bodyPr/>
        <a:lstStyle/>
        <a:p>
          <a:endParaRPr lang="en-US"/>
        </a:p>
      </dgm:t>
    </dgm:pt>
    <dgm:pt modelId="{03E75DEE-52B6-1A43-B654-B2A329068FEA}">
      <dgm:prSet phldrT="[Text]"/>
      <dgm:spPr>
        <a:solidFill>
          <a:schemeClr val="tx1">
            <a:lumMod val="75000"/>
            <a:lumOff val="25000"/>
          </a:schemeClr>
        </a:solidFill>
      </dgm:spPr>
      <dgm:t>
        <a:bodyPr/>
        <a:lstStyle/>
        <a:p>
          <a:r>
            <a:rPr lang="en-US" dirty="0" smtClean="0"/>
            <a:t>Measurement-Based Treatment to Target</a:t>
          </a:r>
          <a:endParaRPr lang="en-US" dirty="0"/>
        </a:p>
      </dgm:t>
    </dgm:pt>
    <dgm:pt modelId="{3C102591-C594-AB47-806E-4EA234A49CC7}" type="parTrans" cxnId="{A49E33CE-25A3-B44E-8250-60C37ED54AA2}">
      <dgm:prSet/>
      <dgm:spPr/>
      <dgm:t>
        <a:bodyPr/>
        <a:lstStyle/>
        <a:p>
          <a:endParaRPr lang="en-US"/>
        </a:p>
      </dgm:t>
    </dgm:pt>
    <dgm:pt modelId="{2E9CDFEF-1C91-C54A-8EBB-96C935C2FBDA}" type="sibTrans" cxnId="{A49E33CE-25A3-B44E-8250-60C37ED54AA2}">
      <dgm:prSet/>
      <dgm:spPr/>
      <dgm:t>
        <a:bodyPr/>
        <a:lstStyle/>
        <a:p>
          <a:endParaRPr lang="en-US"/>
        </a:p>
      </dgm:t>
    </dgm:pt>
    <dgm:pt modelId="{51CC6FA5-E7A8-C440-B127-4D2C97A2E7E3}">
      <dgm:prSet phldrT="[Text]"/>
      <dgm:spPr>
        <a:solidFill>
          <a:schemeClr val="tx1">
            <a:lumMod val="75000"/>
            <a:lumOff val="25000"/>
          </a:schemeClr>
        </a:solidFill>
      </dgm:spPr>
      <dgm:t>
        <a:bodyPr/>
        <a:lstStyle/>
        <a:p>
          <a:r>
            <a:rPr lang="en-US" dirty="0" smtClean="0"/>
            <a:t>Population-Based Care</a:t>
          </a:r>
          <a:endParaRPr lang="en-US" dirty="0"/>
        </a:p>
      </dgm:t>
    </dgm:pt>
    <dgm:pt modelId="{949D6070-E706-3A4E-8F76-67B7DC9C4AB5}" type="parTrans" cxnId="{13E0C84D-42A6-EC4F-B034-9C23DC2FE87D}">
      <dgm:prSet/>
      <dgm:spPr/>
      <dgm:t>
        <a:bodyPr/>
        <a:lstStyle/>
        <a:p>
          <a:endParaRPr lang="en-US"/>
        </a:p>
      </dgm:t>
    </dgm:pt>
    <dgm:pt modelId="{2F31C858-6DF7-B84E-84DE-3D3B2D5F87B3}" type="sibTrans" cxnId="{13E0C84D-42A6-EC4F-B034-9C23DC2FE87D}">
      <dgm:prSet/>
      <dgm:spPr/>
      <dgm:t>
        <a:bodyPr/>
        <a:lstStyle/>
        <a:p>
          <a:endParaRPr lang="en-US"/>
        </a:p>
      </dgm:t>
    </dgm:pt>
    <dgm:pt modelId="{C92F84E8-4EB2-7847-A960-B2F7FF7C9C14}">
      <dgm:prSet phldrT="[Text]"/>
      <dgm:spPr/>
      <dgm:t>
        <a:bodyPr/>
        <a:lstStyle/>
        <a:p>
          <a:r>
            <a:rPr lang="en-US" dirty="0" smtClean="0"/>
            <a:t>All patients tracked in a registry: no one “falls through the cracks.”</a:t>
          </a:r>
          <a:endParaRPr lang="en-US" dirty="0"/>
        </a:p>
      </dgm:t>
    </dgm:pt>
    <dgm:pt modelId="{7AEA1709-E7B6-1C46-98A6-B4A873880D7D}" type="parTrans" cxnId="{D575F7E2-667B-F74A-95E9-4AF20289D864}">
      <dgm:prSet/>
      <dgm:spPr/>
      <dgm:t>
        <a:bodyPr/>
        <a:lstStyle/>
        <a:p>
          <a:endParaRPr lang="en-US"/>
        </a:p>
      </dgm:t>
    </dgm:pt>
    <dgm:pt modelId="{6922CE94-F41C-3649-BB91-0CE44E2AF339}" type="sibTrans" cxnId="{D575F7E2-667B-F74A-95E9-4AF20289D864}">
      <dgm:prSet/>
      <dgm:spPr/>
      <dgm:t>
        <a:bodyPr/>
        <a:lstStyle/>
        <a:p>
          <a:endParaRPr lang="en-US"/>
        </a:p>
      </dgm:t>
    </dgm:pt>
    <dgm:pt modelId="{EC0D09C9-D477-8742-8EEB-A686E14B0B54}">
      <dgm:prSet phldrT="[Text]"/>
      <dgm:spPr>
        <a:solidFill>
          <a:schemeClr val="tx1">
            <a:lumMod val="75000"/>
            <a:lumOff val="25000"/>
          </a:schemeClr>
        </a:solidFill>
      </dgm:spPr>
      <dgm:t>
        <a:bodyPr/>
        <a:lstStyle/>
        <a:p>
          <a:r>
            <a:rPr lang="en-US" dirty="0" smtClean="0"/>
            <a:t>Evidence-Based Care</a:t>
          </a:r>
          <a:endParaRPr lang="en-US" dirty="0"/>
        </a:p>
      </dgm:t>
    </dgm:pt>
    <dgm:pt modelId="{BEB7CD2E-885B-3C42-96BD-C21F2C569627}" type="parTrans" cxnId="{059D0EF0-8E9C-E742-A049-BA64D79CF500}">
      <dgm:prSet/>
      <dgm:spPr/>
      <dgm:t>
        <a:bodyPr/>
        <a:lstStyle/>
        <a:p>
          <a:endParaRPr lang="en-US"/>
        </a:p>
      </dgm:t>
    </dgm:pt>
    <dgm:pt modelId="{B84670EE-2B04-C84C-940F-6923749B9036}" type="sibTrans" cxnId="{059D0EF0-8E9C-E742-A049-BA64D79CF500}">
      <dgm:prSet/>
      <dgm:spPr/>
      <dgm:t>
        <a:bodyPr/>
        <a:lstStyle/>
        <a:p>
          <a:endParaRPr lang="en-US"/>
        </a:p>
      </dgm:t>
    </dgm:pt>
    <dgm:pt modelId="{C9D29F69-00C8-694A-AB12-B2E279120715}">
      <dgm:prSet phldrT="[Text]"/>
      <dgm:spPr>
        <a:solidFill>
          <a:schemeClr val="tx1">
            <a:lumMod val="75000"/>
            <a:lumOff val="25000"/>
          </a:schemeClr>
        </a:solidFill>
      </dgm:spPr>
      <dgm:t>
        <a:bodyPr/>
        <a:lstStyle/>
        <a:p>
          <a:r>
            <a:rPr lang="en-US" dirty="0" smtClean="0"/>
            <a:t>Accountable Care</a:t>
          </a:r>
          <a:endParaRPr lang="en-US" dirty="0"/>
        </a:p>
      </dgm:t>
    </dgm:pt>
    <dgm:pt modelId="{63CD5F02-9D88-E345-B346-536C0B69C262}" type="parTrans" cxnId="{72AEEA58-2143-324A-A3C4-6C241E887230}">
      <dgm:prSet/>
      <dgm:spPr/>
      <dgm:t>
        <a:bodyPr/>
        <a:lstStyle/>
        <a:p>
          <a:endParaRPr lang="en-US"/>
        </a:p>
      </dgm:t>
    </dgm:pt>
    <dgm:pt modelId="{8AC384A7-CF5D-5945-AE97-7D6EB60CC810}" type="sibTrans" cxnId="{72AEEA58-2143-324A-A3C4-6C241E887230}">
      <dgm:prSet/>
      <dgm:spPr/>
      <dgm:t>
        <a:bodyPr/>
        <a:lstStyle/>
        <a:p>
          <a:endParaRPr lang="en-US"/>
        </a:p>
      </dgm:t>
    </dgm:pt>
    <dgm:pt modelId="{2B5427C4-11E6-4546-8E76-6B81AB5AF592}">
      <dgm:prSet phldrT="[Text]"/>
      <dgm:spPr/>
      <dgm:t>
        <a:bodyPr/>
        <a:lstStyle/>
        <a:p>
          <a:r>
            <a:rPr lang="en-US" dirty="0" smtClean="0"/>
            <a:t>Treatments are actively changed until the clinical goals are achieved.</a:t>
          </a:r>
          <a:endParaRPr lang="en-US" dirty="0"/>
        </a:p>
      </dgm:t>
    </dgm:pt>
    <dgm:pt modelId="{582AD744-0C2B-524D-94C1-6B9A85D2B07D}" type="parTrans" cxnId="{D7E2EF42-0F21-3E46-BA7C-84BCA9CC287D}">
      <dgm:prSet/>
      <dgm:spPr/>
      <dgm:t>
        <a:bodyPr/>
        <a:lstStyle/>
        <a:p>
          <a:endParaRPr lang="en-US"/>
        </a:p>
      </dgm:t>
    </dgm:pt>
    <dgm:pt modelId="{1141871B-4C2C-E34E-93E3-E888EC7837CA}" type="sibTrans" cxnId="{D7E2EF42-0F21-3E46-BA7C-84BCA9CC287D}">
      <dgm:prSet/>
      <dgm:spPr/>
      <dgm:t>
        <a:bodyPr/>
        <a:lstStyle/>
        <a:p>
          <a:endParaRPr lang="en-US"/>
        </a:p>
      </dgm:t>
    </dgm:pt>
    <dgm:pt modelId="{1CB5E95F-E802-934D-826A-9F77E31B8AD1}">
      <dgm:prSet phldrT="[Text]"/>
      <dgm:spPr/>
      <dgm:t>
        <a:bodyPr/>
        <a:lstStyle/>
        <a:p>
          <a:r>
            <a:rPr lang="en-US" dirty="0" smtClean="0"/>
            <a:t>Treatments used are ‘evidence-based.’ </a:t>
          </a:r>
          <a:endParaRPr lang="en-US" dirty="0"/>
        </a:p>
      </dgm:t>
    </dgm:pt>
    <dgm:pt modelId="{B982FF44-3F90-2249-BEF0-BE3980442B10}" type="parTrans" cxnId="{4E14AF79-BCAC-F443-ABE0-1E8BA400F96E}">
      <dgm:prSet/>
      <dgm:spPr/>
      <dgm:t>
        <a:bodyPr/>
        <a:lstStyle/>
        <a:p>
          <a:endParaRPr lang="en-US"/>
        </a:p>
      </dgm:t>
    </dgm:pt>
    <dgm:pt modelId="{0AF930F8-B56C-7E4D-A302-DFB1A0C69A1D}" type="sibTrans" cxnId="{4E14AF79-BCAC-F443-ABE0-1E8BA400F96E}">
      <dgm:prSet/>
      <dgm:spPr/>
      <dgm:t>
        <a:bodyPr/>
        <a:lstStyle/>
        <a:p>
          <a:endParaRPr lang="en-US"/>
        </a:p>
      </dgm:t>
    </dgm:pt>
    <dgm:pt modelId="{F86640B5-68C7-E04F-89F9-227AA1A29F79}">
      <dgm:prSet phldrT="[Text]"/>
      <dgm:spPr/>
      <dgm:t>
        <a:bodyPr/>
        <a:lstStyle/>
        <a:p>
          <a:r>
            <a:rPr lang="en-US" dirty="0" smtClean="0"/>
            <a:t>Providers are accountable and reimbursed for quality of care and clinical outcomes, not just the volume of care provided. </a:t>
          </a:r>
          <a:endParaRPr lang="en-US" dirty="0"/>
        </a:p>
      </dgm:t>
    </dgm:pt>
    <dgm:pt modelId="{1EB8EB60-A2ED-DC43-9767-DE2144D45B8A}" type="parTrans" cxnId="{D27F1C24-23C9-B04C-ACE0-B16CA12509C3}">
      <dgm:prSet/>
      <dgm:spPr/>
      <dgm:t>
        <a:bodyPr/>
        <a:lstStyle/>
        <a:p>
          <a:endParaRPr lang="en-US"/>
        </a:p>
      </dgm:t>
    </dgm:pt>
    <dgm:pt modelId="{FEB25D58-54CB-0649-BDA1-F75800BACB04}" type="sibTrans" cxnId="{D27F1C24-23C9-B04C-ACE0-B16CA12509C3}">
      <dgm:prSet/>
      <dgm:spPr/>
      <dgm:t>
        <a:bodyPr/>
        <a:lstStyle/>
        <a:p>
          <a:endParaRPr lang="en-US"/>
        </a:p>
      </dgm:t>
    </dgm:pt>
    <dgm:pt modelId="{9CA4AB48-E847-A44F-9651-6885491DF591}" type="pres">
      <dgm:prSet presAssocID="{25A5F09A-305F-544F-A6A2-6B07B2FBAB0B}" presName="linear" presStyleCnt="0">
        <dgm:presLayoutVars>
          <dgm:animLvl val="lvl"/>
          <dgm:resizeHandles val="exact"/>
        </dgm:presLayoutVars>
      </dgm:prSet>
      <dgm:spPr/>
      <dgm:t>
        <a:bodyPr/>
        <a:lstStyle/>
        <a:p>
          <a:endParaRPr lang="en-US"/>
        </a:p>
      </dgm:t>
    </dgm:pt>
    <dgm:pt modelId="{A786E125-4940-1F4D-A461-7B065F6B4248}" type="pres">
      <dgm:prSet presAssocID="{7FB6D573-F6D8-9547-8FDF-660C5726F6FE}" presName="parentText" presStyleLbl="node1" presStyleIdx="0" presStyleCnt="5">
        <dgm:presLayoutVars>
          <dgm:chMax val="0"/>
          <dgm:bulletEnabled val="1"/>
        </dgm:presLayoutVars>
      </dgm:prSet>
      <dgm:spPr/>
      <dgm:t>
        <a:bodyPr/>
        <a:lstStyle/>
        <a:p>
          <a:endParaRPr lang="en-US"/>
        </a:p>
      </dgm:t>
    </dgm:pt>
    <dgm:pt modelId="{0C72DDE3-64C4-5549-B877-82188244D7F0}" type="pres">
      <dgm:prSet presAssocID="{7FB6D573-F6D8-9547-8FDF-660C5726F6FE}" presName="childText" presStyleLbl="revTx" presStyleIdx="0" presStyleCnt="5">
        <dgm:presLayoutVars>
          <dgm:bulletEnabled val="1"/>
        </dgm:presLayoutVars>
      </dgm:prSet>
      <dgm:spPr/>
      <dgm:t>
        <a:bodyPr/>
        <a:lstStyle/>
        <a:p>
          <a:endParaRPr lang="en-US"/>
        </a:p>
      </dgm:t>
    </dgm:pt>
    <dgm:pt modelId="{B4817418-C2B7-4B4E-A0D8-5B7CEB3BC85D}" type="pres">
      <dgm:prSet presAssocID="{51CC6FA5-E7A8-C440-B127-4D2C97A2E7E3}" presName="parentText" presStyleLbl="node1" presStyleIdx="1" presStyleCnt="5">
        <dgm:presLayoutVars>
          <dgm:chMax val="0"/>
          <dgm:bulletEnabled val="1"/>
        </dgm:presLayoutVars>
      </dgm:prSet>
      <dgm:spPr/>
      <dgm:t>
        <a:bodyPr/>
        <a:lstStyle/>
        <a:p>
          <a:endParaRPr lang="en-US"/>
        </a:p>
      </dgm:t>
    </dgm:pt>
    <dgm:pt modelId="{9BB96954-F3B5-B040-AB47-B7E36813396C}" type="pres">
      <dgm:prSet presAssocID="{51CC6FA5-E7A8-C440-B127-4D2C97A2E7E3}" presName="childText" presStyleLbl="revTx" presStyleIdx="1" presStyleCnt="5">
        <dgm:presLayoutVars>
          <dgm:bulletEnabled val="1"/>
        </dgm:presLayoutVars>
      </dgm:prSet>
      <dgm:spPr/>
      <dgm:t>
        <a:bodyPr/>
        <a:lstStyle/>
        <a:p>
          <a:endParaRPr lang="en-US"/>
        </a:p>
      </dgm:t>
    </dgm:pt>
    <dgm:pt modelId="{8BDC5676-6A7E-4941-B6A1-CD53955ED67F}" type="pres">
      <dgm:prSet presAssocID="{03E75DEE-52B6-1A43-B654-B2A329068FEA}" presName="parentText" presStyleLbl="node1" presStyleIdx="2" presStyleCnt="5">
        <dgm:presLayoutVars>
          <dgm:chMax val="0"/>
          <dgm:bulletEnabled val="1"/>
        </dgm:presLayoutVars>
      </dgm:prSet>
      <dgm:spPr/>
      <dgm:t>
        <a:bodyPr/>
        <a:lstStyle/>
        <a:p>
          <a:endParaRPr lang="en-US"/>
        </a:p>
      </dgm:t>
    </dgm:pt>
    <dgm:pt modelId="{A46C8769-8135-0F49-B064-5AA5244B859B}" type="pres">
      <dgm:prSet presAssocID="{03E75DEE-52B6-1A43-B654-B2A329068FEA}" presName="childText" presStyleLbl="revTx" presStyleIdx="2" presStyleCnt="5">
        <dgm:presLayoutVars>
          <dgm:bulletEnabled val="1"/>
        </dgm:presLayoutVars>
      </dgm:prSet>
      <dgm:spPr/>
      <dgm:t>
        <a:bodyPr/>
        <a:lstStyle/>
        <a:p>
          <a:endParaRPr lang="en-US"/>
        </a:p>
      </dgm:t>
    </dgm:pt>
    <dgm:pt modelId="{FBB209DC-8D31-BC49-82DA-A5C2ADDC1038}" type="pres">
      <dgm:prSet presAssocID="{EC0D09C9-D477-8742-8EEB-A686E14B0B54}" presName="parentText" presStyleLbl="node1" presStyleIdx="3" presStyleCnt="5">
        <dgm:presLayoutVars>
          <dgm:chMax val="0"/>
          <dgm:bulletEnabled val="1"/>
        </dgm:presLayoutVars>
      </dgm:prSet>
      <dgm:spPr/>
      <dgm:t>
        <a:bodyPr/>
        <a:lstStyle/>
        <a:p>
          <a:endParaRPr lang="en-US"/>
        </a:p>
      </dgm:t>
    </dgm:pt>
    <dgm:pt modelId="{73163E4B-8803-144C-BCFE-5E6066703778}" type="pres">
      <dgm:prSet presAssocID="{EC0D09C9-D477-8742-8EEB-A686E14B0B54}" presName="childText" presStyleLbl="revTx" presStyleIdx="3" presStyleCnt="5">
        <dgm:presLayoutVars>
          <dgm:bulletEnabled val="1"/>
        </dgm:presLayoutVars>
      </dgm:prSet>
      <dgm:spPr/>
      <dgm:t>
        <a:bodyPr/>
        <a:lstStyle/>
        <a:p>
          <a:endParaRPr lang="en-US"/>
        </a:p>
      </dgm:t>
    </dgm:pt>
    <dgm:pt modelId="{DEAD14DE-9B2A-EE40-B1FD-2E9394E6219A}" type="pres">
      <dgm:prSet presAssocID="{C9D29F69-00C8-694A-AB12-B2E279120715}" presName="parentText" presStyleLbl="node1" presStyleIdx="4" presStyleCnt="5">
        <dgm:presLayoutVars>
          <dgm:chMax val="0"/>
          <dgm:bulletEnabled val="1"/>
        </dgm:presLayoutVars>
      </dgm:prSet>
      <dgm:spPr/>
      <dgm:t>
        <a:bodyPr/>
        <a:lstStyle/>
        <a:p>
          <a:endParaRPr lang="en-US"/>
        </a:p>
      </dgm:t>
    </dgm:pt>
    <dgm:pt modelId="{2EE5EE16-91C9-4B4F-B699-72E8BE6E5E07}" type="pres">
      <dgm:prSet presAssocID="{C9D29F69-00C8-694A-AB12-B2E279120715}" presName="childText" presStyleLbl="revTx" presStyleIdx="4" presStyleCnt="5">
        <dgm:presLayoutVars>
          <dgm:bulletEnabled val="1"/>
        </dgm:presLayoutVars>
      </dgm:prSet>
      <dgm:spPr/>
      <dgm:t>
        <a:bodyPr/>
        <a:lstStyle/>
        <a:p>
          <a:endParaRPr lang="en-US"/>
        </a:p>
      </dgm:t>
    </dgm:pt>
  </dgm:ptLst>
  <dgm:cxnLst>
    <dgm:cxn modelId="{4E14AF79-BCAC-F443-ABE0-1E8BA400F96E}" srcId="{EC0D09C9-D477-8742-8EEB-A686E14B0B54}" destId="{1CB5E95F-E802-934D-826A-9F77E31B8AD1}" srcOrd="0" destOrd="0" parTransId="{B982FF44-3F90-2249-BEF0-BE3980442B10}" sibTransId="{0AF930F8-B56C-7E4D-A302-DFB1A0C69A1D}"/>
    <dgm:cxn modelId="{D575F7E2-667B-F74A-95E9-4AF20289D864}" srcId="{51CC6FA5-E7A8-C440-B127-4D2C97A2E7E3}" destId="{C92F84E8-4EB2-7847-A960-B2F7FF7C9C14}" srcOrd="0" destOrd="0" parTransId="{7AEA1709-E7B6-1C46-98A6-B4A873880D7D}" sibTransId="{6922CE94-F41C-3649-BB91-0CE44E2AF339}"/>
    <dgm:cxn modelId="{1234BF41-5691-EC41-AB36-ECABD812A3F1}" type="presOf" srcId="{03E75DEE-52B6-1A43-B654-B2A329068FEA}" destId="{8BDC5676-6A7E-4941-B6A1-CD53955ED67F}" srcOrd="0" destOrd="0" presId="urn:microsoft.com/office/officeart/2005/8/layout/vList2"/>
    <dgm:cxn modelId="{72AEEA58-2143-324A-A3C4-6C241E887230}" srcId="{25A5F09A-305F-544F-A6A2-6B07B2FBAB0B}" destId="{C9D29F69-00C8-694A-AB12-B2E279120715}" srcOrd="4" destOrd="0" parTransId="{63CD5F02-9D88-E345-B346-536C0B69C262}" sibTransId="{8AC384A7-CF5D-5945-AE97-7D6EB60CC810}"/>
    <dgm:cxn modelId="{6B1D52E0-2BCF-C844-A16D-9D2CC201D982}" srcId="{25A5F09A-305F-544F-A6A2-6B07B2FBAB0B}" destId="{7FB6D573-F6D8-9547-8FDF-660C5726F6FE}" srcOrd="0" destOrd="0" parTransId="{FC65EBAB-EA33-6449-B90D-4B866CB857E5}" sibTransId="{DC5DC885-E4ED-E740-82BE-23E79F16D7B3}"/>
    <dgm:cxn modelId="{00808061-90BE-5147-806D-939CCF3C25DF}" type="presOf" srcId="{7FB6D573-F6D8-9547-8FDF-660C5726F6FE}" destId="{A786E125-4940-1F4D-A461-7B065F6B4248}" srcOrd="0" destOrd="0" presId="urn:microsoft.com/office/officeart/2005/8/layout/vList2"/>
    <dgm:cxn modelId="{331A4061-DD25-BC42-8AC6-7E636B609ED8}" type="presOf" srcId="{F86640B5-68C7-E04F-89F9-227AA1A29F79}" destId="{2EE5EE16-91C9-4B4F-B699-72E8BE6E5E07}" srcOrd="0" destOrd="0" presId="urn:microsoft.com/office/officeart/2005/8/layout/vList2"/>
    <dgm:cxn modelId="{0B926B1F-9A56-C74A-9BF9-72103DA84349}" type="presOf" srcId="{C6A89F72-67D4-6340-9CD0-6511F7B881E8}" destId="{0C72DDE3-64C4-5549-B877-82188244D7F0}" srcOrd="0" destOrd="0" presId="urn:microsoft.com/office/officeart/2005/8/layout/vList2"/>
    <dgm:cxn modelId="{D27F1C24-23C9-B04C-ACE0-B16CA12509C3}" srcId="{C9D29F69-00C8-694A-AB12-B2E279120715}" destId="{F86640B5-68C7-E04F-89F9-227AA1A29F79}" srcOrd="0" destOrd="0" parTransId="{1EB8EB60-A2ED-DC43-9767-DE2144D45B8A}" sibTransId="{FEB25D58-54CB-0649-BDA1-F75800BACB04}"/>
    <dgm:cxn modelId="{0172679D-A1B9-4F48-A982-FBC88D14ECE8}" type="presOf" srcId="{25A5F09A-305F-544F-A6A2-6B07B2FBAB0B}" destId="{9CA4AB48-E847-A44F-9651-6885491DF591}" srcOrd="0" destOrd="0" presId="urn:microsoft.com/office/officeart/2005/8/layout/vList2"/>
    <dgm:cxn modelId="{1293EF5B-E3B6-D845-8864-6E99337133FF}" type="presOf" srcId="{EC0D09C9-D477-8742-8EEB-A686E14B0B54}" destId="{FBB209DC-8D31-BC49-82DA-A5C2ADDC1038}" srcOrd="0" destOrd="0" presId="urn:microsoft.com/office/officeart/2005/8/layout/vList2"/>
    <dgm:cxn modelId="{9B8DB9C8-BD30-D947-ABE5-72404B717E11}" type="presOf" srcId="{51CC6FA5-E7A8-C440-B127-4D2C97A2E7E3}" destId="{B4817418-C2B7-4B4E-A0D8-5B7CEB3BC85D}" srcOrd="0" destOrd="0" presId="urn:microsoft.com/office/officeart/2005/8/layout/vList2"/>
    <dgm:cxn modelId="{A7A26604-9701-DE48-99DE-E0550CDEF4C0}" type="presOf" srcId="{1CB5E95F-E802-934D-826A-9F77E31B8AD1}" destId="{73163E4B-8803-144C-BCFE-5E6066703778}" srcOrd="0" destOrd="0" presId="urn:microsoft.com/office/officeart/2005/8/layout/vList2"/>
    <dgm:cxn modelId="{36D738D8-44E5-604E-A796-993D73E0D6D0}" type="presOf" srcId="{2B5427C4-11E6-4546-8E76-6B81AB5AF592}" destId="{A46C8769-8135-0F49-B064-5AA5244B859B}" srcOrd="0" destOrd="0" presId="urn:microsoft.com/office/officeart/2005/8/layout/vList2"/>
    <dgm:cxn modelId="{D7E2EF42-0F21-3E46-BA7C-84BCA9CC287D}" srcId="{03E75DEE-52B6-1A43-B654-B2A329068FEA}" destId="{2B5427C4-11E6-4546-8E76-6B81AB5AF592}" srcOrd="0" destOrd="0" parTransId="{582AD744-0C2B-524D-94C1-6B9A85D2B07D}" sibTransId="{1141871B-4C2C-E34E-93E3-E888EC7837CA}"/>
    <dgm:cxn modelId="{B0F3B354-DF91-F54C-A774-707CFF22276B}" type="presOf" srcId="{C92F84E8-4EB2-7847-A960-B2F7FF7C9C14}" destId="{9BB96954-F3B5-B040-AB47-B7E36813396C}" srcOrd="0" destOrd="0" presId="urn:microsoft.com/office/officeart/2005/8/layout/vList2"/>
    <dgm:cxn modelId="{A49E33CE-25A3-B44E-8250-60C37ED54AA2}" srcId="{25A5F09A-305F-544F-A6A2-6B07B2FBAB0B}" destId="{03E75DEE-52B6-1A43-B654-B2A329068FEA}" srcOrd="2" destOrd="0" parTransId="{3C102591-C594-AB47-806E-4EA234A49CC7}" sibTransId="{2E9CDFEF-1C91-C54A-8EBB-96C935C2FBDA}"/>
    <dgm:cxn modelId="{059D0EF0-8E9C-E742-A049-BA64D79CF500}" srcId="{25A5F09A-305F-544F-A6A2-6B07B2FBAB0B}" destId="{EC0D09C9-D477-8742-8EEB-A686E14B0B54}" srcOrd="3" destOrd="0" parTransId="{BEB7CD2E-885B-3C42-96BD-C21F2C569627}" sibTransId="{B84670EE-2B04-C84C-940F-6923749B9036}"/>
    <dgm:cxn modelId="{D9D205F6-AF6C-984A-961B-E451914BB10B}" srcId="{7FB6D573-F6D8-9547-8FDF-660C5726F6FE}" destId="{C6A89F72-67D4-6340-9CD0-6511F7B881E8}" srcOrd="0" destOrd="0" parTransId="{5061238F-CCE7-8F40-A46B-F326B124D5F0}" sibTransId="{A3850D24-374B-C74D-9404-1ACA56BCB6F8}"/>
    <dgm:cxn modelId="{13E0C84D-42A6-EC4F-B034-9C23DC2FE87D}" srcId="{25A5F09A-305F-544F-A6A2-6B07B2FBAB0B}" destId="{51CC6FA5-E7A8-C440-B127-4D2C97A2E7E3}" srcOrd="1" destOrd="0" parTransId="{949D6070-E706-3A4E-8F76-67B7DC9C4AB5}" sibTransId="{2F31C858-6DF7-B84E-84DE-3D3B2D5F87B3}"/>
    <dgm:cxn modelId="{FD84D51A-0F6A-8D4B-8A43-C47815583FB5}" type="presOf" srcId="{C9D29F69-00C8-694A-AB12-B2E279120715}" destId="{DEAD14DE-9B2A-EE40-B1FD-2E9394E6219A}" srcOrd="0" destOrd="0" presId="urn:microsoft.com/office/officeart/2005/8/layout/vList2"/>
    <dgm:cxn modelId="{50D12FED-6F9A-F74D-9791-4360E651F37A}" type="presParOf" srcId="{9CA4AB48-E847-A44F-9651-6885491DF591}" destId="{A786E125-4940-1F4D-A461-7B065F6B4248}" srcOrd="0" destOrd="0" presId="urn:microsoft.com/office/officeart/2005/8/layout/vList2"/>
    <dgm:cxn modelId="{F4864EC7-1B49-AA4A-B87C-63E7207FF560}" type="presParOf" srcId="{9CA4AB48-E847-A44F-9651-6885491DF591}" destId="{0C72DDE3-64C4-5549-B877-82188244D7F0}" srcOrd="1" destOrd="0" presId="urn:microsoft.com/office/officeart/2005/8/layout/vList2"/>
    <dgm:cxn modelId="{9BE80AFC-5D51-CD41-9A22-A4DE8863636C}" type="presParOf" srcId="{9CA4AB48-E847-A44F-9651-6885491DF591}" destId="{B4817418-C2B7-4B4E-A0D8-5B7CEB3BC85D}" srcOrd="2" destOrd="0" presId="urn:microsoft.com/office/officeart/2005/8/layout/vList2"/>
    <dgm:cxn modelId="{0D4380D2-6310-004B-AE76-E58A8CA5B4FC}" type="presParOf" srcId="{9CA4AB48-E847-A44F-9651-6885491DF591}" destId="{9BB96954-F3B5-B040-AB47-B7E36813396C}" srcOrd="3" destOrd="0" presId="urn:microsoft.com/office/officeart/2005/8/layout/vList2"/>
    <dgm:cxn modelId="{37519449-97B5-8944-A03F-85D235CBCDC8}" type="presParOf" srcId="{9CA4AB48-E847-A44F-9651-6885491DF591}" destId="{8BDC5676-6A7E-4941-B6A1-CD53955ED67F}" srcOrd="4" destOrd="0" presId="urn:microsoft.com/office/officeart/2005/8/layout/vList2"/>
    <dgm:cxn modelId="{06F006DD-CA83-2B44-89FE-B15F78A9570C}" type="presParOf" srcId="{9CA4AB48-E847-A44F-9651-6885491DF591}" destId="{A46C8769-8135-0F49-B064-5AA5244B859B}" srcOrd="5" destOrd="0" presId="urn:microsoft.com/office/officeart/2005/8/layout/vList2"/>
    <dgm:cxn modelId="{AE4FEA74-E841-5B4B-B2BA-84AC9F3FBF1D}" type="presParOf" srcId="{9CA4AB48-E847-A44F-9651-6885491DF591}" destId="{FBB209DC-8D31-BC49-82DA-A5C2ADDC1038}" srcOrd="6" destOrd="0" presId="urn:microsoft.com/office/officeart/2005/8/layout/vList2"/>
    <dgm:cxn modelId="{7CE38799-AF3A-9144-841E-ACB342FE62AF}" type="presParOf" srcId="{9CA4AB48-E847-A44F-9651-6885491DF591}" destId="{73163E4B-8803-144C-BCFE-5E6066703778}" srcOrd="7" destOrd="0" presId="urn:microsoft.com/office/officeart/2005/8/layout/vList2"/>
    <dgm:cxn modelId="{04E00C7C-8613-FF4F-A005-368189C2B376}" type="presParOf" srcId="{9CA4AB48-E847-A44F-9651-6885491DF591}" destId="{DEAD14DE-9B2A-EE40-B1FD-2E9394E6219A}" srcOrd="8" destOrd="0" presId="urn:microsoft.com/office/officeart/2005/8/layout/vList2"/>
    <dgm:cxn modelId="{D34090D1-291B-1E45-9FCC-5E8F4023263B}" type="presParOf" srcId="{9CA4AB48-E847-A44F-9651-6885491DF591}" destId="{2EE5EE16-91C9-4B4F-B699-72E8BE6E5E07}"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0AEE69-A8B3-45A9-8C06-5315A757FC2A}" type="doc">
      <dgm:prSet loTypeId="urn:microsoft.com/office/officeart/2005/8/layout/venn1" loCatId="relationship" qsTypeId="urn:microsoft.com/office/officeart/2005/8/quickstyle/3d6" qsCatId="3D" csTypeId="urn:microsoft.com/office/officeart/2005/8/colors/accent1_2" csCatId="accent1" phldr="1"/>
      <dgm:spPr/>
    </dgm:pt>
    <dgm:pt modelId="{1C863040-F428-475E-857D-C7A23DF5E7B4}">
      <dgm:prSet phldrT="[Text]" custT="1"/>
      <dgm:spPr/>
      <dgm:t>
        <a:bodyPr/>
        <a:lstStyle/>
        <a:p>
          <a:pPr algn="ctr"/>
          <a:r>
            <a:rPr lang="en-US" sz="3200" dirty="0" smtClean="0"/>
            <a:t>Behavioral   Health in Primary Care  Settings</a:t>
          </a:r>
          <a:endParaRPr lang="en-US" sz="3200" dirty="0"/>
        </a:p>
      </dgm:t>
    </dgm:pt>
    <dgm:pt modelId="{80718241-1CE7-4226-9B8B-18BB9104BA46}" type="parTrans" cxnId="{31E81801-FBB1-4977-BE8B-C40A59B86FA6}">
      <dgm:prSet/>
      <dgm:spPr/>
      <dgm:t>
        <a:bodyPr/>
        <a:lstStyle/>
        <a:p>
          <a:endParaRPr lang="en-US"/>
        </a:p>
      </dgm:t>
    </dgm:pt>
    <dgm:pt modelId="{5F416159-B1FD-412E-A332-F45A48187A33}" type="sibTrans" cxnId="{31E81801-FBB1-4977-BE8B-C40A59B86FA6}">
      <dgm:prSet/>
      <dgm:spPr/>
      <dgm:t>
        <a:bodyPr/>
        <a:lstStyle/>
        <a:p>
          <a:endParaRPr lang="en-US"/>
        </a:p>
      </dgm:t>
    </dgm:pt>
    <dgm:pt modelId="{C0EC60AD-469F-4B02-A141-CCE4C9DC3DA8}">
      <dgm:prSet phldrT="[Text]" custT="1"/>
      <dgm:spPr/>
      <dgm:t>
        <a:bodyPr/>
        <a:lstStyle/>
        <a:p>
          <a:pPr marL="0" indent="0"/>
          <a:r>
            <a:rPr lang="en-US" sz="3200" dirty="0" smtClean="0"/>
            <a:t>Primary Care in Behavioral Health Settings</a:t>
          </a:r>
          <a:endParaRPr lang="en-US" sz="3200" dirty="0"/>
        </a:p>
      </dgm:t>
    </dgm:pt>
    <dgm:pt modelId="{AE2425DD-FC30-454D-8C99-7B0B2750AE29}" type="parTrans" cxnId="{242E148E-2716-41E9-BB62-747D5499C1D0}">
      <dgm:prSet/>
      <dgm:spPr/>
      <dgm:t>
        <a:bodyPr/>
        <a:lstStyle/>
        <a:p>
          <a:endParaRPr lang="en-US"/>
        </a:p>
      </dgm:t>
    </dgm:pt>
    <dgm:pt modelId="{F6D1D4E0-A16A-46EA-8DE5-0FB5201BB6E2}" type="sibTrans" cxnId="{242E148E-2716-41E9-BB62-747D5499C1D0}">
      <dgm:prSet/>
      <dgm:spPr/>
      <dgm:t>
        <a:bodyPr/>
        <a:lstStyle/>
        <a:p>
          <a:endParaRPr lang="en-US"/>
        </a:p>
      </dgm:t>
    </dgm:pt>
    <dgm:pt modelId="{9623B1C9-D7A0-4988-BEE5-941A01B17FDA}" type="pres">
      <dgm:prSet presAssocID="{0B0AEE69-A8B3-45A9-8C06-5315A757FC2A}" presName="compositeShape" presStyleCnt="0">
        <dgm:presLayoutVars>
          <dgm:chMax val="7"/>
          <dgm:dir/>
          <dgm:resizeHandles val="exact"/>
        </dgm:presLayoutVars>
      </dgm:prSet>
      <dgm:spPr/>
    </dgm:pt>
    <dgm:pt modelId="{63E0B7D2-91BE-4948-9F9C-D24702ACF945}" type="pres">
      <dgm:prSet presAssocID="{1C863040-F428-475E-857D-C7A23DF5E7B4}" presName="circ1" presStyleLbl="vennNode1" presStyleIdx="0" presStyleCnt="2" custScaleX="74771" custScaleY="69986" custLinFactNeighborX="10844" custLinFactNeighborY="-3928"/>
      <dgm:spPr/>
      <dgm:t>
        <a:bodyPr/>
        <a:lstStyle/>
        <a:p>
          <a:endParaRPr lang="en-US"/>
        </a:p>
      </dgm:t>
    </dgm:pt>
    <dgm:pt modelId="{B4AE808A-276E-4C5E-8AD7-ED9C184DB0BF}" type="pres">
      <dgm:prSet presAssocID="{1C863040-F428-475E-857D-C7A23DF5E7B4}" presName="circ1Tx" presStyleLbl="revTx" presStyleIdx="0" presStyleCnt="0">
        <dgm:presLayoutVars>
          <dgm:chMax val="0"/>
          <dgm:chPref val="0"/>
          <dgm:bulletEnabled val="1"/>
        </dgm:presLayoutVars>
      </dgm:prSet>
      <dgm:spPr/>
      <dgm:t>
        <a:bodyPr/>
        <a:lstStyle/>
        <a:p>
          <a:endParaRPr lang="en-US"/>
        </a:p>
      </dgm:t>
    </dgm:pt>
    <dgm:pt modelId="{007A0EF7-3F0E-475E-969E-B2D37100072D}" type="pres">
      <dgm:prSet presAssocID="{C0EC60AD-469F-4B02-A141-CCE4C9DC3DA8}" presName="circ2" presStyleLbl="vennNode1" presStyleIdx="1" presStyleCnt="2" custScaleX="77232" custScaleY="66706" custLinFactNeighborX="3249" custLinFactNeighborY="-5445"/>
      <dgm:spPr/>
      <dgm:t>
        <a:bodyPr/>
        <a:lstStyle/>
        <a:p>
          <a:endParaRPr lang="en-US"/>
        </a:p>
      </dgm:t>
    </dgm:pt>
    <dgm:pt modelId="{C161118B-93AF-4F14-AD1F-6A89990F52BE}" type="pres">
      <dgm:prSet presAssocID="{C0EC60AD-469F-4B02-A141-CCE4C9DC3DA8}" presName="circ2Tx" presStyleLbl="revTx" presStyleIdx="0" presStyleCnt="0">
        <dgm:presLayoutVars>
          <dgm:chMax val="0"/>
          <dgm:chPref val="0"/>
          <dgm:bulletEnabled val="1"/>
        </dgm:presLayoutVars>
      </dgm:prSet>
      <dgm:spPr/>
      <dgm:t>
        <a:bodyPr/>
        <a:lstStyle/>
        <a:p>
          <a:endParaRPr lang="en-US"/>
        </a:p>
      </dgm:t>
    </dgm:pt>
  </dgm:ptLst>
  <dgm:cxnLst>
    <dgm:cxn modelId="{C3384D36-0D74-5543-BBE0-C78D19B2E31C}" type="presOf" srcId="{C0EC60AD-469F-4B02-A141-CCE4C9DC3DA8}" destId="{007A0EF7-3F0E-475E-969E-B2D37100072D}" srcOrd="0" destOrd="0" presId="urn:microsoft.com/office/officeart/2005/8/layout/venn1"/>
    <dgm:cxn modelId="{3176E8E6-041F-AD4D-846F-D56321329BD6}" type="presOf" srcId="{1C863040-F428-475E-857D-C7A23DF5E7B4}" destId="{63E0B7D2-91BE-4948-9F9C-D24702ACF945}" srcOrd="0" destOrd="0" presId="urn:microsoft.com/office/officeart/2005/8/layout/venn1"/>
    <dgm:cxn modelId="{58BD0CAD-5BEF-2D4A-9030-A2C40281389A}" type="presOf" srcId="{1C863040-F428-475E-857D-C7A23DF5E7B4}" destId="{B4AE808A-276E-4C5E-8AD7-ED9C184DB0BF}" srcOrd="1" destOrd="0" presId="urn:microsoft.com/office/officeart/2005/8/layout/venn1"/>
    <dgm:cxn modelId="{FB63EFBA-6E14-3D47-BECB-DDABBBBCC99A}" type="presOf" srcId="{C0EC60AD-469F-4B02-A141-CCE4C9DC3DA8}" destId="{C161118B-93AF-4F14-AD1F-6A89990F52BE}" srcOrd="1" destOrd="0" presId="urn:microsoft.com/office/officeart/2005/8/layout/venn1"/>
    <dgm:cxn modelId="{31E81801-FBB1-4977-BE8B-C40A59B86FA6}" srcId="{0B0AEE69-A8B3-45A9-8C06-5315A757FC2A}" destId="{1C863040-F428-475E-857D-C7A23DF5E7B4}" srcOrd="0" destOrd="0" parTransId="{80718241-1CE7-4226-9B8B-18BB9104BA46}" sibTransId="{5F416159-B1FD-412E-A332-F45A48187A33}"/>
    <dgm:cxn modelId="{957C113B-8ED4-824D-B812-63DCCEB528F7}" type="presOf" srcId="{0B0AEE69-A8B3-45A9-8C06-5315A757FC2A}" destId="{9623B1C9-D7A0-4988-BEE5-941A01B17FDA}" srcOrd="0" destOrd="0" presId="urn:microsoft.com/office/officeart/2005/8/layout/venn1"/>
    <dgm:cxn modelId="{242E148E-2716-41E9-BB62-747D5499C1D0}" srcId="{0B0AEE69-A8B3-45A9-8C06-5315A757FC2A}" destId="{C0EC60AD-469F-4B02-A141-CCE4C9DC3DA8}" srcOrd="1" destOrd="0" parTransId="{AE2425DD-FC30-454D-8C99-7B0B2750AE29}" sibTransId="{F6D1D4E0-A16A-46EA-8DE5-0FB5201BB6E2}"/>
    <dgm:cxn modelId="{E2741535-699E-3845-AC40-05DB09139817}" type="presParOf" srcId="{9623B1C9-D7A0-4988-BEE5-941A01B17FDA}" destId="{63E0B7D2-91BE-4948-9F9C-D24702ACF945}" srcOrd="0" destOrd="0" presId="urn:microsoft.com/office/officeart/2005/8/layout/venn1"/>
    <dgm:cxn modelId="{2C131E21-4EC7-8943-AA9D-4DD1347DDA96}" type="presParOf" srcId="{9623B1C9-D7A0-4988-BEE5-941A01B17FDA}" destId="{B4AE808A-276E-4C5E-8AD7-ED9C184DB0BF}" srcOrd="1" destOrd="0" presId="urn:microsoft.com/office/officeart/2005/8/layout/venn1"/>
    <dgm:cxn modelId="{BF52B000-5074-3247-B3B1-2FFF6563D541}" type="presParOf" srcId="{9623B1C9-D7A0-4988-BEE5-941A01B17FDA}" destId="{007A0EF7-3F0E-475E-969E-B2D37100072D}" srcOrd="2" destOrd="0" presId="urn:microsoft.com/office/officeart/2005/8/layout/venn1"/>
    <dgm:cxn modelId="{225CB25E-130F-2143-9C4F-B66AE53813A9}" type="presParOf" srcId="{9623B1C9-D7A0-4988-BEE5-941A01B17FDA}" destId="{C161118B-93AF-4F14-AD1F-6A89990F52B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FFBF22-00C6-4BBA-AF6A-6FC1D5CB0C57}" type="doc">
      <dgm:prSet loTypeId="urn:microsoft.com/office/officeart/2005/8/layout/hProcess9" loCatId="process" qsTypeId="urn:microsoft.com/office/officeart/2005/8/quickstyle/simple1" qsCatId="simple" csTypeId="urn:microsoft.com/office/officeart/2005/8/colors/accent1_2" csCatId="accent1" phldr="1"/>
      <dgm:spPr/>
    </dgm:pt>
    <dgm:pt modelId="{DEB2F93B-C3E8-4816-AE5B-64EEABB9A139}">
      <dgm:prSet phldrT="[Text]"/>
      <dgm:spPr>
        <a:solidFill>
          <a:srgbClr val="990000"/>
        </a:solidFill>
      </dgm:spPr>
      <dgm:t>
        <a:bodyPr/>
        <a:lstStyle/>
        <a:p>
          <a:r>
            <a:rPr lang="en-US" b="1" dirty="0" smtClean="0">
              <a:solidFill>
                <a:schemeClr val="bg1"/>
              </a:solidFill>
            </a:rPr>
            <a:t>COORDINATION</a:t>
          </a:r>
        </a:p>
        <a:p>
          <a:r>
            <a:rPr lang="en-US" dirty="0" smtClean="0"/>
            <a:t>We discuss patients, exchange information if needed</a:t>
          </a:r>
        </a:p>
        <a:p>
          <a:r>
            <a:rPr lang="en-US" dirty="0" smtClean="0"/>
            <a:t>Collaboration from a distance</a:t>
          </a:r>
          <a:endParaRPr lang="en-US" dirty="0"/>
        </a:p>
      </dgm:t>
    </dgm:pt>
    <dgm:pt modelId="{A08DB1FD-6C46-4F22-AD90-1BB84C58A80B}" type="parTrans" cxnId="{F7CD08B6-E0A0-438E-8C79-98429487946C}">
      <dgm:prSet/>
      <dgm:spPr/>
      <dgm:t>
        <a:bodyPr/>
        <a:lstStyle/>
        <a:p>
          <a:endParaRPr lang="en-US"/>
        </a:p>
      </dgm:t>
    </dgm:pt>
    <dgm:pt modelId="{7741772C-D133-4704-B97C-EFA738E32FAA}" type="sibTrans" cxnId="{F7CD08B6-E0A0-438E-8C79-98429487946C}">
      <dgm:prSet/>
      <dgm:spPr/>
      <dgm:t>
        <a:bodyPr/>
        <a:lstStyle/>
        <a:p>
          <a:endParaRPr lang="en-US"/>
        </a:p>
      </dgm:t>
    </dgm:pt>
    <dgm:pt modelId="{08F4F262-AE5C-43E2-8962-BE9C200A85AA}">
      <dgm:prSet phldrT="[Text]"/>
      <dgm:spPr>
        <a:solidFill>
          <a:srgbClr val="990000"/>
        </a:solidFill>
      </dgm:spPr>
      <dgm:t>
        <a:bodyPr/>
        <a:lstStyle/>
        <a:p>
          <a:r>
            <a:rPr lang="en-US" b="1" dirty="0" smtClean="0">
              <a:solidFill>
                <a:schemeClr val="bg1"/>
              </a:solidFill>
            </a:rPr>
            <a:t>CO-LOCATION</a:t>
          </a:r>
        </a:p>
        <a:p>
          <a:r>
            <a:rPr lang="en-US" dirty="0" smtClean="0"/>
            <a:t>We are in the same facility, may share some functions/staffing, discuss patients </a:t>
          </a:r>
        </a:p>
        <a:p>
          <a:endParaRPr lang="en-US" dirty="0"/>
        </a:p>
      </dgm:t>
    </dgm:pt>
    <dgm:pt modelId="{58A1B5B9-A866-43FB-B95F-B78EF9B0F4F6}" type="parTrans" cxnId="{A85AE283-F347-4CC6-AAEC-2CAA7A105930}">
      <dgm:prSet/>
      <dgm:spPr/>
      <dgm:t>
        <a:bodyPr/>
        <a:lstStyle/>
        <a:p>
          <a:endParaRPr lang="en-US"/>
        </a:p>
      </dgm:t>
    </dgm:pt>
    <dgm:pt modelId="{BF516FDB-5C4B-47B7-A25D-778E468F0A42}" type="sibTrans" cxnId="{A85AE283-F347-4CC6-AAEC-2CAA7A105930}">
      <dgm:prSet/>
      <dgm:spPr/>
      <dgm:t>
        <a:bodyPr/>
        <a:lstStyle/>
        <a:p>
          <a:endParaRPr lang="en-US"/>
        </a:p>
      </dgm:t>
    </dgm:pt>
    <dgm:pt modelId="{34AEA188-D166-4E9E-9170-689549EAD5AF}">
      <dgm:prSet phldrT="[Text]"/>
      <dgm:spPr>
        <a:solidFill>
          <a:srgbClr val="990000"/>
        </a:solidFill>
      </dgm:spPr>
      <dgm:t>
        <a:bodyPr/>
        <a:lstStyle/>
        <a:p>
          <a:r>
            <a:rPr lang="en-US" b="1" dirty="0" smtClean="0">
              <a:solidFill>
                <a:schemeClr val="bg1"/>
              </a:solidFill>
            </a:rPr>
            <a:t>INTEGRATION</a:t>
          </a:r>
        </a:p>
        <a:p>
          <a:r>
            <a:rPr lang="en-US" dirty="0" smtClean="0"/>
            <a:t>System–wide transformation, merged practice, frequent communication as a team</a:t>
          </a:r>
          <a:endParaRPr lang="en-US" dirty="0"/>
        </a:p>
      </dgm:t>
    </dgm:pt>
    <dgm:pt modelId="{875CDC36-E14B-452A-969B-8F346027BCD0}" type="parTrans" cxnId="{5FC9602B-238B-44FC-B5DC-EE559A544E5B}">
      <dgm:prSet/>
      <dgm:spPr/>
      <dgm:t>
        <a:bodyPr/>
        <a:lstStyle/>
        <a:p>
          <a:endParaRPr lang="en-US"/>
        </a:p>
      </dgm:t>
    </dgm:pt>
    <dgm:pt modelId="{FBB35CA8-01D7-49D6-B43B-110F95C7E09C}" type="sibTrans" cxnId="{5FC9602B-238B-44FC-B5DC-EE559A544E5B}">
      <dgm:prSet/>
      <dgm:spPr/>
      <dgm:t>
        <a:bodyPr/>
        <a:lstStyle/>
        <a:p>
          <a:endParaRPr lang="en-US"/>
        </a:p>
      </dgm:t>
    </dgm:pt>
    <dgm:pt modelId="{8E98FCA0-E9BC-43C3-BE59-9B2B51017CDC}" type="pres">
      <dgm:prSet presAssocID="{C8FFBF22-00C6-4BBA-AF6A-6FC1D5CB0C57}" presName="CompostProcess" presStyleCnt="0">
        <dgm:presLayoutVars>
          <dgm:dir/>
          <dgm:resizeHandles val="exact"/>
        </dgm:presLayoutVars>
      </dgm:prSet>
      <dgm:spPr/>
    </dgm:pt>
    <dgm:pt modelId="{6E83D992-DFC3-4137-BEA9-1152C4E765FB}" type="pres">
      <dgm:prSet presAssocID="{C8FFBF22-00C6-4BBA-AF6A-6FC1D5CB0C57}" presName="arrow" presStyleLbl="bgShp" presStyleIdx="0" presStyleCnt="1" custScaleY="90661" custLinFactNeighborX="-2696" custLinFactNeighborY="-1399"/>
      <dgm:spPr>
        <a:solidFill>
          <a:srgbClr val="E4B94E"/>
        </a:solidFill>
      </dgm:spPr>
    </dgm:pt>
    <dgm:pt modelId="{A1AC0496-95ED-4E60-940A-AA4B22566545}" type="pres">
      <dgm:prSet presAssocID="{C8FFBF22-00C6-4BBA-AF6A-6FC1D5CB0C57}" presName="linearProcess" presStyleCnt="0"/>
      <dgm:spPr/>
    </dgm:pt>
    <dgm:pt modelId="{EFD28910-5AE4-470A-9CDC-25A46E82937F}" type="pres">
      <dgm:prSet presAssocID="{DEB2F93B-C3E8-4816-AE5B-64EEABB9A139}" presName="textNode" presStyleLbl="node1" presStyleIdx="0" presStyleCnt="3" custScaleY="123551">
        <dgm:presLayoutVars>
          <dgm:bulletEnabled val="1"/>
        </dgm:presLayoutVars>
      </dgm:prSet>
      <dgm:spPr/>
      <dgm:t>
        <a:bodyPr/>
        <a:lstStyle/>
        <a:p>
          <a:endParaRPr lang="en-US"/>
        </a:p>
      </dgm:t>
    </dgm:pt>
    <dgm:pt modelId="{B20FDD78-4E50-4D02-8A64-4EFB4C77C0CE}" type="pres">
      <dgm:prSet presAssocID="{7741772C-D133-4704-B97C-EFA738E32FAA}" presName="sibTrans" presStyleCnt="0"/>
      <dgm:spPr/>
    </dgm:pt>
    <dgm:pt modelId="{CBC1CA6F-E837-4274-8559-9F67982CB22F}" type="pres">
      <dgm:prSet presAssocID="{08F4F262-AE5C-43E2-8962-BE9C200A85AA}" presName="textNode" presStyleLbl="node1" presStyleIdx="1" presStyleCnt="3" custScaleY="123551">
        <dgm:presLayoutVars>
          <dgm:bulletEnabled val="1"/>
        </dgm:presLayoutVars>
      </dgm:prSet>
      <dgm:spPr/>
      <dgm:t>
        <a:bodyPr/>
        <a:lstStyle/>
        <a:p>
          <a:endParaRPr lang="en-US"/>
        </a:p>
      </dgm:t>
    </dgm:pt>
    <dgm:pt modelId="{CC1FAFCE-1860-456D-97E3-DA146F67300E}" type="pres">
      <dgm:prSet presAssocID="{BF516FDB-5C4B-47B7-A25D-778E468F0A42}" presName="sibTrans" presStyleCnt="0"/>
      <dgm:spPr/>
    </dgm:pt>
    <dgm:pt modelId="{7448819E-5FE9-4B25-906E-3E0B1A8FF628}" type="pres">
      <dgm:prSet presAssocID="{34AEA188-D166-4E9E-9170-689549EAD5AF}" presName="textNode" presStyleLbl="node1" presStyleIdx="2" presStyleCnt="3" custScaleY="123551">
        <dgm:presLayoutVars>
          <dgm:bulletEnabled val="1"/>
        </dgm:presLayoutVars>
      </dgm:prSet>
      <dgm:spPr/>
      <dgm:t>
        <a:bodyPr/>
        <a:lstStyle/>
        <a:p>
          <a:endParaRPr lang="en-US"/>
        </a:p>
      </dgm:t>
    </dgm:pt>
  </dgm:ptLst>
  <dgm:cxnLst>
    <dgm:cxn modelId="{C19FCA18-DC59-F445-AE9E-B903A80E20F4}" type="presOf" srcId="{34AEA188-D166-4E9E-9170-689549EAD5AF}" destId="{7448819E-5FE9-4B25-906E-3E0B1A8FF628}" srcOrd="0" destOrd="0" presId="urn:microsoft.com/office/officeart/2005/8/layout/hProcess9"/>
    <dgm:cxn modelId="{5FC9602B-238B-44FC-B5DC-EE559A544E5B}" srcId="{C8FFBF22-00C6-4BBA-AF6A-6FC1D5CB0C57}" destId="{34AEA188-D166-4E9E-9170-689549EAD5AF}" srcOrd="2" destOrd="0" parTransId="{875CDC36-E14B-452A-969B-8F346027BCD0}" sibTransId="{FBB35CA8-01D7-49D6-B43B-110F95C7E09C}"/>
    <dgm:cxn modelId="{A85AE283-F347-4CC6-AAEC-2CAA7A105930}" srcId="{C8FFBF22-00C6-4BBA-AF6A-6FC1D5CB0C57}" destId="{08F4F262-AE5C-43E2-8962-BE9C200A85AA}" srcOrd="1" destOrd="0" parTransId="{58A1B5B9-A866-43FB-B95F-B78EF9B0F4F6}" sibTransId="{BF516FDB-5C4B-47B7-A25D-778E468F0A42}"/>
    <dgm:cxn modelId="{E8ECEB4E-AE89-F447-A799-B1A43E80653A}" type="presOf" srcId="{08F4F262-AE5C-43E2-8962-BE9C200A85AA}" destId="{CBC1CA6F-E837-4274-8559-9F67982CB22F}" srcOrd="0" destOrd="0" presId="urn:microsoft.com/office/officeart/2005/8/layout/hProcess9"/>
    <dgm:cxn modelId="{0CF40DD0-4EA2-934D-9252-ED25E04010BB}" type="presOf" srcId="{C8FFBF22-00C6-4BBA-AF6A-6FC1D5CB0C57}" destId="{8E98FCA0-E9BC-43C3-BE59-9B2B51017CDC}" srcOrd="0" destOrd="0" presId="urn:microsoft.com/office/officeart/2005/8/layout/hProcess9"/>
    <dgm:cxn modelId="{BF49D647-2F68-C04E-A91D-1D093E68397C}" type="presOf" srcId="{DEB2F93B-C3E8-4816-AE5B-64EEABB9A139}" destId="{EFD28910-5AE4-470A-9CDC-25A46E82937F}" srcOrd="0" destOrd="0" presId="urn:microsoft.com/office/officeart/2005/8/layout/hProcess9"/>
    <dgm:cxn modelId="{F7CD08B6-E0A0-438E-8C79-98429487946C}" srcId="{C8FFBF22-00C6-4BBA-AF6A-6FC1D5CB0C57}" destId="{DEB2F93B-C3E8-4816-AE5B-64EEABB9A139}" srcOrd="0" destOrd="0" parTransId="{A08DB1FD-6C46-4F22-AD90-1BB84C58A80B}" sibTransId="{7741772C-D133-4704-B97C-EFA738E32FAA}"/>
    <dgm:cxn modelId="{CDC24651-E1F9-BF4A-8409-FEC9483DF219}" type="presParOf" srcId="{8E98FCA0-E9BC-43C3-BE59-9B2B51017CDC}" destId="{6E83D992-DFC3-4137-BEA9-1152C4E765FB}" srcOrd="0" destOrd="0" presId="urn:microsoft.com/office/officeart/2005/8/layout/hProcess9"/>
    <dgm:cxn modelId="{4D47FE18-F339-6D4F-840D-BED037B487AF}" type="presParOf" srcId="{8E98FCA0-E9BC-43C3-BE59-9B2B51017CDC}" destId="{A1AC0496-95ED-4E60-940A-AA4B22566545}" srcOrd="1" destOrd="0" presId="urn:microsoft.com/office/officeart/2005/8/layout/hProcess9"/>
    <dgm:cxn modelId="{6D4D03A0-CF60-2045-91B2-C9FE7714EB48}" type="presParOf" srcId="{A1AC0496-95ED-4E60-940A-AA4B22566545}" destId="{EFD28910-5AE4-470A-9CDC-25A46E82937F}" srcOrd="0" destOrd="0" presId="urn:microsoft.com/office/officeart/2005/8/layout/hProcess9"/>
    <dgm:cxn modelId="{929A65F0-8CA1-1843-BBE7-74BDDE82BF06}" type="presParOf" srcId="{A1AC0496-95ED-4E60-940A-AA4B22566545}" destId="{B20FDD78-4E50-4D02-8A64-4EFB4C77C0CE}" srcOrd="1" destOrd="0" presId="urn:microsoft.com/office/officeart/2005/8/layout/hProcess9"/>
    <dgm:cxn modelId="{C365216E-9CE2-4149-9080-02B99CED7A39}" type="presParOf" srcId="{A1AC0496-95ED-4E60-940A-AA4B22566545}" destId="{CBC1CA6F-E837-4274-8559-9F67982CB22F}" srcOrd="2" destOrd="0" presId="urn:microsoft.com/office/officeart/2005/8/layout/hProcess9"/>
    <dgm:cxn modelId="{7A464C69-C1A3-F84D-87E2-315A3E3FE732}" type="presParOf" srcId="{A1AC0496-95ED-4E60-940A-AA4B22566545}" destId="{CC1FAFCE-1860-456D-97E3-DA146F67300E}" srcOrd="3" destOrd="0" presId="urn:microsoft.com/office/officeart/2005/8/layout/hProcess9"/>
    <dgm:cxn modelId="{32A06D4E-F1A7-0E47-B7CB-3654B42B9004}" type="presParOf" srcId="{A1AC0496-95ED-4E60-940A-AA4B22566545}" destId="{7448819E-5FE9-4B25-906E-3E0B1A8FF62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A5F09A-305F-544F-A6A2-6B07B2FBAB0B}"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7FB6D573-F6D8-9547-8FDF-660C5726F6FE}">
      <dgm:prSet phldrT="[Text]"/>
      <dgm:spPr>
        <a:solidFill>
          <a:schemeClr val="tx2">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Patient-Centered Care Teams</a:t>
          </a:r>
          <a:endParaRPr lang="en-US" dirty="0"/>
        </a:p>
      </dgm:t>
    </dgm:pt>
    <dgm:pt modelId="{FC65EBAB-EA33-6449-B90D-4B866CB857E5}" type="parTrans" cxnId="{6B1D52E0-2BCF-C844-A16D-9D2CC201D982}">
      <dgm:prSet/>
      <dgm:spPr/>
      <dgm:t>
        <a:bodyPr/>
        <a:lstStyle/>
        <a:p>
          <a:endParaRPr lang="en-US"/>
        </a:p>
      </dgm:t>
    </dgm:pt>
    <dgm:pt modelId="{DC5DC885-E4ED-E740-82BE-23E79F16D7B3}" type="sibTrans" cxnId="{6B1D52E0-2BCF-C844-A16D-9D2CC201D982}">
      <dgm:prSet/>
      <dgm:spPr/>
      <dgm:t>
        <a:bodyPr/>
        <a:lstStyle/>
        <a:p>
          <a:endParaRPr lang="en-US"/>
        </a:p>
      </dgm:t>
    </dgm:pt>
    <dgm:pt modelId="{C6A89F72-67D4-6340-9CD0-6511F7B881E8}">
      <dgm:prSet phldrT="[Text]"/>
      <dgm:spPr/>
      <dgm:t>
        <a:bodyPr/>
        <a:lstStyle/>
        <a:p>
          <a:r>
            <a:rPr lang="en-US" u="none" dirty="0" smtClean="0"/>
            <a:t>Team-based care: effective collaboration </a:t>
          </a:r>
          <a:r>
            <a:rPr lang="en-US" dirty="0" smtClean="0"/>
            <a:t>between PCPs and behavioral health providers.</a:t>
          </a:r>
          <a:endParaRPr lang="en-US" dirty="0"/>
        </a:p>
      </dgm:t>
    </dgm:pt>
    <dgm:pt modelId="{5061238F-CCE7-8F40-A46B-F326B124D5F0}" type="parTrans" cxnId="{D9D205F6-AF6C-984A-961B-E451914BB10B}">
      <dgm:prSet/>
      <dgm:spPr/>
      <dgm:t>
        <a:bodyPr/>
        <a:lstStyle/>
        <a:p>
          <a:endParaRPr lang="en-US"/>
        </a:p>
      </dgm:t>
    </dgm:pt>
    <dgm:pt modelId="{A3850D24-374B-C74D-9404-1ACA56BCB6F8}" type="sibTrans" cxnId="{D9D205F6-AF6C-984A-961B-E451914BB10B}">
      <dgm:prSet/>
      <dgm:spPr/>
      <dgm:t>
        <a:bodyPr/>
        <a:lstStyle/>
        <a:p>
          <a:endParaRPr lang="en-US"/>
        </a:p>
      </dgm:t>
    </dgm:pt>
    <dgm:pt modelId="{03E75DEE-52B6-1A43-B654-B2A329068FEA}">
      <dgm:prSet phldrT="[Text]"/>
      <dgm:spPr>
        <a:solidFill>
          <a:schemeClr val="tx2">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Measurement-Based Treatment to Target</a:t>
          </a:r>
          <a:endParaRPr lang="en-US" dirty="0"/>
        </a:p>
      </dgm:t>
    </dgm:pt>
    <dgm:pt modelId="{3C102591-C594-AB47-806E-4EA234A49CC7}" type="parTrans" cxnId="{A49E33CE-25A3-B44E-8250-60C37ED54AA2}">
      <dgm:prSet/>
      <dgm:spPr/>
      <dgm:t>
        <a:bodyPr/>
        <a:lstStyle/>
        <a:p>
          <a:endParaRPr lang="en-US"/>
        </a:p>
      </dgm:t>
    </dgm:pt>
    <dgm:pt modelId="{2E9CDFEF-1C91-C54A-8EBB-96C935C2FBDA}" type="sibTrans" cxnId="{A49E33CE-25A3-B44E-8250-60C37ED54AA2}">
      <dgm:prSet/>
      <dgm:spPr/>
      <dgm:t>
        <a:bodyPr/>
        <a:lstStyle/>
        <a:p>
          <a:endParaRPr lang="en-US"/>
        </a:p>
      </dgm:t>
    </dgm:pt>
    <dgm:pt modelId="{51CC6FA5-E7A8-C440-B127-4D2C97A2E7E3}">
      <dgm:prSet phldrT="[Text]"/>
      <dgm:spPr>
        <a:solidFill>
          <a:schemeClr val="tx2">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mtClean="0"/>
            <a:t>Population-Based Care</a:t>
          </a:r>
          <a:endParaRPr lang="en-US" dirty="0"/>
        </a:p>
      </dgm:t>
    </dgm:pt>
    <dgm:pt modelId="{949D6070-E706-3A4E-8F76-67B7DC9C4AB5}" type="parTrans" cxnId="{13E0C84D-42A6-EC4F-B034-9C23DC2FE87D}">
      <dgm:prSet/>
      <dgm:spPr/>
      <dgm:t>
        <a:bodyPr/>
        <a:lstStyle/>
        <a:p>
          <a:endParaRPr lang="en-US"/>
        </a:p>
      </dgm:t>
    </dgm:pt>
    <dgm:pt modelId="{2F31C858-6DF7-B84E-84DE-3D3B2D5F87B3}" type="sibTrans" cxnId="{13E0C84D-42A6-EC4F-B034-9C23DC2FE87D}">
      <dgm:prSet/>
      <dgm:spPr/>
      <dgm:t>
        <a:bodyPr/>
        <a:lstStyle/>
        <a:p>
          <a:endParaRPr lang="en-US"/>
        </a:p>
      </dgm:t>
    </dgm:pt>
    <dgm:pt modelId="{C92F84E8-4EB2-7847-A960-B2F7FF7C9C14}">
      <dgm:prSet phldrT="[Text]"/>
      <dgm:spPr/>
      <dgm:t>
        <a:bodyPr/>
        <a:lstStyle/>
        <a:p>
          <a:r>
            <a:rPr lang="en-US" dirty="0" smtClean="0"/>
            <a:t>Behavioral health patients tracked in a registry: no one “falls through the cracks.”</a:t>
          </a:r>
          <a:endParaRPr lang="en-US" dirty="0"/>
        </a:p>
      </dgm:t>
    </dgm:pt>
    <dgm:pt modelId="{7AEA1709-E7B6-1C46-98A6-B4A873880D7D}" type="parTrans" cxnId="{D575F7E2-667B-F74A-95E9-4AF20289D864}">
      <dgm:prSet/>
      <dgm:spPr/>
      <dgm:t>
        <a:bodyPr/>
        <a:lstStyle/>
        <a:p>
          <a:endParaRPr lang="en-US"/>
        </a:p>
      </dgm:t>
    </dgm:pt>
    <dgm:pt modelId="{6922CE94-F41C-3649-BB91-0CE44E2AF339}" type="sibTrans" cxnId="{D575F7E2-667B-F74A-95E9-4AF20289D864}">
      <dgm:prSet/>
      <dgm:spPr/>
      <dgm:t>
        <a:bodyPr/>
        <a:lstStyle/>
        <a:p>
          <a:endParaRPr lang="en-US"/>
        </a:p>
      </dgm:t>
    </dgm:pt>
    <dgm:pt modelId="{2B5427C4-11E6-4546-8E76-6B81AB5AF592}">
      <dgm:prSet phldrT="[Text]"/>
      <dgm:spPr/>
      <dgm:t>
        <a:bodyPr/>
        <a:lstStyle/>
        <a:p>
          <a:r>
            <a:rPr lang="en-US" dirty="0" smtClean="0"/>
            <a:t>Measurable treatment goals clearly defined and tracked for each patient.</a:t>
          </a:r>
          <a:endParaRPr lang="en-US" dirty="0"/>
        </a:p>
      </dgm:t>
    </dgm:pt>
    <dgm:pt modelId="{582AD744-0C2B-524D-94C1-6B9A85D2B07D}" type="parTrans" cxnId="{D7E2EF42-0F21-3E46-BA7C-84BCA9CC287D}">
      <dgm:prSet/>
      <dgm:spPr/>
      <dgm:t>
        <a:bodyPr/>
        <a:lstStyle/>
        <a:p>
          <a:endParaRPr lang="en-US"/>
        </a:p>
      </dgm:t>
    </dgm:pt>
    <dgm:pt modelId="{1141871B-4C2C-E34E-93E3-E888EC7837CA}" type="sibTrans" cxnId="{D7E2EF42-0F21-3E46-BA7C-84BCA9CC287D}">
      <dgm:prSet/>
      <dgm:spPr/>
      <dgm:t>
        <a:bodyPr/>
        <a:lstStyle/>
        <a:p>
          <a:endParaRPr lang="en-US"/>
        </a:p>
      </dgm:t>
    </dgm:pt>
    <dgm:pt modelId="{1CB5E95F-E802-934D-826A-9F77E31B8AD1}">
      <dgm:prSet phldrT="[Text]"/>
      <dgm:spPr/>
      <dgm:t>
        <a:bodyPr/>
        <a:lstStyle/>
        <a:p>
          <a:r>
            <a:rPr lang="en-US" dirty="0" smtClean="0"/>
            <a:t>Treatments are evidence-based.					 </a:t>
          </a:r>
          <a:endParaRPr lang="en-US" dirty="0"/>
        </a:p>
      </dgm:t>
    </dgm:pt>
    <dgm:pt modelId="{B982FF44-3F90-2249-BEF0-BE3980442B10}" type="parTrans" cxnId="{4E14AF79-BCAC-F443-ABE0-1E8BA400F96E}">
      <dgm:prSet/>
      <dgm:spPr/>
      <dgm:t>
        <a:bodyPr/>
        <a:lstStyle/>
        <a:p>
          <a:endParaRPr lang="en-US"/>
        </a:p>
      </dgm:t>
    </dgm:pt>
    <dgm:pt modelId="{0AF930F8-B56C-7E4D-A302-DFB1A0C69A1D}" type="sibTrans" cxnId="{4E14AF79-BCAC-F443-ABE0-1E8BA400F96E}">
      <dgm:prSet/>
      <dgm:spPr/>
      <dgm:t>
        <a:bodyPr/>
        <a:lstStyle/>
        <a:p>
          <a:endParaRPr lang="en-US"/>
        </a:p>
      </dgm:t>
    </dgm:pt>
    <dgm:pt modelId="{D7A8589C-B0B4-453B-BCE0-4591CB3EAD5B}">
      <dgm:prSet phldrT="[Text]"/>
      <dgm:spPr/>
      <dgm:t>
        <a:bodyPr/>
        <a:lstStyle/>
        <a:p>
          <a:r>
            <a:rPr lang="en-US" dirty="0" smtClean="0"/>
            <a:t>Treatments are actively changed until the clinical goals are achieved.</a:t>
          </a:r>
          <a:endParaRPr lang="en-US" dirty="0"/>
        </a:p>
      </dgm:t>
    </dgm:pt>
    <dgm:pt modelId="{DDB32051-456F-42FC-B4C3-8BE66A160C21}" type="parTrans" cxnId="{06A9B060-AA4B-430D-BBCE-761648195C2D}">
      <dgm:prSet/>
      <dgm:spPr/>
      <dgm:t>
        <a:bodyPr/>
        <a:lstStyle/>
        <a:p>
          <a:endParaRPr lang="en-US"/>
        </a:p>
      </dgm:t>
    </dgm:pt>
    <dgm:pt modelId="{7FE059C0-04FA-4578-84CD-EB348D4EA82B}" type="sibTrans" cxnId="{06A9B060-AA4B-430D-BBCE-761648195C2D}">
      <dgm:prSet/>
      <dgm:spPr/>
      <dgm:t>
        <a:bodyPr/>
        <a:lstStyle/>
        <a:p>
          <a:endParaRPr lang="en-US"/>
        </a:p>
      </dgm:t>
    </dgm:pt>
    <dgm:pt modelId="{5F654369-38C4-40AC-AC2E-AEFA582DBA76}">
      <dgm:prSet phldrT="[Text]"/>
      <dgm:spPr/>
      <dgm:t>
        <a:bodyPr/>
        <a:lstStyle/>
        <a:p>
          <a:r>
            <a:rPr lang="en-US" dirty="0" smtClean="0"/>
            <a:t>Nurses, social workers, psychologists, psychiatrists, licensed counselors, pharmacists, and medical assistants can all play an important role. </a:t>
          </a:r>
          <a:endParaRPr lang="en-US" b="1" i="1" dirty="0"/>
        </a:p>
      </dgm:t>
    </dgm:pt>
    <dgm:pt modelId="{EABE619E-61DC-452C-A9BB-075BDE574ABC}" type="parTrans" cxnId="{9625ACB4-5444-42B3-8B30-BEEAAEB12649}">
      <dgm:prSet/>
      <dgm:spPr/>
      <dgm:t>
        <a:bodyPr/>
        <a:lstStyle/>
        <a:p>
          <a:endParaRPr lang="en-US"/>
        </a:p>
      </dgm:t>
    </dgm:pt>
    <dgm:pt modelId="{CABD90E5-3EAA-4A48-A187-6979898969BF}" type="sibTrans" cxnId="{9625ACB4-5444-42B3-8B30-BEEAAEB12649}">
      <dgm:prSet/>
      <dgm:spPr/>
      <dgm:t>
        <a:bodyPr/>
        <a:lstStyle/>
        <a:p>
          <a:endParaRPr lang="en-US"/>
        </a:p>
      </dgm:t>
    </dgm:pt>
    <dgm:pt modelId="{EC0D09C9-D477-8742-8EEB-A686E14B0B54}">
      <dgm:prSet phldrT="[Text]"/>
      <dgm:spPr>
        <a:solidFill>
          <a:schemeClr val="tx2">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mtClean="0"/>
            <a:t>Evidence-Based Care</a:t>
          </a:r>
          <a:endParaRPr lang="en-US" dirty="0"/>
        </a:p>
      </dgm:t>
    </dgm:pt>
    <dgm:pt modelId="{B84670EE-2B04-C84C-940F-6923749B9036}" type="sibTrans" cxnId="{059D0EF0-8E9C-E742-A049-BA64D79CF500}">
      <dgm:prSet/>
      <dgm:spPr/>
      <dgm:t>
        <a:bodyPr/>
        <a:lstStyle/>
        <a:p>
          <a:endParaRPr lang="en-US"/>
        </a:p>
      </dgm:t>
    </dgm:pt>
    <dgm:pt modelId="{BEB7CD2E-885B-3C42-96BD-C21F2C569627}" type="parTrans" cxnId="{059D0EF0-8E9C-E742-A049-BA64D79CF500}">
      <dgm:prSet/>
      <dgm:spPr/>
      <dgm:t>
        <a:bodyPr/>
        <a:lstStyle/>
        <a:p>
          <a:endParaRPr lang="en-US"/>
        </a:p>
      </dgm:t>
    </dgm:pt>
    <dgm:pt modelId="{9CA4AB48-E847-A44F-9651-6885491DF591}" type="pres">
      <dgm:prSet presAssocID="{25A5F09A-305F-544F-A6A2-6B07B2FBAB0B}" presName="linear" presStyleCnt="0">
        <dgm:presLayoutVars>
          <dgm:animLvl val="lvl"/>
          <dgm:resizeHandles val="exact"/>
        </dgm:presLayoutVars>
      </dgm:prSet>
      <dgm:spPr/>
      <dgm:t>
        <a:bodyPr/>
        <a:lstStyle/>
        <a:p>
          <a:endParaRPr lang="en-US"/>
        </a:p>
      </dgm:t>
    </dgm:pt>
    <dgm:pt modelId="{A786E125-4940-1F4D-A461-7B065F6B4248}" type="pres">
      <dgm:prSet presAssocID="{7FB6D573-F6D8-9547-8FDF-660C5726F6FE}" presName="parentText" presStyleLbl="node1" presStyleIdx="0" presStyleCnt="4" custScaleY="101230">
        <dgm:presLayoutVars>
          <dgm:chMax val="0"/>
          <dgm:bulletEnabled val="1"/>
        </dgm:presLayoutVars>
      </dgm:prSet>
      <dgm:spPr/>
      <dgm:t>
        <a:bodyPr/>
        <a:lstStyle/>
        <a:p>
          <a:endParaRPr lang="en-US"/>
        </a:p>
      </dgm:t>
    </dgm:pt>
    <dgm:pt modelId="{0C72DDE3-64C4-5549-B877-82188244D7F0}" type="pres">
      <dgm:prSet presAssocID="{7FB6D573-F6D8-9547-8FDF-660C5726F6FE}" presName="childText" presStyleLbl="revTx" presStyleIdx="0" presStyleCnt="4">
        <dgm:presLayoutVars>
          <dgm:bulletEnabled val="1"/>
        </dgm:presLayoutVars>
      </dgm:prSet>
      <dgm:spPr/>
      <dgm:t>
        <a:bodyPr/>
        <a:lstStyle/>
        <a:p>
          <a:endParaRPr lang="en-US"/>
        </a:p>
      </dgm:t>
    </dgm:pt>
    <dgm:pt modelId="{B4817418-C2B7-4B4E-A0D8-5B7CEB3BC85D}" type="pres">
      <dgm:prSet presAssocID="{51CC6FA5-E7A8-C440-B127-4D2C97A2E7E3}" presName="parentText" presStyleLbl="node1" presStyleIdx="1" presStyleCnt="4">
        <dgm:presLayoutVars>
          <dgm:chMax val="0"/>
          <dgm:bulletEnabled val="1"/>
        </dgm:presLayoutVars>
      </dgm:prSet>
      <dgm:spPr/>
      <dgm:t>
        <a:bodyPr/>
        <a:lstStyle/>
        <a:p>
          <a:endParaRPr lang="en-US"/>
        </a:p>
      </dgm:t>
    </dgm:pt>
    <dgm:pt modelId="{9BB96954-F3B5-B040-AB47-B7E36813396C}" type="pres">
      <dgm:prSet presAssocID="{51CC6FA5-E7A8-C440-B127-4D2C97A2E7E3}" presName="childText" presStyleLbl="revTx" presStyleIdx="1" presStyleCnt="4">
        <dgm:presLayoutVars>
          <dgm:bulletEnabled val="1"/>
        </dgm:presLayoutVars>
      </dgm:prSet>
      <dgm:spPr/>
      <dgm:t>
        <a:bodyPr/>
        <a:lstStyle/>
        <a:p>
          <a:endParaRPr lang="en-US"/>
        </a:p>
      </dgm:t>
    </dgm:pt>
    <dgm:pt modelId="{8BDC5676-6A7E-4941-B6A1-CD53955ED67F}" type="pres">
      <dgm:prSet presAssocID="{03E75DEE-52B6-1A43-B654-B2A329068FEA}" presName="parentText" presStyleLbl="node1" presStyleIdx="2" presStyleCnt="4">
        <dgm:presLayoutVars>
          <dgm:chMax val="0"/>
          <dgm:bulletEnabled val="1"/>
        </dgm:presLayoutVars>
      </dgm:prSet>
      <dgm:spPr/>
      <dgm:t>
        <a:bodyPr/>
        <a:lstStyle/>
        <a:p>
          <a:endParaRPr lang="en-US"/>
        </a:p>
      </dgm:t>
    </dgm:pt>
    <dgm:pt modelId="{A46C8769-8135-0F49-B064-5AA5244B859B}" type="pres">
      <dgm:prSet presAssocID="{03E75DEE-52B6-1A43-B654-B2A329068FEA}" presName="childText" presStyleLbl="revTx" presStyleIdx="2" presStyleCnt="4">
        <dgm:presLayoutVars>
          <dgm:bulletEnabled val="1"/>
        </dgm:presLayoutVars>
      </dgm:prSet>
      <dgm:spPr/>
      <dgm:t>
        <a:bodyPr/>
        <a:lstStyle/>
        <a:p>
          <a:endParaRPr lang="en-US"/>
        </a:p>
      </dgm:t>
    </dgm:pt>
    <dgm:pt modelId="{FBB209DC-8D31-BC49-82DA-A5C2ADDC1038}" type="pres">
      <dgm:prSet presAssocID="{EC0D09C9-D477-8742-8EEB-A686E14B0B54}" presName="parentText" presStyleLbl="node1" presStyleIdx="3" presStyleCnt="4">
        <dgm:presLayoutVars>
          <dgm:chMax val="0"/>
          <dgm:bulletEnabled val="1"/>
        </dgm:presLayoutVars>
      </dgm:prSet>
      <dgm:spPr/>
      <dgm:t>
        <a:bodyPr/>
        <a:lstStyle/>
        <a:p>
          <a:endParaRPr lang="en-US"/>
        </a:p>
      </dgm:t>
    </dgm:pt>
    <dgm:pt modelId="{73163E4B-8803-144C-BCFE-5E6066703778}" type="pres">
      <dgm:prSet presAssocID="{EC0D09C9-D477-8742-8EEB-A686E14B0B54}" presName="childText" presStyleLbl="revTx" presStyleIdx="3" presStyleCnt="4">
        <dgm:presLayoutVars>
          <dgm:bulletEnabled val="1"/>
        </dgm:presLayoutVars>
      </dgm:prSet>
      <dgm:spPr/>
      <dgm:t>
        <a:bodyPr/>
        <a:lstStyle/>
        <a:p>
          <a:endParaRPr lang="en-US"/>
        </a:p>
      </dgm:t>
    </dgm:pt>
  </dgm:ptLst>
  <dgm:cxnLst>
    <dgm:cxn modelId="{4E14AF79-BCAC-F443-ABE0-1E8BA400F96E}" srcId="{EC0D09C9-D477-8742-8EEB-A686E14B0B54}" destId="{1CB5E95F-E802-934D-826A-9F77E31B8AD1}" srcOrd="0" destOrd="0" parTransId="{B982FF44-3F90-2249-BEF0-BE3980442B10}" sibTransId="{0AF930F8-B56C-7E4D-A302-DFB1A0C69A1D}"/>
    <dgm:cxn modelId="{D575F7E2-667B-F74A-95E9-4AF20289D864}" srcId="{51CC6FA5-E7A8-C440-B127-4D2C97A2E7E3}" destId="{C92F84E8-4EB2-7847-A960-B2F7FF7C9C14}" srcOrd="0" destOrd="0" parTransId="{7AEA1709-E7B6-1C46-98A6-B4A873880D7D}" sibTransId="{6922CE94-F41C-3649-BB91-0CE44E2AF339}"/>
    <dgm:cxn modelId="{A36A0B81-0722-A240-8E8A-34CB7C0730FD}" type="presOf" srcId="{5F654369-38C4-40AC-AC2E-AEFA582DBA76}" destId="{0C72DDE3-64C4-5549-B877-82188244D7F0}" srcOrd="0" destOrd="1" presId="urn:microsoft.com/office/officeart/2005/8/layout/vList2"/>
    <dgm:cxn modelId="{6BAAC73F-067A-934F-97F5-65973AF816DB}" type="presOf" srcId="{D7A8589C-B0B4-453B-BCE0-4591CB3EAD5B}" destId="{A46C8769-8135-0F49-B064-5AA5244B859B}" srcOrd="0" destOrd="1" presId="urn:microsoft.com/office/officeart/2005/8/layout/vList2"/>
    <dgm:cxn modelId="{137669F1-52E0-3F49-8744-9BFFC1507BB1}" type="presOf" srcId="{C92F84E8-4EB2-7847-A960-B2F7FF7C9C14}" destId="{9BB96954-F3B5-B040-AB47-B7E36813396C}" srcOrd="0" destOrd="0" presId="urn:microsoft.com/office/officeart/2005/8/layout/vList2"/>
    <dgm:cxn modelId="{6B1D52E0-2BCF-C844-A16D-9D2CC201D982}" srcId="{25A5F09A-305F-544F-A6A2-6B07B2FBAB0B}" destId="{7FB6D573-F6D8-9547-8FDF-660C5726F6FE}" srcOrd="0" destOrd="0" parTransId="{FC65EBAB-EA33-6449-B90D-4B866CB857E5}" sibTransId="{DC5DC885-E4ED-E740-82BE-23E79F16D7B3}"/>
    <dgm:cxn modelId="{55215F69-556E-BC4E-90FD-DAEB4EB538BE}" type="presOf" srcId="{7FB6D573-F6D8-9547-8FDF-660C5726F6FE}" destId="{A786E125-4940-1F4D-A461-7B065F6B4248}" srcOrd="0" destOrd="0" presId="urn:microsoft.com/office/officeart/2005/8/layout/vList2"/>
    <dgm:cxn modelId="{B1227D7E-D621-A64D-BCB9-34E1205612D4}" type="presOf" srcId="{51CC6FA5-E7A8-C440-B127-4D2C97A2E7E3}" destId="{B4817418-C2B7-4B4E-A0D8-5B7CEB3BC85D}" srcOrd="0" destOrd="0" presId="urn:microsoft.com/office/officeart/2005/8/layout/vList2"/>
    <dgm:cxn modelId="{40C9A35C-FB41-944D-AF3A-B83AA37D6A5A}" type="presOf" srcId="{25A5F09A-305F-544F-A6A2-6B07B2FBAB0B}" destId="{9CA4AB48-E847-A44F-9651-6885491DF591}" srcOrd="0" destOrd="0" presId="urn:microsoft.com/office/officeart/2005/8/layout/vList2"/>
    <dgm:cxn modelId="{95F52079-75F6-9D49-86A9-B07DAAFB7A68}" type="presOf" srcId="{EC0D09C9-D477-8742-8EEB-A686E14B0B54}" destId="{FBB209DC-8D31-BC49-82DA-A5C2ADDC1038}" srcOrd="0" destOrd="0" presId="urn:microsoft.com/office/officeart/2005/8/layout/vList2"/>
    <dgm:cxn modelId="{D7E2EF42-0F21-3E46-BA7C-84BCA9CC287D}" srcId="{03E75DEE-52B6-1A43-B654-B2A329068FEA}" destId="{2B5427C4-11E6-4546-8E76-6B81AB5AF592}" srcOrd="0" destOrd="0" parTransId="{582AD744-0C2B-524D-94C1-6B9A85D2B07D}" sibTransId="{1141871B-4C2C-E34E-93E3-E888EC7837CA}"/>
    <dgm:cxn modelId="{EB3942A9-A32C-8F4E-9DFF-CCEAB0899C48}" type="presOf" srcId="{03E75DEE-52B6-1A43-B654-B2A329068FEA}" destId="{8BDC5676-6A7E-4941-B6A1-CD53955ED67F}" srcOrd="0" destOrd="0" presId="urn:microsoft.com/office/officeart/2005/8/layout/vList2"/>
    <dgm:cxn modelId="{3B62FD87-227E-A946-8797-CFBDE61FCE70}" type="presOf" srcId="{2B5427C4-11E6-4546-8E76-6B81AB5AF592}" destId="{A46C8769-8135-0F49-B064-5AA5244B859B}" srcOrd="0" destOrd="0" presId="urn:microsoft.com/office/officeart/2005/8/layout/vList2"/>
    <dgm:cxn modelId="{38822EAC-F989-744B-83C6-CA220D8A6788}" type="presOf" srcId="{1CB5E95F-E802-934D-826A-9F77E31B8AD1}" destId="{73163E4B-8803-144C-BCFE-5E6066703778}" srcOrd="0" destOrd="0" presId="urn:microsoft.com/office/officeart/2005/8/layout/vList2"/>
    <dgm:cxn modelId="{A49E33CE-25A3-B44E-8250-60C37ED54AA2}" srcId="{25A5F09A-305F-544F-A6A2-6B07B2FBAB0B}" destId="{03E75DEE-52B6-1A43-B654-B2A329068FEA}" srcOrd="2" destOrd="0" parTransId="{3C102591-C594-AB47-806E-4EA234A49CC7}" sibTransId="{2E9CDFEF-1C91-C54A-8EBB-96C935C2FBDA}"/>
    <dgm:cxn modelId="{71560A2F-A206-8D4A-8FCD-9399193B0D44}" type="presOf" srcId="{C6A89F72-67D4-6340-9CD0-6511F7B881E8}" destId="{0C72DDE3-64C4-5549-B877-82188244D7F0}" srcOrd="0" destOrd="0" presId="urn:microsoft.com/office/officeart/2005/8/layout/vList2"/>
    <dgm:cxn modelId="{059D0EF0-8E9C-E742-A049-BA64D79CF500}" srcId="{25A5F09A-305F-544F-A6A2-6B07B2FBAB0B}" destId="{EC0D09C9-D477-8742-8EEB-A686E14B0B54}" srcOrd="3" destOrd="0" parTransId="{BEB7CD2E-885B-3C42-96BD-C21F2C569627}" sibTransId="{B84670EE-2B04-C84C-940F-6923749B9036}"/>
    <dgm:cxn modelId="{D9D205F6-AF6C-984A-961B-E451914BB10B}" srcId="{7FB6D573-F6D8-9547-8FDF-660C5726F6FE}" destId="{C6A89F72-67D4-6340-9CD0-6511F7B881E8}" srcOrd="0" destOrd="0" parTransId="{5061238F-CCE7-8F40-A46B-F326B124D5F0}" sibTransId="{A3850D24-374B-C74D-9404-1ACA56BCB6F8}"/>
    <dgm:cxn modelId="{06A9B060-AA4B-430D-BBCE-761648195C2D}" srcId="{03E75DEE-52B6-1A43-B654-B2A329068FEA}" destId="{D7A8589C-B0B4-453B-BCE0-4591CB3EAD5B}" srcOrd="1" destOrd="0" parTransId="{DDB32051-456F-42FC-B4C3-8BE66A160C21}" sibTransId="{7FE059C0-04FA-4578-84CD-EB348D4EA82B}"/>
    <dgm:cxn modelId="{9625ACB4-5444-42B3-8B30-BEEAAEB12649}" srcId="{7FB6D573-F6D8-9547-8FDF-660C5726F6FE}" destId="{5F654369-38C4-40AC-AC2E-AEFA582DBA76}" srcOrd="1" destOrd="0" parTransId="{EABE619E-61DC-452C-A9BB-075BDE574ABC}" sibTransId="{CABD90E5-3EAA-4A48-A187-6979898969BF}"/>
    <dgm:cxn modelId="{13E0C84D-42A6-EC4F-B034-9C23DC2FE87D}" srcId="{25A5F09A-305F-544F-A6A2-6B07B2FBAB0B}" destId="{51CC6FA5-E7A8-C440-B127-4D2C97A2E7E3}" srcOrd="1" destOrd="0" parTransId="{949D6070-E706-3A4E-8F76-67B7DC9C4AB5}" sibTransId="{2F31C858-6DF7-B84E-84DE-3D3B2D5F87B3}"/>
    <dgm:cxn modelId="{9DEBCC01-5A5D-1A46-AD7A-6691D7E9C010}" type="presParOf" srcId="{9CA4AB48-E847-A44F-9651-6885491DF591}" destId="{A786E125-4940-1F4D-A461-7B065F6B4248}" srcOrd="0" destOrd="0" presId="urn:microsoft.com/office/officeart/2005/8/layout/vList2"/>
    <dgm:cxn modelId="{49CDF04B-4B61-C243-AC8E-546E3C2303DA}" type="presParOf" srcId="{9CA4AB48-E847-A44F-9651-6885491DF591}" destId="{0C72DDE3-64C4-5549-B877-82188244D7F0}" srcOrd="1" destOrd="0" presId="urn:microsoft.com/office/officeart/2005/8/layout/vList2"/>
    <dgm:cxn modelId="{E22585C7-6C87-5547-96F6-67CC78F576C3}" type="presParOf" srcId="{9CA4AB48-E847-A44F-9651-6885491DF591}" destId="{B4817418-C2B7-4B4E-A0D8-5B7CEB3BC85D}" srcOrd="2" destOrd="0" presId="urn:microsoft.com/office/officeart/2005/8/layout/vList2"/>
    <dgm:cxn modelId="{AA8273E7-D03B-E947-AF63-9FEA305260CE}" type="presParOf" srcId="{9CA4AB48-E847-A44F-9651-6885491DF591}" destId="{9BB96954-F3B5-B040-AB47-B7E36813396C}" srcOrd="3" destOrd="0" presId="urn:microsoft.com/office/officeart/2005/8/layout/vList2"/>
    <dgm:cxn modelId="{05F13ED8-C01F-E846-A556-DA249DAC322C}" type="presParOf" srcId="{9CA4AB48-E847-A44F-9651-6885491DF591}" destId="{8BDC5676-6A7E-4941-B6A1-CD53955ED67F}" srcOrd="4" destOrd="0" presId="urn:microsoft.com/office/officeart/2005/8/layout/vList2"/>
    <dgm:cxn modelId="{EAEE3B65-8F68-264C-B8DB-6715D64DCCEF}" type="presParOf" srcId="{9CA4AB48-E847-A44F-9651-6885491DF591}" destId="{A46C8769-8135-0F49-B064-5AA5244B859B}" srcOrd="5" destOrd="0" presId="urn:microsoft.com/office/officeart/2005/8/layout/vList2"/>
    <dgm:cxn modelId="{7DCF8A15-6888-F040-8E99-CE72A411A841}" type="presParOf" srcId="{9CA4AB48-E847-A44F-9651-6885491DF591}" destId="{FBB209DC-8D31-BC49-82DA-A5C2ADDC1038}" srcOrd="6" destOrd="0" presId="urn:microsoft.com/office/officeart/2005/8/layout/vList2"/>
    <dgm:cxn modelId="{4FB8DBE0-3278-DB4A-889E-65E2A16FBA15}" type="presParOf" srcId="{9CA4AB48-E847-A44F-9651-6885491DF591}" destId="{73163E4B-8803-144C-BCFE-5E606670377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4831D8-A0BE-4C71-894C-53BE7920B2B8}" type="doc">
      <dgm:prSet loTypeId="urn:microsoft.com/office/officeart/2005/8/layout/default#2" loCatId="list" qsTypeId="urn:microsoft.com/office/officeart/2005/8/quickstyle/3d2" qsCatId="3D" csTypeId="urn:microsoft.com/office/officeart/2005/8/colors/accent1_2" csCatId="accent1" phldr="1"/>
      <dgm:spPr/>
      <dgm:t>
        <a:bodyPr/>
        <a:lstStyle/>
        <a:p>
          <a:endParaRPr lang="en-US"/>
        </a:p>
      </dgm:t>
    </dgm:pt>
    <dgm:pt modelId="{3FAB0BCB-9F94-4000-A394-2B9079F6F773}">
      <dgm:prSet custT="1"/>
      <dgm:spPr>
        <a:solidFill>
          <a:schemeClr val="accent2">
            <a:lumMod val="20000"/>
            <a:lumOff val="80000"/>
          </a:schemeClr>
        </a:solidFill>
        <a:ln>
          <a:solidFill>
            <a:schemeClr val="tx2">
              <a:lumMod val="65000"/>
              <a:lumOff val="35000"/>
            </a:schemeClr>
          </a:solidFill>
        </a:ln>
      </dgm:spPr>
      <dgm:t>
        <a:bodyPr anchor="t"/>
        <a:lstStyle/>
        <a:p>
          <a:pPr marL="111125" indent="0"/>
          <a:r>
            <a:rPr lang="en-US" sz="2400" b="1" u="none" dirty="0" smtClean="0">
              <a:solidFill>
                <a:schemeClr val="tx1"/>
              </a:solidFill>
            </a:rPr>
            <a:t>Find Patients: </a:t>
          </a:r>
        </a:p>
        <a:p>
          <a:pPr marL="111125" indent="0" algn="l"/>
          <a:r>
            <a:rPr lang="en-US" sz="2000" dirty="0" smtClean="0">
              <a:solidFill>
                <a:schemeClr val="tx1"/>
              </a:solidFill>
            </a:rPr>
            <a:t>Screening, identification  and determination of medical diagnoses </a:t>
          </a:r>
        </a:p>
        <a:p>
          <a:pPr algn="l"/>
          <a:endParaRPr lang="en-US" sz="2100" dirty="0"/>
        </a:p>
      </dgm:t>
    </dgm:pt>
    <dgm:pt modelId="{0E524D2F-4571-4E79-A94A-58455C85095A}" type="parTrans" cxnId="{F53799FE-F252-4ED6-9D50-7E24CC61C719}">
      <dgm:prSet/>
      <dgm:spPr/>
      <dgm:t>
        <a:bodyPr/>
        <a:lstStyle/>
        <a:p>
          <a:endParaRPr lang="en-US"/>
        </a:p>
      </dgm:t>
    </dgm:pt>
    <dgm:pt modelId="{854967F1-EC38-4FAD-9B11-DF0C2B764542}" type="sibTrans" cxnId="{F53799FE-F252-4ED6-9D50-7E24CC61C719}">
      <dgm:prSet/>
      <dgm:spPr/>
      <dgm:t>
        <a:bodyPr/>
        <a:lstStyle/>
        <a:p>
          <a:endParaRPr lang="en-US"/>
        </a:p>
      </dgm:t>
    </dgm:pt>
    <dgm:pt modelId="{E7D3F748-B622-4E20-9DB5-BFB144D9604B}">
      <dgm:prSet custT="1"/>
      <dgm:spPr>
        <a:solidFill>
          <a:schemeClr val="accent2">
            <a:lumMod val="20000"/>
            <a:lumOff val="80000"/>
          </a:schemeClr>
        </a:solidFill>
        <a:ln>
          <a:solidFill>
            <a:schemeClr val="tx2">
              <a:lumMod val="65000"/>
              <a:lumOff val="35000"/>
            </a:schemeClr>
          </a:solidFill>
        </a:ln>
      </dgm:spPr>
      <dgm:t>
        <a:bodyPr anchor="t"/>
        <a:lstStyle/>
        <a:p>
          <a:pPr marL="111125" indent="0" algn="l"/>
          <a:r>
            <a:rPr lang="en-US" sz="2400" b="1" u="none" dirty="0" smtClean="0">
              <a:solidFill>
                <a:schemeClr val="tx1"/>
              </a:solidFill>
            </a:rPr>
            <a:t>Track Patients: </a:t>
          </a:r>
        </a:p>
        <a:p>
          <a:pPr marL="111125" indent="0" algn="l"/>
          <a:r>
            <a:rPr lang="en-US" sz="2000" dirty="0" smtClean="0">
              <a:solidFill>
                <a:schemeClr val="tx1"/>
              </a:solidFill>
            </a:rPr>
            <a:t>Systematic follow-up and use of registry</a:t>
          </a:r>
          <a:endParaRPr lang="en-US" sz="2000" dirty="0">
            <a:solidFill>
              <a:schemeClr val="tx1"/>
            </a:solidFill>
          </a:endParaRPr>
        </a:p>
      </dgm:t>
    </dgm:pt>
    <dgm:pt modelId="{83AABE94-BE87-421D-B25D-689867F9A797}" type="parTrans" cxnId="{DF6BFE1A-8F43-4F2B-9440-742BE0226C12}">
      <dgm:prSet/>
      <dgm:spPr/>
      <dgm:t>
        <a:bodyPr/>
        <a:lstStyle/>
        <a:p>
          <a:endParaRPr lang="en-US"/>
        </a:p>
      </dgm:t>
    </dgm:pt>
    <dgm:pt modelId="{774E2389-AC81-490B-A025-B89C9F715797}" type="sibTrans" cxnId="{DF6BFE1A-8F43-4F2B-9440-742BE0226C12}">
      <dgm:prSet/>
      <dgm:spPr/>
      <dgm:t>
        <a:bodyPr/>
        <a:lstStyle/>
        <a:p>
          <a:endParaRPr lang="en-US"/>
        </a:p>
      </dgm:t>
    </dgm:pt>
    <dgm:pt modelId="{7234C075-0191-4EF1-89FA-B6CB8F776DAA}">
      <dgm:prSet custT="1"/>
      <dgm:spPr>
        <a:solidFill>
          <a:schemeClr val="accent2">
            <a:lumMod val="20000"/>
            <a:lumOff val="80000"/>
          </a:schemeClr>
        </a:solidFill>
        <a:ln>
          <a:solidFill>
            <a:schemeClr val="tx2">
              <a:lumMod val="65000"/>
              <a:lumOff val="35000"/>
            </a:schemeClr>
          </a:solidFill>
        </a:ln>
      </dgm:spPr>
      <dgm:t>
        <a:bodyPr anchor="t"/>
        <a:lstStyle/>
        <a:p>
          <a:pPr marL="111125" indent="0" algn="l"/>
          <a:r>
            <a:rPr lang="en-US" sz="2000" b="1" u="none" dirty="0" smtClean="0">
              <a:solidFill>
                <a:schemeClr val="tx1"/>
              </a:solidFill>
            </a:rPr>
            <a:t>Program Oversight and Quality Improvement:</a:t>
          </a:r>
        </a:p>
        <a:p>
          <a:pPr marL="111125" indent="0" algn="l"/>
          <a:r>
            <a:rPr lang="en-US" sz="2000" u="none" dirty="0" smtClean="0">
              <a:solidFill>
                <a:schemeClr val="tx1"/>
              </a:solidFill>
            </a:rPr>
            <a:t>Review outcomes, determine priorities, make adjustments </a:t>
          </a:r>
          <a:endParaRPr lang="en-US" sz="2000" u="none" dirty="0">
            <a:solidFill>
              <a:schemeClr val="tx1"/>
            </a:solidFill>
          </a:endParaRPr>
        </a:p>
      </dgm:t>
    </dgm:pt>
    <dgm:pt modelId="{914EACA9-6D1C-485C-AF86-BA09E21BF068}" type="parTrans" cxnId="{84CC863F-4A9B-48CB-AFE0-3F1BA5257BF2}">
      <dgm:prSet/>
      <dgm:spPr/>
      <dgm:t>
        <a:bodyPr/>
        <a:lstStyle/>
        <a:p>
          <a:endParaRPr lang="en-US"/>
        </a:p>
      </dgm:t>
    </dgm:pt>
    <dgm:pt modelId="{8BB316B2-3983-45C9-A580-91BEBC1F8E62}" type="sibTrans" cxnId="{84CC863F-4A9B-48CB-AFE0-3F1BA5257BF2}">
      <dgm:prSet/>
      <dgm:spPr/>
      <dgm:t>
        <a:bodyPr/>
        <a:lstStyle/>
        <a:p>
          <a:endParaRPr lang="en-US"/>
        </a:p>
      </dgm:t>
    </dgm:pt>
    <dgm:pt modelId="{B2D22FD6-EB2B-4192-A6D7-697CDEC8FB96}">
      <dgm:prSet custT="1"/>
      <dgm:spPr>
        <a:solidFill>
          <a:schemeClr val="accent2">
            <a:lumMod val="20000"/>
            <a:lumOff val="80000"/>
          </a:schemeClr>
        </a:solidFill>
        <a:ln>
          <a:solidFill>
            <a:schemeClr val="tx2">
              <a:lumMod val="65000"/>
              <a:lumOff val="35000"/>
            </a:schemeClr>
          </a:solidFill>
        </a:ln>
      </dgm:spPr>
      <dgm:t>
        <a:bodyPr anchor="t"/>
        <a:lstStyle/>
        <a:p>
          <a:pPr algn="l"/>
          <a:r>
            <a:rPr lang="en-US" sz="2400" b="1" u="none" dirty="0" smtClean="0">
              <a:solidFill>
                <a:schemeClr val="tx1"/>
              </a:solidFill>
            </a:rPr>
            <a:t>Treat Patients:</a:t>
          </a:r>
        </a:p>
        <a:p>
          <a:pPr algn="l"/>
          <a:r>
            <a:rPr lang="en-US" sz="2000" dirty="0" smtClean="0">
              <a:solidFill>
                <a:schemeClr val="tx1"/>
              </a:solidFill>
            </a:rPr>
            <a:t>- Evidence-based treatment of medical and mental health conditions</a:t>
          </a:r>
        </a:p>
        <a:p>
          <a:pPr algn="l"/>
          <a:r>
            <a:rPr lang="en-US" sz="2000" dirty="0" smtClean="0">
              <a:solidFill>
                <a:schemeClr val="tx1"/>
              </a:solidFill>
            </a:rPr>
            <a:t>- Heath behavior change</a:t>
          </a:r>
        </a:p>
        <a:p>
          <a:pPr algn="l"/>
          <a:r>
            <a:rPr lang="en-US" sz="2000" dirty="0" smtClean="0">
              <a:solidFill>
                <a:schemeClr val="tx1"/>
              </a:solidFill>
            </a:rPr>
            <a:t>- Timely treatment adjust</a:t>
          </a:r>
          <a:endParaRPr lang="en-US" sz="2000" dirty="0">
            <a:solidFill>
              <a:schemeClr val="tx1"/>
            </a:solidFill>
          </a:endParaRPr>
        </a:p>
      </dgm:t>
    </dgm:pt>
    <dgm:pt modelId="{C1AB13E9-4AEF-45DD-AE4D-4AC741E3AA0F}" type="parTrans" cxnId="{EA1B87F8-EE64-4B6F-91F1-4C6F654BD215}">
      <dgm:prSet/>
      <dgm:spPr/>
      <dgm:t>
        <a:bodyPr/>
        <a:lstStyle/>
        <a:p>
          <a:endParaRPr lang="en-US"/>
        </a:p>
      </dgm:t>
    </dgm:pt>
    <dgm:pt modelId="{476166B8-0298-4805-99C9-0B57828B36C5}" type="sibTrans" cxnId="{EA1B87F8-EE64-4B6F-91F1-4C6F654BD215}">
      <dgm:prSet/>
      <dgm:spPr/>
      <dgm:t>
        <a:bodyPr/>
        <a:lstStyle/>
        <a:p>
          <a:endParaRPr lang="en-US"/>
        </a:p>
      </dgm:t>
    </dgm:pt>
    <dgm:pt modelId="{7599A107-816C-4888-AB75-6972BF4AF8CF}" type="pres">
      <dgm:prSet presAssocID="{154831D8-A0BE-4C71-894C-53BE7920B2B8}" presName="diagram" presStyleCnt="0">
        <dgm:presLayoutVars>
          <dgm:dir/>
          <dgm:resizeHandles val="exact"/>
        </dgm:presLayoutVars>
      </dgm:prSet>
      <dgm:spPr/>
      <dgm:t>
        <a:bodyPr/>
        <a:lstStyle/>
        <a:p>
          <a:endParaRPr lang="en-US"/>
        </a:p>
      </dgm:t>
    </dgm:pt>
    <dgm:pt modelId="{ACA38DFF-BEA9-497F-BE7D-DC646C0791AD}" type="pres">
      <dgm:prSet presAssocID="{3FAB0BCB-9F94-4000-A394-2B9079F6F773}" presName="node" presStyleLbl="node1" presStyleIdx="0" presStyleCnt="4">
        <dgm:presLayoutVars>
          <dgm:bulletEnabled val="1"/>
        </dgm:presLayoutVars>
      </dgm:prSet>
      <dgm:spPr/>
      <dgm:t>
        <a:bodyPr/>
        <a:lstStyle/>
        <a:p>
          <a:endParaRPr lang="en-US"/>
        </a:p>
      </dgm:t>
    </dgm:pt>
    <dgm:pt modelId="{B308B231-ED78-48EE-BCAA-845A05F47FEE}" type="pres">
      <dgm:prSet presAssocID="{854967F1-EC38-4FAD-9B11-DF0C2B764542}" presName="sibTrans" presStyleCnt="0"/>
      <dgm:spPr/>
    </dgm:pt>
    <dgm:pt modelId="{1642E590-6E19-477D-8162-BFEED3648487}" type="pres">
      <dgm:prSet presAssocID="{E7D3F748-B622-4E20-9DB5-BFB144D9604B}" presName="node" presStyleLbl="node1" presStyleIdx="1" presStyleCnt="4">
        <dgm:presLayoutVars>
          <dgm:bulletEnabled val="1"/>
        </dgm:presLayoutVars>
      </dgm:prSet>
      <dgm:spPr/>
      <dgm:t>
        <a:bodyPr/>
        <a:lstStyle/>
        <a:p>
          <a:endParaRPr lang="en-US"/>
        </a:p>
      </dgm:t>
    </dgm:pt>
    <dgm:pt modelId="{B9677393-C0FA-4CE9-A50B-62379BA46601}" type="pres">
      <dgm:prSet presAssocID="{774E2389-AC81-490B-A025-B89C9F715797}" presName="sibTrans" presStyleCnt="0"/>
      <dgm:spPr/>
    </dgm:pt>
    <dgm:pt modelId="{4A891BE9-8863-463C-B261-CA9EA2EA997B}" type="pres">
      <dgm:prSet presAssocID="{B2D22FD6-EB2B-4192-A6D7-697CDEC8FB96}" presName="node" presStyleLbl="node1" presStyleIdx="2" presStyleCnt="4" custScaleY="113234">
        <dgm:presLayoutVars>
          <dgm:bulletEnabled val="1"/>
        </dgm:presLayoutVars>
      </dgm:prSet>
      <dgm:spPr/>
      <dgm:t>
        <a:bodyPr/>
        <a:lstStyle/>
        <a:p>
          <a:endParaRPr lang="en-US"/>
        </a:p>
      </dgm:t>
    </dgm:pt>
    <dgm:pt modelId="{01943A9D-92A1-4C0C-B1C9-799A3A98C7A7}" type="pres">
      <dgm:prSet presAssocID="{476166B8-0298-4805-99C9-0B57828B36C5}" presName="sibTrans" presStyleCnt="0"/>
      <dgm:spPr/>
    </dgm:pt>
    <dgm:pt modelId="{CC502FC2-5ABF-4D71-98AC-7C4F39876632}" type="pres">
      <dgm:prSet presAssocID="{7234C075-0191-4EF1-89FA-B6CB8F776DAA}" presName="node" presStyleLbl="node1" presStyleIdx="3" presStyleCnt="4" custScaleY="113413">
        <dgm:presLayoutVars>
          <dgm:bulletEnabled val="1"/>
        </dgm:presLayoutVars>
      </dgm:prSet>
      <dgm:spPr/>
      <dgm:t>
        <a:bodyPr/>
        <a:lstStyle/>
        <a:p>
          <a:endParaRPr lang="en-US"/>
        </a:p>
      </dgm:t>
    </dgm:pt>
  </dgm:ptLst>
  <dgm:cxnLst>
    <dgm:cxn modelId="{DF6BFE1A-8F43-4F2B-9440-742BE0226C12}" srcId="{154831D8-A0BE-4C71-894C-53BE7920B2B8}" destId="{E7D3F748-B622-4E20-9DB5-BFB144D9604B}" srcOrd="1" destOrd="0" parTransId="{83AABE94-BE87-421D-B25D-689867F9A797}" sibTransId="{774E2389-AC81-490B-A025-B89C9F715797}"/>
    <dgm:cxn modelId="{827E2440-7752-8849-84C1-504CBF8AD66E}" type="presOf" srcId="{154831D8-A0BE-4C71-894C-53BE7920B2B8}" destId="{7599A107-816C-4888-AB75-6972BF4AF8CF}" srcOrd="0" destOrd="0" presId="urn:microsoft.com/office/officeart/2005/8/layout/default#2"/>
    <dgm:cxn modelId="{34420892-3BA8-D445-B46B-0A22B5AE0F83}" type="presOf" srcId="{B2D22FD6-EB2B-4192-A6D7-697CDEC8FB96}" destId="{4A891BE9-8863-463C-B261-CA9EA2EA997B}" srcOrd="0" destOrd="0" presId="urn:microsoft.com/office/officeart/2005/8/layout/default#2"/>
    <dgm:cxn modelId="{6CD854F2-6CEE-C343-8BCF-A0D6E1904355}" type="presOf" srcId="{7234C075-0191-4EF1-89FA-B6CB8F776DAA}" destId="{CC502FC2-5ABF-4D71-98AC-7C4F39876632}" srcOrd="0" destOrd="0" presId="urn:microsoft.com/office/officeart/2005/8/layout/default#2"/>
    <dgm:cxn modelId="{86C4FB0F-21CF-2B45-BAC5-209419245B49}" type="presOf" srcId="{3FAB0BCB-9F94-4000-A394-2B9079F6F773}" destId="{ACA38DFF-BEA9-497F-BE7D-DC646C0791AD}" srcOrd="0" destOrd="0" presId="urn:microsoft.com/office/officeart/2005/8/layout/default#2"/>
    <dgm:cxn modelId="{0CBF078F-8319-0F43-919C-3962E75B563A}" type="presOf" srcId="{E7D3F748-B622-4E20-9DB5-BFB144D9604B}" destId="{1642E590-6E19-477D-8162-BFEED3648487}" srcOrd="0" destOrd="0" presId="urn:microsoft.com/office/officeart/2005/8/layout/default#2"/>
    <dgm:cxn modelId="{F53799FE-F252-4ED6-9D50-7E24CC61C719}" srcId="{154831D8-A0BE-4C71-894C-53BE7920B2B8}" destId="{3FAB0BCB-9F94-4000-A394-2B9079F6F773}" srcOrd="0" destOrd="0" parTransId="{0E524D2F-4571-4E79-A94A-58455C85095A}" sibTransId="{854967F1-EC38-4FAD-9B11-DF0C2B764542}"/>
    <dgm:cxn modelId="{EA1B87F8-EE64-4B6F-91F1-4C6F654BD215}" srcId="{154831D8-A0BE-4C71-894C-53BE7920B2B8}" destId="{B2D22FD6-EB2B-4192-A6D7-697CDEC8FB96}" srcOrd="2" destOrd="0" parTransId="{C1AB13E9-4AEF-45DD-AE4D-4AC741E3AA0F}" sibTransId="{476166B8-0298-4805-99C9-0B57828B36C5}"/>
    <dgm:cxn modelId="{84CC863F-4A9B-48CB-AFE0-3F1BA5257BF2}" srcId="{154831D8-A0BE-4C71-894C-53BE7920B2B8}" destId="{7234C075-0191-4EF1-89FA-B6CB8F776DAA}" srcOrd="3" destOrd="0" parTransId="{914EACA9-6D1C-485C-AF86-BA09E21BF068}" sibTransId="{8BB316B2-3983-45C9-A580-91BEBC1F8E62}"/>
    <dgm:cxn modelId="{64B5ACD2-861C-3849-B2D2-618CA473F4F0}" type="presParOf" srcId="{7599A107-816C-4888-AB75-6972BF4AF8CF}" destId="{ACA38DFF-BEA9-497F-BE7D-DC646C0791AD}" srcOrd="0" destOrd="0" presId="urn:microsoft.com/office/officeart/2005/8/layout/default#2"/>
    <dgm:cxn modelId="{542BA9C0-8A5F-2C4E-9374-C49D51A1D976}" type="presParOf" srcId="{7599A107-816C-4888-AB75-6972BF4AF8CF}" destId="{B308B231-ED78-48EE-BCAA-845A05F47FEE}" srcOrd="1" destOrd="0" presId="urn:microsoft.com/office/officeart/2005/8/layout/default#2"/>
    <dgm:cxn modelId="{DBDCDEDB-23FE-5D41-9007-AFC81C55177A}" type="presParOf" srcId="{7599A107-816C-4888-AB75-6972BF4AF8CF}" destId="{1642E590-6E19-477D-8162-BFEED3648487}" srcOrd="2" destOrd="0" presId="urn:microsoft.com/office/officeart/2005/8/layout/default#2"/>
    <dgm:cxn modelId="{24140B95-147B-4E43-B395-8EBC481A24EB}" type="presParOf" srcId="{7599A107-816C-4888-AB75-6972BF4AF8CF}" destId="{B9677393-C0FA-4CE9-A50B-62379BA46601}" srcOrd="3" destOrd="0" presId="urn:microsoft.com/office/officeart/2005/8/layout/default#2"/>
    <dgm:cxn modelId="{F39789FA-0910-1042-9FD9-8A39E64694DD}" type="presParOf" srcId="{7599A107-816C-4888-AB75-6972BF4AF8CF}" destId="{4A891BE9-8863-463C-B261-CA9EA2EA997B}" srcOrd="4" destOrd="0" presId="urn:microsoft.com/office/officeart/2005/8/layout/default#2"/>
    <dgm:cxn modelId="{84F8FC12-2592-2146-9086-39A83E2E9425}" type="presParOf" srcId="{7599A107-816C-4888-AB75-6972BF4AF8CF}" destId="{01943A9D-92A1-4C0C-B1C9-799A3A98C7A7}" srcOrd="5" destOrd="0" presId="urn:microsoft.com/office/officeart/2005/8/layout/default#2"/>
    <dgm:cxn modelId="{8B11A35C-CDCA-474F-A589-042D87ACB9B1}" type="presParOf" srcId="{7599A107-816C-4888-AB75-6972BF4AF8CF}" destId="{CC502FC2-5ABF-4D71-98AC-7C4F39876632}"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9FAC85-5B43-4370-8DEA-86B95014191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4B50AE8-7ABF-498D-8C1F-CECC49CF1D62}">
      <dgm:prSet phldrT="[Text]"/>
      <dgm:spPr>
        <a:ln>
          <a:solidFill>
            <a:schemeClr val="tx1"/>
          </a:solidFill>
        </a:ln>
      </dgm:spPr>
      <dgm:t>
        <a:bodyPr/>
        <a:lstStyle/>
        <a:p>
          <a:r>
            <a:rPr lang="en-US" dirty="0" smtClean="0"/>
            <a:t>Direct Care</a:t>
          </a:r>
          <a:endParaRPr lang="en-US" dirty="0"/>
        </a:p>
      </dgm:t>
    </dgm:pt>
    <dgm:pt modelId="{9454781D-1A09-4C91-A3CA-060969BF83F3}" type="parTrans" cxnId="{035C4343-6AA4-44C7-B5B4-BCA6CB70A73F}">
      <dgm:prSet/>
      <dgm:spPr/>
      <dgm:t>
        <a:bodyPr/>
        <a:lstStyle/>
        <a:p>
          <a:endParaRPr lang="en-US"/>
        </a:p>
      </dgm:t>
    </dgm:pt>
    <dgm:pt modelId="{C2475D85-DB2A-4A06-B276-0A5814C7E84F}" type="sibTrans" cxnId="{035C4343-6AA4-44C7-B5B4-BCA6CB70A73F}">
      <dgm:prSet/>
      <dgm:spPr/>
      <dgm:t>
        <a:bodyPr/>
        <a:lstStyle/>
        <a:p>
          <a:endParaRPr lang="en-US"/>
        </a:p>
      </dgm:t>
    </dgm:pt>
    <dgm:pt modelId="{1C4A6299-7573-4191-8C49-F15EC8E1F75F}">
      <dgm:prSet phldrT="[Text]"/>
      <dgm:spPr/>
      <dgm:t>
        <a:bodyPr/>
        <a:lstStyle/>
        <a:p>
          <a:r>
            <a:rPr lang="en-US" dirty="0" smtClean="0"/>
            <a:t>Chronic medical conditions</a:t>
          </a:r>
          <a:endParaRPr lang="en-US" dirty="0"/>
        </a:p>
      </dgm:t>
    </dgm:pt>
    <dgm:pt modelId="{48F41A13-EF3A-4B9D-ADFD-95425083AEAA}" type="parTrans" cxnId="{DA56A5F2-ABC6-434B-A48C-605C7EDF4872}">
      <dgm:prSet/>
      <dgm:spPr/>
      <dgm:t>
        <a:bodyPr/>
        <a:lstStyle/>
        <a:p>
          <a:endParaRPr lang="en-US"/>
        </a:p>
      </dgm:t>
    </dgm:pt>
    <dgm:pt modelId="{2435066D-5842-4889-B18E-3B147E7628DF}" type="sibTrans" cxnId="{DA56A5F2-ABC6-434B-A48C-605C7EDF4872}">
      <dgm:prSet/>
      <dgm:spPr/>
      <dgm:t>
        <a:bodyPr/>
        <a:lstStyle/>
        <a:p>
          <a:endParaRPr lang="en-US"/>
        </a:p>
      </dgm:t>
    </dgm:pt>
    <dgm:pt modelId="{045527F2-6C88-48B6-BFE8-F852078FF03F}">
      <dgm:prSet phldrT="[Text]"/>
      <dgm:spPr/>
      <dgm:t>
        <a:bodyPr/>
        <a:lstStyle/>
        <a:p>
          <a:r>
            <a:rPr lang="en-US" dirty="0" smtClean="0"/>
            <a:t>Preventive care</a:t>
          </a:r>
          <a:endParaRPr lang="en-US" dirty="0"/>
        </a:p>
      </dgm:t>
    </dgm:pt>
    <dgm:pt modelId="{FE5A16DC-908D-4F61-B525-26082BB6CA9B}" type="parTrans" cxnId="{EC2C2376-4DBB-4799-B476-CDC26FB5CC57}">
      <dgm:prSet/>
      <dgm:spPr/>
      <dgm:t>
        <a:bodyPr/>
        <a:lstStyle/>
        <a:p>
          <a:endParaRPr lang="en-US"/>
        </a:p>
      </dgm:t>
    </dgm:pt>
    <dgm:pt modelId="{6C7CF2BF-AEC0-4448-B9E1-1AB6AC8DCF1E}" type="sibTrans" cxnId="{EC2C2376-4DBB-4799-B476-CDC26FB5CC57}">
      <dgm:prSet/>
      <dgm:spPr/>
      <dgm:t>
        <a:bodyPr/>
        <a:lstStyle/>
        <a:p>
          <a:endParaRPr lang="en-US"/>
        </a:p>
      </dgm:t>
    </dgm:pt>
    <dgm:pt modelId="{70B1B667-EE6B-444C-9027-198FD6E18D36}">
      <dgm:prSet phldrT="[Text]"/>
      <dgm:spPr>
        <a:ln>
          <a:solidFill>
            <a:schemeClr val="tx1"/>
          </a:solidFill>
        </a:ln>
      </dgm:spPr>
      <dgm:t>
        <a:bodyPr/>
        <a:lstStyle/>
        <a:p>
          <a:r>
            <a:rPr lang="en-US" dirty="0" smtClean="0"/>
            <a:t>Collaboration</a:t>
          </a:r>
        </a:p>
      </dgm:t>
    </dgm:pt>
    <dgm:pt modelId="{6150F0A5-24A9-4928-9D9E-9DB434F087EB}" type="parTrans" cxnId="{7781EDA9-9307-4163-ABC4-D7E8AAED0D07}">
      <dgm:prSet/>
      <dgm:spPr/>
      <dgm:t>
        <a:bodyPr/>
        <a:lstStyle/>
        <a:p>
          <a:endParaRPr lang="en-US"/>
        </a:p>
      </dgm:t>
    </dgm:pt>
    <dgm:pt modelId="{7789FE80-4FEC-4D4B-B78E-2EFD46271E9B}" type="sibTrans" cxnId="{7781EDA9-9307-4163-ABC4-D7E8AAED0D07}">
      <dgm:prSet/>
      <dgm:spPr/>
      <dgm:t>
        <a:bodyPr/>
        <a:lstStyle/>
        <a:p>
          <a:endParaRPr lang="en-US"/>
        </a:p>
      </dgm:t>
    </dgm:pt>
    <dgm:pt modelId="{E8EF3A32-5280-4E63-96DD-9E53AB1DFB7C}">
      <dgm:prSet phldrT="[Text]"/>
      <dgm:spPr/>
      <dgm:t>
        <a:bodyPr/>
        <a:lstStyle/>
        <a:p>
          <a:r>
            <a:rPr lang="en-US" dirty="0" smtClean="0"/>
            <a:t>Psychiatric providers</a:t>
          </a:r>
          <a:endParaRPr lang="en-US" dirty="0"/>
        </a:p>
      </dgm:t>
    </dgm:pt>
    <dgm:pt modelId="{D6CA4D56-EBC9-4448-BA70-DCC5292338A8}" type="parTrans" cxnId="{9568DA79-6093-4E8A-934F-B965F6BAEDD0}">
      <dgm:prSet/>
      <dgm:spPr/>
      <dgm:t>
        <a:bodyPr/>
        <a:lstStyle/>
        <a:p>
          <a:endParaRPr lang="en-US"/>
        </a:p>
      </dgm:t>
    </dgm:pt>
    <dgm:pt modelId="{46C89445-C84B-4741-9A2A-2B033A966F84}" type="sibTrans" cxnId="{9568DA79-6093-4E8A-934F-B965F6BAEDD0}">
      <dgm:prSet/>
      <dgm:spPr/>
      <dgm:t>
        <a:bodyPr/>
        <a:lstStyle/>
        <a:p>
          <a:endParaRPr lang="en-US"/>
        </a:p>
      </dgm:t>
    </dgm:pt>
    <dgm:pt modelId="{F09ACCBF-70C3-4237-A26E-D3532B8F77C1}">
      <dgm:prSet phldrT="[Text]"/>
      <dgm:spPr/>
      <dgm:t>
        <a:bodyPr/>
        <a:lstStyle/>
        <a:p>
          <a:r>
            <a:rPr lang="en-US" dirty="0" smtClean="0"/>
            <a:t>Care managers, case managers</a:t>
          </a:r>
          <a:endParaRPr lang="en-US" dirty="0"/>
        </a:p>
      </dgm:t>
    </dgm:pt>
    <dgm:pt modelId="{F186328F-C2DD-48A6-9C7B-D677CA494A2D}" type="parTrans" cxnId="{0510D296-02DC-4884-A462-5E6B672319A3}">
      <dgm:prSet/>
      <dgm:spPr/>
      <dgm:t>
        <a:bodyPr/>
        <a:lstStyle/>
        <a:p>
          <a:endParaRPr lang="en-US"/>
        </a:p>
      </dgm:t>
    </dgm:pt>
    <dgm:pt modelId="{134E2EC9-0237-4E03-91D1-4B1B577C2562}" type="sibTrans" cxnId="{0510D296-02DC-4884-A462-5E6B672319A3}">
      <dgm:prSet/>
      <dgm:spPr/>
      <dgm:t>
        <a:bodyPr/>
        <a:lstStyle/>
        <a:p>
          <a:endParaRPr lang="en-US"/>
        </a:p>
      </dgm:t>
    </dgm:pt>
    <dgm:pt modelId="{F517D7C7-CEC0-4D51-B19D-DC6DCB7559E7}">
      <dgm:prSet phldrT="[Text]"/>
      <dgm:spPr>
        <a:ln>
          <a:solidFill>
            <a:schemeClr val="tx1"/>
          </a:solidFill>
        </a:ln>
      </dgm:spPr>
      <dgm:t>
        <a:bodyPr/>
        <a:lstStyle/>
        <a:p>
          <a:r>
            <a:rPr lang="en-US" dirty="0" smtClean="0"/>
            <a:t>Population-Based Care</a:t>
          </a:r>
          <a:endParaRPr lang="en-US" dirty="0"/>
        </a:p>
      </dgm:t>
    </dgm:pt>
    <dgm:pt modelId="{A48ABA06-E205-4735-B5CC-21D3A7144C5A}" type="parTrans" cxnId="{C99686B8-0326-4EDF-992E-DB2831CB89B6}">
      <dgm:prSet/>
      <dgm:spPr/>
      <dgm:t>
        <a:bodyPr/>
        <a:lstStyle/>
        <a:p>
          <a:endParaRPr lang="en-US"/>
        </a:p>
      </dgm:t>
    </dgm:pt>
    <dgm:pt modelId="{AFFC321E-AD65-49D0-BE90-CFBC1B1B9BC6}" type="sibTrans" cxnId="{C99686B8-0326-4EDF-992E-DB2831CB89B6}">
      <dgm:prSet/>
      <dgm:spPr/>
      <dgm:t>
        <a:bodyPr/>
        <a:lstStyle/>
        <a:p>
          <a:endParaRPr lang="en-US"/>
        </a:p>
      </dgm:t>
    </dgm:pt>
    <dgm:pt modelId="{A96BDB83-7695-4085-B01A-29FF610DA23E}">
      <dgm:prSet phldrT="[Text]"/>
      <dgm:spPr/>
      <dgm:t>
        <a:bodyPr/>
        <a:lstStyle/>
        <a:p>
          <a:r>
            <a:rPr lang="en-US" dirty="0" smtClean="0"/>
            <a:t>Establishing priorities</a:t>
          </a:r>
          <a:endParaRPr lang="en-US" dirty="0"/>
        </a:p>
      </dgm:t>
    </dgm:pt>
    <dgm:pt modelId="{20EEDB52-103F-4110-B032-0F843281DFD1}" type="parTrans" cxnId="{19C30440-730C-4E5F-9ABE-899095544BB5}">
      <dgm:prSet/>
      <dgm:spPr/>
      <dgm:t>
        <a:bodyPr/>
        <a:lstStyle/>
        <a:p>
          <a:endParaRPr lang="en-US"/>
        </a:p>
      </dgm:t>
    </dgm:pt>
    <dgm:pt modelId="{969B8531-559F-41F4-815D-7653E64D2F84}" type="sibTrans" cxnId="{19C30440-730C-4E5F-9ABE-899095544BB5}">
      <dgm:prSet/>
      <dgm:spPr/>
      <dgm:t>
        <a:bodyPr/>
        <a:lstStyle/>
        <a:p>
          <a:endParaRPr lang="en-US"/>
        </a:p>
      </dgm:t>
    </dgm:pt>
    <dgm:pt modelId="{D1A91780-7CD6-4A5C-BF54-4EB6CEA6B1C2}">
      <dgm:prSet phldrT="[Text]"/>
      <dgm:spPr/>
      <dgm:t>
        <a:bodyPr/>
        <a:lstStyle/>
        <a:p>
          <a:r>
            <a:rPr lang="en-US" dirty="0" smtClean="0"/>
            <a:t>Track outcomes, adjust care </a:t>
          </a:r>
          <a:endParaRPr lang="en-US" dirty="0"/>
        </a:p>
      </dgm:t>
    </dgm:pt>
    <dgm:pt modelId="{DC7EAD4D-8CAC-4A5A-82FF-B7A275F391D2}" type="parTrans" cxnId="{2EBB90B7-3095-4F6C-934D-FAC0D7EE3D0F}">
      <dgm:prSet/>
      <dgm:spPr/>
      <dgm:t>
        <a:bodyPr/>
        <a:lstStyle/>
        <a:p>
          <a:endParaRPr lang="en-US"/>
        </a:p>
      </dgm:t>
    </dgm:pt>
    <dgm:pt modelId="{93D2FCF7-E16A-4702-BAC6-70054020763A}" type="sibTrans" cxnId="{2EBB90B7-3095-4F6C-934D-FAC0D7EE3D0F}">
      <dgm:prSet/>
      <dgm:spPr/>
      <dgm:t>
        <a:bodyPr/>
        <a:lstStyle/>
        <a:p>
          <a:endParaRPr lang="en-US"/>
        </a:p>
      </dgm:t>
    </dgm:pt>
    <dgm:pt modelId="{B4E61058-1CF3-4F7C-814C-D7DA413905AD}">
      <dgm:prSet/>
      <dgm:spPr>
        <a:ln>
          <a:solidFill>
            <a:schemeClr val="tx1"/>
          </a:solidFill>
        </a:ln>
      </dgm:spPr>
      <dgm:t>
        <a:bodyPr/>
        <a:lstStyle/>
        <a:p>
          <a:r>
            <a:rPr lang="en-US" dirty="0" smtClean="0"/>
            <a:t>Education</a:t>
          </a:r>
          <a:endParaRPr lang="en-US" dirty="0"/>
        </a:p>
      </dgm:t>
    </dgm:pt>
    <dgm:pt modelId="{7CB54068-BC44-4C58-B233-BB563334F08B}" type="parTrans" cxnId="{24072803-433D-4BBB-BDC6-1C23FF647FDD}">
      <dgm:prSet/>
      <dgm:spPr/>
      <dgm:t>
        <a:bodyPr/>
        <a:lstStyle/>
        <a:p>
          <a:endParaRPr lang="en-US"/>
        </a:p>
      </dgm:t>
    </dgm:pt>
    <dgm:pt modelId="{79F534EC-5559-47BC-B12F-285443059E7C}" type="sibTrans" cxnId="{24072803-433D-4BBB-BDC6-1C23FF647FDD}">
      <dgm:prSet/>
      <dgm:spPr/>
      <dgm:t>
        <a:bodyPr/>
        <a:lstStyle/>
        <a:p>
          <a:endParaRPr lang="en-US"/>
        </a:p>
      </dgm:t>
    </dgm:pt>
    <dgm:pt modelId="{70511FBB-CB8E-4E52-9218-41C87B3842D0}">
      <dgm:prSet/>
      <dgm:spPr>
        <a:ln>
          <a:solidFill>
            <a:schemeClr val="tx1"/>
          </a:solidFill>
        </a:ln>
      </dgm:spPr>
      <dgm:t>
        <a:bodyPr/>
        <a:lstStyle/>
        <a:p>
          <a:r>
            <a:rPr lang="en-US" dirty="0" smtClean="0"/>
            <a:t>Leader</a:t>
          </a:r>
          <a:endParaRPr lang="en-US" dirty="0"/>
        </a:p>
      </dgm:t>
    </dgm:pt>
    <dgm:pt modelId="{E06D4EF0-3561-426C-B6F3-431C475C85B2}" type="parTrans" cxnId="{7026E7F5-5FA8-4459-A3C5-719B4348F260}">
      <dgm:prSet/>
      <dgm:spPr/>
      <dgm:t>
        <a:bodyPr/>
        <a:lstStyle/>
        <a:p>
          <a:endParaRPr lang="en-US"/>
        </a:p>
      </dgm:t>
    </dgm:pt>
    <dgm:pt modelId="{E4004AD3-50E6-42A8-A911-9F29EBA8A0DC}" type="sibTrans" cxnId="{7026E7F5-5FA8-4459-A3C5-719B4348F260}">
      <dgm:prSet/>
      <dgm:spPr/>
      <dgm:t>
        <a:bodyPr/>
        <a:lstStyle/>
        <a:p>
          <a:endParaRPr lang="en-US"/>
        </a:p>
      </dgm:t>
    </dgm:pt>
    <dgm:pt modelId="{AD3745CA-AF49-482A-8346-1AA64C78F3C2}" type="pres">
      <dgm:prSet presAssocID="{F39FAC85-5B43-4370-8DEA-86B95014191A}" presName="Name0" presStyleCnt="0">
        <dgm:presLayoutVars>
          <dgm:chMax val="7"/>
          <dgm:dir/>
          <dgm:animLvl val="lvl"/>
          <dgm:resizeHandles val="exact"/>
        </dgm:presLayoutVars>
      </dgm:prSet>
      <dgm:spPr/>
      <dgm:t>
        <a:bodyPr/>
        <a:lstStyle/>
        <a:p>
          <a:endParaRPr lang="en-US"/>
        </a:p>
      </dgm:t>
    </dgm:pt>
    <dgm:pt modelId="{37E98A99-CC88-43B5-A81B-818584898364}" type="pres">
      <dgm:prSet presAssocID="{84B50AE8-7ABF-498D-8C1F-CECC49CF1D62}" presName="circle1" presStyleLbl="node1" presStyleIdx="0" presStyleCnt="5"/>
      <dgm:spPr>
        <a:solidFill>
          <a:srgbClr val="CC9900"/>
        </a:solidFill>
      </dgm:spPr>
    </dgm:pt>
    <dgm:pt modelId="{476ED8BB-1E5D-426A-B04D-AF308EFF7542}" type="pres">
      <dgm:prSet presAssocID="{84B50AE8-7ABF-498D-8C1F-CECC49CF1D62}" presName="space" presStyleCnt="0"/>
      <dgm:spPr/>
    </dgm:pt>
    <dgm:pt modelId="{CAB01956-6596-41DE-A7BF-302CBF60401E}" type="pres">
      <dgm:prSet presAssocID="{84B50AE8-7ABF-498D-8C1F-CECC49CF1D62}" presName="rect1" presStyleLbl="alignAcc1" presStyleIdx="0" presStyleCnt="5"/>
      <dgm:spPr/>
      <dgm:t>
        <a:bodyPr/>
        <a:lstStyle/>
        <a:p>
          <a:endParaRPr lang="en-US"/>
        </a:p>
      </dgm:t>
    </dgm:pt>
    <dgm:pt modelId="{EC60CBEF-14C2-4E43-8C4F-32E9DAB38A61}" type="pres">
      <dgm:prSet presAssocID="{70B1B667-EE6B-444C-9027-198FD6E18D36}" presName="vertSpace2" presStyleLbl="node1" presStyleIdx="0" presStyleCnt="5"/>
      <dgm:spPr/>
    </dgm:pt>
    <dgm:pt modelId="{892C38F0-F816-4949-AF34-151556C92B75}" type="pres">
      <dgm:prSet presAssocID="{70B1B667-EE6B-444C-9027-198FD6E18D36}" presName="circle2" presStyleLbl="node1" presStyleIdx="1" presStyleCnt="5"/>
      <dgm:spPr>
        <a:solidFill>
          <a:srgbClr val="990000"/>
        </a:solidFill>
      </dgm:spPr>
    </dgm:pt>
    <dgm:pt modelId="{1A58B5DA-CE72-4883-BA13-4E1872B85FB8}" type="pres">
      <dgm:prSet presAssocID="{70B1B667-EE6B-444C-9027-198FD6E18D36}" presName="rect2" presStyleLbl="alignAcc1" presStyleIdx="1" presStyleCnt="5"/>
      <dgm:spPr/>
      <dgm:t>
        <a:bodyPr/>
        <a:lstStyle/>
        <a:p>
          <a:endParaRPr lang="en-US"/>
        </a:p>
      </dgm:t>
    </dgm:pt>
    <dgm:pt modelId="{1E56D25B-95BD-4558-A4F0-BA2EA52BA982}" type="pres">
      <dgm:prSet presAssocID="{F517D7C7-CEC0-4D51-B19D-DC6DCB7559E7}" presName="vertSpace3" presStyleLbl="node1" presStyleIdx="1" presStyleCnt="5"/>
      <dgm:spPr/>
    </dgm:pt>
    <dgm:pt modelId="{4ACEA53A-8670-4071-9B08-9FB7CFB916EF}" type="pres">
      <dgm:prSet presAssocID="{F517D7C7-CEC0-4D51-B19D-DC6DCB7559E7}" presName="circle3" presStyleLbl="node1" presStyleIdx="2" presStyleCnt="5"/>
      <dgm:spPr>
        <a:solidFill>
          <a:srgbClr val="CC9900"/>
        </a:solidFill>
      </dgm:spPr>
    </dgm:pt>
    <dgm:pt modelId="{9B60296B-8029-47EE-810E-FDBC519DF4F2}" type="pres">
      <dgm:prSet presAssocID="{F517D7C7-CEC0-4D51-B19D-DC6DCB7559E7}" presName="rect3" presStyleLbl="alignAcc1" presStyleIdx="2" presStyleCnt="5"/>
      <dgm:spPr/>
      <dgm:t>
        <a:bodyPr/>
        <a:lstStyle/>
        <a:p>
          <a:endParaRPr lang="en-US"/>
        </a:p>
      </dgm:t>
    </dgm:pt>
    <dgm:pt modelId="{A0A108F7-7CEB-4EF8-B60D-5777B238BBC6}" type="pres">
      <dgm:prSet presAssocID="{B4E61058-1CF3-4F7C-814C-D7DA413905AD}" presName="vertSpace4" presStyleLbl="node1" presStyleIdx="2" presStyleCnt="5"/>
      <dgm:spPr/>
    </dgm:pt>
    <dgm:pt modelId="{21E5D112-9772-4563-928D-F4FB87EF8810}" type="pres">
      <dgm:prSet presAssocID="{B4E61058-1CF3-4F7C-814C-D7DA413905AD}" presName="circle4" presStyleLbl="node1" presStyleIdx="3" presStyleCnt="5"/>
      <dgm:spPr>
        <a:solidFill>
          <a:srgbClr val="990000"/>
        </a:solidFill>
      </dgm:spPr>
    </dgm:pt>
    <dgm:pt modelId="{5CB15E80-7F2C-4716-985E-5D1041EBC694}" type="pres">
      <dgm:prSet presAssocID="{B4E61058-1CF3-4F7C-814C-D7DA413905AD}" presName="rect4" presStyleLbl="alignAcc1" presStyleIdx="3" presStyleCnt="5"/>
      <dgm:spPr/>
      <dgm:t>
        <a:bodyPr/>
        <a:lstStyle/>
        <a:p>
          <a:endParaRPr lang="en-US"/>
        </a:p>
      </dgm:t>
    </dgm:pt>
    <dgm:pt modelId="{47ACE964-2F7A-47E0-A239-CB589D725A08}" type="pres">
      <dgm:prSet presAssocID="{70511FBB-CB8E-4E52-9218-41C87B3842D0}" presName="vertSpace5" presStyleLbl="node1" presStyleIdx="3" presStyleCnt="5"/>
      <dgm:spPr/>
    </dgm:pt>
    <dgm:pt modelId="{10BF25FA-003A-4000-A731-13156566A9A1}" type="pres">
      <dgm:prSet presAssocID="{70511FBB-CB8E-4E52-9218-41C87B3842D0}" presName="circle5" presStyleLbl="node1" presStyleIdx="4" presStyleCnt="5"/>
      <dgm:spPr>
        <a:solidFill>
          <a:srgbClr val="7F7F7F"/>
        </a:solidFill>
      </dgm:spPr>
    </dgm:pt>
    <dgm:pt modelId="{58D89505-CD36-4BD6-8F5A-FFE78F855BE2}" type="pres">
      <dgm:prSet presAssocID="{70511FBB-CB8E-4E52-9218-41C87B3842D0}" presName="rect5" presStyleLbl="alignAcc1" presStyleIdx="4" presStyleCnt="5"/>
      <dgm:spPr/>
      <dgm:t>
        <a:bodyPr/>
        <a:lstStyle/>
        <a:p>
          <a:endParaRPr lang="en-US"/>
        </a:p>
      </dgm:t>
    </dgm:pt>
    <dgm:pt modelId="{9EA1EDAF-CC30-4F63-AFD9-50C34B37DDEA}" type="pres">
      <dgm:prSet presAssocID="{84B50AE8-7ABF-498D-8C1F-CECC49CF1D62}" presName="rect1ParTx" presStyleLbl="alignAcc1" presStyleIdx="4" presStyleCnt="5">
        <dgm:presLayoutVars>
          <dgm:chMax val="1"/>
          <dgm:bulletEnabled val="1"/>
        </dgm:presLayoutVars>
      </dgm:prSet>
      <dgm:spPr/>
      <dgm:t>
        <a:bodyPr/>
        <a:lstStyle/>
        <a:p>
          <a:endParaRPr lang="en-US"/>
        </a:p>
      </dgm:t>
    </dgm:pt>
    <dgm:pt modelId="{C9790CD0-3BD1-4787-9C82-D135955D0A3E}" type="pres">
      <dgm:prSet presAssocID="{84B50AE8-7ABF-498D-8C1F-CECC49CF1D62}" presName="rect1ChTx" presStyleLbl="alignAcc1" presStyleIdx="4" presStyleCnt="5">
        <dgm:presLayoutVars>
          <dgm:bulletEnabled val="1"/>
        </dgm:presLayoutVars>
      </dgm:prSet>
      <dgm:spPr/>
      <dgm:t>
        <a:bodyPr/>
        <a:lstStyle/>
        <a:p>
          <a:endParaRPr lang="en-US"/>
        </a:p>
      </dgm:t>
    </dgm:pt>
    <dgm:pt modelId="{B74B92D0-30F5-4EEE-BB84-801FBE45C558}" type="pres">
      <dgm:prSet presAssocID="{70B1B667-EE6B-444C-9027-198FD6E18D36}" presName="rect2ParTx" presStyleLbl="alignAcc1" presStyleIdx="4" presStyleCnt="5">
        <dgm:presLayoutVars>
          <dgm:chMax val="1"/>
          <dgm:bulletEnabled val="1"/>
        </dgm:presLayoutVars>
      </dgm:prSet>
      <dgm:spPr/>
      <dgm:t>
        <a:bodyPr/>
        <a:lstStyle/>
        <a:p>
          <a:endParaRPr lang="en-US"/>
        </a:p>
      </dgm:t>
    </dgm:pt>
    <dgm:pt modelId="{2998F70A-E19B-42E2-9F66-331C0729ACA4}" type="pres">
      <dgm:prSet presAssocID="{70B1B667-EE6B-444C-9027-198FD6E18D36}" presName="rect2ChTx" presStyleLbl="alignAcc1" presStyleIdx="4" presStyleCnt="5">
        <dgm:presLayoutVars>
          <dgm:bulletEnabled val="1"/>
        </dgm:presLayoutVars>
      </dgm:prSet>
      <dgm:spPr/>
      <dgm:t>
        <a:bodyPr/>
        <a:lstStyle/>
        <a:p>
          <a:endParaRPr lang="en-US"/>
        </a:p>
      </dgm:t>
    </dgm:pt>
    <dgm:pt modelId="{C48EE9B2-E1BC-43CF-A0B5-BE774E5F7605}" type="pres">
      <dgm:prSet presAssocID="{F517D7C7-CEC0-4D51-B19D-DC6DCB7559E7}" presName="rect3ParTx" presStyleLbl="alignAcc1" presStyleIdx="4" presStyleCnt="5">
        <dgm:presLayoutVars>
          <dgm:chMax val="1"/>
          <dgm:bulletEnabled val="1"/>
        </dgm:presLayoutVars>
      </dgm:prSet>
      <dgm:spPr/>
      <dgm:t>
        <a:bodyPr/>
        <a:lstStyle/>
        <a:p>
          <a:endParaRPr lang="en-US"/>
        </a:p>
      </dgm:t>
    </dgm:pt>
    <dgm:pt modelId="{8CA0DD48-CA65-4663-AD24-747E457CB05C}" type="pres">
      <dgm:prSet presAssocID="{F517D7C7-CEC0-4D51-B19D-DC6DCB7559E7}" presName="rect3ChTx" presStyleLbl="alignAcc1" presStyleIdx="4" presStyleCnt="5">
        <dgm:presLayoutVars>
          <dgm:bulletEnabled val="1"/>
        </dgm:presLayoutVars>
      </dgm:prSet>
      <dgm:spPr/>
      <dgm:t>
        <a:bodyPr/>
        <a:lstStyle/>
        <a:p>
          <a:endParaRPr lang="en-US"/>
        </a:p>
      </dgm:t>
    </dgm:pt>
    <dgm:pt modelId="{4BA19B07-98CC-4987-892F-08AFF6974CBA}" type="pres">
      <dgm:prSet presAssocID="{B4E61058-1CF3-4F7C-814C-D7DA413905AD}" presName="rect4ParTx" presStyleLbl="alignAcc1" presStyleIdx="4" presStyleCnt="5">
        <dgm:presLayoutVars>
          <dgm:chMax val="1"/>
          <dgm:bulletEnabled val="1"/>
        </dgm:presLayoutVars>
      </dgm:prSet>
      <dgm:spPr/>
      <dgm:t>
        <a:bodyPr/>
        <a:lstStyle/>
        <a:p>
          <a:endParaRPr lang="en-US"/>
        </a:p>
      </dgm:t>
    </dgm:pt>
    <dgm:pt modelId="{F94BBD72-E0CB-46D8-AAE0-F7495CB99329}" type="pres">
      <dgm:prSet presAssocID="{B4E61058-1CF3-4F7C-814C-D7DA413905AD}" presName="rect4ChTx" presStyleLbl="alignAcc1" presStyleIdx="4" presStyleCnt="5">
        <dgm:presLayoutVars>
          <dgm:bulletEnabled val="1"/>
        </dgm:presLayoutVars>
      </dgm:prSet>
      <dgm:spPr/>
    </dgm:pt>
    <dgm:pt modelId="{6E8708E9-CCB3-489F-8045-7CB9382A1D40}" type="pres">
      <dgm:prSet presAssocID="{70511FBB-CB8E-4E52-9218-41C87B3842D0}" presName="rect5ParTx" presStyleLbl="alignAcc1" presStyleIdx="4" presStyleCnt="5">
        <dgm:presLayoutVars>
          <dgm:chMax val="1"/>
          <dgm:bulletEnabled val="1"/>
        </dgm:presLayoutVars>
      </dgm:prSet>
      <dgm:spPr/>
      <dgm:t>
        <a:bodyPr/>
        <a:lstStyle/>
        <a:p>
          <a:endParaRPr lang="en-US"/>
        </a:p>
      </dgm:t>
    </dgm:pt>
    <dgm:pt modelId="{793B4152-D68B-4E1E-97FE-771FEA52253F}" type="pres">
      <dgm:prSet presAssocID="{70511FBB-CB8E-4E52-9218-41C87B3842D0}" presName="rect5ChTx" presStyleLbl="alignAcc1" presStyleIdx="4" presStyleCnt="5">
        <dgm:presLayoutVars>
          <dgm:bulletEnabled val="1"/>
        </dgm:presLayoutVars>
      </dgm:prSet>
      <dgm:spPr/>
    </dgm:pt>
  </dgm:ptLst>
  <dgm:cxnLst>
    <dgm:cxn modelId="{0510D296-02DC-4884-A462-5E6B672319A3}" srcId="{70B1B667-EE6B-444C-9027-198FD6E18D36}" destId="{F09ACCBF-70C3-4237-A26E-D3532B8F77C1}" srcOrd="1" destOrd="0" parTransId="{F186328F-C2DD-48A6-9C7B-D677CA494A2D}" sibTransId="{134E2EC9-0237-4E03-91D1-4B1B577C2562}"/>
    <dgm:cxn modelId="{DA56A5F2-ABC6-434B-A48C-605C7EDF4872}" srcId="{84B50AE8-7ABF-498D-8C1F-CECC49CF1D62}" destId="{1C4A6299-7573-4191-8C49-F15EC8E1F75F}" srcOrd="0" destOrd="0" parTransId="{48F41A13-EF3A-4B9D-ADFD-95425083AEAA}" sibTransId="{2435066D-5842-4889-B18E-3B147E7628DF}"/>
    <dgm:cxn modelId="{458F2984-BB9A-4E4B-8DED-A7085748A16A}" type="presOf" srcId="{F517D7C7-CEC0-4D51-B19D-DC6DCB7559E7}" destId="{C48EE9B2-E1BC-43CF-A0B5-BE774E5F7605}" srcOrd="1" destOrd="0" presId="urn:microsoft.com/office/officeart/2005/8/layout/target3"/>
    <dgm:cxn modelId="{32570E09-4C77-1F48-B018-828887C2D8DD}" type="presOf" srcId="{E8EF3A32-5280-4E63-96DD-9E53AB1DFB7C}" destId="{2998F70A-E19B-42E2-9F66-331C0729ACA4}" srcOrd="0" destOrd="0" presId="urn:microsoft.com/office/officeart/2005/8/layout/target3"/>
    <dgm:cxn modelId="{7B2721D8-D851-5D43-B5E4-0ACF31A45742}" type="presOf" srcId="{84B50AE8-7ABF-498D-8C1F-CECC49CF1D62}" destId="{CAB01956-6596-41DE-A7BF-302CBF60401E}" srcOrd="0" destOrd="0" presId="urn:microsoft.com/office/officeart/2005/8/layout/target3"/>
    <dgm:cxn modelId="{45C0DFBC-D5F8-004E-919A-27C0E441C698}" type="presOf" srcId="{B4E61058-1CF3-4F7C-814C-D7DA413905AD}" destId="{4BA19B07-98CC-4987-892F-08AFF6974CBA}" srcOrd="1" destOrd="0" presId="urn:microsoft.com/office/officeart/2005/8/layout/target3"/>
    <dgm:cxn modelId="{7D7A92B2-F675-1B43-A78F-D4B40A76E2CF}" type="presOf" srcId="{70511FBB-CB8E-4E52-9218-41C87B3842D0}" destId="{6E8708E9-CCB3-489F-8045-7CB9382A1D40}" srcOrd="1" destOrd="0" presId="urn:microsoft.com/office/officeart/2005/8/layout/target3"/>
    <dgm:cxn modelId="{27B3987F-9EDE-294F-93E9-36FDCE87631F}" type="presOf" srcId="{B4E61058-1CF3-4F7C-814C-D7DA413905AD}" destId="{5CB15E80-7F2C-4716-985E-5D1041EBC694}" srcOrd="0" destOrd="0" presId="urn:microsoft.com/office/officeart/2005/8/layout/target3"/>
    <dgm:cxn modelId="{2EBB90B7-3095-4F6C-934D-FAC0D7EE3D0F}" srcId="{F517D7C7-CEC0-4D51-B19D-DC6DCB7559E7}" destId="{D1A91780-7CD6-4A5C-BF54-4EB6CEA6B1C2}" srcOrd="1" destOrd="0" parTransId="{DC7EAD4D-8CAC-4A5A-82FF-B7A275F391D2}" sibTransId="{93D2FCF7-E16A-4702-BAC6-70054020763A}"/>
    <dgm:cxn modelId="{C99686B8-0326-4EDF-992E-DB2831CB89B6}" srcId="{F39FAC85-5B43-4370-8DEA-86B95014191A}" destId="{F517D7C7-CEC0-4D51-B19D-DC6DCB7559E7}" srcOrd="2" destOrd="0" parTransId="{A48ABA06-E205-4735-B5CC-21D3A7144C5A}" sibTransId="{AFFC321E-AD65-49D0-BE90-CFBC1B1B9BC6}"/>
    <dgm:cxn modelId="{3EF8EE06-B488-B440-9389-ADE13B8A9020}" type="presOf" srcId="{A96BDB83-7695-4085-B01A-29FF610DA23E}" destId="{8CA0DD48-CA65-4663-AD24-747E457CB05C}" srcOrd="0" destOrd="0" presId="urn:microsoft.com/office/officeart/2005/8/layout/target3"/>
    <dgm:cxn modelId="{BDD1D933-96F9-8446-9350-C32F5F7B4878}" type="presOf" srcId="{D1A91780-7CD6-4A5C-BF54-4EB6CEA6B1C2}" destId="{8CA0DD48-CA65-4663-AD24-747E457CB05C}" srcOrd="0" destOrd="1" presId="urn:microsoft.com/office/officeart/2005/8/layout/target3"/>
    <dgm:cxn modelId="{DF480244-768A-084B-9F61-1D82A9B1387B}" type="presOf" srcId="{F39FAC85-5B43-4370-8DEA-86B95014191A}" destId="{AD3745CA-AF49-482A-8346-1AA64C78F3C2}" srcOrd="0" destOrd="0" presId="urn:microsoft.com/office/officeart/2005/8/layout/target3"/>
    <dgm:cxn modelId="{05EA1889-86C6-F849-9AD6-DD02CF7DA346}" type="presOf" srcId="{84B50AE8-7ABF-498D-8C1F-CECC49CF1D62}" destId="{9EA1EDAF-CC30-4F63-AFD9-50C34B37DDEA}" srcOrd="1" destOrd="0" presId="urn:microsoft.com/office/officeart/2005/8/layout/target3"/>
    <dgm:cxn modelId="{7026E7F5-5FA8-4459-A3C5-719B4348F260}" srcId="{F39FAC85-5B43-4370-8DEA-86B95014191A}" destId="{70511FBB-CB8E-4E52-9218-41C87B3842D0}" srcOrd="4" destOrd="0" parTransId="{E06D4EF0-3561-426C-B6F3-431C475C85B2}" sibTransId="{E4004AD3-50E6-42A8-A911-9F29EBA8A0DC}"/>
    <dgm:cxn modelId="{CF776BFD-3E68-C847-AC1B-EA96933080CA}" type="presOf" srcId="{F517D7C7-CEC0-4D51-B19D-DC6DCB7559E7}" destId="{9B60296B-8029-47EE-810E-FDBC519DF4F2}" srcOrd="0" destOrd="0" presId="urn:microsoft.com/office/officeart/2005/8/layout/target3"/>
    <dgm:cxn modelId="{EC2C2376-4DBB-4799-B476-CDC26FB5CC57}" srcId="{84B50AE8-7ABF-498D-8C1F-CECC49CF1D62}" destId="{045527F2-6C88-48B6-BFE8-F852078FF03F}" srcOrd="1" destOrd="0" parTransId="{FE5A16DC-908D-4F61-B525-26082BB6CA9B}" sibTransId="{6C7CF2BF-AEC0-4448-B9E1-1AB6AC8DCF1E}"/>
    <dgm:cxn modelId="{A32278E6-DE4E-CF44-B40E-310AE6559373}" type="presOf" srcId="{045527F2-6C88-48B6-BFE8-F852078FF03F}" destId="{C9790CD0-3BD1-4787-9C82-D135955D0A3E}" srcOrd="0" destOrd="1" presId="urn:microsoft.com/office/officeart/2005/8/layout/target3"/>
    <dgm:cxn modelId="{7781EDA9-9307-4163-ABC4-D7E8AAED0D07}" srcId="{F39FAC85-5B43-4370-8DEA-86B95014191A}" destId="{70B1B667-EE6B-444C-9027-198FD6E18D36}" srcOrd="1" destOrd="0" parTransId="{6150F0A5-24A9-4928-9D9E-9DB434F087EB}" sibTransId="{7789FE80-4FEC-4D4B-B78E-2EFD46271E9B}"/>
    <dgm:cxn modelId="{8BFC1FBA-910E-1341-98C9-315A4A50CFBD}" type="presOf" srcId="{70B1B667-EE6B-444C-9027-198FD6E18D36}" destId="{B74B92D0-30F5-4EEE-BB84-801FBE45C558}" srcOrd="1" destOrd="0" presId="urn:microsoft.com/office/officeart/2005/8/layout/target3"/>
    <dgm:cxn modelId="{1E16E378-3A3D-C446-B61E-9EF7560100B5}" type="presOf" srcId="{1C4A6299-7573-4191-8C49-F15EC8E1F75F}" destId="{C9790CD0-3BD1-4787-9C82-D135955D0A3E}" srcOrd="0" destOrd="0" presId="urn:microsoft.com/office/officeart/2005/8/layout/target3"/>
    <dgm:cxn modelId="{AAA0FFBE-3378-EC4C-A37C-42F489796365}" type="presOf" srcId="{70B1B667-EE6B-444C-9027-198FD6E18D36}" destId="{1A58B5DA-CE72-4883-BA13-4E1872B85FB8}" srcOrd="0" destOrd="0" presId="urn:microsoft.com/office/officeart/2005/8/layout/target3"/>
    <dgm:cxn modelId="{9568DA79-6093-4E8A-934F-B965F6BAEDD0}" srcId="{70B1B667-EE6B-444C-9027-198FD6E18D36}" destId="{E8EF3A32-5280-4E63-96DD-9E53AB1DFB7C}" srcOrd="0" destOrd="0" parTransId="{D6CA4D56-EBC9-4448-BA70-DCC5292338A8}" sibTransId="{46C89445-C84B-4741-9A2A-2B033A966F84}"/>
    <dgm:cxn modelId="{035C4343-6AA4-44C7-B5B4-BCA6CB70A73F}" srcId="{F39FAC85-5B43-4370-8DEA-86B95014191A}" destId="{84B50AE8-7ABF-498D-8C1F-CECC49CF1D62}" srcOrd="0" destOrd="0" parTransId="{9454781D-1A09-4C91-A3CA-060969BF83F3}" sibTransId="{C2475D85-DB2A-4A06-B276-0A5814C7E84F}"/>
    <dgm:cxn modelId="{3547A768-4101-F84D-A532-51F6B06D747E}" type="presOf" srcId="{70511FBB-CB8E-4E52-9218-41C87B3842D0}" destId="{58D89505-CD36-4BD6-8F5A-FFE78F855BE2}" srcOrd="0" destOrd="0" presId="urn:microsoft.com/office/officeart/2005/8/layout/target3"/>
    <dgm:cxn modelId="{ED3D4D4E-B692-2B4A-A114-F6A80B32C75C}" type="presOf" srcId="{F09ACCBF-70C3-4237-A26E-D3532B8F77C1}" destId="{2998F70A-E19B-42E2-9F66-331C0729ACA4}" srcOrd="0" destOrd="1" presId="urn:microsoft.com/office/officeart/2005/8/layout/target3"/>
    <dgm:cxn modelId="{24072803-433D-4BBB-BDC6-1C23FF647FDD}" srcId="{F39FAC85-5B43-4370-8DEA-86B95014191A}" destId="{B4E61058-1CF3-4F7C-814C-D7DA413905AD}" srcOrd="3" destOrd="0" parTransId="{7CB54068-BC44-4C58-B233-BB563334F08B}" sibTransId="{79F534EC-5559-47BC-B12F-285443059E7C}"/>
    <dgm:cxn modelId="{19C30440-730C-4E5F-9ABE-899095544BB5}" srcId="{F517D7C7-CEC0-4D51-B19D-DC6DCB7559E7}" destId="{A96BDB83-7695-4085-B01A-29FF610DA23E}" srcOrd="0" destOrd="0" parTransId="{20EEDB52-103F-4110-B032-0F843281DFD1}" sibTransId="{969B8531-559F-41F4-815D-7653E64D2F84}"/>
    <dgm:cxn modelId="{37432B6A-3EF9-184A-84EA-8D48ECB13E97}" type="presParOf" srcId="{AD3745CA-AF49-482A-8346-1AA64C78F3C2}" destId="{37E98A99-CC88-43B5-A81B-818584898364}" srcOrd="0" destOrd="0" presId="urn:microsoft.com/office/officeart/2005/8/layout/target3"/>
    <dgm:cxn modelId="{FAAEE59C-BBB4-5E47-8EDA-957382A98854}" type="presParOf" srcId="{AD3745CA-AF49-482A-8346-1AA64C78F3C2}" destId="{476ED8BB-1E5D-426A-B04D-AF308EFF7542}" srcOrd="1" destOrd="0" presId="urn:microsoft.com/office/officeart/2005/8/layout/target3"/>
    <dgm:cxn modelId="{58376941-675E-774D-A446-762F19E879AC}" type="presParOf" srcId="{AD3745CA-AF49-482A-8346-1AA64C78F3C2}" destId="{CAB01956-6596-41DE-A7BF-302CBF60401E}" srcOrd="2" destOrd="0" presId="urn:microsoft.com/office/officeart/2005/8/layout/target3"/>
    <dgm:cxn modelId="{7B298725-55C7-1148-B501-D69E8CD2772A}" type="presParOf" srcId="{AD3745CA-AF49-482A-8346-1AA64C78F3C2}" destId="{EC60CBEF-14C2-4E43-8C4F-32E9DAB38A61}" srcOrd="3" destOrd="0" presId="urn:microsoft.com/office/officeart/2005/8/layout/target3"/>
    <dgm:cxn modelId="{5B9797EB-700C-354A-A942-7A67C9DCE729}" type="presParOf" srcId="{AD3745CA-AF49-482A-8346-1AA64C78F3C2}" destId="{892C38F0-F816-4949-AF34-151556C92B75}" srcOrd="4" destOrd="0" presId="urn:microsoft.com/office/officeart/2005/8/layout/target3"/>
    <dgm:cxn modelId="{3796F036-1C5E-5645-B94C-2616F3FFE917}" type="presParOf" srcId="{AD3745CA-AF49-482A-8346-1AA64C78F3C2}" destId="{1A58B5DA-CE72-4883-BA13-4E1872B85FB8}" srcOrd="5" destOrd="0" presId="urn:microsoft.com/office/officeart/2005/8/layout/target3"/>
    <dgm:cxn modelId="{5EF5D90C-5B41-BB41-AB65-96770FCF7422}" type="presParOf" srcId="{AD3745CA-AF49-482A-8346-1AA64C78F3C2}" destId="{1E56D25B-95BD-4558-A4F0-BA2EA52BA982}" srcOrd="6" destOrd="0" presId="urn:microsoft.com/office/officeart/2005/8/layout/target3"/>
    <dgm:cxn modelId="{448FD3A4-A4B0-6D48-8F65-0F5FC4046B82}" type="presParOf" srcId="{AD3745CA-AF49-482A-8346-1AA64C78F3C2}" destId="{4ACEA53A-8670-4071-9B08-9FB7CFB916EF}" srcOrd="7" destOrd="0" presId="urn:microsoft.com/office/officeart/2005/8/layout/target3"/>
    <dgm:cxn modelId="{F9694010-7E1E-0145-B85C-E2F7EEEAE680}" type="presParOf" srcId="{AD3745CA-AF49-482A-8346-1AA64C78F3C2}" destId="{9B60296B-8029-47EE-810E-FDBC519DF4F2}" srcOrd="8" destOrd="0" presId="urn:microsoft.com/office/officeart/2005/8/layout/target3"/>
    <dgm:cxn modelId="{32BE9DB0-041C-0247-8EA4-CD929C0B5B6E}" type="presParOf" srcId="{AD3745CA-AF49-482A-8346-1AA64C78F3C2}" destId="{A0A108F7-7CEB-4EF8-B60D-5777B238BBC6}" srcOrd="9" destOrd="0" presId="urn:microsoft.com/office/officeart/2005/8/layout/target3"/>
    <dgm:cxn modelId="{1F1DA1C7-3710-B34C-B714-B3D167415136}" type="presParOf" srcId="{AD3745CA-AF49-482A-8346-1AA64C78F3C2}" destId="{21E5D112-9772-4563-928D-F4FB87EF8810}" srcOrd="10" destOrd="0" presId="urn:microsoft.com/office/officeart/2005/8/layout/target3"/>
    <dgm:cxn modelId="{FE7D83CD-DAAA-4648-89E3-A63ABD538EF2}" type="presParOf" srcId="{AD3745CA-AF49-482A-8346-1AA64C78F3C2}" destId="{5CB15E80-7F2C-4716-985E-5D1041EBC694}" srcOrd="11" destOrd="0" presId="urn:microsoft.com/office/officeart/2005/8/layout/target3"/>
    <dgm:cxn modelId="{0DA7D6D4-2425-834C-A7DA-F7FE4B69C46E}" type="presParOf" srcId="{AD3745CA-AF49-482A-8346-1AA64C78F3C2}" destId="{47ACE964-2F7A-47E0-A239-CB589D725A08}" srcOrd="12" destOrd="0" presId="urn:microsoft.com/office/officeart/2005/8/layout/target3"/>
    <dgm:cxn modelId="{D5A214AE-C6F2-8146-A6DE-9C0C74369830}" type="presParOf" srcId="{AD3745CA-AF49-482A-8346-1AA64C78F3C2}" destId="{10BF25FA-003A-4000-A731-13156566A9A1}" srcOrd="13" destOrd="0" presId="urn:microsoft.com/office/officeart/2005/8/layout/target3"/>
    <dgm:cxn modelId="{44B5C2A2-6CC4-3947-82AC-867AB05C8D61}" type="presParOf" srcId="{AD3745CA-AF49-482A-8346-1AA64C78F3C2}" destId="{58D89505-CD36-4BD6-8F5A-FFE78F855BE2}" srcOrd="14" destOrd="0" presId="urn:microsoft.com/office/officeart/2005/8/layout/target3"/>
    <dgm:cxn modelId="{303C0BD8-CB5F-2548-B980-9D1832651FF9}" type="presParOf" srcId="{AD3745CA-AF49-482A-8346-1AA64C78F3C2}" destId="{9EA1EDAF-CC30-4F63-AFD9-50C34B37DDEA}" srcOrd="15" destOrd="0" presId="urn:microsoft.com/office/officeart/2005/8/layout/target3"/>
    <dgm:cxn modelId="{F9119C8D-4D00-0847-B52B-787FC5BC07FC}" type="presParOf" srcId="{AD3745CA-AF49-482A-8346-1AA64C78F3C2}" destId="{C9790CD0-3BD1-4787-9C82-D135955D0A3E}" srcOrd="16" destOrd="0" presId="urn:microsoft.com/office/officeart/2005/8/layout/target3"/>
    <dgm:cxn modelId="{B09F1482-979C-FC4E-A809-EBF3C0C28155}" type="presParOf" srcId="{AD3745CA-AF49-482A-8346-1AA64C78F3C2}" destId="{B74B92D0-30F5-4EEE-BB84-801FBE45C558}" srcOrd="17" destOrd="0" presId="urn:microsoft.com/office/officeart/2005/8/layout/target3"/>
    <dgm:cxn modelId="{B807FE94-5C86-AE4B-B6FC-EBA5E62CF85E}" type="presParOf" srcId="{AD3745CA-AF49-482A-8346-1AA64C78F3C2}" destId="{2998F70A-E19B-42E2-9F66-331C0729ACA4}" srcOrd="18" destOrd="0" presId="urn:microsoft.com/office/officeart/2005/8/layout/target3"/>
    <dgm:cxn modelId="{93BD44FD-444F-184F-B8F7-89CFE4E80C08}" type="presParOf" srcId="{AD3745CA-AF49-482A-8346-1AA64C78F3C2}" destId="{C48EE9B2-E1BC-43CF-A0B5-BE774E5F7605}" srcOrd="19" destOrd="0" presId="urn:microsoft.com/office/officeart/2005/8/layout/target3"/>
    <dgm:cxn modelId="{947F4B0A-DF06-E243-BCB0-1B268986C97D}" type="presParOf" srcId="{AD3745CA-AF49-482A-8346-1AA64C78F3C2}" destId="{8CA0DD48-CA65-4663-AD24-747E457CB05C}" srcOrd="20" destOrd="0" presId="urn:microsoft.com/office/officeart/2005/8/layout/target3"/>
    <dgm:cxn modelId="{FCD0A620-F1BC-5348-9513-F920F70BFA95}" type="presParOf" srcId="{AD3745CA-AF49-482A-8346-1AA64C78F3C2}" destId="{4BA19B07-98CC-4987-892F-08AFF6974CBA}" srcOrd="21" destOrd="0" presId="urn:microsoft.com/office/officeart/2005/8/layout/target3"/>
    <dgm:cxn modelId="{6FC0AB24-FDAD-334F-8427-3B25BDF8EA10}" type="presParOf" srcId="{AD3745CA-AF49-482A-8346-1AA64C78F3C2}" destId="{F94BBD72-E0CB-46D8-AAE0-F7495CB99329}" srcOrd="22" destOrd="0" presId="urn:microsoft.com/office/officeart/2005/8/layout/target3"/>
    <dgm:cxn modelId="{C22710BF-23C7-9B43-9517-A2C347CD20B1}" type="presParOf" srcId="{AD3745CA-AF49-482A-8346-1AA64C78F3C2}" destId="{6E8708E9-CCB3-489F-8045-7CB9382A1D40}" srcOrd="23" destOrd="0" presId="urn:microsoft.com/office/officeart/2005/8/layout/target3"/>
    <dgm:cxn modelId="{C397529F-CF6D-3642-9ADA-9D4DF2C36943}" type="presParOf" srcId="{AD3745CA-AF49-482A-8346-1AA64C78F3C2}" destId="{793B4152-D68B-4E1E-97FE-771FEA52253F}" srcOrd="2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AB6BA-EFED-4895-BDCE-C03FBCFE74B9}">
      <dsp:nvSpPr>
        <dsp:cNvPr id="0" name=""/>
        <dsp:cNvSpPr/>
      </dsp:nvSpPr>
      <dsp:spPr>
        <a:xfrm>
          <a:off x="27572" y="57512"/>
          <a:ext cx="2803048" cy="1828601"/>
        </a:xfrm>
        <a:prstGeom prst="rect">
          <a:avLst/>
        </a:prstGeom>
        <a:gradFill rotWithShape="0">
          <a:gsLst>
            <a:gs pos="0">
              <a:schemeClr val="accent6">
                <a:hueOff val="0"/>
                <a:satOff val="0"/>
                <a:lumOff val="0"/>
                <a:alphaOff val="0"/>
                <a:tint val="0"/>
              </a:schemeClr>
            </a:gs>
            <a:gs pos="44000">
              <a:schemeClr val="accent6">
                <a:hueOff val="0"/>
                <a:satOff val="0"/>
                <a:lumOff val="0"/>
                <a:alphaOff val="0"/>
                <a:tint val="60000"/>
                <a:satMod val="120000"/>
              </a:schemeClr>
            </a:gs>
            <a:gs pos="100000">
              <a:schemeClr val="accent6">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t>Cultural</a:t>
          </a:r>
          <a:endParaRPr lang="en-US" sz="1400" b="1" kern="1200" dirty="0"/>
        </a:p>
        <a:p>
          <a:pPr marL="57150" lvl="1" indent="-57150" algn="l" defTabSz="488950">
            <a:lnSpc>
              <a:spcPct val="90000"/>
            </a:lnSpc>
            <a:spcBef>
              <a:spcPct val="0"/>
            </a:spcBef>
            <a:spcAft>
              <a:spcPct val="15000"/>
            </a:spcAft>
            <a:buChar char="••"/>
          </a:pPr>
          <a:r>
            <a:rPr lang="en-US" sz="1100" kern="1200" dirty="0" smtClean="0"/>
            <a:t>Mental health staff and patients not used to incorporating primary care as part of job</a:t>
          </a:r>
        </a:p>
        <a:p>
          <a:pPr marL="57150" lvl="1" indent="-57150" algn="l" defTabSz="488950">
            <a:lnSpc>
              <a:spcPct val="90000"/>
            </a:lnSpc>
            <a:spcBef>
              <a:spcPct val="0"/>
            </a:spcBef>
            <a:spcAft>
              <a:spcPct val="15000"/>
            </a:spcAft>
            <a:buChar char="••"/>
          </a:pPr>
          <a:r>
            <a:rPr lang="en-US" sz="1100" kern="1200" dirty="0" smtClean="0"/>
            <a:t>Mental health staff feel time pressure to address screening, vital signs and may feel “out of scope of practice” </a:t>
          </a:r>
        </a:p>
        <a:p>
          <a:pPr marL="57150" lvl="1" indent="-57150" algn="l" defTabSz="488950">
            <a:lnSpc>
              <a:spcPct val="90000"/>
            </a:lnSpc>
            <a:spcBef>
              <a:spcPct val="0"/>
            </a:spcBef>
            <a:spcAft>
              <a:spcPct val="15000"/>
            </a:spcAft>
            <a:buChar char="••"/>
          </a:pPr>
          <a:endParaRPr lang="en-US" sz="1100" kern="1200" dirty="0" smtClean="0"/>
        </a:p>
      </dsp:txBody>
      <dsp:txXfrm>
        <a:off x="27572" y="57512"/>
        <a:ext cx="2803048" cy="1828601"/>
      </dsp:txXfrm>
    </dsp:sp>
    <dsp:sp modelId="{5769176B-8C20-44D6-9B79-97898183C4A7}">
      <dsp:nvSpPr>
        <dsp:cNvPr id="0" name=""/>
        <dsp:cNvSpPr/>
      </dsp:nvSpPr>
      <dsp:spPr>
        <a:xfrm>
          <a:off x="3130657" y="57512"/>
          <a:ext cx="2720429" cy="1828601"/>
        </a:xfrm>
        <a:prstGeom prst="rect">
          <a:avLst/>
        </a:prstGeom>
        <a:gradFill rotWithShape="0">
          <a:gsLst>
            <a:gs pos="0">
              <a:schemeClr val="accent6">
                <a:hueOff val="0"/>
                <a:satOff val="0"/>
                <a:lumOff val="0"/>
                <a:alphaOff val="0"/>
                <a:tint val="0"/>
              </a:schemeClr>
            </a:gs>
            <a:gs pos="44000">
              <a:schemeClr val="accent6">
                <a:hueOff val="0"/>
                <a:satOff val="0"/>
                <a:lumOff val="0"/>
                <a:alphaOff val="0"/>
                <a:tint val="60000"/>
                <a:satMod val="120000"/>
              </a:schemeClr>
            </a:gs>
            <a:gs pos="100000">
              <a:schemeClr val="accent6">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t>Financial</a:t>
          </a:r>
        </a:p>
        <a:p>
          <a:pPr marL="57150" lvl="1" indent="-57150" algn="l" defTabSz="488950">
            <a:lnSpc>
              <a:spcPct val="90000"/>
            </a:lnSpc>
            <a:spcBef>
              <a:spcPct val="0"/>
            </a:spcBef>
            <a:spcAft>
              <a:spcPct val="15000"/>
            </a:spcAft>
            <a:buChar char="••"/>
          </a:pPr>
          <a:r>
            <a:rPr lang="en-US" sz="1100" kern="1200" dirty="0" smtClean="0"/>
            <a:t>Rarely funded</a:t>
          </a:r>
        </a:p>
        <a:p>
          <a:pPr marL="57150" lvl="1" indent="-57150" algn="l" defTabSz="488950">
            <a:lnSpc>
              <a:spcPct val="90000"/>
            </a:lnSpc>
            <a:spcBef>
              <a:spcPct val="0"/>
            </a:spcBef>
            <a:spcAft>
              <a:spcPct val="15000"/>
            </a:spcAft>
            <a:buChar char="••"/>
          </a:pPr>
          <a:r>
            <a:rPr lang="en-US" sz="1100" kern="1200" dirty="0" smtClean="0"/>
            <a:t>Billing medical services challenging</a:t>
          </a:r>
        </a:p>
        <a:p>
          <a:pPr marL="57150" lvl="1" indent="-57150" algn="l" defTabSz="488950">
            <a:lnSpc>
              <a:spcPct val="90000"/>
            </a:lnSpc>
            <a:spcBef>
              <a:spcPct val="0"/>
            </a:spcBef>
            <a:spcAft>
              <a:spcPct val="15000"/>
            </a:spcAft>
            <a:buChar char="••"/>
          </a:pPr>
          <a:r>
            <a:rPr lang="en-US" sz="1100" kern="1200" dirty="0" smtClean="0"/>
            <a:t>High no show rate, take extra time</a:t>
          </a:r>
        </a:p>
        <a:p>
          <a:pPr marL="57150" lvl="1" indent="-57150" algn="l" defTabSz="488950">
            <a:lnSpc>
              <a:spcPct val="90000"/>
            </a:lnSpc>
            <a:spcBef>
              <a:spcPct val="0"/>
            </a:spcBef>
            <a:spcAft>
              <a:spcPct val="15000"/>
            </a:spcAft>
            <a:buChar char="••"/>
          </a:pPr>
          <a:r>
            <a:rPr lang="en-US" sz="1100" kern="1200" dirty="0" smtClean="0"/>
            <a:t>Psychiatric staff not provided resources to provide care (medical assistants to take vitals before appointments, blood pressure cuffs, scales)</a:t>
          </a:r>
        </a:p>
      </dsp:txBody>
      <dsp:txXfrm>
        <a:off x="3130657" y="57512"/>
        <a:ext cx="2720429" cy="1828601"/>
      </dsp:txXfrm>
    </dsp:sp>
    <dsp:sp modelId="{1DC87973-77E3-43C0-B5A6-BA637510A7D2}">
      <dsp:nvSpPr>
        <dsp:cNvPr id="0" name=""/>
        <dsp:cNvSpPr/>
      </dsp:nvSpPr>
      <dsp:spPr>
        <a:xfrm>
          <a:off x="6096007" y="76642"/>
          <a:ext cx="2105149" cy="1676214"/>
        </a:xfrm>
        <a:prstGeom prst="rect">
          <a:avLst/>
        </a:prstGeom>
        <a:gradFill rotWithShape="0">
          <a:gsLst>
            <a:gs pos="0">
              <a:schemeClr val="accent6">
                <a:hueOff val="0"/>
                <a:satOff val="0"/>
                <a:lumOff val="0"/>
                <a:alphaOff val="0"/>
                <a:tint val="0"/>
              </a:schemeClr>
            </a:gs>
            <a:gs pos="44000">
              <a:schemeClr val="accent6">
                <a:hueOff val="0"/>
                <a:satOff val="0"/>
                <a:lumOff val="0"/>
                <a:alphaOff val="0"/>
                <a:tint val="60000"/>
                <a:satMod val="120000"/>
              </a:schemeClr>
            </a:gs>
            <a:gs pos="100000">
              <a:schemeClr val="accent6">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t>Motivational</a:t>
          </a:r>
        </a:p>
        <a:p>
          <a:pPr marL="57150" lvl="1" indent="-57150" algn="l" defTabSz="488950">
            <a:lnSpc>
              <a:spcPct val="90000"/>
            </a:lnSpc>
            <a:spcBef>
              <a:spcPct val="0"/>
            </a:spcBef>
            <a:spcAft>
              <a:spcPct val="15000"/>
            </a:spcAft>
            <a:buChar char="••"/>
          </a:pPr>
          <a:r>
            <a:rPr lang="en-US" sz="1100" kern="1200" dirty="0" smtClean="0"/>
            <a:t>Lack of perceived need for care</a:t>
          </a:r>
        </a:p>
        <a:p>
          <a:pPr marL="57150" lvl="1" indent="-57150" algn="l" defTabSz="488950">
            <a:lnSpc>
              <a:spcPct val="90000"/>
            </a:lnSpc>
            <a:spcBef>
              <a:spcPct val="0"/>
            </a:spcBef>
            <a:spcAft>
              <a:spcPct val="15000"/>
            </a:spcAft>
            <a:buChar char="••"/>
          </a:pPr>
          <a:r>
            <a:rPr lang="en-US" sz="1100" kern="1200" dirty="0" smtClean="0"/>
            <a:t>Lack of motivation as part of negative symptoms of schizophrenia </a:t>
          </a:r>
        </a:p>
      </dsp:txBody>
      <dsp:txXfrm>
        <a:off x="6096007" y="76642"/>
        <a:ext cx="2105149" cy="1676214"/>
      </dsp:txXfrm>
    </dsp:sp>
    <dsp:sp modelId="{129C11BD-D1A0-4966-99EC-8E26CD0ACE97}">
      <dsp:nvSpPr>
        <dsp:cNvPr id="0" name=""/>
        <dsp:cNvSpPr/>
      </dsp:nvSpPr>
      <dsp:spPr>
        <a:xfrm>
          <a:off x="1258349" y="2101093"/>
          <a:ext cx="2720429" cy="1632257"/>
        </a:xfrm>
        <a:prstGeom prst="rect">
          <a:avLst/>
        </a:prstGeom>
        <a:gradFill rotWithShape="0">
          <a:gsLst>
            <a:gs pos="0">
              <a:schemeClr val="accent6">
                <a:hueOff val="0"/>
                <a:satOff val="0"/>
                <a:lumOff val="0"/>
                <a:alphaOff val="0"/>
                <a:tint val="0"/>
              </a:schemeClr>
            </a:gs>
            <a:gs pos="44000">
              <a:schemeClr val="accent6">
                <a:hueOff val="0"/>
                <a:satOff val="0"/>
                <a:lumOff val="0"/>
                <a:alphaOff val="0"/>
                <a:tint val="60000"/>
                <a:satMod val="120000"/>
              </a:schemeClr>
            </a:gs>
            <a:gs pos="100000">
              <a:schemeClr val="accent6">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t>Organizational</a:t>
          </a:r>
        </a:p>
        <a:p>
          <a:pPr marL="57150" lvl="1" indent="-57150" algn="l" defTabSz="488950">
            <a:lnSpc>
              <a:spcPct val="90000"/>
            </a:lnSpc>
            <a:spcBef>
              <a:spcPct val="0"/>
            </a:spcBef>
            <a:spcAft>
              <a:spcPct val="15000"/>
            </a:spcAft>
            <a:buChar char="••"/>
          </a:pPr>
          <a:r>
            <a:rPr lang="en-US" sz="1100" kern="1200" dirty="0" smtClean="0"/>
            <a:t>Devoting space, time, and money</a:t>
          </a:r>
        </a:p>
        <a:p>
          <a:pPr marL="57150" lvl="1" indent="-57150" algn="l" defTabSz="488950">
            <a:lnSpc>
              <a:spcPct val="90000"/>
            </a:lnSpc>
            <a:spcBef>
              <a:spcPct val="0"/>
            </a:spcBef>
            <a:spcAft>
              <a:spcPct val="15000"/>
            </a:spcAft>
            <a:buChar char="••"/>
          </a:pPr>
          <a:r>
            <a:rPr lang="en-US" sz="1100" kern="1200" dirty="0" smtClean="0"/>
            <a:t>Specialists do not cross boundaries</a:t>
          </a:r>
        </a:p>
        <a:p>
          <a:pPr marL="57150" lvl="1" indent="-57150" algn="l" defTabSz="488950">
            <a:lnSpc>
              <a:spcPct val="90000"/>
            </a:lnSpc>
            <a:spcBef>
              <a:spcPct val="0"/>
            </a:spcBef>
            <a:spcAft>
              <a:spcPct val="15000"/>
            </a:spcAft>
            <a:buChar char="••"/>
          </a:pPr>
          <a:r>
            <a:rPr lang="en-US" sz="1100" kern="1200" dirty="0" smtClean="0"/>
            <a:t>Different languages</a:t>
          </a:r>
        </a:p>
        <a:p>
          <a:pPr marL="57150" lvl="1" indent="-57150" algn="l" defTabSz="488950">
            <a:lnSpc>
              <a:spcPct val="90000"/>
            </a:lnSpc>
            <a:spcBef>
              <a:spcPct val="0"/>
            </a:spcBef>
            <a:spcAft>
              <a:spcPct val="15000"/>
            </a:spcAft>
            <a:buChar char="••"/>
          </a:pPr>
          <a:r>
            <a:rPr lang="en-US" sz="1100" kern="1200" dirty="0" smtClean="0"/>
            <a:t>Behavioral health EHRs may lack capacity to track physical health indicators</a:t>
          </a:r>
        </a:p>
        <a:p>
          <a:pPr marL="57150" lvl="1" indent="-57150" algn="l" defTabSz="488950">
            <a:lnSpc>
              <a:spcPct val="90000"/>
            </a:lnSpc>
            <a:spcBef>
              <a:spcPct val="0"/>
            </a:spcBef>
            <a:spcAft>
              <a:spcPct val="15000"/>
            </a:spcAft>
            <a:buChar char="••"/>
          </a:pPr>
          <a:r>
            <a:rPr lang="en-US" sz="1100" kern="1200" dirty="0" smtClean="0"/>
            <a:t>Not perceived as part of the mission</a:t>
          </a:r>
        </a:p>
      </dsp:txBody>
      <dsp:txXfrm>
        <a:off x="1258349" y="2101093"/>
        <a:ext cx="2720429" cy="1632257"/>
      </dsp:txXfrm>
    </dsp:sp>
    <dsp:sp modelId="{1AB03716-F7C2-4217-A0EF-2970080D4328}">
      <dsp:nvSpPr>
        <dsp:cNvPr id="0" name=""/>
        <dsp:cNvSpPr/>
      </dsp:nvSpPr>
      <dsp:spPr>
        <a:xfrm>
          <a:off x="4250821" y="2101093"/>
          <a:ext cx="2720429" cy="1632257"/>
        </a:xfrm>
        <a:prstGeom prst="rect">
          <a:avLst/>
        </a:prstGeom>
        <a:gradFill rotWithShape="0">
          <a:gsLst>
            <a:gs pos="0">
              <a:schemeClr val="accent6">
                <a:hueOff val="0"/>
                <a:satOff val="0"/>
                <a:lumOff val="0"/>
                <a:alphaOff val="0"/>
                <a:tint val="0"/>
              </a:schemeClr>
            </a:gs>
            <a:gs pos="44000">
              <a:schemeClr val="accent6">
                <a:hueOff val="0"/>
                <a:satOff val="0"/>
                <a:lumOff val="0"/>
                <a:alphaOff val="0"/>
                <a:tint val="60000"/>
                <a:satMod val="120000"/>
              </a:schemeClr>
            </a:gs>
            <a:gs pos="100000">
              <a:schemeClr val="accent6">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dirty="0" smtClean="0"/>
            <a:t>Logistical</a:t>
          </a:r>
        </a:p>
        <a:p>
          <a:pPr marL="57150" lvl="1" indent="-57150" algn="l" defTabSz="488950">
            <a:lnSpc>
              <a:spcPct val="90000"/>
            </a:lnSpc>
            <a:spcBef>
              <a:spcPct val="0"/>
            </a:spcBef>
            <a:spcAft>
              <a:spcPct val="15000"/>
            </a:spcAft>
            <a:buChar char="••"/>
          </a:pPr>
          <a:r>
            <a:rPr lang="en-US" sz="1100" kern="1200" dirty="0" smtClean="0"/>
            <a:t>Clinic location not always </a:t>
          </a:r>
          <a:r>
            <a:rPr lang="en-US" sz="1100" kern="1200" smtClean="0"/>
            <a:t>close proximity, which is crucial to success</a:t>
          </a:r>
          <a:endParaRPr lang="en-US" sz="1100" kern="1200" dirty="0" smtClean="0"/>
        </a:p>
        <a:p>
          <a:pPr marL="57150" lvl="1" indent="-57150" algn="l" defTabSz="488950">
            <a:lnSpc>
              <a:spcPct val="90000"/>
            </a:lnSpc>
            <a:spcBef>
              <a:spcPct val="0"/>
            </a:spcBef>
            <a:spcAft>
              <a:spcPct val="15000"/>
            </a:spcAft>
            <a:buChar char="••"/>
          </a:pPr>
          <a:r>
            <a:rPr lang="en-US" sz="1100" kern="1200" dirty="0" smtClean="0"/>
            <a:t>Not always in same building </a:t>
          </a:r>
        </a:p>
        <a:p>
          <a:pPr marL="57150" lvl="1" indent="-57150" algn="l" defTabSz="488950">
            <a:lnSpc>
              <a:spcPct val="90000"/>
            </a:lnSpc>
            <a:spcBef>
              <a:spcPct val="0"/>
            </a:spcBef>
            <a:spcAft>
              <a:spcPct val="15000"/>
            </a:spcAft>
            <a:buChar char="••"/>
          </a:pPr>
          <a:r>
            <a:rPr lang="en-US" sz="1100" kern="1200" dirty="0" smtClean="0"/>
            <a:t>Space limitations</a:t>
          </a:r>
        </a:p>
      </dsp:txBody>
      <dsp:txXfrm>
        <a:off x="4250821" y="2101093"/>
        <a:ext cx="2720429" cy="1632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6E125-4940-1F4D-A461-7B065F6B4248}">
      <dsp:nvSpPr>
        <dsp:cNvPr id="0" name=""/>
        <dsp:cNvSpPr/>
      </dsp:nvSpPr>
      <dsp:spPr>
        <a:xfrm>
          <a:off x="0" y="82154"/>
          <a:ext cx="8001000" cy="407745"/>
        </a:xfrm>
        <a:prstGeom prst="roundRect">
          <a:avLst/>
        </a:prstGeom>
        <a:solidFill>
          <a:schemeClr val="tx1">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Person-Centered Team Care / Collaborative Care</a:t>
          </a:r>
          <a:endParaRPr lang="en-US" sz="1700" kern="1200" dirty="0"/>
        </a:p>
      </dsp:txBody>
      <dsp:txXfrm>
        <a:off x="19904" y="102058"/>
        <a:ext cx="7961192" cy="367937"/>
      </dsp:txXfrm>
    </dsp:sp>
    <dsp:sp modelId="{0C72DDE3-64C4-5549-B877-82188244D7F0}">
      <dsp:nvSpPr>
        <dsp:cNvPr id="0" name=""/>
        <dsp:cNvSpPr/>
      </dsp:nvSpPr>
      <dsp:spPr>
        <a:xfrm>
          <a:off x="0" y="489900"/>
          <a:ext cx="80010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kern="1200" dirty="0" err="1" smtClean="0"/>
            <a:t>Colocation</a:t>
          </a:r>
          <a:r>
            <a:rPr lang="en-US" sz="1300" b="0" kern="1200" dirty="0" smtClean="0"/>
            <a:t> is not Collaboration. Team members learn to work differently.</a:t>
          </a:r>
          <a:endParaRPr lang="en-US" sz="1300" b="0" kern="1200" dirty="0"/>
        </a:p>
      </dsp:txBody>
      <dsp:txXfrm>
        <a:off x="0" y="489900"/>
        <a:ext cx="8001000" cy="281520"/>
      </dsp:txXfrm>
    </dsp:sp>
    <dsp:sp modelId="{B4817418-C2B7-4B4E-A0D8-5B7CEB3BC85D}">
      <dsp:nvSpPr>
        <dsp:cNvPr id="0" name=""/>
        <dsp:cNvSpPr/>
      </dsp:nvSpPr>
      <dsp:spPr>
        <a:xfrm>
          <a:off x="0" y="771420"/>
          <a:ext cx="8001000" cy="407745"/>
        </a:xfrm>
        <a:prstGeom prst="roundRect">
          <a:avLst/>
        </a:prstGeom>
        <a:solidFill>
          <a:schemeClr val="tx1">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Population-Based Care</a:t>
          </a:r>
          <a:endParaRPr lang="en-US" sz="1700" kern="1200" dirty="0"/>
        </a:p>
      </dsp:txBody>
      <dsp:txXfrm>
        <a:off x="19904" y="791324"/>
        <a:ext cx="7961192" cy="367937"/>
      </dsp:txXfrm>
    </dsp:sp>
    <dsp:sp modelId="{9BB96954-F3B5-B040-AB47-B7E36813396C}">
      <dsp:nvSpPr>
        <dsp:cNvPr id="0" name=""/>
        <dsp:cNvSpPr/>
      </dsp:nvSpPr>
      <dsp:spPr>
        <a:xfrm>
          <a:off x="0" y="1179165"/>
          <a:ext cx="80010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smtClean="0"/>
            <a:t>All patients tracked in a registry: no one “falls through the cracks.”</a:t>
          </a:r>
          <a:endParaRPr lang="en-US" sz="1300" kern="1200" dirty="0"/>
        </a:p>
      </dsp:txBody>
      <dsp:txXfrm>
        <a:off x="0" y="1179165"/>
        <a:ext cx="8001000" cy="281520"/>
      </dsp:txXfrm>
    </dsp:sp>
    <dsp:sp modelId="{8BDC5676-6A7E-4941-B6A1-CD53955ED67F}">
      <dsp:nvSpPr>
        <dsp:cNvPr id="0" name=""/>
        <dsp:cNvSpPr/>
      </dsp:nvSpPr>
      <dsp:spPr>
        <a:xfrm>
          <a:off x="0" y="1460685"/>
          <a:ext cx="8001000" cy="407745"/>
        </a:xfrm>
        <a:prstGeom prst="roundRect">
          <a:avLst/>
        </a:prstGeom>
        <a:solidFill>
          <a:schemeClr val="tx1">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Measurement-Based Treatment to Target</a:t>
          </a:r>
          <a:endParaRPr lang="en-US" sz="1700" kern="1200" dirty="0"/>
        </a:p>
      </dsp:txBody>
      <dsp:txXfrm>
        <a:off x="19904" y="1480589"/>
        <a:ext cx="7961192" cy="367937"/>
      </dsp:txXfrm>
    </dsp:sp>
    <dsp:sp modelId="{A46C8769-8135-0F49-B064-5AA5244B859B}">
      <dsp:nvSpPr>
        <dsp:cNvPr id="0" name=""/>
        <dsp:cNvSpPr/>
      </dsp:nvSpPr>
      <dsp:spPr>
        <a:xfrm>
          <a:off x="0" y="1868430"/>
          <a:ext cx="80010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smtClean="0"/>
            <a:t>Treatments are actively changed until the clinical goals are achieved.</a:t>
          </a:r>
          <a:endParaRPr lang="en-US" sz="1300" kern="1200" dirty="0"/>
        </a:p>
      </dsp:txBody>
      <dsp:txXfrm>
        <a:off x="0" y="1868430"/>
        <a:ext cx="8001000" cy="281520"/>
      </dsp:txXfrm>
    </dsp:sp>
    <dsp:sp modelId="{FBB209DC-8D31-BC49-82DA-A5C2ADDC1038}">
      <dsp:nvSpPr>
        <dsp:cNvPr id="0" name=""/>
        <dsp:cNvSpPr/>
      </dsp:nvSpPr>
      <dsp:spPr>
        <a:xfrm>
          <a:off x="0" y="2149950"/>
          <a:ext cx="8001000" cy="407745"/>
        </a:xfrm>
        <a:prstGeom prst="roundRect">
          <a:avLst/>
        </a:prstGeom>
        <a:solidFill>
          <a:schemeClr val="tx1">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Evidence-Based Care</a:t>
          </a:r>
          <a:endParaRPr lang="en-US" sz="1700" kern="1200" dirty="0"/>
        </a:p>
      </dsp:txBody>
      <dsp:txXfrm>
        <a:off x="19904" y="2169854"/>
        <a:ext cx="7961192" cy="367937"/>
      </dsp:txXfrm>
    </dsp:sp>
    <dsp:sp modelId="{73163E4B-8803-144C-BCFE-5E6066703778}">
      <dsp:nvSpPr>
        <dsp:cNvPr id="0" name=""/>
        <dsp:cNvSpPr/>
      </dsp:nvSpPr>
      <dsp:spPr>
        <a:xfrm>
          <a:off x="0" y="2557695"/>
          <a:ext cx="80010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smtClean="0"/>
            <a:t>Treatments used are ‘evidence-based.’ </a:t>
          </a:r>
          <a:endParaRPr lang="en-US" sz="1300" kern="1200" dirty="0"/>
        </a:p>
      </dsp:txBody>
      <dsp:txXfrm>
        <a:off x="0" y="2557695"/>
        <a:ext cx="8001000" cy="281520"/>
      </dsp:txXfrm>
    </dsp:sp>
    <dsp:sp modelId="{DEAD14DE-9B2A-EE40-B1FD-2E9394E6219A}">
      <dsp:nvSpPr>
        <dsp:cNvPr id="0" name=""/>
        <dsp:cNvSpPr/>
      </dsp:nvSpPr>
      <dsp:spPr>
        <a:xfrm>
          <a:off x="0" y="2839215"/>
          <a:ext cx="8001000" cy="407745"/>
        </a:xfrm>
        <a:prstGeom prst="roundRect">
          <a:avLst/>
        </a:prstGeom>
        <a:solidFill>
          <a:schemeClr val="tx1">
            <a:lumMod val="75000"/>
            <a:lumOff val="2500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Accountable Care</a:t>
          </a:r>
          <a:endParaRPr lang="en-US" sz="1700" kern="1200" dirty="0"/>
        </a:p>
      </dsp:txBody>
      <dsp:txXfrm>
        <a:off x="19904" y="2859119"/>
        <a:ext cx="7961192" cy="367937"/>
      </dsp:txXfrm>
    </dsp:sp>
    <dsp:sp modelId="{2EE5EE16-91C9-4B4F-B699-72E8BE6E5E07}">
      <dsp:nvSpPr>
        <dsp:cNvPr id="0" name=""/>
        <dsp:cNvSpPr/>
      </dsp:nvSpPr>
      <dsp:spPr>
        <a:xfrm>
          <a:off x="0" y="3246960"/>
          <a:ext cx="8001000" cy="40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smtClean="0"/>
            <a:t>Providers are accountable and reimbursed for quality of care and clinical outcomes, not just the volume of care provided. </a:t>
          </a:r>
          <a:endParaRPr lang="en-US" sz="1300" kern="1200" dirty="0"/>
        </a:p>
      </dsp:txBody>
      <dsp:txXfrm>
        <a:off x="0" y="3246960"/>
        <a:ext cx="8001000" cy="4046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0B7D2-91BE-4948-9F9C-D24702ACF945}">
      <dsp:nvSpPr>
        <dsp:cNvPr id="0" name=""/>
        <dsp:cNvSpPr/>
      </dsp:nvSpPr>
      <dsp:spPr>
        <a:xfrm>
          <a:off x="1316479" y="550626"/>
          <a:ext cx="3626595" cy="3394510"/>
        </a:xfrm>
        <a:prstGeom prst="ellipse">
          <a:avLst/>
        </a:prstGeom>
        <a:solidFill>
          <a:schemeClr val="accent1">
            <a:alpha val="50000"/>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Behavioral   Health in Primary Care  Settings</a:t>
          </a:r>
          <a:endParaRPr lang="en-US" sz="3200" kern="1200" dirty="0"/>
        </a:p>
      </dsp:txBody>
      <dsp:txXfrm>
        <a:off x="1822895" y="950912"/>
        <a:ext cx="2091010" cy="2593938"/>
      </dsp:txXfrm>
    </dsp:sp>
    <dsp:sp modelId="{007A0EF7-3F0E-475E-969E-B2D37100072D}">
      <dsp:nvSpPr>
        <dsp:cNvPr id="0" name=""/>
        <dsp:cNvSpPr/>
      </dsp:nvSpPr>
      <dsp:spPr>
        <a:xfrm>
          <a:off x="4384108" y="556592"/>
          <a:ext cx="3745960" cy="3235421"/>
        </a:xfrm>
        <a:prstGeom prst="ellipse">
          <a:avLst/>
        </a:prstGeom>
        <a:solidFill>
          <a:schemeClr val="accent1">
            <a:alpha val="50000"/>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pPr>
          <a:r>
            <a:rPr lang="en-US" sz="3200" kern="1200" dirty="0" smtClean="0"/>
            <a:t>Primary Care in Behavioral Health Settings</a:t>
          </a:r>
          <a:endParaRPr lang="en-US" sz="3200" kern="1200" dirty="0"/>
        </a:p>
      </dsp:txBody>
      <dsp:txXfrm>
        <a:off x="5447151" y="938117"/>
        <a:ext cx="2159833" cy="2472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3D992-DFC3-4137-BEA9-1152C4E765FB}">
      <dsp:nvSpPr>
        <dsp:cNvPr id="0" name=""/>
        <dsp:cNvSpPr/>
      </dsp:nvSpPr>
      <dsp:spPr>
        <a:xfrm>
          <a:off x="432599" y="142324"/>
          <a:ext cx="7059930" cy="3945343"/>
        </a:xfrm>
        <a:prstGeom prst="rightArrow">
          <a:avLst/>
        </a:prstGeom>
        <a:solidFill>
          <a:srgbClr val="E4B94E"/>
        </a:solidFill>
        <a:ln>
          <a:noFill/>
        </a:ln>
        <a:effectLst/>
      </dsp:spPr>
      <dsp:style>
        <a:lnRef idx="0">
          <a:scrgbClr r="0" g="0" b="0"/>
        </a:lnRef>
        <a:fillRef idx="1">
          <a:scrgbClr r="0" g="0" b="0"/>
        </a:fillRef>
        <a:effectRef idx="0">
          <a:scrgbClr r="0" g="0" b="0"/>
        </a:effectRef>
        <a:fontRef idx="minor"/>
      </dsp:style>
    </dsp:sp>
    <dsp:sp modelId="{EFD28910-5AE4-470A-9CDC-25A46E82937F}">
      <dsp:nvSpPr>
        <dsp:cNvPr id="0" name=""/>
        <dsp:cNvSpPr/>
      </dsp:nvSpPr>
      <dsp:spPr>
        <a:xfrm>
          <a:off x="8922" y="1100549"/>
          <a:ext cx="2673429" cy="2150654"/>
        </a:xfrm>
        <a:prstGeom prst="roundRect">
          <a:avLst/>
        </a:prstGeom>
        <a:solidFill>
          <a:srgbClr val="99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COORDINATION</a:t>
          </a:r>
        </a:p>
        <a:p>
          <a:pPr lvl="0" algn="ctr" defTabSz="711200">
            <a:lnSpc>
              <a:spcPct val="90000"/>
            </a:lnSpc>
            <a:spcBef>
              <a:spcPct val="0"/>
            </a:spcBef>
            <a:spcAft>
              <a:spcPct val="35000"/>
            </a:spcAft>
          </a:pPr>
          <a:r>
            <a:rPr lang="en-US" sz="1600" kern="1200" dirty="0" smtClean="0"/>
            <a:t>We discuss patients, exchange information if needed</a:t>
          </a:r>
        </a:p>
        <a:p>
          <a:pPr lvl="0" algn="ctr" defTabSz="711200">
            <a:lnSpc>
              <a:spcPct val="90000"/>
            </a:lnSpc>
            <a:spcBef>
              <a:spcPct val="0"/>
            </a:spcBef>
            <a:spcAft>
              <a:spcPct val="35000"/>
            </a:spcAft>
          </a:pPr>
          <a:r>
            <a:rPr lang="en-US" sz="1600" kern="1200" dirty="0" smtClean="0"/>
            <a:t>Collaboration from a distance</a:t>
          </a:r>
          <a:endParaRPr lang="en-US" sz="1600" kern="1200" dirty="0"/>
        </a:p>
      </dsp:txBody>
      <dsp:txXfrm>
        <a:off x="113908" y="1205535"/>
        <a:ext cx="2463457" cy="1940682"/>
      </dsp:txXfrm>
    </dsp:sp>
    <dsp:sp modelId="{CBC1CA6F-E837-4274-8559-9F67982CB22F}">
      <dsp:nvSpPr>
        <dsp:cNvPr id="0" name=""/>
        <dsp:cNvSpPr/>
      </dsp:nvSpPr>
      <dsp:spPr>
        <a:xfrm>
          <a:off x="2816185" y="1100549"/>
          <a:ext cx="2673429" cy="2150654"/>
        </a:xfrm>
        <a:prstGeom prst="roundRect">
          <a:avLst/>
        </a:prstGeom>
        <a:solidFill>
          <a:srgbClr val="99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CO-LOCATION</a:t>
          </a:r>
        </a:p>
        <a:p>
          <a:pPr lvl="0" algn="ctr" defTabSz="711200">
            <a:lnSpc>
              <a:spcPct val="90000"/>
            </a:lnSpc>
            <a:spcBef>
              <a:spcPct val="0"/>
            </a:spcBef>
            <a:spcAft>
              <a:spcPct val="35000"/>
            </a:spcAft>
          </a:pPr>
          <a:r>
            <a:rPr lang="en-US" sz="1600" kern="1200" dirty="0" smtClean="0"/>
            <a:t>We are in the same facility, may share some functions/staffing, discuss patients </a:t>
          </a:r>
        </a:p>
        <a:p>
          <a:pPr lvl="0" algn="ctr" defTabSz="711200">
            <a:lnSpc>
              <a:spcPct val="90000"/>
            </a:lnSpc>
            <a:spcBef>
              <a:spcPct val="0"/>
            </a:spcBef>
            <a:spcAft>
              <a:spcPct val="35000"/>
            </a:spcAft>
          </a:pPr>
          <a:endParaRPr lang="en-US" sz="1600" kern="1200" dirty="0"/>
        </a:p>
      </dsp:txBody>
      <dsp:txXfrm>
        <a:off x="2921171" y="1205535"/>
        <a:ext cx="2463457" cy="1940682"/>
      </dsp:txXfrm>
    </dsp:sp>
    <dsp:sp modelId="{7448819E-5FE9-4B25-906E-3E0B1A8FF628}">
      <dsp:nvSpPr>
        <dsp:cNvPr id="0" name=""/>
        <dsp:cNvSpPr/>
      </dsp:nvSpPr>
      <dsp:spPr>
        <a:xfrm>
          <a:off x="5623448" y="1100549"/>
          <a:ext cx="2673429" cy="2150654"/>
        </a:xfrm>
        <a:prstGeom prst="roundRect">
          <a:avLst/>
        </a:prstGeom>
        <a:solidFill>
          <a:srgbClr val="99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INTEGRATION</a:t>
          </a:r>
        </a:p>
        <a:p>
          <a:pPr lvl="0" algn="ctr" defTabSz="711200">
            <a:lnSpc>
              <a:spcPct val="90000"/>
            </a:lnSpc>
            <a:spcBef>
              <a:spcPct val="0"/>
            </a:spcBef>
            <a:spcAft>
              <a:spcPct val="35000"/>
            </a:spcAft>
          </a:pPr>
          <a:r>
            <a:rPr lang="en-US" sz="1600" kern="1200" dirty="0" smtClean="0"/>
            <a:t>System–wide transformation, merged practice, frequent communication as a team</a:t>
          </a:r>
          <a:endParaRPr lang="en-US" sz="1600" kern="1200" dirty="0"/>
        </a:p>
      </dsp:txBody>
      <dsp:txXfrm>
        <a:off x="5728434" y="1205535"/>
        <a:ext cx="2463457" cy="1940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6E125-4940-1F4D-A461-7B065F6B4248}">
      <dsp:nvSpPr>
        <dsp:cNvPr id="0" name=""/>
        <dsp:cNvSpPr/>
      </dsp:nvSpPr>
      <dsp:spPr>
        <a:xfrm>
          <a:off x="0" y="49067"/>
          <a:ext cx="8229600" cy="534160"/>
        </a:xfrm>
        <a:prstGeom prst="roundRect">
          <a:avLst/>
        </a:prstGeom>
        <a:solidFill>
          <a:schemeClr val="tx2">
            <a:lumMod val="65000"/>
            <a:lumOff val="3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Patient-Centered Care Teams</a:t>
          </a:r>
          <a:endParaRPr lang="en-US" sz="2200" kern="1200" dirty="0"/>
        </a:p>
      </dsp:txBody>
      <dsp:txXfrm>
        <a:off x="26076" y="75143"/>
        <a:ext cx="8177448" cy="482008"/>
      </dsp:txXfrm>
    </dsp:sp>
    <dsp:sp modelId="{0C72DDE3-64C4-5549-B877-82188244D7F0}">
      <dsp:nvSpPr>
        <dsp:cNvPr id="0" name=""/>
        <dsp:cNvSpPr/>
      </dsp:nvSpPr>
      <dsp:spPr>
        <a:xfrm>
          <a:off x="0" y="583227"/>
          <a:ext cx="8229600" cy="104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u="none" kern="1200" dirty="0" smtClean="0"/>
            <a:t>Team-based care: effective collaboration </a:t>
          </a:r>
          <a:r>
            <a:rPr lang="en-US" sz="1700" kern="1200" dirty="0" smtClean="0"/>
            <a:t>between PCPs and behavioral health providers.</a:t>
          </a:r>
          <a:endParaRPr lang="en-US" sz="1700" kern="1200" dirty="0"/>
        </a:p>
        <a:p>
          <a:pPr marL="171450" lvl="1" indent="-171450" algn="l" defTabSz="755650">
            <a:lnSpc>
              <a:spcPct val="90000"/>
            </a:lnSpc>
            <a:spcBef>
              <a:spcPct val="0"/>
            </a:spcBef>
            <a:spcAft>
              <a:spcPct val="20000"/>
            </a:spcAft>
            <a:buChar char="••"/>
          </a:pPr>
          <a:r>
            <a:rPr lang="en-US" sz="1700" kern="1200" dirty="0" smtClean="0"/>
            <a:t>Nurses, social workers, psychologists, psychiatrists, licensed counselors, pharmacists, and medical assistants can all play an important role. </a:t>
          </a:r>
          <a:endParaRPr lang="en-US" sz="1700" b="1" i="1" kern="1200" dirty="0"/>
        </a:p>
      </dsp:txBody>
      <dsp:txXfrm>
        <a:off x="0" y="583227"/>
        <a:ext cx="8229600" cy="1047420"/>
      </dsp:txXfrm>
    </dsp:sp>
    <dsp:sp modelId="{B4817418-C2B7-4B4E-A0D8-5B7CEB3BC85D}">
      <dsp:nvSpPr>
        <dsp:cNvPr id="0" name=""/>
        <dsp:cNvSpPr/>
      </dsp:nvSpPr>
      <dsp:spPr>
        <a:xfrm>
          <a:off x="0" y="1630647"/>
          <a:ext cx="8229600" cy="527670"/>
        </a:xfrm>
        <a:prstGeom prst="roundRect">
          <a:avLst/>
        </a:prstGeom>
        <a:solidFill>
          <a:schemeClr val="tx2">
            <a:lumMod val="65000"/>
            <a:lumOff val="3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Population-Based Care</a:t>
          </a:r>
          <a:endParaRPr lang="en-US" sz="2200" kern="1200" dirty="0"/>
        </a:p>
      </dsp:txBody>
      <dsp:txXfrm>
        <a:off x="25759" y="1656406"/>
        <a:ext cx="8178082" cy="476152"/>
      </dsp:txXfrm>
    </dsp:sp>
    <dsp:sp modelId="{9BB96954-F3B5-B040-AB47-B7E36813396C}">
      <dsp:nvSpPr>
        <dsp:cNvPr id="0" name=""/>
        <dsp:cNvSpPr/>
      </dsp:nvSpPr>
      <dsp:spPr>
        <a:xfrm>
          <a:off x="0" y="2158317"/>
          <a:ext cx="82296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Behavioral health patients tracked in a registry: no one “falls through the cracks.”</a:t>
          </a:r>
          <a:endParaRPr lang="en-US" sz="1700" kern="1200" dirty="0"/>
        </a:p>
      </dsp:txBody>
      <dsp:txXfrm>
        <a:off x="0" y="2158317"/>
        <a:ext cx="8229600" cy="364320"/>
      </dsp:txXfrm>
    </dsp:sp>
    <dsp:sp modelId="{8BDC5676-6A7E-4941-B6A1-CD53955ED67F}">
      <dsp:nvSpPr>
        <dsp:cNvPr id="0" name=""/>
        <dsp:cNvSpPr/>
      </dsp:nvSpPr>
      <dsp:spPr>
        <a:xfrm>
          <a:off x="0" y="2522637"/>
          <a:ext cx="8229600" cy="527670"/>
        </a:xfrm>
        <a:prstGeom prst="roundRect">
          <a:avLst/>
        </a:prstGeom>
        <a:solidFill>
          <a:schemeClr val="tx2">
            <a:lumMod val="65000"/>
            <a:lumOff val="3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Measurement-Based Treatment to Target</a:t>
          </a:r>
          <a:endParaRPr lang="en-US" sz="2200" kern="1200" dirty="0"/>
        </a:p>
      </dsp:txBody>
      <dsp:txXfrm>
        <a:off x="25759" y="2548396"/>
        <a:ext cx="8178082" cy="476152"/>
      </dsp:txXfrm>
    </dsp:sp>
    <dsp:sp modelId="{A46C8769-8135-0F49-B064-5AA5244B859B}">
      <dsp:nvSpPr>
        <dsp:cNvPr id="0" name=""/>
        <dsp:cNvSpPr/>
      </dsp:nvSpPr>
      <dsp:spPr>
        <a:xfrm>
          <a:off x="0" y="3050307"/>
          <a:ext cx="8229600" cy="58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Measurable treatment goals clearly defined and tracked for each patient.</a:t>
          </a:r>
          <a:endParaRPr lang="en-US" sz="1700" kern="1200" dirty="0"/>
        </a:p>
        <a:p>
          <a:pPr marL="171450" lvl="1" indent="-171450" algn="l" defTabSz="755650">
            <a:lnSpc>
              <a:spcPct val="90000"/>
            </a:lnSpc>
            <a:spcBef>
              <a:spcPct val="0"/>
            </a:spcBef>
            <a:spcAft>
              <a:spcPct val="20000"/>
            </a:spcAft>
            <a:buChar char="••"/>
          </a:pPr>
          <a:r>
            <a:rPr lang="en-US" sz="1700" kern="1200" dirty="0" smtClean="0"/>
            <a:t>Treatments are actively changed until the clinical goals are achieved.</a:t>
          </a:r>
          <a:endParaRPr lang="en-US" sz="1700" kern="1200" dirty="0"/>
        </a:p>
      </dsp:txBody>
      <dsp:txXfrm>
        <a:off x="0" y="3050307"/>
        <a:ext cx="8229600" cy="580635"/>
      </dsp:txXfrm>
    </dsp:sp>
    <dsp:sp modelId="{FBB209DC-8D31-BC49-82DA-A5C2ADDC1038}">
      <dsp:nvSpPr>
        <dsp:cNvPr id="0" name=""/>
        <dsp:cNvSpPr/>
      </dsp:nvSpPr>
      <dsp:spPr>
        <a:xfrm>
          <a:off x="0" y="3630942"/>
          <a:ext cx="8229600" cy="527670"/>
        </a:xfrm>
        <a:prstGeom prst="roundRect">
          <a:avLst/>
        </a:prstGeom>
        <a:solidFill>
          <a:schemeClr val="tx2">
            <a:lumMod val="65000"/>
            <a:lumOff val="3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Evidence-Based Care</a:t>
          </a:r>
          <a:endParaRPr lang="en-US" sz="2200" kern="1200" dirty="0"/>
        </a:p>
      </dsp:txBody>
      <dsp:txXfrm>
        <a:off x="25759" y="3656701"/>
        <a:ext cx="8178082" cy="476152"/>
      </dsp:txXfrm>
    </dsp:sp>
    <dsp:sp modelId="{73163E4B-8803-144C-BCFE-5E6066703778}">
      <dsp:nvSpPr>
        <dsp:cNvPr id="0" name=""/>
        <dsp:cNvSpPr/>
      </dsp:nvSpPr>
      <dsp:spPr>
        <a:xfrm>
          <a:off x="0" y="4158612"/>
          <a:ext cx="82296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Treatments are evidence-based.					 </a:t>
          </a:r>
          <a:endParaRPr lang="en-US" sz="1700" kern="1200" dirty="0"/>
        </a:p>
      </dsp:txBody>
      <dsp:txXfrm>
        <a:off x="0" y="4158612"/>
        <a:ext cx="8229600" cy="364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38DFF-BEA9-497F-BE7D-DC646C0791AD}">
      <dsp:nvSpPr>
        <dsp:cNvPr id="0" name=""/>
        <dsp:cNvSpPr/>
      </dsp:nvSpPr>
      <dsp:spPr>
        <a:xfrm>
          <a:off x="1101119" y="2220"/>
          <a:ext cx="3087885" cy="1852731"/>
        </a:xfrm>
        <a:prstGeom prst="rect">
          <a:avLst/>
        </a:prstGeom>
        <a:solidFill>
          <a:schemeClr val="accent2">
            <a:lumMod val="20000"/>
            <a:lumOff val="80000"/>
          </a:schemeClr>
        </a:solidFill>
        <a:ln>
          <a:solidFill>
            <a:schemeClr val="tx2">
              <a:lumMod val="65000"/>
              <a:lumOff val="35000"/>
            </a:schemeClr>
          </a:solid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111125" lvl="0" indent="0" defTabSz="1066800">
            <a:lnSpc>
              <a:spcPct val="90000"/>
            </a:lnSpc>
            <a:spcBef>
              <a:spcPct val="0"/>
            </a:spcBef>
            <a:spcAft>
              <a:spcPct val="35000"/>
            </a:spcAft>
          </a:pPr>
          <a:r>
            <a:rPr lang="en-US" sz="2400" b="1" u="none" kern="1200" dirty="0" smtClean="0">
              <a:solidFill>
                <a:schemeClr val="tx1"/>
              </a:solidFill>
            </a:rPr>
            <a:t>Find Patients: </a:t>
          </a:r>
        </a:p>
        <a:p>
          <a:pPr marL="111125" lvl="0" indent="0" algn="l" defTabSz="1066800">
            <a:lnSpc>
              <a:spcPct val="90000"/>
            </a:lnSpc>
            <a:spcBef>
              <a:spcPct val="0"/>
            </a:spcBef>
            <a:spcAft>
              <a:spcPct val="35000"/>
            </a:spcAft>
          </a:pPr>
          <a:r>
            <a:rPr lang="en-US" sz="2000" kern="1200" dirty="0" smtClean="0">
              <a:solidFill>
                <a:schemeClr val="tx1"/>
              </a:solidFill>
            </a:rPr>
            <a:t>Screening, identification  and determination of medical diagnoses </a:t>
          </a:r>
        </a:p>
        <a:p>
          <a:pPr lvl="0" algn="l" defTabSz="1066800">
            <a:lnSpc>
              <a:spcPct val="90000"/>
            </a:lnSpc>
            <a:spcBef>
              <a:spcPct val="0"/>
            </a:spcBef>
            <a:spcAft>
              <a:spcPct val="35000"/>
            </a:spcAft>
          </a:pPr>
          <a:endParaRPr lang="en-US" sz="2100" kern="1200" dirty="0"/>
        </a:p>
      </dsp:txBody>
      <dsp:txXfrm>
        <a:off x="1101119" y="2220"/>
        <a:ext cx="3087885" cy="1852731"/>
      </dsp:txXfrm>
    </dsp:sp>
    <dsp:sp modelId="{1642E590-6E19-477D-8162-BFEED3648487}">
      <dsp:nvSpPr>
        <dsp:cNvPr id="0" name=""/>
        <dsp:cNvSpPr/>
      </dsp:nvSpPr>
      <dsp:spPr>
        <a:xfrm>
          <a:off x="4497794" y="2220"/>
          <a:ext cx="3087885" cy="1852731"/>
        </a:xfrm>
        <a:prstGeom prst="rect">
          <a:avLst/>
        </a:prstGeom>
        <a:solidFill>
          <a:schemeClr val="accent2">
            <a:lumMod val="20000"/>
            <a:lumOff val="80000"/>
          </a:schemeClr>
        </a:solidFill>
        <a:ln>
          <a:solidFill>
            <a:schemeClr val="tx2">
              <a:lumMod val="65000"/>
              <a:lumOff val="35000"/>
            </a:schemeClr>
          </a:solid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111125" lvl="0" indent="0" algn="l" defTabSz="1066800">
            <a:lnSpc>
              <a:spcPct val="90000"/>
            </a:lnSpc>
            <a:spcBef>
              <a:spcPct val="0"/>
            </a:spcBef>
            <a:spcAft>
              <a:spcPct val="35000"/>
            </a:spcAft>
          </a:pPr>
          <a:r>
            <a:rPr lang="en-US" sz="2400" b="1" u="none" kern="1200" dirty="0" smtClean="0">
              <a:solidFill>
                <a:schemeClr val="tx1"/>
              </a:solidFill>
            </a:rPr>
            <a:t>Track Patients: </a:t>
          </a:r>
        </a:p>
        <a:p>
          <a:pPr marL="111125" lvl="0" indent="0" algn="l" defTabSz="1066800">
            <a:lnSpc>
              <a:spcPct val="90000"/>
            </a:lnSpc>
            <a:spcBef>
              <a:spcPct val="0"/>
            </a:spcBef>
            <a:spcAft>
              <a:spcPct val="35000"/>
            </a:spcAft>
          </a:pPr>
          <a:r>
            <a:rPr lang="en-US" sz="2000" kern="1200" dirty="0" smtClean="0">
              <a:solidFill>
                <a:schemeClr val="tx1"/>
              </a:solidFill>
            </a:rPr>
            <a:t>Systematic follow-up and use of registry</a:t>
          </a:r>
          <a:endParaRPr lang="en-US" sz="2000" kern="1200" dirty="0">
            <a:solidFill>
              <a:schemeClr val="tx1"/>
            </a:solidFill>
          </a:endParaRPr>
        </a:p>
      </dsp:txBody>
      <dsp:txXfrm>
        <a:off x="4497794" y="2220"/>
        <a:ext cx="3087885" cy="1852731"/>
      </dsp:txXfrm>
    </dsp:sp>
    <dsp:sp modelId="{4A891BE9-8863-463C-B261-CA9EA2EA997B}">
      <dsp:nvSpPr>
        <dsp:cNvPr id="0" name=""/>
        <dsp:cNvSpPr/>
      </dsp:nvSpPr>
      <dsp:spPr>
        <a:xfrm>
          <a:off x="1101119" y="2165398"/>
          <a:ext cx="3087885" cy="2097922"/>
        </a:xfrm>
        <a:prstGeom prst="rect">
          <a:avLst/>
        </a:prstGeom>
        <a:solidFill>
          <a:schemeClr val="accent2">
            <a:lumMod val="20000"/>
            <a:lumOff val="80000"/>
          </a:schemeClr>
        </a:solidFill>
        <a:ln>
          <a:solidFill>
            <a:schemeClr val="tx2">
              <a:lumMod val="65000"/>
              <a:lumOff val="35000"/>
            </a:schemeClr>
          </a:solid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u="none" kern="1200" dirty="0" smtClean="0">
              <a:solidFill>
                <a:schemeClr val="tx1"/>
              </a:solidFill>
            </a:rPr>
            <a:t>Treat Patients:</a:t>
          </a:r>
        </a:p>
        <a:p>
          <a:pPr lvl="0" algn="l" defTabSz="1066800">
            <a:lnSpc>
              <a:spcPct val="90000"/>
            </a:lnSpc>
            <a:spcBef>
              <a:spcPct val="0"/>
            </a:spcBef>
            <a:spcAft>
              <a:spcPct val="35000"/>
            </a:spcAft>
          </a:pPr>
          <a:r>
            <a:rPr lang="en-US" sz="2000" kern="1200" dirty="0" smtClean="0">
              <a:solidFill>
                <a:schemeClr val="tx1"/>
              </a:solidFill>
            </a:rPr>
            <a:t>- Evidence-based treatment of medical and mental health conditions</a:t>
          </a:r>
        </a:p>
        <a:p>
          <a:pPr lvl="0" algn="l" defTabSz="1066800">
            <a:lnSpc>
              <a:spcPct val="90000"/>
            </a:lnSpc>
            <a:spcBef>
              <a:spcPct val="0"/>
            </a:spcBef>
            <a:spcAft>
              <a:spcPct val="35000"/>
            </a:spcAft>
          </a:pPr>
          <a:r>
            <a:rPr lang="en-US" sz="2000" kern="1200" dirty="0" smtClean="0">
              <a:solidFill>
                <a:schemeClr val="tx1"/>
              </a:solidFill>
            </a:rPr>
            <a:t>- Heath behavior change</a:t>
          </a:r>
        </a:p>
        <a:p>
          <a:pPr lvl="0" algn="l" defTabSz="1066800">
            <a:lnSpc>
              <a:spcPct val="90000"/>
            </a:lnSpc>
            <a:spcBef>
              <a:spcPct val="0"/>
            </a:spcBef>
            <a:spcAft>
              <a:spcPct val="35000"/>
            </a:spcAft>
          </a:pPr>
          <a:r>
            <a:rPr lang="en-US" sz="2000" kern="1200" dirty="0" smtClean="0">
              <a:solidFill>
                <a:schemeClr val="tx1"/>
              </a:solidFill>
            </a:rPr>
            <a:t>- Timely treatment adjust</a:t>
          </a:r>
          <a:endParaRPr lang="en-US" sz="2000" kern="1200" dirty="0">
            <a:solidFill>
              <a:schemeClr val="tx1"/>
            </a:solidFill>
          </a:endParaRPr>
        </a:p>
      </dsp:txBody>
      <dsp:txXfrm>
        <a:off x="1101119" y="2165398"/>
        <a:ext cx="3087885" cy="2097922"/>
      </dsp:txXfrm>
    </dsp:sp>
    <dsp:sp modelId="{CC502FC2-5ABF-4D71-98AC-7C4F39876632}">
      <dsp:nvSpPr>
        <dsp:cNvPr id="0" name=""/>
        <dsp:cNvSpPr/>
      </dsp:nvSpPr>
      <dsp:spPr>
        <a:xfrm>
          <a:off x="4497794" y="2163740"/>
          <a:ext cx="3087885" cy="2101238"/>
        </a:xfrm>
        <a:prstGeom prst="rect">
          <a:avLst/>
        </a:prstGeom>
        <a:solidFill>
          <a:schemeClr val="accent2">
            <a:lumMod val="20000"/>
            <a:lumOff val="80000"/>
          </a:schemeClr>
        </a:solidFill>
        <a:ln>
          <a:solidFill>
            <a:schemeClr val="tx2">
              <a:lumMod val="65000"/>
              <a:lumOff val="35000"/>
            </a:schemeClr>
          </a:solid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111125" lvl="0" indent="0" algn="l" defTabSz="889000">
            <a:lnSpc>
              <a:spcPct val="90000"/>
            </a:lnSpc>
            <a:spcBef>
              <a:spcPct val="0"/>
            </a:spcBef>
            <a:spcAft>
              <a:spcPct val="35000"/>
            </a:spcAft>
          </a:pPr>
          <a:r>
            <a:rPr lang="en-US" sz="2000" b="1" u="none" kern="1200" dirty="0" smtClean="0">
              <a:solidFill>
                <a:schemeClr val="tx1"/>
              </a:solidFill>
            </a:rPr>
            <a:t>Program Oversight and Quality Improvement:</a:t>
          </a:r>
        </a:p>
        <a:p>
          <a:pPr marL="111125" lvl="0" indent="0" algn="l" defTabSz="889000">
            <a:lnSpc>
              <a:spcPct val="90000"/>
            </a:lnSpc>
            <a:spcBef>
              <a:spcPct val="0"/>
            </a:spcBef>
            <a:spcAft>
              <a:spcPct val="35000"/>
            </a:spcAft>
          </a:pPr>
          <a:r>
            <a:rPr lang="en-US" sz="2000" u="none" kern="1200" dirty="0" smtClean="0">
              <a:solidFill>
                <a:schemeClr val="tx1"/>
              </a:solidFill>
            </a:rPr>
            <a:t>Review outcomes, determine priorities, make adjustments </a:t>
          </a:r>
          <a:endParaRPr lang="en-US" sz="2000" u="none" kern="1200" dirty="0">
            <a:solidFill>
              <a:schemeClr val="tx1"/>
            </a:solidFill>
          </a:endParaRPr>
        </a:p>
      </dsp:txBody>
      <dsp:txXfrm>
        <a:off x="4497794" y="2163740"/>
        <a:ext cx="3087885" cy="21012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98A99-CC88-43B5-A81B-818584898364}">
      <dsp:nvSpPr>
        <dsp:cNvPr id="0" name=""/>
        <dsp:cNvSpPr/>
      </dsp:nvSpPr>
      <dsp:spPr>
        <a:xfrm>
          <a:off x="0" y="0"/>
          <a:ext cx="3886200" cy="3886200"/>
        </a:xfrm>
        <a:prstGeom prst="pie">
          <a:avLst>
            <a:gd name="adj1" fmla="val 5400000"/>
            <a:gd name="adj2" fmla="val 16200000"/>
          </a:avLst>
        </a:prstGeom>
        <a:solidFill>
          <a:srgbClr val="CC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01956-6596-41DE-A7BF-302CBF60401E}">
      <dsp:nvSpPr>
        <dsp:cNvPr id="0" name=""/>
        <dsp:cNvSpPr/>
      </dsp:nvSpPr>
      <dsp:spPr>
        <a:xfrm>
          <a:off x="1943100" y="0"/>
          <a:ext cx="6210300" cy="3886200"/>
        </a:xfrm>
        <a:prstGeom prst="rect">
          <a:avLst/>
        </a:prstGeom>
        <a:solidFill>
          <a:schemeClr val="lt1">
            <a:alpha val="9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Direct Care</a:t>
          </a:r>
          <a:endParaRPr lang="en-US" sz="2200" kern="1200" dirty="0"/>
        </a:p>
      </dsp:txBody>
      <dsp:txXfrm>
        <a:off x="1943100" y="0"/>
        <a:ext cx="3105150" cy="621791"/>
      </dsp:txXfrm>
    </dsp:sp>
    <dsp:sp modelId="{892C38F0-F816-4949-AF34-151556C92B75}">
      <dsp:nvSpPr>
        <dsp:cNvPr id="0" name=""/>
        <dsp:cNvSpPr/>
      </dsp:nvSpPr>
      <dsp:spPr>
        <a:xfrm>
          <a:off x="408050" y="621791"/>
          <a:ext cx="3070098" cy="3070098"/>
        </a:xfrm>
        <a:prstGeom prst="pie">
          <a:avLst>
            <a:gd name="adj1" fmla="val 5400000"/>
            <a:gd name="adj2" fmla="val 16200000"/>
          </a:avLst>
        </a:prstGeom>
        <a:solidFill>
          <a:srgbClr val="99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58B5DA-CE72-4883-BA13-4E1872B85FB8}">
      <dsp:nvSpPr>
        <dsp:cNvPr id="0" name=""/>
        <dsp:cNvSpPr/>
      </dsp:nvSpPr>
      <dsp:spPr>
        <a:xfrm>
          <a:off x="1943100" y="621791"/>
          <a:ext cx="6210300" cy="3070098"/>
        </a:xfrm>
        <a:prstGeom prst="rect">
          <a:avLst/>
        </a:prstGeom>
        <a:solidFill>
          <a:schemeClr val="lt1">
            <a:alpha val="9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Collaboration</a:t>
          </a:r>
        </a:p>
      </dsp:txBody>
      <dsp:txXfrm>
        <a:off x="1943100" y="621791"/>
        <a:ext cx="3105150" cy="621791"/>
      </dsp:txXfrm>
    </dsp:sp>
    <dsp:sp modelId="{4ACEA53A-8670-4071-9B08-9FB7CFB916EF}">
      <dsp:nvSpPr>
        <dsp:cNvPr id="0" name=""/>
        <dsp:cNvSpPr/>
      </dsp:nvSpPr>
      <dsp:spPr>
        <a:xfrm>
          <a:off x="816101" y="1243583"/>
          <a:ext cx="2253996" cy="2253996"/>
        </a:xfrm>
        <a:prstGeom prst="pie">
          <a:avLst>
            <a:gd name="adj1" fmla="val 5400000"/>
            <a:gd name="adj2" fmla="val 16200000"/>
          </a:avLst>
        </a:prstGeom>
        <a:solidFill>
          <a:srgbClr val="CC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60296B-8029-47EE-810E-FDBC519DF4F2}">
      <dsp:nvSpPr>
        <dsp:cNvPr id="0" name=""/>
        <dsp:cNvSpPr/>
      </dsp:nvSpPr>
      <dsp:spPr>
        <a:xfrm>
          <a:off x="1943100" y="1243583"/>
          <a:ext cx="6210300" cy="2253996"/>
        </a:xfrm>
        <a:prstGeom prst="rect">
          <a:avLst/>
        </a:prstGeom>
        <a:solidFill>
          <a:schemeClr val="lt1">
            <a:alpha val="9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Population-Based Care</a:t>
          </a:r>
          <a:endParaRPr lang="en-US" sz="2200" kern="1200" dirty="0"/>
        </a:p>
      </dsp:txBody>
      <dsp:txXfrm>
        <a:off x="1943100" y="1243583"/>
        <a:ext cx="3105150" cy="621791"/>
      </dsp:txXfrm>
    </dsp:sp>
    <dsp:sp modelId="{21E5D112-9772-4563-928D-F4FB87EF8810}">
      <dsp:nvSpPr>
        <dsp:cNvPr id="0" name=""/>
        <dsp:cNvSpPr/>
      </dsp:nvSpPr>
      <dsp:spPr>
        <a:xfrm>
          <a:off x="1224153" y="1865375"/>
          <a:ext cx="1437894" cy="1437894"/>
        </a:xfrm>
        <a:prstGeom prst="pie">
          <a:avLst>
            <a:gd name="adj1" fmla="val 5400000"/>
            <a:gd name="adj2" fmla="val 16200000"/>
          </a:avLst>
        </a:prstGeom>
        <a:solidFill>
          <a:srgbClr val="99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15E80-7F2C-4716-985E-5D1041EBC694}">
      <dsp:nvSpPr>
        <dsp:cNvPr id="0" name=""/>
        <dsp:cNvSpPr/>
      </dsp:nvSpPr>
      <dsp:spPr>
        <a:xfrm>
          <a:off x="1943100" y="1865375"/>
          <a:ext cx="6210300" cy="1437894"/>
        </a:xfrm>
        <a:prstGeom prst="rect">
          <a:avLst/>
        </a:prstGeom>
        <a:solidFill>
          <a:schemeClr val="lt1">
            <a:alpha val="9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Education</a:t>
          </a:r>
          <a:endParaRPr lang="en-US" sz="2200" kern="1200" dirty="0"/>
        </a:p>
      </dsp:txBody>
      <dsp:txXfrm>
        <a:off x="1943100" y="1865375"/>
        <a:ext cx="3105150" cy="621791"/>
      </dsp:txXfrm>
    </dsp:sp>
    <dsp:sp modelId="{10BF25FA-003A-4000-A731-13156566A9A1}">
      <dsp:nvSpPr>
        <dsp:cNvPr id="0" name=""/>
        <dsp:cNvSpPr/>
      </dsp:nvSpPr>
      <dsp:spPr>
        <a:xfrm>
          <a:off x="1632204" y="2487167"/>
          <a:ext cx="621792" cy="621792"/>
        </a:xfrm>
        <a:prstGeom prst="pie">
          <a:avLst>
            <a:gd name="adj1" fmla="val 5400000"/>
            <a:gd name="adj2" fmla="val 16200000"/>
          </a:avLst>
        </a:prstGeom>
        <a:solidFill>
          <a:srgbClr val="7F7F7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89505-CD36-4BD6-8F5A-FFE78F855BE2}">
      <dsp:nvSpPr>
        <dsp:cNvPr id="0" name=""/>
        <dsp:cNvSpPr/>
      </dsp:nvSpPr>
      <dsp:spPr>
        <a:xfrm>
          <a:off x="1943100" y="2487167"/>
          <a:ext cx="6210300" cy="621792"/>
        </a:xfrm>
        <a:prstGeom prst="rect">
          <a:avLst/>
        </a:prstGeom>
        <a:solidFill>
          <a:schemeClr val="lt1">
            <a:alpha val="90000"/>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Leader</a:t>
          </a:r>
          <a:endParaRPr lang="en-US" sz="2200" kern="1200" dirty="0"/>
        </a:p>
      </dsp:txBody>
      <dsp:txXfrm>
        <a:off x="1943100" y="2487167"/>
        <a:ext cx="3105150" cy="621792"/>
      </dsp:txXfrm>
    </dsp:sp>
    <dsp:sp modelId="{C9790CD0-3BD1-4787-9C82-D135955D0A3E}">
      <dsp:nvSpPr>
        <dsp:cNvPr id="0" name=""/>
        <dsp:cNvSpPr/>
      </dsp:nvSpPr>
      <dsp:spPr>
        <a:xfrm>
          <a:off x="5048250" y="0"/>
          <a:ext cx="3105150" cy="62179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Chronic medical conditions</a:t>
          </a:r>
          <a:endParaRPr lang="en-US" sz="1500" kern="1200" dirty="0"/>
        </a:p>
        <a:p>
          <a:pPr marL="114300" lvl="1" indent="-114300" algn="l" defTabSz="666750">
            <a:lnSpc>
              <a:spcPct val="90000"/>
            </a:lnSpc>
            <a:spcBef>
              <a:spcPct val="0"/>
            </a:spcBef>
            <a:spcAft>
              <a:spcPct val="15000"/>
            </a:spcAft>
            <a:buChar char="••"/>
          </a:pPr>
          <a:r>
            <a:rPr lang="en-US" sz="1500" kern="1200" dirty="0" smtClean="0"/>
            <a:t>Preventive care</a:t>
          </a:r>
          <a:endParaRPr lang="en-US" sz="1500" kern="1200" dirty="0"/>
        </a:p>
      </dsp:txBody>
      <dsp:txXfrm>
        <a:off x="5048250" y="0"/>
        <a:ext cx="3105150" cy="621791"/>
      </dsp:txXfrm>
    </dsp:sp>
    <dsp:sp modelId="{2998F70A-E19B-42E2-9F66-331C0729ACA4}">
      <dsp:nvSpPr>
        <dsp:cNvPr id="0" name=""/>
        <dsp:cNvSpPr/>
      </dsp:nvSpPr>
      <dsp:spPr>
        <a:xfrm>
          <a:off x="5048250" y="621791"/>
          <a:ext cx="3105150" cy="62179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Psychiatric providers</a:t>
          </a:r>
          <a:endParaRPr lang="en-US" sz="1500" kern="1200" dirty="0"/>
        </a:p>
        <a:p>
          <a:pPr marL="114300" lvl="1" indent="-114300" algn="l" defTabSz="666750">
            <a:lnSpc>
              <a:spcPct val="90000"/>
            </a:lnSpc>
            <a:spcBef>
              <a:spcPct val="0"/>
            </a:spcBef>
            <a:spcAft>
              <a:spcPct val="15000"/>
            </a:spcAft>
            <a:buChar char="••"/>
          </a:pPr>
          <a:r>
            <a:rPr lang="en-US" sz="1500" kern="1200" dirty="0" smtClean="0"/>
            <a:t>Care managers, case managers</a:t>
          </a:r>
          <a:endParaRPr lang="en-US" sz="1500" kern="1200" dirty="0"/>
        </a:p>
      </dsp:txBody>
      <dsp:txXfrm>
        <a:off x="5048250" y="621791"/>
        <a:ext cx="3105150" cy="621791"/>
      </dsp:txXfrm>
    </dsp:sp>
    <dsp:sp modelId="{8CA0DD48-CA65-4663-AD24-747E457CB05C}">
      <dsp:nvSpPr>
        <dsp:cNvPr id="0" name=""/>
        <dsp:cNvSpPr/>
      </dsp:nvSpPr>
      <dsp:spPr>
        <a:xfrm>
          <a:off x="5048250" y="1243583"/>
          <a:ext cx="3105150" cy="62179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Establishing priorities</a:t>
          </a:r>
          <a:endParaRPr lang="en-US" sz="1500" kern="1200" dirty="0"/>
        </a:p>
        <a:p>
          <a:pPr marL="114300" lvl="1" indent="-114300" algn="l" defTabSz="666750">
            <a:lnSpc>
              <a:spcPct val="90000"/>
            </a:lnSpc>
            <a:spcBef>
              <a:spcPct val="0"/>
            </a:spcBef>
            <a:spcAft>
              <a:spcPct val="15000"/>
            </a:spcAft>
            <a:buChar char="••"/>
          </a:pPr>
          <a:r>
            <a:rPr lang="en-US" sz="1500" kern="1200" dirty="0" smtClean="0"/>
            <a:t>Track outcomes, adjust care </a:t>
          </a:r>
          <a:endParaRPr lang="en-US" sz="1500" kern="1200" dirty="0"/>
        </a:p>
      </dsp:txBody>
      <dsp:txXfrm>
        <a:off x="5048250" y="1243583"/>
        <a:ext cx="3105150" cy="6217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drawing1.xml><?xml version="1.0" encoding="utf-8"?>
<c:userShapes xmlns:c="http://schemas.openxmlformats.org/drawingml/2006/chart">
  <cdr:relSizeAnchor xmlns:cdr="http://schemas.openxmlformats.org/drawingml/2006/chartDrawing">
    <cdr:from>
      <cdr:x>0.58161</cdr:x>
      <cdr:y>0.28926</cdr:y>
    </cdr:from>
    <cdr:to>
      <cdr:x>0.61374</cdr:x>
      <cdr:y>0.50225</cdr:y>
    </cdr:to>
    <cdr:sp macro="" textlink="">
      <cdr:nvSpPr>
        <cdr:cNvPr id="2" name="Down Arrow 1"/>
        <cdr:cNvSpPr/>
      </cdr:nvSpPr>
      <cdr:spPr bwMode="auto">
        <a:xfrm xmlns:a="http://schemas.openxmlformats.org/drawingml/2006/main" rot="1195526">
          <a:off x="4494765" y="1265605"/>
          <a:ext cx="248305" cy="931913"/>
        </a:xfrm>
        <a:prstGeom xmlns:a="http://schemas.openxmlformats.org/drawingml/2006/main" prst="downArrow">
          <a:avLst/>
        </a:prstGeom>
        <a:solidFill xmlns:a="http://schemas.openxmlformats.org/drawingml/2006/main">
          <a:srgbClr val="C00000"/>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solidFill>
              <a:srgbClr val="C00000"/>
            </a:solidFill>
          </a:endParaRPr>
        </a:p>
      </cdr:txBody>
    </cdr:sp>
  </cdr:relSizeAnchor>
  <cdr:relSizeAnchor xmlns:cdr="http://schemas.openxmlformats.org/drawingml/2006/chartDrawing">
    <cdr:from>
      <cdr:x>0.58628</cdr:x>
      <cdr:y>0.14664</cdr:y>
    </cdr:from>
    <cdr:to>
      <cdr:x>0.70392</cdr:x>
      <cdr:y>0.2895</cdr:y>
    </cdr:to>
    <cdr:sp macro="" textlink="">
      <cdr:nvSpPr>
        <cdr:cNvPr id="5" name="TextBox 4"/>
        <cdr:cNvSpPr txBox="1"/>
      </cdr:nvSpPr>
      <cdr:spPr>
        <a:xfrm xmlns:a="http://schemas.openxmlformats.org/drawingml/2006/main">
          <a:off x="4530812" y="641588"/>
          <a:ext cx="909136" cy="6250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Here’s the early </a:t>
          </a:r>
        </a:p>
        <a:p xmlns:a="http://schemas.openxmlformats.org/drawingml/2006/main">
          <a:r>
            <a:rPr lang="en-US" sz="1100" dirty="0" smtClean="0"/>
            <a:t>mortality </a:t>
          </a:r>
        </a:p>
        <a:p xmlns:a="http://schemas.openxmlformats.org/drawingml/2006/main">
          <a:r>
            <a:rPr lang="en-US" sz="1100" dirty="0" smtClean="0"/>
            <a:t>drop-off</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9694C30-16F9-4E1D-B83B-2C540B529FB2}" type="datetimeFigureOut">
              <a:rPr lang="en-US"/>
              <a:pPr>
                <a:defRPr/>
              </a:pPr>
              <a:t>5/16/16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F22384A-1CDB-4ECF-87BD-AFF8ECA5AF60}" type="slidenum">
              <a:rPr lang="en-US"/>
              <a:pPr>
                <a:defRPr/>
              </a:pPr>
              <a:t>‹#›</a:t>
            </a:fld>
            <a:endParaRPr lang="en-US"/>
          </a:p>
        </p:txBody>
      </p:sp>
    </p:spTree>
    <p:extLst>
      <p:ext uri="{BB962C8B-B14F-4D97-AF65-F5344CB8AC3E}">
        <p14:creationId xmlns:p14="http://schemas.microsoft.com/office/powerpoint/2010/main" val="3915420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1074ADF-ADE4-49D3-BC2E-59116CB706BB}" type="datetimeFigureOut">
              <a:rPr lang="en-US"/>
              <a:pPr>
                <a:defRPr/>
              </a:pPr>
              <a:t>5/16/16</a:t>
            </a:fld>
            <a:endParaRPr lang="en-US"/>
          </a:p>
        </p:txBody>
      </p:sp>
      <p:sp>
        <p:nvSpPr>
          <p:cNvPr id="4" name="Slide Image Placeholder 3"/>
          <p:cNvSpPr>
            <a:spLocks noGrp="1" noRot="1" noChangeAspect="1"/>
          </p:cNvSpPr>
          <p:nvPr>
            <p:ph type="sldImg" idx="2"/>
          </p:nvPr>
        </p:nvSpPr>
        <p:spPr>
          <a:xfrm>
            <a:off x="914400" y="685800"/>
            <a:ext cx="48006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8EFEF81-82B9-4ECD-8EE2-D9336218439B}" type="slidenum">
              <a:rPr lang="en-US"/>
              <a:pPr>
                <a:defRPr/>
              </a:pPr>
              <a:t>‹#›</a:t>
            </a:fld>
            <a:endParaRPr lang="en-US"/>
          </a:p>
        </p:txBody>
      </p:sp>
    </p:spTree>
    <p:extLst>
      <p:ext uri="{BB962C8B-B14F-4D97-AF65-F5344CB8AC3E}">
        <p14:creationId xmlns:p14="http://schemas.microsoft.com/office/powerpoint/2010/main" val="365699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40B9BF-4A5C-5A4D-AB86-63F7CDFBFE15}" type="slidenum">
              <a:rPr lang="en-US"/>
              <a:pPr>
                <a:defRPr/>
              </a:pPr>
              <a:t>13</a:t>
            </a:fld>
            <a:endParaRPr lang="en-US"/>
          </a:p>
        </p:txBody>
      </p:sp>
      <p:sp>
        <p:nvSpPr>
          <p:cNvPr id="1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p:txBody>
          <a:bodyPr/>
          <a:lstStyle/>
          <a:p>
            <a:pPr eaLnBrk="1" hangingPunct="1">
              <a:defRPr/>
            </a:pPr>
            <a:r>
              <a:rPr lang="en-US" dirty="0" err="1" smtClean="0">
                <a:cs typeface="+mn-cs"/>
              </a:rPr>
              <a:t>Koro</a:t>
            </a:r>
            <a:r>
              <a:rPr lang="en-US" dirty="0" smtClean="0">
                <a:cs typeface="+mn-cs"/>
              </a:rPr>
              <a:t>:  mental disturbance found in </a:t>
            </a:r>
            <a:r>
              <a:rPr lang="en-US" dirty="0" err="1" smtClean="0">
                <a:cs typeface="+mn-cs"/>
              </a:rPr>
              <a:t>souther</a:t>
            </a:r>
            <a:r>
              <a:rPr lang="en-US" dirty="0" smtClean="0">
                <a:cs typeface="+mn-cs"/>
              </a:rPr>
              <a:t> China, Southeast Asia, India:  man</a:t>
            </a:r>
            <a:r>
              <a:rPr lang="ja-JP" altLang="en-US" dirty="0" smtClean="0">
                <a:latin typeface="Arial"/>
                <a:cs typeface="+mn-cs"/>
              </a:rPr>
              <a:t>’</a:t>
            </a:r>
            <a:r>
              <a:rPr lang="en-US" dirty="0" smtClean="0">
                <a:cs typeface="+mn-cs"/>
              </a:rPr>
              <a:t>s belief that his penis is shrinking into his abdomen</a:t>
            </a:r>
          </a:p>
          <a:p>
            <a:pPr eaLnBrk="1" hangingPunct="1">
              <a:defRPr/>
            </a:pPr>
            <a:endParaRPr lang="en-US" dirty="0" smtClean="0">
              <a:cs typeface="+mn-cs"/>
            </a:endParaRPr>
          </a:p>
          <a:p>
            <a:pPr eaLnBrk="1" hangingPunct="1">
              <a:defRPr/>
            </a:pPr>
            <a:r>
              <a:rPr lang="en-US" dirty="0" err="1" smtClean="0">
                <a:cs typeface="+mn-cs"/>
              </a:rPr>
              <a:t>Windigo</a:t>
            </a:r>
            <a:r>
              <a:rPr lang="en-US" dirty="0" smtClean="0">
                <a:cs typeface="+mn-cs"/>
              </a:rPr>
              <a:t>:  Cree </a:t>
            </a:r>
            <a:r>
              <a:rPr lang="en-US" dirty="0" err="1" smtClean="0">
                <a:cs typeface="+mn-cs"/>
              </a:rPr>
              <a:t>eskimos</a:t>
            </a:r>
            <a:r>
              <a:rPr lang="en-US" dirty="0" smtClean="0">
                <a:cs typeface="+mn-cs"/>
              </a:rPr>
              <a:t> and Ojibwa of Canada:  cannibalistic delusions—victim believes he has been transformed into a giant monster that eats human flesh</a:t>
            </a:r>
          </a:p>
          <a:p>
            <a:pPr eaLnBrk="1" hangingPunct="1">
              <a:defRPr/>
            </a:pPr>
            <a:endParaRPr lang="en-US" dirty="0" smtClean="0">
              <a:cs typeface="+mn-cs"/>
            </a:endParaRPr>
          </a:p>
          <a:p>
            <a:pPr eaLnBrk="1" hangingPunct="1">
              <a:defRPr/>
            </a:pPr>
            <a:r>
              <a:rPr lang="en-US" dirty="0" smtClean="0">
                <a:cs typeface="+mn-cs"/>
              </a:rPr>
              <a:t>Arctic hysteria:  Polar Eskimos.  Person ay scream for hours, imitating animal cry, thrashing about on snow nude.</a:t>
            </a:r>
          </a:p>
          <a:p>
            <a:pPr eaLnBrk="1" hangingPunct="1">
              <a:defRPr/>
            </a:pPr>
            <a:endParaRPr lang="en-US" dirty="0" smtClean="0">
              <a:cs typeface="+mn-cs"/>
            </a:endParaRPr>
          </a:p>
          <a:p>
            <a:pPr eaLnBrk="1" hangingPunct="1">
              <a:defRPr/>
            </a:pPr>
            <a:r>
              <a:rPr lang="en-US" dirty="0" smtClean="0">
                <a:cs typeface="+mn-cs"/>
              </a:rPr>
              <a:t>Latah:  Southeast Asia:  women who break into obscenities and echolalia following event that startles them, follow commands automatically</a:t>
            </a:r>
          </a:p>
          <a:p>
            <a:pPr eaLnBrk="1" hangingPunct="1">
              <a:defRPr/>
            </a:pPr>
            <a:endParaRPr lang="en-US" dirty="0" smtClean="0">
              <a:cs typeface="+mn-cs"/>
            </a:endParaRPr>
          </a:p>
          <a:p>
            <a:pPr eaLnBrk="1" hangingPunct="1">
              <a:defRPr/>
            </a:pPr>
            <a:r>
              <a:rPr lang="en-US" dirty="0" err="1" smtClean="0">
                <a:cs typeface="+mn-cs"/>
              </a:rPr>
              <a:t>Susto</a:t>
            </a:r>
            <a:r>
              <a:rPr lang="en-US" dirty="0" smtClean="0">
                <a:cs typeface="+mn-cs"/>
              </a:rPr>
              <a:t>:  Latin-American Indians:  fear state of sudden fright attributed to loss of soul by action of spirits, evil eye, or sorcery.  Weakness, loss of appetite, sleeplessness, nightmares, trembling.</a:t>
            </a:r>
          </a:p>
          <a:p>
            <a:pPr eaLnBrk="1" hangingPunct="1">
              <a:defRPr/>
            </a:pPr>
            <a:endParaRPr lang="en-US" dirty="0"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Bipolar disorder accounts</a:t>
            </a:r>
            <a:r>
              <a:rPr lang="en-US" baseline="0" dirty="0" smtClean="0"/>
              <a:t> for only 1-6% of all mood disorders, compared to 15-20% major depression.</a:t>
            </a:r>
            <a:endParaRPr lang="en-US" dirty="0"/>
          </a:p>
        </p:txBody>
      </p:sp>
      <p:sp>
        <p:nvSpPr>
          <p:cNvPr id="4" name="Slide Number Placeholder 3"/>
          <p:cNvSpPr>
            <a:spLocks noGrp="1"/>
          </p:cNvSpPr>
          <p:nvPr>
            <p:ph type="sldNum" sz="quarter" idx="10"/>
          </p:nvPr>
        </p:nvSpPr>
        <p:spPr/>
        <p:txBody>
          <a:bodyPr/>
          <a:lstStyle/>
          <a:p>
            <a:fld id="{AFB914E4-B15D-44D8-8220-AFF7F8693154}" type="slidenum">
              <a:rPr lang="en-US" smtClean="0"/>
              <a:pPr/>
              <a:t>42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 criteria.  Disorganized behavior</a:t>
            </a:r>
            <a:r>
              <a:rPr lang="en-US" baseline="0" dirty="0" smtClean="0"/>
              <a:t> refers to actions such as grimacing, postures, odd statements, unpredictable or inappropriate emotional responses, behaviors that appear bizarre and have no purpose, lack of inhibition or impulse control. Catatonia includes a reduction in movements and speech to the point of almost ceasing these activities.  Resistance to change position and may sometimes hold an awkward or uncomfortable position for hours.</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44</a:t>
            </a:fld>
            <a:endParaRPr lang="en-US"/>
          </a:p>
        </p:txBody>
      </p:sp>
    </p:spTree>
    <p:extLst>
      <p:ext uri="{BB962C8B-B14F-4D97-AF65-F5344CB8AC3E}">
        <p14:creationId xmlns:p14="http://schemas.microsoft.com/office/powerpoint/2010/main" val="429911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Hypomania</a:t>
            </a:r>
            <a:r>
              <a:rPr lang="en-US" baseline="0" dirty="0" smtClean="0"/>
              <a:t> is a less severe form of mania where patients often feel good, have more energy, are more productive.  Can evolve to manic episode in some.  </a:t>
            </a:r>
            <a:br>
              <a:rPr lang="en-US" baseline="0" dirty="0" smtClean="0"/>
            </a:br>
            <a:r>
              <a:rPr lang="en-US" baseline="0" dirty="0" smtClean="0"/>
              <a:t>If accompanied by psychosis is considered mania and not hypomania</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45</a:t>
            </a:fld>
            <a:endParaRPr lang="en-US"/>
          </a:p>
        </p:txBody>
      </p:sp>
    </p:spTree>
    <p:extLst>
      <p:ext uri="{BB962C8B-B14F-4D97-AF65-F5344CB8AC3E}">
        <p14:creationId xmlns:p14="http://schemas.microsoft.com/office/powerpoint/2010/main" val="220853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Schizoaffective</a:t>
            </a:r>
            <a:r>
              <a:rPr lang="en-US" baseline="0" dirty="0" smtClean="0"/>
              <a:t> DO represents a hybrid of the two</a:t>
            </a:r>
            <a:r>
              <a:rPr lang="en-US" baseline="0" smtClean="0"/>
              <a:t>.  Tih</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46</a:t>
            </a:fld>
            <a:endParaRPr lang="en-US"/>
          </a:p>
        </p:txBody>
      </p:sp>
    </p:spTree>
    <p:extLst>
      <p:ext uri="{BB962C8B-B14F-4D97-AF65-F5344CB8AC3E}">
        <p14:creationId xmlns:p14="http://schemas.microsoft.com/office/powerpoint/2010/main" val="3930069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disorders such as schizophrenia are known to be included in the SMI realm, and d</a:t>
            </a:r>
            <a:r>
              <a:rPr lang="en-US" dirty="0" smtClean="0"/>
              <a:t>epression and anxiety</a:t>
            </a:r>
            <a:r>
              <a:rPr lang="en-US" baseline="0" dirty="0" smtClean="0"/>
              <a:t> are usually not, sometimes depression and  anxiety can reach a level of severity where they would be considered as serious mental illnesses</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48</a:t>
            </a:fld>
            <a:endParaRPr lang="en-US"/>
          </a:p>
        </p:txBody>
      </p:sp>
    </p:spTree>
    <p:extLst>
      <p:ext uri="{BB962C8B-B14F-4D97-AF65-F5344CB8AC3E}">
        <p14:creationId xmlns:p14="http://schemas.microsoft.com/office/powerpoint/2010/main" val="3616242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SMI, other behavioral health disorders can be diagnosed in addition</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49</a:t>
            </a:fld>
            <a:endParaRPr lang="en-US"/>
          </a:p>
        </p:txBody>
      </p:sp>
    </p:spTree>
    <p:extLst>
      <p:ext uri="{BB962C8B-B14F-4D97-AF65-F5344CB8AC3E}">
        <p14:creationId xmlns:p14="http://schemas.microsoft.com/office/powerpoint/2010/main" val="3758085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shows slightly</a:t>
            </a:r>
            <a:r>
              <a:rPr lang="en-US" baseline="0" dirty="0" smtClean="0"/>
              <a:t> different rates of alcohol use and compares with other mental illnesses</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50</a:t>
            </a:fld>
            <a:endParaRPr lang="en-US"/>
          </a:p>
        </p:txBody>
      </p:sp>
    </p:spTree>
    <p:extLst>
      <p:ext uri="{BB962C8B-B14F-4D97-AF65-F5344CB8AC3E}">
        <p14:creationId xmlns:p14="http://schemas.microsoft.com/office/powerpoint/2010/main" val="1759822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685800"/>
            <a:ext cx="4572000" cy="3429000"/>
          </a:xfrm>
        </p:spPr>
      </p:sp>
      <p:sp>
        <p:nvSpPr>
          <p:cNvPr id="3" name="Notes Placeholder 2"/>
          <p:cNvSpPr>
            <a:spLocks noGrp="1"/>
          </p:cNvSpPr>
          <p:nvPr>
            <p:ph type="body" idx="1"/>
          </p:nvPr>
        </p:nvSpPr>
        <p:spPr/>
        <p:txBody>
          <a:bodyPr>
            <a:normAutofit lnSpcReduction="10000"/>
          </a:bodyPr>
          <a:lstStyle/>
          <a:p>
            <a:r>
              <a:rPr lang="en-US" dirty="0" smtClean="0"/>
              <a:t>This slide</a:t>
            </a:r>
            <a:r>
              <a:rPr lang="en-US" baseline="0" dirty="0" smtClean="0"/>
              <a:t> transitions the audience to a discussion of reasons why there are healthcare issues in this population and proceeds in subsequent slides to look at this in more detail</a:t>
            </a:r>
            <a:endParaRPr lang="en-US" dirty="0"/>
          </a:p>
        </p:txBody>
      </p:sp>
      <p:sp>
        <p:nvSpPr>
          <p:cNvPr id="4" name="Slide Number Placeholder 3"/>
          <p:cNvSpPr>
            <a:spLocks noGrp="1"/>
          </p:cNvSpPr>
          <p:nvPr>
            <p:ph type="sldNum" sz="quarter" idx="10"/>
          </p:nvPr>
        </p:nvSpPr>
        <p:spPr/>
        <p:txBody>
          <a:bodyPr/>
          <a:lstStyle/>
          <a:p>
            <a:pPr>
              <a:defRPr/>
            </a:pPr>
            <a:fld id="{3FA28E33-E5B5-4A30-BDC9-8CAE68BE53BE}" type="slidenum">
              <a:rPr lang="en-US" smtClean="0"/>
              <a:pPr>
                <a:defRPr/>
              </a:pPr>
              <a:t>51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number of factors leading to struggles with getting the healthcare needed</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52</a:t>
            </a:fld>
            <a:endParaRPr lang="en-US"/>
          </a:p>
        </p:txBody>
      </p:sp>
    </p:spTree>
    <p:extLst>
      <p:ext uri="{BB962C8B-B14F-4D97-AF65-F5344CB8AC3E}">
        <p14:creationId xmlns:p14="http://schemas.microsoft.com/office/powerpoint/2010/main" val="2971461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685800"/>
            <a:ext cx="4572000" cy="3429000"/>
          </a:xfrm>
        </p:spPr>
      </p:sp>
      <p:sp>
        <p:nvSpPr>
          <p:cNvPr id="3" name="Notes Placeholder 2"/>
          <p:cNvSpPr>
            <a:spLocks noGrp="1"/>
          </p:cNvSpPr>
          <p:nvPr>
            <p:ph type="body" idx="1"/>
          </p:nvPr>
        </p:nvSpPr>
        <p:spPr/>
        <p:txBody>
          <a:bodyPr/>
          <a:lstStyle/>
          <a:p>
            <a:r>
              <a:rPr lang="en-US" dirty="0" smtClean="0"/>
              <a:t>Changes in blood</a:t>
            </a:r>
            <a:r>
              <a:rPr lang="en-US" baseline="0" dirty="0" smtClean="0"/>
              <a:t> pressure, glucose and cholesterol are promising</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57</a:t>
            </a:fld>
            <a:endParaRPr lang="en-US"/>
          </a:p>
        </p:txBody>
      </p:sp>
    </p:spTree>
    <p:extLst>
      <p:ext uri="{BB962C8B-B14F-4D97-AF65-F5344CB8AC3E}">
        <p14:creationId xmlns:p14="http://schemas.microsoft.com/office/powerpoint/2010/main" val="353644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pitchFamily="34" charset="0"/>
              </a:rPr>
              <a:t>Here</a:t>
            </a:r>
            <a:r>
              <a:rPr lang="en-US" baseline="0" dirty="0" smtClean="0">
                <a:latin typeface="Arial" pitchFamily="34" charset="0"/>
              </a:rPr>
              <a:t> it is again but includes a separate category for any mental illness compared to those in public sector who often have SMI</a:t>
            </a:r>
            <a:endParaRPr lang="en-US" dirty="0" smtClean="0">
              <a:latin typeface="Arial" pitchFamily="34"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ヒラギノ角ゴ Pro W3" pitchFamily="64" charset="-128"/>
              </a:defRPr>
            </a:lvl1pPr>
            <a:lvl2pPr marL="742950" indent="-285750">
              <a:defRPr sz="2400">
                <a:solidFill>
                  <a:schemeClr val="tx1"/>
                </a:solidFill>
                <a:latin typeface="Arial" pitchFamily="34" charset="0"/>
                <a:ea typeface="ヒラギノ角ゴ Pro W3" pitchFamily="64" charset="-128"/>
              </a:defRPr>
            </a:lvl2pPr>
            <a:lvl3pPr marL="1143000" indent="-228600">
              <a:defRPr sz="2400">
                <a:solidFill>
                  <a:schemeClr val="tx1"/>
                </a:solidFill>
                <a:latin typeface="Arial" pitchFamily="34" charset="0"/>
                <a:ea typeface="ヒラギノ角ゴ Pro W3" pitchFamily="64" charset="-128"/>
              </a:defRPr>
            </a:lvl3pPr>
            <a:lvl4pPr marL="1600200" indent="-228600">
              <a:defRPr sz="2400">
                <a:solidFill>
                  <a:schemeClr val="tx1"/>
                </a:solidFill>
                <a:latin typeface="Arial" pitchFamily="34" charset="0"/>
                <a:ea typeface="ヒラギノ角ゴ Pro W3" pitchFamily="64" charset="-128"/>
              </a:defRPr>
            </a:lvl4pPr>
            <a:lvl5pPr marL="2057400" indent="-228600">
              <a:defRPr sz="2400">
                <a:solidFill>
                  <a:schemeClr val="tx1"/>
                </a:solidFill>
                <a:latin typeface="Arial" pitchFamily="34"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64" charset="-128"/>
              </a:defRPr>
            </a:lvl9pPr>
          </a:lstStyle>
          <a:p>
            <a:fld id="{6DDA2474-FFA4-46CA-9643-A32EA008CD61}" type="slidenum">
              <a:rPr lang="en-US" sz="1200" smtClean="0"/>
              <a:pPr/>
              <a:t>31</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685800"/>
            <a:ext cx="4572000" cy="3429000"/>
          </a:xfrm>
        </p:spPr>
      </p:sp>
      <p:sp>
        <p:nvSpPr>
          <p:cNvPr id="3" name="Notes Placeholder 2"/>
          <p:cNvSpPr>
            <a:spLocks noGrp="1"/>
          </p:cNvSpPr>
          <p:nvPr>
            <p:ph type="body" idx="1"/>
          </p:nvPr>
        </p:nvSpPr>
        <p:spPr/>
        <p:txBody>
          <a:bodyPr/>
          <a:lstStyle/>
          <a:p>
            <a:r>
              <a:rPr lang="en-US" dirty="0" smtClean="0"/>
              <a:t>This slide</a:t>
            </a:r>
            <a:r>
              <a:rPr lang="en-US" baseline="0" dirty="0" smtClean="0"/>
              <a:t> begins and introduction to collaborative care</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58</a:t>
            </a:fld>
            <a:endParaRPr lang="en-US"/>
          </a:p>
        </p:txBody>
      </p:sp>
    </p:spTree>
    <p:extLst>
      <p:ext uri="{BB962C8B-B14F-4D97-AF65-F5344CB8AC3E}">
        <p14:creationId xmlns:p14="http://schemas.microsoft.com/office/powerpoint/2010/main" val="2271017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685800"/>
            <a:ext cx="4572000" cy="3429000"/>
          </a:xfrm>
        </p:spPr>
      </p:sp>
      <p:sp>
        <p:nvSpPr>
          <p:cNvPr id="3" name="Notes Placeholder 2"/>
          <p:cNvSpPr>
            <a:spLocks noGrp="1"/>
          </p:cNvSpPr>
          <p:nvPr>
            <p:ph type="body" idx="1"/>
          </p:nvPr>
        </p:nvSpPr>
        <p:spPr/>
        <p:txBody>
          <a:bodyPr/>
          <a:lstStyle/>
          <a:p>
            <a:r>
              <a:rPr lang="en-US" dirty="0" smtClean="0"/>
              <a:t>Definition</a:t>
            </a:r>
            <a:r>
              <a:rPr lang="en-US" baseline="0" dirty="0" smtClean="0"/>
              <a:t> of Integrated Care from the Agency for Health Research and Quality</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60</a:t>
            </a:fld>
            <a:endParaRPr lang="en-US"/>
          </a:p>
        </p:txBody>
      </p:sp>
    </p:spTree>
    <p:extLst>
      <p:ext uri="{BB962C8B-B14F-4D97-AF65-F5344CB8AC3E}">
        <p14:creationId xmlns:p14="http://schemas.microsoft.com/office/powerpoint/2010/main" val="261899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685800"/>
            <a:ext cx="4572000" cy="3429000"/>
          </a:xfrm>
        </p:spPr>
      </p:sp>
      <p:sp>
        <p:nvSpPr>
          <p:cNvPr id="3" name="Notes Placeholder 2"/>
          <p:cNvSpPr>
            <a:spLocks noGrp="1"/>
          </p:cNvSpPr>
          <p:nvPr>
            <p:ph type="body" idx="1"/>
          </p:nvPr>
        </p:nvSpPr>
        <p:spPr/>
        <p:txBody>
          <a:bodyPr/>
          <a:lstStyle/>
          <a:p>
            <a:r>
              <a:rPr lang="en-US" dirty="0" smtClean="0"/>
              <a:t>There ar</a:t>
            </a:r>
            <a:r>
              <a:rPr lang="en-US" baseline="0" dirty="0" smtClean="0"/>
              <a:t>e different ways to approach how primary care and behavioral health come in contact with each other and this slide demonstrates that spectrum</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61</a:t>
            </a:fld>
            <a:endParaRPr lang="en-US"/>
          </a:p>
        </p:txBody>
      </p:sp>
    </p:spTree>
    <p:extLst>
      <p:ext uri="{BB962C8B-B14F-4D97-AF65-F5344CB8AC3E}">
        <p14:creationId xmlns:p14="http://schemas.microsoft.com/office/powerpoint/2010/main" val="2789605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685800"/>
            <a:ext cx="4572000" cy="3429000"/>
          </a:xfrm>
        </p:spPr>
      </p:sp>
      <p:sp>
        <p:nvSpPr>
          <p:cNvPr id="3" name="Notes Placeholder 2"/>
          <p:cNvSpPr>
            <a:spLocks noGrp="1"/>
          </p:cNvSpPr>
          <p:nvPr>
            <p:ph type="body" idx="1"/>
          </p:nvPr>
        </p:nvSpPr>
        <p:spPr/>
        <p:txBody>
          <a:bodyPr/>
          <a:lstStyle/>
          <a:p>
            <a:r>
              <a:rPr lang="en-US" dirty="0" smtClean="0"/>
              <a:t>These</a:t>
            </a:r>
            <a:r>
              <a:rPr lang="en-US" baseline="0" dirty="0" smtClean="0"/>
              <a:t> 4 principles are widely used to describe what is needed to make integration effective</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62</a:t>
            </a:fld>
            <a:endParaRPr lang="en-US"/>
          </a:p>
        </p:txBody>
      </p:sp>
    </p:spTree>
    <p:extLst>
      <p:ext uri="{BB962C8B-B14F-4D97-AF65-F5344CB8AC3E}">
        <p14:creationId xmlns:p14="http://schemas.microsoft.com/office/powerpoint/2010/main" val="383689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685800"/>
            <a:ext cx="4572000" cy="3429000"/>
          </a:xfrm>
        </p:spPr>
      </p:sp>
      <p:sp>
        <p:nvSpPr>
          <p:cNvPr id="3" name="Notes Placeholder 2"/>
          <p:cNvSpPr>
            <a:spLocks noGrp="1"/>
          </p:cNvSpPr>
          <p:nvPr>
            <p:ph type="body" idx="1"/>
          </p:nvPr>
        </p:nvSpPr>
        <p:spPr/>
        <p:txBody>
          <a:bodyPr/>
          <a:lstStyle/>
          <a:p>
            <a:r>
              <a:rPr lang="en-US" dirty="0" smtClean="0"/>
              <a:t>This slide</a:t>
            </a:r>
            <a:r>
              <a:rPr lang="en-US" baseline="0" dirty="0" smtClean="0"/>
              <a:t> shows how the Core Principles are adapted to care in the behavioral health setting</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63</a:t>
            </a:fld>
            <a:endParaRPr lang="en-US"/>
          </a:p>
        </p:txBody>
      </p:sp>
    </p:spTree>
    <p:extLst>
      <p:ext uri="{BB962C8B-B14F-4D97-AF65-F5344CB8AC3E}">
        <p14:creationId xmlns:p14="http://schemas.microsoft.com/office/powerpoint/2010/main" val="334774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685800"/>
            <a:ext cx="4572000" cy="3429000"/>
          </a:xfrm>
        </p:spPr>
      </p:sp>
      <p:sp>
        <p:nvSpPr>
          <p:cNvPr id="3" name="Notes Placeholder 2"/>
          <p:cNvSpPr>
            <a:spLocks noGrp="1"/>
          </p:cNvSpPr>
          <p:nvPr>
            <p:ph type="body" idx="1"/>
          </p:nvPr>
        </p:nvSpPr>
        <p:spPr/>
        <p:txBody>
          <a:bodyPr/>
          <a:lstStyle/>
          <a:p>
            <a:r>
              <a:rPr lang="en-US" dirty="0" smtClean="0"/>
              <a:t>A look</a:t>
            </a:r>
            <a:r>
              <a:rPr lang="en-US" baseline="0" dirty="0" smtClean="0"/>
              <a:t> at</a:t>
            </a:r>
            <a:r>
              <a:rPr lang="en-US" dirty="0" smtClean="0"/>
              <a:t> the roles for PCPs – this will be a theme for the remainder of the Modules given the</a:t>
            </a:r>
            <a:r>
              <a:rPr lang="en-US" baseline="0" dirty="0" smtClean="0"/>
              <a:t> introduction in Module 1 </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64</a:t>
            </a:fld>
            <a:endParaRPr lang="en-US"/>
          </a:p>
        </p:txBody>
      </p:sp>
    </p:spTree>
    <p:extLst>
      <p:ext uri="{BB962C8B-B14F-4D97-AF65-F5344CB8AC3E}">
        <p14:creationId xmlns:p14="http://schemas.microsoft.com/office/powerpoint/2010/main" val="223373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685800"/>
            <a:ext cx="4572000" cy="3429000"/>
          </a:xfrm>
        </p:spPr>
      </p:sp>
      <p:sp>
        <p:nvSpPr>
          <p:cNvPr id="3" name="Notes Placeholder 2"/>
          <p:cNvSpPr>
            <a:spLocks noGrp="1"/>
          </p:cNvSpPr>
          <p:nvPr>
            <p:ph type="body" idx="1"/>
          </p:nvPr>
        </p:nvSpPr>
        <p:spPr/>
        <p:txBody>
          <a:bodyPr/>
          <a:lstStyle/>
          <a:p>
            <a:r>
              <a:rPr lang="en-US" dirty="0" smtClean="0"/>
              <a:t>Many</a:t>
            </a:r>
            <a:r>
              <a:rPr lang="en-US" baseline="0" dirty="0" smtClean="0"/>
              <a:t> patients die before the age of 50 reflecting the mortality from all causes. Data from SAMHSA</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32</a:t>
            </a:fld>
            <a:endParaRPr lang="en-US"/>
          </a:p>
        </p:txBody>
      </p:sp>
    </p:spTree>
    <p:extLst>
      <p:ext uri="{BB962C8B-B14F-4D97-AF65-F5344CB8AC3E}">
        <p14:creationId xmlns:p14="http://schemas.microsoft.com/office/powerpoint/2010/main" val="351938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0287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ヒラギノ角ゴ Pro W3" pitchFamily="64" charset="-128"/>
              </a:defRPr>
            </a:lvl1pPr>
            <a:lvl2pPr marL="742950" indent="-285750">
              <a:defRPr sz="2400">
                <a:solidFill>
                  <a:schemeClr val="tx1"/>
                </a:solidFill>
                <a:latin typeface="Arial" pitchFamily="34" charset="0"/>
                <a:ea typeface="ヒラギノ角ゴ Pro W3" pitchFamily="64" charset="-128"/>
              </a:defRPr>
            </a:lvl2pPr>
            <a:lvl3pPr marL="1143000" indent="-228600">
              <a:defRPr sz="2400">
                <a:solidFill>
                  <a:schemeClr val="tx1"/>
                </a:solidFill>
                <a:latin typeface="Arial" pitchFamily="34" charset="0"/>
                <a:ea typeface="ヒラギノ角ゴ Pro W3" pitchFamily="64" charset="-128"/>
              </a:defRPr>
            </a:lvl3pPr>
            <a:lvl4pPr marL="1600200" indent="-228600">
              <a:defRPr sz="2400">
                <a:solidFill>
                  <a:schemeClr val="tx1"/>
                </a:solidFill>
                <a:latin typeface="Arial" pitchFamily="34" charset="0"/>
                <a:ea typeface="ヒラギノ角ゴ Pro W3" pitchFamily="64" charset="-128"/>
              </a:defRPr>
            </a:lvl4pPr>
            <a:lvl5pPr marL="2057400" indent="-228600">
              <a:defRPr sz="2400">
                <a:solidFill>
                  <a:schemeClr val="tx1"/>
                </a:solidFill>
                <a:latin typeface="Arial" pitchFamily="34"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64" charset="-128"/>
              </a:defRPr>
            </a:lvl9pPr>
          </a:lstStyle>
          <a:p>
            <a:fld id="{D1A0173C-5338-409D-A156-760A6EC98A7E}" type="slidenum">
              <a:rPr lang="en-US" sz="1200" smtClean="0"/>
              <a:pPr/>
              <a:t>33</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0" dirty="0" smtClean="0">
                <a:solidFill>
                  <a:schemeClr val="tx1"/>
                </a:solidFill>
              </a:rPr>
              <a:t>Medications, especially the atypical antipsychotic drugs, effect on weight gain, </a:t>
            </a:r>
            <a:r>
              <a:rPr lang="en-US" b="0" dirty="0" err="1" smtClean="0">
                <a:solidFill>
                  <a:schemeClr val="tx1"/>
                </a:solidFill>
              </a:rPr>
              <a:t>dyslipidemia</a:t>
            </a:r>
            <a:r>
              <a:rPr lang="en-US" b="0" dirty="0" smtClean="0">
                <a:solidFill>
                  <a:schemeClr val="tx1"/>
                </a:solidFill>
              </a:rPr>
              <a:t> and glucose metabolism</a:t>
            </a:r>
            <a:endParaRPr lang="en-US" dirty="0" smtClean="0">
              <a:solidFill>
                <a:schemeClr val="tx1"/>
              </a:solidFill>
            </a:endParaRPr>
          </a:p>
          <a:p>
            <a:pPr lvl="0"/>
            <a:r>
              <a:rPr lang="en-US" b="0" dirty="0" smtClean="0">
                <a:solidFill>
                  <a:schemeClr val="tx1"/>
                </a:solidFill>
              </a:rPr>
              <a:t>High rates of smoking, lack of weight management/nutrition, and physical inactivity</a:t>
            </a:r>
          </a:p>
          <a:p>
            <a:pPr lvl="0"/>
            <a:r>
              <a:rPr lang="en-US" b="0" dirty="0" smtClean="0">
                <a:solidFill>
                  <a:schemeClr val="tx1"/>
                </a:solidFill>
              </a:rPr>
              <a:t>Lack of access to/utilization of preventive community healthcare, including health promotion services and resources</a:t>
            </a:r>
          </a:p>
          <a:p>
            <a:pPr lvl="0"/>
            <a:r>
              <a:rPr lang="en-US" b="0" dirty="0" smtClean="0">
                <a:solidFill>
                  <a:schemeClr val="tx1"/>
                </a:solidFill>
              </a:rPr>
              <a:t>Poverty</a:t>
            </a:r>
          </a:p>
          <a:p>
            <a:pPr lvl="0"/>
            <a:r>
              <a:rPr lang="en-US" b="0" dirty="0" smtClean="0">
                <a:solidFill>
                  <a:schemeClr val="tx1"/>
                </a:solidFill>
              </a:rPr>
              <a:t>Social isolation – increases</a:t>
            </a:r>
            <a:r>
              <a:rPr lang="en-US" b="0" baseline="0" dirty="0" smtClean="0">
                <a:solidFill>
                  <a:schemeClr val="tx1"/>
                </a:solidFill>
              </a:rPr>
              <a:t> the risk of premature death</a:t>
            </a:r>
            <a:endParaRPr lang="en-US" b="0" dirty="0" smtClean="0">
              <a:solidFill>
                <a:schemeClr val="tx1"/>
              </a:solidFill>
            </a:endParaRPr>
          </a:p>
          <a:p>
            <a:pPr lvl="0"/>
            <a:r>
              <a:rPr lang="en-US" b="0" dirty="0" smtClean="0">
                <a:solidFill>
                  <a:schemeClr val="tx1"/>
                </a:solidFill>
              </a:rPr>
              <a:t>Separation of health and mental health into separate systems at the federal, state and local level with lack of coordinated infrastructure.</a:t>
            </a:r>
          </a:p>
          <a:p>
            <a:endParaRPr lang="en-US" dirty="0"/>
          </a:p>
        </p:txBody>
      </p:sp>
      <p:sp>
        <p:nvSpPr>
          <p:cNvPr id="4" name="Slide Number Placeholder 3"/>
          <p:cNvSpPr>
            <a:spLocks noGrp="1"/>
          </p:cNvSpPr>
          <p:nvPr>
            <p:ph type="sldNum" sz="quarter" idx="10"/>
          </p:nvPr>
        </p:nvSpPr>
        <p:spPr/>
        <p:txBody>
          <a:bodyPr/>
          <a:lstStyle/>
          <a:p>
            <a:pPr>
              <a:defRPr/>
            </a:pPr>
            <a:fld id="{3FA28E33-E5B5-4A30-BDC9-8CAE68BE53BE}" type="slidenum">
              <a:rPr lang="en-US" smtClean="0"/>
              <a:pPr>
                <a:defRPr/>
              </a:pPr>
              <a:t>35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38</a:t>
            </a:fld>
            <a:endParaRPr lang="en-US"/>
          </a:p>
        </p:txBody>
      </p:sp>
    </p:spTree>
    <p:extLst>
      <p:ext uri="{BB962C8B-B14F-4D97-AF65-F5344CB8AC3E}">
        <p14:creationId xmlns:p14="http://schemas.microsoft.com/office/powerpoint/2010/main" val="2873839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Evolved from “Chronically Mentally Ill”</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Chronically mentally ill used to identify pts who lived in long-term institutions</a:t>
            </a:r>
            <a:r>
              <a:rPr lang="en-US" baseline="0" dirty="0" smtClean="0"/>
              <a:t> or hospitals. After passage of Kennedy’s Community Mental Health Centers Act in 1963, deinstitutionalization and increased use of antipsychotics moved care of CMI patients from institutions to communities. Also, with successful treatment, some pts were no longer chronic.</a:t>
            </a:r>
          </a:p>
          <a:p>
            <a:endParaRPr lang="en-US" dirty="0"/>
          </a:p>
        </p:txBody>
      </p:sp>
      <p:sp>
        <p:nvSpPr>
          <p:cNvPr id="4" name="Slide Number Placeholder 3"/>
          <p:cNvSpPr>
            <a:spLocks noGrp="1"/>
          </p:cNvSpPr>
          <p:nvPr>
            <p:ph type="sldNum" sz="quarter" idx="10"/>
          </p:nvPr>
        </p:nvSpPr>
        <p:spPr/>
        <p:txBody>
          <a:bodyPr/>
          <a:lstStyle/>
          <a:p>
            <a:fld id="{AFB914E4-B15D-44D8-8220-AFF7F8693154}" type="slidenum">
              <a:rPr lang="en-US" smtClean="0"/>
              <a:pPr/>
              <a:t>39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scale was recently eliminated from DSM V but is useful in assessing level of functioning </a:t>
            </a:r>
            <a:endParaRPr lang="en-US" dirty="0"/>
          </a:p>
        </p:txBody>
      </p:sp>
      <p:sp>
        <p:nvSpPr>
          <p:cNvPr id="4" name="Slide Number Placeholder 3"/>
          <p:cNvSpPr>
            <a:spLocks noGrp="1"/>
          </p:cNvSpPr>
          <p:nvPr>
            <p:ph type="sldNum" sz="quarter" idx="10"/>
          </p:nvPr>
        </p:nvSpPr>
        <p:spPr/>
        <p:txBody>
          <a:bodyPr/>
          <a:lstStyle/>
          <a:p>
            <a:fld id="{FF98A029-C9B3-4FFD-B0BC-08A9F636A8CB}" type="slidenum">
              <a:rPr lang="en-US" smtClean="0"/>
              <a:t>40</a:t>
            </a:fld>
            <a:endParaRPr lang="en-US"/>
          </a:p>
        </p:txBody>
      </p:sp>
    </p:spTree>
    <p:extLst>
      <p:ext uri="{BB962C8B-B14F-4D97-AF65-F5344CB8AC3E}">
        <p14:creationId xmlns:p14="http://schemas.microsoft.com/office/powerpoint/2010/main" val="168534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a:t>
            </a:r>
            <a:r>
              <a:rPr lang="en-US" baseline="0" dirty="0" smtClean="0"/>
              <a:t> Quadrant model was developed to help consider the location and types of services that could be provided to best meet the needs of patients.  Quadrant IV represents the population in public settings with SMI</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41</a:t>
            </a:fld>
            <a:endParaRPr lang="en-US"/>
          </a:p>
        </p:txBody>
      </p:sp>
    </p:spTree>
    <p:extLst>
      <p:ext uri="{BB962C8B-B14F-4D97-AF65-F5344CB8AC3E}">
        <p14:creationId xmlns:p14="http://schemas.microsoft.com/office/powerpoint/2010/main" val="2027133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userDrawn="1"/>
        </p:nvGrpSpPr>
        <p:grpSpPr bwMode="auto">
          <a:xfrm>
            <a:off x="228600" y="5181600"/>
            <a:ext cx="8723313" cy="1330325"/>
            <a:chOff x="-3905250" y="4294188"/>
            <a:chExt cx="13011150" cy="1892300"/>
          </a:xfrm>
        </p:grpSpPr>
        <p:sp>
          <p:nvSpPr>
            <p:cNvPr id="6" name="Freeform 14"/>
            <p:cNvSpPr>
              <a:spLocks/>
            </p:cNvSpPr>
            <p:nvPr/>
          </p:nvSpPr>
          <p:spPr bwMode="hidden">
            <a:xfrm>
              <a:off x="4810682" y="4499677"/>
              <a:ext cx="4295218"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7" name="Freeform 6"/>
            <p:cNvSpPr>
              <a:spLocks/>
            </p:cNvSpPr>
            <p:nvPr/>
          </p:nvSpPr>
          <p:spPr bwMode="hidden">
            <a:xfrm>
              <a:off x="-308537" y="4319028"/>
              <a:ext cx="8280252"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8" name="Freeform 22"/>
            <p:cNvSpPr>
              <a:spLocks/>
            </p:cNvSpPr>
            <p:nvPr/>
          </p:nvSpPr>
          <p:spPr bwMode="hidden">
            <a:xfrm>
              <a:off x="4015" y="4334834"/>
              <a:ext cx="8164230"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9" name="Freeform 26"/>
            <p:cNvSpPr>
              <a:spLocks/>
            </p:cNvSpPr>
            <p:nvPr/>
          </p:nvSpPr>
          <p:spPr bwMode="hidden">
            <a:xfrm>
              <a:off x="4157164" y="4316769"/>
              <a:ext cx="4939264"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pic>
        <p:nvPicPr>
          <p:cNvPr id="11" name="Picture 2"/>
          <p:cNvPicPr>
            <a:picLocks noChangeAspect="1" noChangeArrowheads="1"/>
          </p:cNvPicPr>
          <p:nvPr userDrawn="1"/>
        </p:nvPicPr>
        <p:blipFill>
          <a:blip r:embed="rId2"/>
          <a:srcRect/>
          <a:stretch>
            <a:fillRect/>
          </a:stretch>
        </p:blipFill>
        <p:spPr bwMode="auto">
          <a:xfrm>
            <a:off x="4038600" y="304800"/>
            <a:ext cx="1066800" cy="1143000"/>
          </a:xfrm>
          <a:prstGeom prst="rect">
            <a:avLst/>
          </a:prstGeom>
          <a:noFill/>
          <a:ln w="9525">
            <a:noFill/>
            <a:miter lim="800000"/>
            <a:headEnd/>
            <a:tailEnd/>
          </a:ln>
        </p:spPr>
      </p:pic>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0"/>
          </p:nvPr>
        </p:nvSpPr>
        <p:spPr>
          <a:xfrm>
            <a:off x="304800" y="6019800"/>
            <a:ext cx="8686800" cy="365125"/>
          </a:xfrm>
        </p:spPr>
        <p:txBody>
          <a:bodyPr/>
          <a:lstStyle>
            <a:lvl1pPr>
              <a:defRPr sz="1400" b="1"/>
            </a:lvl1pPr>
          </a:lstStyle>
          <a:p>
            <a:pPr>
              <a:defRPr/>
            </a:pPr>
            <a:r>
              <a:rPr lang="en-US"/>
              <a:t>University of Nairobi                                 ISO 9001:2008       </a:t>
            </a:r>
            <a:fld id="{80CFD4CD-8D4F-4AD4-8AF4-86DEBA464B69}" type="slidenum">
              <a:rPr lang="en-US"/>
              <a:pPr>
                <a:defRPr/>
              </a:pPr>
              <a:t>‹#›</a:t>
            </a:fld>
            <a:r>
              <a:rPr lang="en-US"/>
              <a:t>	 Certified 		http://www.uonbi.ac.ke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University of Nairobi                                 ISO 9001:2008       </a:t>
            </a:r>
            <a:fld id="{9F37C9C6-231F-439E-8ADD-2F27CD2B1FC7}" type="slidenum">
              <a:rPr lang="en-US"/>
              <a:pPr>
                <a:defRPr/>
              </a:pPr>
              <a:t>‹#›</a:t>
            </a:fld>
            <a:r>
              <a:rPr lang="en-US"/>
              <a:t>	 Certified 		http://www.uonbi.ac.ke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7" name="Freeform 6"/>
            <p:cNvSpPr>
              <a:spLocks/>
            </p:cNvSpPr>
            <p:nvPr/>
          </p:nvSpPr>
          <p:spPr bwMode="hidden">
            <a:xfrm>
              <a:off x="-308538" y="4318998"/>
              <a:ext cx="8280254" cy="1208906"/>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8" name="Freeform 22"/>
            <p:cNvSpPr>
              <a:spLocks/>
            </p:cNvSpPr>
            <p:nvPr/>
          </p:nvSpPr>
          <p:spPr bwMode="hidden">
            <a:xfrm>
              <a:off x="4014" y="4334786"/>
              <a:ext cx="8164231" cy="1102902"/>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9" name="Freeform 26"/>
            <p:cNvSpPr>
              <a:spLocks/>
            </p:cNvSpPr>
            <p:nvPr/>
          </p:nvSpPr>
          <p:spPr bwMode="hidden">
            <a:xfrm>
              <a:off x="4157164" y="4316742"/>
              <a:ext cx="4939265" cy="926979"/>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0"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pic>
        <p:nvPicPr>
          <p:cNvPr id="11" name="Picture 2"/>
          <p:cNvPicPr>
            <a:picLocks noChangeAspect="1" noChangeArrowheads="1"/>
          </p:cNvPicPr>
          <p:nvPr userDrawn="1"/>
        </p:nvPicPr>
        <p:blipFill>
          <a:blip r:embed="rId2"/>
          <a:srcRect/>
          <a:stretch>
            <a:fillRect/>
          </a:stretch>
        </p:blipFill>
        <p:spPr bwMode="auto">
          <a:xfrm>
            <a:off x="7620000" y="304800"/>
            <a:ext cx="990600" cy="989013"/>
          </a:xfrm>
          <a:prstGeom prst="rect">
            <a:avLst/>
          </a:prstGeom>
          <a:noFill/>
          <a:ln w="9525">
            <a:noFill/>
            <a:miter lim="800000"/>
            <a:headEnd/>
            <a:tailEnd/>
          </a:ln>
        </p:spPr>
      </p:pic>
      <p:pic>
        <p:nvPicPr>
          <p:cNvPr id="12" name="Picture 22" descr="Fountain 17.JPG"/>
          <p:cNvPicPr>
            <a:picLocks noChangeAspect="1"/>
          </p:cNvPicPr>
          <p:nvPr userDrawn="1"/>
        </p:nvPicPr>
        <p:blipFill>
          <a:blip r:embed="rId3" cstate="print"/>
          <a:srcRect/>
          <a:stretch>
            <a:fillRect/>
          </a:stretch>
        </p:blipFill>
        <p:spPr bwMode="auto">
          <a:xfrm>
            <a:off x="381000" y="381000"/>
            <a:ext cx="1066800" cy="1066800"/>
          </a:xfrm>
          <a:prstGeom prst="rect">
            <a:avLst/>
          </a:prstGeom>
          <a:noFill/>
          <a:ln w="9525">
            <a:noFill/>
            <a:miter lim="800000"/>
            <a:headEnd/>
            <a:tailEnd/>
          </a:ln>
        </p:spPr>
      </p:pic>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Footer Placeholder 4"/>
          <p:cNvSpPr>
            <a:spLocks noGrp="1"/>
          </p:cNvSpPr>
          <p:nvPr>
            <p:ph type="ftr" sz="quarter" idx="10"/>
          </p:nvPr>
        </p:nvSpPr>
        <p:spPr/>
        <p:txBody>
          <a:bodyPr/>
          <a:lstStyle>
            <a:lvl1pPr>
              <a:defRPr/>
            </a:lvl1pPr>
          </a:lstStyle>
          <a:p>
            <a:pPr>
              <a:defRPr/>
            </a:pPr>
            <a:r>
              <a:rPr lang="en-US"/>
              <a:t>University of Nairobi                                 ISO 9001:2008       </a:t>
            </a:r>
            <a:fld id="{9EC6EE6C-615C-436C-8F77-7D67B886382F}" type="slidenum">
              <a:rPr lang="en-US"/>
              <a:pPr>
                <a:defRPr/>
              </a:pPr>
              <a:t>‹#›</a:t>
            </a:fld>
            <a:r>
              <a:rPr lang="en-US"/>
              <a:t>	 Certified 		http://www.uonbi.ac.ke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Fountain 17.JPG"/>
          <p:cNvPicPr>
            <a:picLocks noChangeAspect="1"/>
          </p:cNvPicPr>
          <p:nvPr userDrawn="1"/>
        </p:nvPicPr>
        <p:blipFill>
          <a:blip r:embed="rId2"/>
          <a:srcRect/>
          <a:stretch>
            <a:fillRect/>
          </a:stretch>
        </p:blipFill>
        <p:spPr bwMode="auto">
          <a:xfrm>
            <a:off x="381000" y="381000"/>
            <a:ext cx="1066800" cy="10668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28600" y="304800"/>
            <a:ext cx="7543800" cy="1252537"/>
          </a:xfrm>
        </p:spPr>
        <p:txBody>
          <a:body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269875" y="6172200"/>
            <a:ext cx="8797925" cy="365125"/>
          </a:xfrm>
        </p:spPr>
        <p:txBody>
          <a:bodyPr/>
          <a:lstStyle>
            <a:lvl1pPr>
              <a:defRPr sz="1400" b="1"/>
            </a:lvl1pPr>
          </a:lstStyle>
          <a:p>
            <a:pPr>
              <a:defRPr/>
            </a:pPr>
            <a:r>
              <a:rPr lang="en-US"/>
              <a:t>University of Nairobi                                 ISO 9001:2008       </a:t>
            </a:r>
            <a:fld id="{E6F2F79E-DD06-4DC9-8595-A80F43799098}" type="slidenum">
              <a:rPr lang="en-US"/>
              <a:pPr>
                <a:defRPr/>
              </a:pPr>
              <a:t>‹#›</a:t>
            </a:fld>
            <a:r>
              <a:rPr lang="en-US"/>
              <a:t>	 Certified 		http://www.uonbi.ac.ke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pic>
        <p:nvPicPr>
          <p:cNvPr id="10" name="Picture 2"/>
          <p:cNvPicPr>
            <a:picLocks noChangeAspect="1" noChangeArrowheads="1"/>
          </p:cNvPicPr>
          <p:nvPr userDrawn="1"/>
        </p:nvPicPr>
        <p:blipFill>
          <a:blip r:embed="rId2"/>
          <a:srcRect/>
          <a:stretch>
            <a:fillRect/>
          </a:stretch>
        </p:blipFill>
        <p:spPr bwMode="auto">
          <a:xfrm>
            <a:off x="4038600" y="304800"/>
            <a:ext cx="990600" cy="1066800"/>
          </a:xfrm>
          <a:prstGeom prst="rect">
            <a:avLst/>
          </a:prstGeom>
          <a:noFill/>
          <a:ln w="9525">
            <a:noFill/>
            <a:miter lim="800000"/>
            <a:headEnd/>
            <a:tailEnd/>
          </a:ln>
        </p:spPr>
      </p:pic>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Footer Placeholder 4"/>
          <p:cNvSpPr>
            <a:spLocks noGrp="1"/>
          </p:cNvSpPr>
          <p:nvPr>
            <p:ph type="ftr" sz="quarter" idx="10"/>
          </p:nvPr>
        </p:nvSpPr>
        <p:spPr>
          <a:xfrm>
            <a:off x="381000" y="6172200"/>
            <a:ext cx="8493125" cy="365125"/>
          </a:xfrm>
        </p:spPr>
        <p:txBody>
          <a:bodyPr/>
          <a:lstStyle>
            <a:lvl1pPr>
              <a:defRPr/>
            </a:lvl1pPr>
          </a:lstStyle>
          <a:p>
            <a:pPr>
              <a:defRPr/>
            </a:pPr>
            <a:r>
              <a:rPr lang="en-US"/>
              <a:t>University of Nairobi                                 ISO 9001:2008       </a:t>
            </a:r>
            <a:fld id="{248DB493-0110-4113-9629-FEFA4F0E7C0E}" type="slidenum">
              <a:rPr lang="en-US"/>
              <a:pPr>
                <a:defRPr/>
              </a:pPr>
              <a:t>‹#›</a:t>
            </a:fld>
            <a:r>
              <a:rPr lang="en-US"/>
              <a:t>	 Certified 		http://www.uonbi.ac.ke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4" descr="Fountain 17.JPG"/>
          <p:cNvPicPr>
            <a:picLocks noChangeAspect="1"/>
          </p:cNvPicPr>
          <p:nvPr userDrawn="1"/>
        </p:nvPicPr>
        <p:blipFill>
          <a:blip r:embed="rId2" cstate="print"/>
          <a:srcRect/>
          <a:stretch>
            <a:fillRect/>
          </a:stretch>
        </p:blipFill>
        <p:spPr bwMode="auto">
          <a:xfrm>
            <a:off x="381000" y="381000"/>
            <a:ext cx="1066800" cy="10668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5"/>
          </p:nvPr>
        </p:nvSpPr>
        <p:spPr/>
        <p:txBody>
          <a:bodyPr/>
          <a:lstStyle>
            <a:lvl1pPr>
              <a:defRPr/>
            </a:lvl1pPr>
          </a:lstStyle>
          <a:p>
            <a:pPr>
              <a:defRPr/>
            </a:pPr>
            <a:r>
              <a:rPr lang="en-US"/>
              <a:t>University of Nairobi                                 ISO 9001:2008       </a:t>
            </a:r>
            <a:fld id="{72CAFCCF-B467-4D77-A483-A1F2E5DF6B9D}" type="slidenum">
              <a:rPr lang="en-US"/>
              <a:pPr>
                <a:defRPr/>
              </a:pPr>
              <a:t>‹#›</a:t>
            </a:fld>
            <a:r>
              <a:rPr lang="en-US"/>
              <a:t>	 Certified 		http://www.uonbi.ac.ke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t>University of Nairobi                                 ISO 9001:2008       </a:t>
            </a:r>
            <a:fld id="{B8E3B3BE-847B-40E8-B360-3DE722B86751}" type="slidenum">
              <a:rPr lang="en-US"/>
              <a:pPr>
                <a:defRPr/>
              </a:pPr>
              <a:t>‹#›</a:t>
            </a:fld>
            <a:r>
              <a:rPr lang="en-US"/>
              <a:t>	 Certified 		http://www.uonbi.ac.ke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University of Nairobi                                 ISO 9001:2008       </a:t>
            </a:r>
            <a:fld id="{7D80CB26-B041-48D8-8157-6933BC1D86D8}" type="slidenum">
              <a:rPr lang="en-US"/>
              <a:pPr>
                <a:defRPr/>
              </a:pPr>
              <a:t>‹#›</a:t>
            </a:fld>
            <a:r>
              <a:rPr lang="en-US"/>
              <a:t>	 Certified 		http://www.uonbi.ac.ke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5" name="Freeform 4"/>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6"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7"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8" name="Freeform 25"/>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pic>
        <p:nvPicPr>
          <p:cNvPr id="9" name="Picture 2"/>
          <p:cNvPicPr>
            <a:picLocks noChangeAspect="1" noChangeArrowheads="1"/>
          </p:cNvPicPr>
          <p:nvPr userDrawn="1"/>
        </p:nvPicPr>
        <p:blipFill>
          <a:blip r:embed="rId2"/>
          <a:srcRect/>
          <a:stretch>
            <a:fillRect/>
          </a:stretch>
        </p:blipFill>
        <p:spPr bwMode="auto">
          <a:xfrm>
            <a:off x="8001000" y="306388"/>
            <a:ext cx="914400" cy="989012"/>
          </a:xfrm>
          <a:prstGeom prst="rect">
            <a:avLst/>
          </a:prstGeom>
          <a:noFill/>
          <a:ln w="9525">
            <a:noFill/>
            <a:miter lim="800000"/>
            <a:headEnd/>
            <a:tailEnd/>
          </a:ln>
        </p:spPr>
      </p:pic>
      <p:pic>
        <p:nvPicPr>
          <p:cNvPr id="10" name="Picture 22" descr="Fountain 17.JPG"/>
          <p:cNvPicPr>
            <a:picLocks noChangeAspect="1"/>
          </p:cNvPicPr>
          <p:nvPr userDrawn="1"/>
        </p:nvPicPr>
        <p:blipFill>
          <a:blip r:embed="rId3" cstate="print"/>
          <a:srcRect/>
          <a:stretch>
            <a:fillRect/>
          </a:stretch>
        </p:blipFill>
        <p:spPr bwMode="auto">
          <a:xfrm>
            <a:off x="381000" y="381000"/>
            <a:ext cx="1066800" cy="1066800"/>
          </a:xfrm>
          <a:prstGeom prst="rect">
            <a:avLst/>
          </a:prstGeom>
          <a:noFill/>
          <a:ln w="9525">
            <a:noFill/>
            <a:miter lim="800000"/>
            <a:headEnd/>
            <a:tailEnd/>
          </a:ln>
        </p:spPr>
      </p:pic>
      <p:sp>
        <p:nvSpPr>
          <p:cNvPr id="11" name="Footer Placeholder 2"/>
          <p:cNvSpPr>
            <a:spLocks noGrp="1"/>
          </p:cNvSpPr>
          <p:nvPr>
            <p:ph type="ftr" sz="quarter" idx="10"/>
          </p:nvPr>
        </p:nvSpPr>
        <p:spPr/>
        <p:txBody>
          <a:bodyPr/>
          <a:lstStyle>
            <a:lvl1pPr>
              <a:defRPr/>
            </a:lvl1pPr>
          </a:lstStyle>
          <a:p>
            <a:pPr>
              <a:defRPr/>
            </a:pPr>
            <a:r>
              <a:rPr lang="en-US"/>
              <a:t>University of Nairobi                                 ISO 9001:2008       </a:t>
            </a:r>
            <a:fld id="{233B0DF5-F4D2-4E32-8D55-DF904B981DE6}" type="slidenum">
              <a:rPr lang="en-US"/>
              <a:pPr>
                <a:defRPr/>
              </a:pPr>
              <a:t>‹#›</a:t>
            </a:fld>
            <a:r>
              <a:rPr lang="en-US"/>
              <a:t>	 Certified 		http://www.uonbi.ac.ke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8" name="Freeform 7"/>
            <p:cNvSpPr>
              <a:spLocks/>
            </p:cNvSpPr>
            <p:nvPr/>
          </p:nvSpPr>
          <p:spPr bwMode="hidden">
            <a:xfrm>
              <a:off x="-308538" y="4318998"/>
              <a:ext cx="8280254" cy="1208906"/>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9" name="Freeform 22"/>
            <p:cNvSpPr>
              <a:spLocks/>
            </p:cNvSpPr>
            <p:nvPr/>
          </p:nvSpPr>
          <p:spPr bwMode="hidden">
            <a:xfrm>
              <a:off x="4014" y="4334786"/>
              <a:ext cx="8164231" cy="1102902"/>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10" name="Freeform 26"/>
            <p:cNvSpPr>
              <a:spLocks/>
            </p:cNvSpPr>
            <p:nvPr/>
          </p:nvSpPr>
          <p:spPr bwMode="hidden">
            <a:xfrm>
              <a:off x="4157164" y="4316742"/>
              <a:ext cx="4939265" cy="926979"/>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1"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pic>
        <p:nvPicPr>
          <p:cNvPr id="12" name="Picture 2"/>
          <p:cNvPicPr>
            <a:picLocks noChangeAspect="1" noChangeArrowheads="1"/>
          </p:cNvPicPr>
          <p:nvPr userDrawn="1"/>
        </p:nvPicPr>
        <p:blipFill>
          <a:blip r:embed="rId2"/>
          <a:srcRect/>
          <a:stretch>
            <a:fillRect/>
          </a:stretch>
        </p:blipFill>
        <p:spPr bwMode="auto">
          <a:xfrm>
            <a:off x="7848600" y="381000"/>
            <a:ext cx="990600" cy="989013"/>
          </a:xfrm>
          <a:prstGeom prst="rect">
            <a:avLst/>
          </a:prstGeom>
          <a:noFill/>
          <a:ln w="9525">
            <a:noFill/>
            <a:miter lim="800000"/>
            <a:headEnd/>
            <a:tailEnd/>
          </a:ln>
        </p:spPr>
      </p:pic>
      <p:pic>
        <p:nvPicPr>
          <p:cNvPr id="13" name="Picture 22" descr="Fountain 17.JPG"/>
          <p:cNvPicPr>
            <a:picLocks noChangeAspect="1"/>
          </p:cNvPicPr>
          <p:nvPr userDrawn="1"/>
        </p:nvPicPr>
        <p:blipFill>
          <a:blip r:embed="rId3" cstate="print"/>
          <a:srcRect/>
          <a:stretch>
            <a:fillRect/>
          </a:stretch>
        </p:blipFill>
        <p:spPr bwMode="auto">
          <a:xfrm>
            <a:off x="381000" y="381000"/>
            <a:ext cx="1066800" cy="1066800"/>
          </a:xfrm>
          <a:prstGeom prst="rect">
            <a:avLst/>
          </a:prstGeom>
          <a:noFill/>
          <a:ln w="9525">
            <a:noFill/>
            <a:miter lim="800000"/>
            <a:headEnd/>
            <a:tailEnd/>
          </a:ln>
        </p:spPr>
      </p:pic>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5"/>
          <p:cNvSpPr>
            <a:spLocks noGrp="1"/>
          </p:cNvSpPr>
          <p:nvPr>
            <p:ph type="ftr" sz="quarter" idx="10"/>
          </p:nvPr>
        </p:nvSpPr>
        <p:spPr>
          <a:xfrm>
            <a:off x="193675" y="6249988"/>
            <a:ext cx="8416925" cy="365125"/>
          </a:xfrm>
        </p:spPr>
        <p:txBody>
          <a:bodyPr/>
          <a:lstStyle>
            <a:lvl1pPr>
              <a:defRPr/>
            </a:lvl1pPr>
          </a:lstStyle>
          <a:p>
            <a:pPr>
              <a:defRPr/>
            </a:pPr>
            <a:r>
              <a:rPr lang="en-US"/>
              <a:t>University of Nairobi                                 ISO 9001:2008       </a:t>
            </a:r>
            <a:fld id="{CDD620B6-B608-42F0-8639-8210814320B9}" type="slidenum">
              <a:rPr lang="en-US"/>
              <a:pPr>
                <a:defRPr/>
              </a:pPr>
              <a:t>‹#›</a:t>
            </a:fld>
            <a:r>
              <a:rPr lang="en-US"/>
              <a:t>	 Certified 		http://www.uonbi.ac.ke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8" name="Freeform 7"/>
            <p:cNvSpPr>
              <a:spLocks/>
            </p:cNvSpPr>
            <p:nvPr/>
          </p:nvSpPr>
          <p:spPr bwMode="hidden">
            <a:xfrm>
              <a:off x="-308538" y="4319027"/>
              <a:ext cx="8280254" cy="1208092"/>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9" name="Freeform 22"/>
            <p:cNvSpPr>
              <a:spLocks/>
            </p:cNvSpPr>
            <p:nvPr/>
          </p:nvSpPr>
          <p:spPr bwMode="hidden">
            <a:xfrm>
              <a:off x="4014" y="4334834"/>
              <a:ext cx="8164231"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10" name="Freeform 26"/>
            <p:cNvSpPr>
              <a:spLocks/>
            </p:cNvSpPr>
            <p:nvPr/>
          </p:nvSpPr>
          <p:spPr bwMode="hidden">
            <a:xfrm>
              <a:off x="4157164" y="4316769"/>
              <a:ext cx="4939265"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pic>
        <p:nvPicPr>
          <p:cNvPr id="12" name="Picture 2"/>
          <p:cNvPicPr>
            <a:picLocks noChangeAspect="1" noChangeArrowheads="1"/>
          </p:cNvPicPr>
          <p:nvPr userDrawn="1"/>
        </p:nvPicPr>
        <p:blipFill>
          <a:blip r:embed="rId2"/>
          <a:srcRect/>
          <a:stretch>
            <a:fillRect/>
          </a:stretch>
        </p:blipFill>
        <p:spPr bwMode="auto">
          <a:xfrm>
            <a:off x="1828800" y="1905000"/>
            <a:ext cx="1143000" cy="1293813"/>
          </a:xfrm>
          <a:prstGeom prst="rect">
            <a:avLst/>
          </a:prstGeom>
          <a:noFill/>
          <a:ln w="9525">
            <a:noFill/>
            <a:miter lim="800000"/>
            <a:headEnd/>
            <a:tailEnd/>
          </a:ln>
        </p:spPr>
      </p:pic>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3" name="Footer Placeholder 5"/>
          <p:cNvSpPr>
            <a:spLocks noGrp="1"/>
          </p:cNvSpPr>
          <p:nvPr>
            <p:ph type="ftr" sz="quarter" idx="10"/>
          </p:nvPr>
        </p:nvSpPr>
        <p:spPr>
          <a:xfrm>
            <a:off x="193675" y="6249988"/>
            <a:ext cx="8569325" cy="365125"/>
          </a:xfrm>
        </p:spPr>
        <p:txBody>
          <a:bodyPr/>
          <a:lstStyle>
            <a:lvl1pPr>
              <a:defRPr sz="1400" b="1"/>
            </a:lvl1pPr>
          </a:lstStyle>
          <a:p>
            <a:pPr>
              <a:defRPr/>
            </a:pPr>
            <a:r>
              <a:rPr lang="en-US"/>
              <a:t>University of Nairobi                                 ISO 9001:2008       </a:t>
            </a:r>
            <a:fld id="{8EC08AC6-ACD8-4D84-B87D-4AA163655501}" type="slidenum">
              <a:rPr lang="en-US"/>
              <a:pPr>
                <a:defRPr/>
              </a:pPr>
              <a:t>‹#›</a:t>
            </a:fld>
            <a:r>
              <a:rPr lang="en-US"/>
              <a:t>	 Certified 		http://www.uonbi.ac.ke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2"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pPr>
                <a:defRPr/>
              </a:pPr>
              <a:endParaRPr lang="en-US"/>
            </a:p>
          </p:txBody>
        </p:sp>
        <p:sp>
          <p:nvSpPr>
            <p:cNvPr id="1034" name="Freeform 18"/>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pPr>
                <a:defRPr/>
              </a:pPr>
              <a:endParaRPr lang="en-US"/>
            </a:p>
          </p:txBody>
        </p:sp>
        <p:sp>
          <p:nvSpPr>
            <p:cNvPr id="1035"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n-US"/>
            </a:p>
          </p:txBody>
        </p:sp>
        <p:sp>
          <p:nvSpPr>
            <p:cNvPr id="1036"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n-US"/>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pPr>
                <a:defRPr/>
              </a:pPr>
              <a:endParaRPr lang="en-US"/>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 name="Footer Placeholder 4"/>
          <p:cNvSpPr>
            <a:spLocks noGrp="1"/>
          </p:cNvSpPr>
          <p:nvPr>
            <p:ph type="ftr" sz="quarter" idx="3"/>
          </p:nvPr>
        </p:nvSpPr>
        <p:spPr>
          <a:xfrm>
            <a:off x="304800" y="6172200"/>
            <a:ext cx="8493125" cy="365125"/>
          </a:xfrm>
          <a:prstGeom prst="rect">
            <a:avLst/>
          </a:prstGeom>
        </p:spPr>
        <p:txBody>
          <a:bodyPr vert="horz" lIns="91440" tIns="45720" rIns="91440" bIns="45720" rtlCol="0" anchor="ctr"/>
          <a:lstStyle>
            <a:lvl1pPr algn="l" fontAlgn="auto">
              <a:spcBef>
                <a:spcPts val="0"/>
              </a:spcBef>
              <a:spcAft>
                <a:spcPts val="0"/>
              </a:spcAft>
              <a:defRPr sz="1400" b="1">
                <a:solidFill>
                  <a:schemeClr val="tx2"/>
                </a:solidFill>
                <a:latin typeface="+mn-lt"/>
                <a:cs typeface="+mn-cs"/>
              </a:defRPr>
            </a:lvl1pPr>
          </a:lstStyle>
          <a:p>
            <a:pPr>
              <a:defRPr/>
            </a:pPr>
            <a:r>
              <a:rPr lang="en-US"/>
              <a:t>University of Nairobi                                 ISO 9001:2008       </a:t>
            </a:r>
            <a:fld id="{12D1DF6C-5204-4255-B6B9-BA718B5291D6}" type="slidenum">
              <a:rPr lang="en-US"/>
              <a:pPr>
                <a:defRPr/>
              </a:pPr>
              <a:t>‹#›</a:t>
            </a:fld>
            <a:r>
              <a:rPr lang="en-US"/>
              <a:t>	 Certified 		http://www.uonbi.ac.ke</a:t>
            </a:r>
            <a:endParaRPr lang="en-US" dirty="0"/>
          </a:p>
        </p:txBody>
      </p:sp>
      <p:sp>
        <p:nvSpPr>
          <p:cNvPr id="1030"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1" name="Picture 2"/>
          <p:cNvPicPr>
            <a:picLocks noChangeAspect="1" noChangeArrowheads="1"/>
          </p:cNvPicPr>
          <p:nvPr userDrawn="1"/>
        </p:nvPicPr>
        <p:blipFill>
          <a:blip r:embed="rId13"/>
          <a:srcRect/>
          <a:stretch>
            <a:fillRect/>
          </a:stretch>
        </p:blipFill>
        <p:spPr bwMode="auto">
          <a:xfrm>
            <a:off x="7772400" y="457200"/>
            <a:ext cx="838200" cy="990600"/>
          </a:xfrm>
          <a:prstGeom prst="rect">
            <a:avLst/>
          </a:prstGeom>
          <a:noFill/>
          <a:ln w="9525">
            <a:noFill/>
            <a:miter lim="800000"/>
            <a:headEnd/>
            <a:tailEnd/>
          </a:ln>
        </p:spPr>
      </p:pic>
      <p:pic>
        <p:nvPicPr>
          <p:cNvPr id="1032" name="Picture 12" descr="Fountain 17.JPG"/>
          <p:cNvPicPr>
            <a:picLocks noChangeAspect="1"/>
          </p:cNvPicPr>
          <p:nvPr userDrawn="1"/>
        </p:nvPicPr>
        <p:blipFill>
          <a:blip r:embed="rId14" cstate="print"/>
          <a:srcRect/>
          <a:stretch>
            <a:fillRect/>
          </a:stretch>
        </p:blipFill>
        <p:spPr bwMode="auto">
          <a:xfrm>
            <a:off x="381000" y="381000"/>
            <a:ext cx="10668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88" r:id="rId5"/>
    <p:sldLayoutId id="2147483789" r:id="rId6"/>
    <p:sldLayoutId id="2147483795" r:id="rId7"/>
    <p:sldLayoutId id="2147483796" r:id="rId8"/>
    <p:sldLayoutId id="2147483797" r:id="rId9"/>
    <p:sldLayoutId id="2147483790" r:id="rId10"/>
    <p:sldLayoutId id="2147483798" r:id="rId11"/>
  </p:sldLayoutIdLst>
  <p:hf sldNum="0" hd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jpeg"/><Relationship Id="rId6" Type="http://schemas.openxmlformats.org/officeDocument/2006/relationships/image" Target="../media/image12.wmf"/><Relationship Id="rId7" Type="http://schemas.openxmlformats.org/officeDocument/2006/relationships/image" Target="../media/image13.wmf"/><Relationship Id="rId8"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2.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gif"/><Relationship Id="rId8" Type="http://schemas.openxmlformats.org/officeDocument/2006/relationships/image" Target="../media/image23.wmf"/><Relationship Id="rId9" Type="http://schemas.openxmlformats.org/officeDocument/2006/relationships/image" Target="../media/image11.jpeg"/><Relationship Id="rId10"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3.x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1.wmf"/><Relationship Id="rId5" Type="http://schemas.openxmlformats.org/officeDocument/2006/relationships/image" Target="../media/image26.wmf"/><Relationship Id="rId6"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4.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8.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chart" Target="../charts/chart4.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integrationacademy.ahrq.gov/lexicon" TargetMode="Externa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tegrationacademy.ahrq.gov/lexicon"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ubtitle 2"/>
          <p:cNvSpPr>
            <a:spLocks noGrp="1"/>
          </p:cNvSpPr>
          <p:nvPr>
            <p:ph type="subTitle" idx="1"/>
          </p:nvPr>
        </p:nvSpPr>
        <p:spPr>
          <a:xfrm>
            <a:off x="1371600" y="4343400"/>
            <a:ext cx="6400800" cy="1473200"/>
          </a:xfrm>
        </p:spPr>
        <p:txBody>
          <a:bodyPr/>
          <a:lstStyle/>
          <a:p>
            <a:pPr eaLnBrk="1" hangingPunct="1">
              <a:lnSpc>
                <a:spcPct val="80000"/>
              </a:lnSpc>
              <a:defRPr/>
            </a:pPr>
            <a:r>
              <a:rPr lang="en-US" dirty="0">
                <a:solidFill>
                  <a:schemeClr val="bg1"/>
                </a:solidFill>
                <a:latin typeface="Times New Roman" charset="0"/>
              </a:rPr>
              <a:t>BY RA OKOTH</a:t>
            </a:r>
          </a:p>
          <a:p>
            <a:pPr eaLnBrk="1" hangingPunct="1">
              <a:lnSpc>
                <a:spcPct val="80000"/>
              </a:lnSpc>
              <a:defRPr/>
            </a:pPr>
            <a:r>
              <a:rPr lang="en-US" dirty="0">
                <a:solidFill>
                  <a:schemeClr val="bg1"/>
                </a:solidFill>
                <a:latin typeface="Times New Roman" charset="0"/>
              </a:rPr>
              <a:t>DEPT OF PSYCHIATRY</a:t>
            </a:r>
          </a:p>
          <a:p>
            <a:pPr eaLnBrk="1" hangingPunct="1">
              <a:lnSpc>
                <a:spcPct val="80000"/>
              </a:lnSpc>
              <a:defRPr/>
            </a:pPr>
            <a:r>
              <a:rPr lang="en-US" dirty="0">
                <a:solidFill>
                  <a:schemeClr val="bg1"/>
                </a:solidFill>
                <a:latin typeface="Times New Roman" charset="0"/>
              </a:rPr>
              <a:t>UON</a:t>
            </a:r>
            <a:r>
              <a:rPr lang="en-US" dirty="0" smtClean="0">
                <a:solidFill>
                  <a:schemeClr val="bg1"/>
                </a:solidFill>
                <a:latin typeface="Times New Roman" charset="0"/>
              </a:rPr>
              <a:t>.</a:t>
            </a:r>
            <a:endParaRPr lang="en-US" dirty="0">
              <a:solidFill>
                <a:schemeClr val="bg1"/>
              </a:solidFill>
              <a:latin typeface="Times New Roman" charset="0"/>
            </a:endParaRPr>
          </a:p>
        </p:txBody>
      </p:sp>
      <p:sp>
        <p:nvSpPr>
          <p:cNvPr id="4" name="Footer Placeholder 3"/>
          <p:cNvSpPr>
            <a:spLocks noGrp="1"/>
          </p:cNvSpPr>
          <p:nvPr>
            <p:ph type="ftr" sz="quarter" idx="10"/>
          </p:nvPr>
        </p:nvSpPr>
        <p:spPr/>
        <p:txBody>
          <a:bodyPr/>
          <a:lstStyle/>
          <a:p>
            <a:pPr>
              <a:defRPr/>
            </a:pPr>
            <a:r>
              <a:rPr lang="en-US"/>
              <a:t>University of Nairobi                                 ISO 9001:2008       </a:t>
            </a:r>
            <a:fld id="{37CD9687-556D-424A-863D-5623A1819EE6}" type="slidenum">
              <a:rPr lang="en-US"/>
              <a:pPr>
                <a:defRPr/>
              </a:pPr>
              <a:t>1</a:t>
            </a:fld>
            <a:r>
              <a:rPr lang="en-US"/>
              <a:t>	 Certified 		http://www.uonbi.ac.ke</a:t>
            </a:r>
          </a:p>
        </p:txBody>
      </p:sp>
      <p:sp>
        <p:nvSpPr>
          <p:cNvPr id="2" name="Title 1"/>
          <p:cNvSpPr>
            <a:spLocks noGrp="1"/>
          </p:cNvSpPr>
          <p:nvPr>
            <p:ph type="ctrTitle"/>
          </p:nvPr>
        </p:nvSpPr>
        <p:spPr>
          <a:xfrm>
            <a:off x="685800" y="1600200"/>
            <a:ext cx="7772400" cy="2389708"/>
          </a:xfrm>
        </p:spPr>
        <p:txBody>
          <a:bodyPr>
            <a:normAutofit/>
          </a:bodyPr>
          <a:lstStyle/>
          <a:p>
            <a:r>
              <a:rPr lang="en-US" b="1" dirty="0" smtClean="0">
                <a:solidFill>
                  <a:schemeClr val="bg1"/>
                </a:solidFill>
                <a:latin typeface="Times New Roman" charset="0"/>
              </a:rPr>
              <a:t>Health Belief System in Mental Health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smtClean="0">
                <a:cs typeface="+mj-cs"/>
              </a:rPr>
              <a:t>Therapy</a:t>
            </a:r>
          </a:p>
        </p:txBody>
      </p:sp>
      <p:sp>
        <p:nvSpPr>
          <p:cNvPr id="14339" name="Rectangle 3"/>
          <p:cNvSpPr>
            <a:spLocks noGrp="1" noChangeArrowheads="1"/>
          </p:cNvSpPr>
          <p:nvPr>
            <p:ph type="body" idx="1"/>
          </p:nvPr>
        </p:nvSpPr>
        <p:spPr/>
        <p:txBody>
          <a:bodyPr/>
          <a:lstStyle/>
          <a:p>
            <a:pPr eaLnBrk="1" hangingPunct="1">
              <a:defRPr/>
            </a:pPr>
            <a:r>
              <a:rPr lang="en-US" dirty="0" smtClean="0">
                <a:cs typeface="+mn-cs"/>
              </a:rPr>
              <a:t>Return to cultural roots to find meaning</a:t>
            </a:r>
          </a:p>
          <a:p>
            <a:pPr eaLnBrk="1" hangingPunct="1">
              <a:defRPr/>
            </a:pPr>
            <a:r>
              <a:rPr lang="en-US" dirty="0" smtClean="0">
                <a:cs typeface="+mn-cs"/>
              </a:rPr>
              <a:t>Bicultural effectiveness training /aware</a:t>
            </a:r>
          </a:p>
        </p:txBody>
      </p:sp>
    </p:spTree>
    <p:extLst>
      <p:ext uri="{BB962C8B-B14F-4D97-AF65-F5344CB8AC3E}">
        <p14:creationId xmlns:p14="http://schemas.microsoft.com/office/powerpoint/2010/main" val="4517115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en-US" sz="4000" smtClean="0">
                <a:cs typeface="+mj-cs"/>
              </a:rPr>
              <a:t>Universal modes of mental illness?</a:t>
            </a:r>
          </a:p>
        </p:txBody>
      </p:sp>
      <p:sp>
        <p:nvSpPr>
          <p:cNvPr id="15363" name="Rectangle 3"/>
          <p:cNvSpPr>
            <a:spLocks noGrp="1" noChangeArrowheads="1"/>
          </p:cNvSpPr>
          <p:nvPr>
            <p:ph type="body" idx="1"/>
          </p:nvPr>
        </p:nvSpPr>
        <p:spPr>
          <a:xfrm>
            <a:off x="838200" y="1676400"/>
            <a:ext cx="8001000" cy="4724400"/>
          </a:xfrm>
        </p:spPr>
        <p:txBody>
          <a:bodyPr/>
          <a:lstStyle/>
          <a:p>
            <a:pPr eaLnBrk="1" hangingPunct="1">
              <a:lnSpc>
                <a:spcPct val="80000"/>
              </a:lnSpc>
              <a:defRPr/>
            </a:pPr>
            <a:r>
              <a:rPr lang="en-US" sz="2800" dirty="0" smtClean="0">
                <a:cs typeface="+mn-cs"/>
              </a:rPr>
              <a:t>All cultures appear to have similar types of mental illnesses (e schizophrenia), with similar symptoms ( cognitive defects, asocial behaviors)</a:t>
            </a:r>
          </a:p>
          <a:p>
            <a:pPr eaLnBrk="1" hangingPunct="1">
              <a:lnSpc>
                <a:spcPct val="80000"/>
              </a:lnSpc>
              <a:defRPr/>
            </a:pPr>
            <a:r>
              <a:rPr lang="en-US" sz="2800" dirty="0" smtClean="0">
                <a:cs typeface="+mn-cs"/>
              </a:rPr>
              <a:t>Interpretation of symptoms may differ markedly</a:t>
            </a:r>
          </a:p>
          <a:p>
            <a:pPr lvl="1" eaLnBrk="1" hangingPunct="1">
              <a:lnSpc>
                <a:spcPct val="80000"/>
              </a:lnSpc>
              <a:defRPr/>
            </a:pPr>
            <a:r>
              <a:rPr lang="en-US" sz="2400" dirty="0" smtClean="0"/>
              <a:t>Meaning of symptoms</a:t>
            </a:r>
          </a:p>
          <a:p>
            <a:pPr lvl="1" eaLnBrk="1" hangingPunct="1">
              <a:lnSpc>
                <a:spcPct val="80000"/>
              </a:lnSpc>
              <a:defRPr/>
            </a:pPr>
            <a:r>
              <a:rPr lang="en-US" sz="2400" dirty="0" smtClean="0"/>
              <a:t>Source of symptoms</a:t>
            </a:r>
          </a:p>
          <a:p>
            <a:pPr lvl="1" eaLnBrk="1" hangingPunct="1">
              <a:lnSpc>
                <a:spcPct val="80000"/>
              </a:lnSpc>
              <a:defRPr/>
            </a:pPr>
            <a:r>
              <a:rPr lang="en-US" sz="2400" dirty="0" smtClean="0"/>
              <a:t>Duration of symptoms</a:t>
            </a:r>
          </a:p>
          <a:p>
            <a:pPr lvl="1" eaLnBrk="1" hangingPunct="1">
              <a:lnSpc>
                <a:spcPct val="80000"/>
              </a:lnSpc>
              <a:defRPr/>
            </a:pPr>
            <a:r>
              <a:rPr lang="en-US" sz="2400" dirty="0" smtClean="0"/>
              <a:t>Curability </a:t>
            </a:r>
          </a:p>
          <a:p>
            <a:pPr eaLnBrk="1" hangingPunct="1">
              <a:lnSpc>
                <a:spcPct val="80000"/>
              </a:lnSpc>
              <a:defRPr/>
            </a:pPr>
            <a:r>
              <a:rPr lang="en-US" sz="2800" dirty="0" smtClean="0">
                <a:cs typeface="+mn-cs"/>
              </a:rPr>
              <a:t>Content of psychotic delusions, hallucinations incorporates cultural elements—differs from culture to culture</a:t>
            </a:r>
          </a:p>
        </p:txBody>
      </p:sp>
    </p:spTree>
    <p:extLst>
      <p:ext uri="{BB962C8B-B14F-4D97-AF65-F5344CB8AC3E}">
        <p14:creationId xmlns:p14="http://schemas.microsoft.com/office/powerpoint/2010/main" val="12402165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sz="4000" smtClean="0">
                <a:cs typeface="+mj-cs"/>
              </a:rPr>
              <a:t>Stress and mental illness:  </a:t>
            </a:r>
            <a:br>
              <a:rPr lang="en-US" sz="4000" smtClean="0">
                <a:cs typeface="+mj-cs"/>
              </a:rPr>
            </a:br>
            <a:r>
              <a:rPr lang="en-US" sz="4000" smtClean="0">
                <a:cs typeface="+mj-cs"/>
              </a:rPr>
              <a:t>alternative hypotheses</a:t>
            </a:r>
          </a:p>
        </p:txBody>
      </p:sp>
      <p:sp>
        <p:nvSpPr>
          <p:cNvPr id="16387" name="Rectangle 3"/>
          <p:cNvSpPr>
            <a:spLocks noGrp="1" noChangeArrowheads="1"/>
          </p:cNvSpPr>
          <p:nvPr>
            <p:ph type="body" idx="1"/>
          </p:nvPr>
        </p:nvSpPr>
        <p:spPr/>
        <p:txBody>
          <a:bodyPr/>
          <a:lstStyle/>
          <a:p>
            <a:pPr marL="609600" indent="-609600" eaLnBrk="1" hangingPunct="1">
              <a:buFont typeface="Wingdings" charset="0"/>
              <a:buAutoNum type="arabicPeriod"/>
              <a:defRPr/>
            </a:pPr>
            <a:r>
              <a:rPr lang="en-US" smtClean="0">
                <a:cs typeface="+mn-cs"/>
              </a:rPr>
              <a:t>Stressful life events can trigger mental illness</a:t>
            </a:r>
          </a:p>
          <a:p>
            <a:pPr marL="609600" indent="-609600" eaLnBrk="1" hangingPunct="1">
              <a:buFont typeface="Wingdings" charset="0"/>
              <a:buAutoNum type="arabicPeriod"/>
              <a:defRPr/>
            </a:pPr>
            <a:r>
              <a:rPr lang="en-US" smtClean="0">
                <a:cs typeface="+mn-cs"/>
              </a:rPr>
              <a:t>Biological vulnerability alone can trigger mental illness</a:t>
            </a:r>
          </a:p>
          <a:p>
            <a:pPr marL="609600" indent="-609600" eaLnBrk="1" hangingPunct="1">
              <a:buFont typeface="Wingdings" charset="0"/>
              <a:buAutoNum type="arabicPeriod"/>
              <a:defRPr/>
            </a:pPr>
            <a:r>
              <a:rPr lang="en-US" u="sng" smtClean="0">
                <a:cs typeface="+mn-cs"/>
              </a:rPr>
              <a:t>Diathesis-stress hypothesis</a:t>
            </a:r>
            <a:r>
              <a:rPr lang="en-US" smtClean="0">
                <a:cs typeface="+mn-cs"/>
              </a:rPr>
              <a:t>:  stressful environmental events trigger biological vulnerability and lead to mental illness</a:t>
            </a:r>
          </a:p>
          <a:p>
            <a:pPr marL="990600" lvl="1" indent="-533400" eaLnBrk="1" hangingPunct="1">
              <a:defRPr/>
            </a:pPr>
            <a:r>
              <a:rPr lang="en-US" smtClean="0"/>
              <a:t>Even </a:t>
            </a:r>
            <a:r>
              <a:rPr lang="en-US" i="1" smtClean="0"/>
              <a:t>in utero</a:t>
            </a:r>
            <a:r>
              <a:rPr lang="en-US" smtClean="0"/>
              <a:t> events</a:t>
            </a:r>
          </a:p>
          <a:p>
            <a:pPr marL="609600" indent="-609600" eaLnBrk="1" hangingPunct="1">
              <a:defRPr/>
            </a:pPr>
            <a:endParaRPr lang="en-US" smtClean="0">
              <a:cs typeface="+mn-cs"/>
            </a:endParaRPr>
          </a:p>
          <a:p>
            <a:pPr marL="990600" lvl="1" indent="-533400" eaLnBrk="1" hangingPunct="1">
              <a:buFont typeface="Wingdings" charset="0"/>
              <a:buNone/>
              <a:defRPr/>
            </a:pPr>
            <a:endParaRPr lang="en-US" smtClean="0"/>
          </a:p>
          <a:p>
            <a:pPr marL="609600" indent="-609600" eaLnBrk="1" hangingPunct="1">
              <a:defRPr/>
            </a:pPr>
            <a:endParaRPr lang="en-US" smtClean="0">
              <a:cs typeface="+mn-cs"/>
            </a:endParaRPr>
          </a:p>
        </p:txBody>
      </p:sp>
    </p:spTree>
    <p:extLst>
      <p:ext uri="{BB962C8B-B14F-4D97-AF65-F5344CB8AC3E}">
        <p14:creationId xmlns:p14="http://schemas.microsoft.com/office/powerpoint/2010/main" val="622276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smtClean="0">
                <a:cs typeface="+mj-cs"/>
              </a:rPr>
              <a:t>Culture-bound syndromes</a:t>
            </a:r>
          </a:p>
        </p:txBody>
      </p:sp>
      <p:sp>
        <p:nvSpPr>
          <p:cNvPr id="17411" name="Rectangle 3"/>
          <p:cNvSpPr>
            <a:spLocks noGrp="1" noChangeArrowheads="1"/>
          </p:cNvSpPr>
          <p:nvPr>
            <p:ph type="body" idx="1"/>
          </p:nvPr>
        </p:nvSpPr>
        <p:spPr/>
        <p:txBody>
          <a:bodyPr/>
          <a:lstStyle/>
          <a:p>
            <a:pPr eaLnBrk="1" hangingPunct="1">
              <a:lnSpc>
                <a:spcPct val="90000"/>
              </a:lnSpc>
              <a:defRPr/>
            </a:pPr>
            <a:r>
              <a:rPr lang="en-US" smtClean="0">
                <a:cs typeface="+mn-cs"/>
              </a:rPr>
              <a:t>Specific forms of mental illness found only in specific cultural settings:</a:t>
            </a:r>
          </a:p>
          <a:p>
            <a:pPr lvl="1" eaLnBrk="1" hangingPunct="1">
              <a:lnSpc>
                <a:spcPct val="90000"/>
              </a:lnSpc>
              <a:defRPr/>
            </a:pPr>
            <a:r>
              <a:rPr lang="en-US" smtClean="0"/>
              <a:t>Koro</a:t>
            </a:r>
          </a:p>
          <a:p>
            <a:pPr lvl="1" eaLnBrk="1" hangingPunct="1">
              <a:lnSpc>
                <a:spcPct val="90000"/>
              </a:lnSpc>
              <a:defRPr/>
            </a:pPr>
            <a:r>
              <a:rPr lang="en-US" smtClean="0"/>
              <a:t>Windigo psychosis</a:t>
            </a:r>
          </a:p>
          <a:p>
            <a:pPr lvl="1" eaLnBrk="1" hangingPunct="1">
              <a:lnSpc>
                <a:spcPct val="90000"/>
              </a:lnSpc>
              <a:defRPr/>
            </a:pPr>
            <a:r>
              <a:rPr lang="en-US" smtClean="0"/>
              <a:t>Arctic hysteria</a:t>
            </a:r>
          </a:p>
          <a:p>
            <a:pPr lvl="1" eaLnBrk="1" hangingPunct="1">
              <a:lnSpc>
                <a:spcPct val="90000"/>
              </a:lnSpc>
              <a:defRPr/>
            </a:pPr>
            <a:r>
              <a:rPr lang="en-US" smtClean="0"/>
              <a:t>Latah</a:t>
            </a:r>
          </a:p>
          <a:p>
            <a:pPr lvl="1" eaLnBrk="1" hangingPunct="1">
              <a:lnSpc>
                <a:spcPct val="90000"/>
              </a:lnSpc>
              <a:defRPr/>
            </a:pPr>
            <a:r>
              <a:rPr lang="en-US" smtClean="0"/>
              <a:t>Susto or espanto</a:t>
            </a:r>
          </a:p>
          <a:p>
            <a:pPr eaLnBrk="1" hangingPunct="1">
              <a:lnSpc>
                <a:spcPct val="90000"/>
              </a:lnSpc>
              <a:defRPr/>
            </a:pPr>
            <a:r>
              <a:rPr lang="en-US" smtClean="0">
                <a:cs typeface="+mn-cs"/>
              </a:rPr>
              <a:t>These disorders may be related to local diet, climate, etc.</a:t>
            </a:r>
          </a:p>
        </p:txBody>
      </p:sp>
    </p:spTree>
    <p:extLst>
      <p:ext uri="{BB962C8B-B14F-4D97-AF65-F5344CB8AC3E}">
        <p14:creationId xmlns:p14="http://schemas.microsoft.com/office/powerpoint/2010/main" val="15266991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defRPr/>
            </a:pPr>
            <a:r>
              <a:rPr lang="en-US" smtClean="0">
                <a:cs typeface="+mj-cs"/>
              </a:rPr>
              <a:t>International studies show:</a:t>
            </a:r>
          </a:p>
        </p:txBody>
      </p:sp>
      <p:sp>
        <p:nvSpPr>
          <p:cNvPr id="20483" name="Rectangle 3"/>
          <p:cNvSpPr>
            <a:spLocks noGrp="1" noChangeArrowheads="1"/>
          </p:cNvSpPr>
          <p:nvPr>
            <p:ph type="body" idx="1"/>
          </p:nvPr>
        </p:nvSpPr>
        <p:spPr/>
        <p:txBody>
          <a:bodyPr/>
          <a:lstStyle/>
          <a:p>
            <a:pPr eaLnBrk="1" hangingPunct="1">
              <a:lnSpc>
                <a:spcPct val="90000"/>
              </a:lnSpc>
              <a:defRPr/>
            </a:pPr>
            <a:r>
              <a:rPr lang="en-US" smtClean="0">
                <a:cs typeface="+mn-cs"/>
              </a:rPr>
              <a:t>Agreement on core symptom clusters across cultures</a:t>
            </a:r>
          </a:p>
          <a:p>
            <a:pPr eaLnBrk="1" hangingPunct="1">
              <a:lnSpc>
                <a:spcPct val="90000"/>
              </a:lnSpc>
              <a:defRPr/>
            </a:pPr>
            <a:r>
              <a:rPr lang="en-US" smtClean="0">
                <a:cs typeface="+mn-cs"/>
              </a:rPr>
              <a:t>Comparable incidence rates across cultures</a:t>
            </a:r>
          </a:p>
          <a:p>
            <a:pPr eaLnBrk="1" hangingPunct="1">
              <a:lnSpc>
                <a:spcPct val="90000"/>
              </a:lnSpc>
              <a:defRPr/>
            </a:pPr>
            <a:r>
              <a:rPr lang="en-US" smtClean="0">
                <a:cs typeface="+mn-cs"/>
              </a:rPr>
              <a:t>Cultural variables may have significant effect on how mental illnesses manifest themselves and on course of illness</a:t>
            </a:r>
          </a:p>
          <a:p>
            <a:pPr eaLnBrk="1" hangingPunct="1">
              <a:lnSpc>
                <a:spcPct val="90000"/>
              </a:lnSpc>
              <a:defRPr/>
            </a:pPr>
            <a:r>
              <a:rPr lang="en-US" smtClean="0">
                <a:cs typeface="+mn-cs"/>
              </a:rPr>
              <a:t>Compelling evidence that there is a genetic factor in schizophrenia and major affective disorders.</a:t>
            </a:r>
          </a:p>
        </p:txBody>
      </p:sp>
    </p:spTree>
    <p:extLst>
      <p:ext uri="{BB962C8B-B14F-4D97-AF65-F5344CB8AC3E}">
        <p14:creationId xmlns:p14="http://schemas.microsoft.com/office/powerpoint/2010/main" val="33006883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sz="4000" smtClean="0">
                <a:cs typeface="+mj-cs"/>
              </a:rPr>
              <a:t>International Pilot Study of Schizophrenia</a:t>
            </a:r>
          </a:p>
        </p:txBody>
      </p:sp>
      <p:sp>
        <p:nvSpPr>
          <p:cNvPr id="22531" name="Rectangle 3"/>
          <p:cNvSpPr>
            <a:spLocks noGrp="1" noChangeArrowheads="1"/>
          </p:cNvSpPr>
          <p:nvPr>
            <p:ph type="body" idx="1"/>
          </p:nvPr>
        </p:nvSpPr>
        <p:spPr/>
        <p:txBody>
          <a:bodyPr/>
          <a:lstStyle/>
          <a:p>
            <a:pPr eaLnBrk="1" hangingPunct="1">
              <a:lnSpc>
                <a:spcPct val="90000"/>
              </a:lnSpc>
              <a:defRPr/>
            </a:pPr>
            <a:r>
              <a:rPr lang="en-US" smtClean="0">
                <a:cs typeface="+mn-cs"/>
              </a:rPr>
              <a:t>Sponsored by World Health Organization (WHO)—1990</a:t>
            </a:r>
            <a:r>
              <a:rPr lang="ja-JP" altLang="en-US" smtClean="0">
                <a:latin typeface="Arial"/>
                <a:cs typeface="+mn-cs"/>
              </a:rPr>
              <a:t>’</a:t>
            </a:r>
            <a:r>
              <a:rPr lang="en-US" smtClean="0">
                <a:cs typeface="+mn-cs"/>
              </a:rPr>
              <a:t>s</a:t>
            </a:r>
          </a:p>
          <a:p>
            <a:pPr eaLnBrk="1" hangingPunct="1">
              <a:lnSpc>
                <a:spcPct val="90000"/>
              </a:lnSpc>
              <a:defRPr/>
            </a:pPr>
            <a:r>
              <a:rPr lang="en-US" smtClean="0">
                <a:cs typeface="+mn-cs"/>
              </a:rPr>
              <a:t>Interviewed first-contact patients in Columbia, Czechoslovakia, Denmark, India, Nigeria, Taiwan, United Kingdom, former Soviet Union, and United States</a:t>
            </a:r>
          </a:p>
          <a:p>
            <a:pPr eaLnBrk="1" hangingPunct="1">
              <a:lnSpc>
                <a:spcPct val="90000"/>
              </a:lnSpc>
              <a:defRPr/>
            </a:pPr>
            <a:r>
              <a:rPr lang="en-US" smtClean="0">
                <a:cs typeface="+mn-cs"/>
              </a:rPr>
              <a:t>Found no noticeable differences in incidence and prevalence of schizophrenia between developed and developing countries.</a:t>
            </a:r>
          </a:p>
        </p:txBody>
      </p:sp>
    </p:spTree>
    <p:extLst>
      <p:ext uri="{BB962C8B-B14F-4D97-AF65-F5344CB8AC3E}">
        <p14:creationId xmlns:p14="http://schemas.microsoft.com/office/powerpoint/2010/main" val="18628519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en-US" sz="4000" smtClean="0">
                <a:cs typeface="+mj-cs"/>
              </a:rPr>
              <a:t>International Pilot Study of Schizophrenia (continued)</a:t>
            </a:r>
          </a:p>
        </p:txBody>
      </p:sp>
      <p:sp>
        <p:nvSpPr>
          <p:cNvPr id="23555" name="Rectangle 3"/>
          <p:cNvSpPr>
            <a:spLocks noGrp="1" noChangeArrowheads="1"/>
          </p:cNvSpPr>
          <p:nvPr>
            <p:ph type="body" idx="1"/>
          </p:nvPr>
        </p:nvSpPr>
        <p:spPr/>
        <p:txBody>
          <a:bodyPr/>
          <a:lstStyle/>
          <a:p>
            <a:pPr eaLnBrk="1" hangingPunct="1">
              <a:defRPr/>
            </a:pPr>
            <a:r>
              <a:rPr lang="en-US" smtClean="0">
                <a:cs typeface="+mn-cs"/>
              </a:rPr>
              <a:t>However, follow-up studies 2 and 5 years later showed:</a:t>
            </a:r>
          </a:p>
          <a:p>
            <a:pPr lvl="1" eaLnBrk="1" hangingPunct="1">
              <a:defRPr/>
            </a:pPr>
            <a:r>
              <a:rPr lang="en-US" smtClean="0"/>
              <a:t>Course of illness significantly better in developing countries than in technologically advanced countries.  Good outcomes:</a:t>
            </a:r>
          </a:p>
          <a:p>
            <a:pPr lvl="2" eaLnBrk="1" hangingPunct="1">
              <a:defRPr/>
            </a:pPr>
            <a:r>
              <a:rPr lang="en-US" smtClean="0"/>
              <a:t>58% in Nigeria, 51% in India</a:t>
            </a:r>
          </a:p>
          <a:p>
            <a:pPr lvl="2" eaLnBrk="1" hangingPunct="1">
              <a:defRPr/>
            </a:pPr>
            <a:r>
              <a:rPr lang="en-US" smtClean="0"/>
              <a:t>7% in Moscow, 6% in Denmark</a:t>
            </a:r>
          </a:p>
          <a:p>
            <a:pPr lvl="1" eaLnBrk="1" hangingPunct="1">
              <a:buFont typeface="Wingdings" charset="0"/>
              <a:buNone/>
              <a:defRPr/>
            </a:pPr>
            <a:endParaRPr lang="en-US" smtClean="0"/>
          </a:p>
          <a:p>
            <a:pPr lvl="2" eaLnBrk="1" hangingPunct="1">
              <a:defRPr/>
            </a:pPr>
            <a:endParaRPr lang="en-US" smtClean="0"/>
          </a:p>
        </p:txBody>
      </p:sp>
    </p:spTree>
    <p:extLst>
      <p:ext uri="{BB962C8B-B14F-4D97-AF65-F5344CB8AC3E}">
        <p14:creationId xmlns:p14="http://schemas.microsoft.com/office/powerpoint/2010/main" val="6714676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sz="4000" smtClean="0">
                <a:cs typeface="+mj-cs"/>
              </a:rPr>
              <a:t>Why outcomes better in developing countries?</a:t>
            </a:r>
          </a:p>
        </p:txBody>
      </p:sp>
      <p:sp>
        <p:nvSpPr>
          <p:cNvPr id="24579" name="Rectangle 3"/>
          <p:cNvSpPr>
            <a:spLocks noGrp="1" noChangeArrowheads="1"/>
          </p:cNvSpPr>
          <p:nvPr>
            <p:ph type="body" idx="1"/>
          </p:nvPr>
        </p:nvSpPr>
        <p:spPr/>
        <p:txBody>
          <a:bodyPr/>
          <a:lstStyle/>
          <a:p>
            <a:pPr eaLnBrk="1" hangingPunct="1">
              <a:defRPr/>
            </a:pPr>
            <a:r>
              <a:rPr lang="en-US" smtClean="0">
                <a:cs typeface="+mn-cs"/>
              </a:rPr>
              <a:t>In developing countries:</a:t>
            </a:r>
          </a:p>
          <a:p>
            <a:pPr lvl="1" eaLnBrk="1" hangingPunct="1">
              <a:defRPr/>
            </a:pPr>
            <a:r>
              <a:rPr lang="en-US" smtClean="0"/>
              <a:t>Lower stress</a:t>
            </a:r>
          </a:p>
          <a:p>
            <a:pPr lvl="1" eaLnBrk="1" hangingPunct="1">
              <a:defRPr/>
            </a:pPr>
            <a:r>
              <a:rPr lang="en-US" smtClean="0"/>
              <a:t>Higher social support</a:t>
            </a:r>
          </a:p>
          <a:p>
            <a:pPr lvl="1" eaLnBrk="1" hangingPunct="1">
              <a:defRPr/>
            </a:pPr>
            <a:r>
              <a:rPr lang="en-US" smtClean="0"/>
              <a:t>Cultural belief systems that externalize causality</a:t>
            </a:r>
          </a:p>
          <a:p>
            <a:pPr lvl="1" eaLnBrk="1" hangingPunct="1">
              <a:defRPr/>
            </a:pPr>
            <a:r>
              <a:rPr lang="en-US" smtClean="0"/>
              <a:t>Greater opportunities for social reintegration and normalized work roles in rural areas</a:t>
            </a:r>
          </a:p>
          <a:p>
            <a:pPr lvl="1" eaLnBrk="1" hangingPunct="1">
              <a:defRPr/>
            </a:pPr>
            <a:r>
              <a:rPr lang="en-US" smtClean="0"/>
              <a:t>Extended kinship networks</a:t>
            </a:r>
          </a:p>
          <a:p>
            <a:pPr lvl="1" eaLnBrk="1" hangingPunct="1">
              <a:defRPr/>
            </a:pPr>
            <a:r>
              <a:rPr lang="en-US" smtClean="0"/>
              <a:t>Fewer problems accepting interdependence</a:t>
            </a:r>
          </a:p>
        </p:txBody>
      </p:sp>
    </p:spTree>
    <p:extLst>
      <p:ext uri="{BB962C8B-B14F-4D97-AF65-F5344CB8AC3E}">
        <p14:creationId xmlns:p14="http://schemas.microsoft.com/office/powerpoint/2010/main" val="36183266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smtClean="0">
                <a:cs typeface="+mj-cs"/>
              </a:rPr>
              <a:t>Expressed Emotion Research</a:t>
            </a:r>
          </a:p>
        </p:txBody>
      </p:sp>
      <p:sp>
        <p:nvSpPr>
          <p:cNvPr id="25603" name="Rectangle 3"/>
          <p:cNvSpPr>
            <a:spLocks noGrp="1" noChangeArrowheads="1"/>
          </p:cNvSpPr>
          <p:nvPr>
            <p:ph type="body" idx="1"/>
          </p:nvPr>
        </p:nvSpPr>
        <p:spPr>
          <a:xfrm>
            <a:off x="914400" y="1295400"/>
            <a:ext cx="7543800" cy="5562600"/>
          </a:xfrm>
        </p:spPr>
        <p:txBody>
          <a:bodyPr/>
          <a:lstStyle/>
          <a:p>
            <a:pPr eaLnBrk="1" hangingPunct="1">
              <a:defRPr/>
            </a:pPr>
            <a:r>
              <a:rPr lang="en-US" sz="2800" dirty="0" smtClean="0">
                <a:cs typeface="+mn-cs"/>
              </a:rPr>
              <a:t>Interactions in the family may have an effect on course of illness</a:t>
            </a:r>
          </a:p>
          <a:p>
            <a:pPr lvl="1" eaLnBrk="1" hangingPunct="1">
              <a:defRPr/>
            </a:pPr>
            <a:r>
              <a:rPr lang="en-US" sz="2400" dirty="0" smtClean="0"/>
              <a:t>High EE families:  emotional over-involvement, high degree of critical comments, hostility</a:t>
            </a:r>
          </a:p>
          <a:p>
            <a:pPr lvl="1" eaLnBrk="1" hangingPunct="1">
              <a:defRPr/>
            </a:pPr>
            <a:r>
              <a:rPr lang="en-US" sz="2400" dirty="0" smtClean="0"/>
              <a:t>Low EE families:  calm, empathic, respectful, accepting</a:t>
            </a:r>
          </a:p>
          <a:p>
            <a:pPr lvl="1" eaLnBrk="1" hangingPunct="1">
              <a:defRPr/>
            </a:pPr>
            <a:r>
              <a:rPr lang="en-US" sz="2400" dirty="0" err="1" smtClean="0"/>
              <a:t>Psychoeducation</a:t>
            </a:r>
            <a:r>
              <a:rPr lang="en-US" sz="2400" dirty="0" smtClean="0"/>
              <a:t> programs train high EE families to become low EE</a:t>
            </a:r>
          </a:p>
          <a:p>
            <a:pPr lvl="1" eaLnBrk="1" hangingPunct="1">
              <a:defRPr/>
            </a:pPr>
            <a:r>
              <a:rPr lang="en-US" sz="2400" dirty="0" smtClean="0"/>
              <a:t>Such </a:t>
            </a:r>
            <a:r>
              <a:rPr lang="en-US" sz="2400" dirty="0" err="1" smtClean="0"/>
              <a:t>psychoeducation</a:t>
            </a:r>
            <a:r>
              <a:rPr lang="en-US" sz="2400" dirty="0" smtClean="0"/>
              <a:t> programs help prevent relapse.  (</a:t>
            </a:r>
            <a:r>
              <a:rPr lang="en-US" sz="2400" dirty="0" err="1" smtClean="0"/>
              <a:t>Psychoeducation</a:t>
            </a:r>
            <a:r>
              <a:rPr lang="en-US" sz="2400" dirty="0" smtClean="0"/>
              <a:t> programs helpful for all families—focus on providing state-of-the-art information about illness, support, behavior management techniques, problem-solving strategies.</a:t>
            </a:r>
          </a:p>
        </p:txBody>
      </p:sp>
    </p:spTree>
    <p:extLst>
      <p:ext uri="{BB962C8B-B14F-4D97-AF65-F5344CB8AC3E}">
        <p14:creationId xmlns:p14="http://schemas.microsoft.com/office/powerpoint/2010/main" val="27713156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sz="4000" smtClean="0">
                <a:cs typeface="+mj-cs"/>
              </a:rPr>
              <a:t>Mental health service </a:t>
            </a:r>
            <a:br>
              <a:rPr lang="en-US" sz="4000" smtClean="0">
                <a:cs typeface="+mj-cs"/>
              </a:rPr>
            </a:br>
            <a:r>
              <a:rPr lang="en-US" sz="4000" smtClean="0">
                <a:cs typeface="+mj-cs"/>
              </a:rPr>
              <a:t>delivery systems</a:t>
            </a:r>
          </a:p>
        </p:txBody>
      </p:sp>
      <p:sp>
        <p:nvSpPr>
          <p:cNvPr id="27651" name="Rectangle 3"/>
          <p:cNvSpPr>
            <a:spLocks noGrp="1" noChangeArrowheads="1"/>
          </p:cNvSpPr>
          <p:nvPr>
            <p:ph type="body" idx="1"/>
          </p:nvPr>
        </p:nvSpPr>
        <p:spPr/>
        <p:txBody>
          <a:bodyPr/>
          <a:lstStyle/>
          <a:p>
            <a:pPr eaLnBrk="1" hangingPunct="1">
              <a:defRPr/>
            </a:pPr>
            <a:r>
              <a:rPr lang="en-US" smtClean="0">
                <a:cs typeface="+mn-cs"/>
              </a:rPr>
              <a:t>Developed nations can afford to develop broad-based networks of services.  </a:t>
            </a:r>
          </a:p>
          <a:p>
            <a:pPr eaLnBrk="1" hangingPunct="1">
              <a:defRPr/>
            </a:pPr>
            <a:r>
              <a:rPr lang="en-US" smtClean="0">
                <a:cs typeface="+mn-cs"/>
              </a:rPr>
              <a:t>Developing nations, with scarcer resources, have developed creative service delivery systems:</a:t>
            </a:r>
          </a:p>
          <a:p>
            <a:pPr lvl="1" eaLnBrk="1" hangingPunct="1">
              <a:defRPr/>
            </a:pPr>
            <a:r>
              <a:rPr lang="en-US" smtClean="0"/>
              <a:t>Integrated mental and physical health care in India</a:t>
            </a:r>
          </a:p>
          <a:p>
            <a:pPr lvl="1" eaLnBrk="1" hangingPunct="1">
              <a:defRPr/>
            </a:pPr>
            <a:r>
              <a:rPr lang="en-US" smtClean="0"/>
              <a:t>ARO village system—a model rehabilitation system in African countries</a:t>
            </a:r>
          </a:p>
        </p:txBody>
      </p:sp>
    </p:spTree>
    <p:extLst>
      <p:ext uri="{BB962C8B-B14F-4D97-AF65-F5344CB8AC3E}">
        <p14:creationId xmlns:p14="http://schemas.microsoft.com/office/powerpoint/2010/main" val="33686600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n-US" smtClean="0">
                <a:cs typeface="+mj-cs"/>
              </a:rPr>
              <a:t>Culture includes:</a:t>
            </a:r>
          </a:p>
        </p:txBody>
      </p:sp>
      <p:sp>
        <p:nvSpPr>
          <p:cNvPr id="9219" name="Rectangle 3"/>
          <p:cNvSpPr>
            <a:spLocks noGrp="1" noChangeArrowheads="1"/>
          </p:cNvSpPr>
          <p:nvPr>
            <p:ph type="body" idx="1"/>
          </p:nvPr>
        </p:nvSpPr>
        <p:spPr>
          <a:xfrm>
            <a:off x="838200" y="1905000"/>
            <a:ext cx="7408862" cy="4572000"/>
          </a:xfrm>
        </p:spPr>
        <p:txBody>
          <a:bodyPr/>
          <a:lstStyle/>
          <a:p>
            <a:pPr eaLnBrk="1" hangingPunct="1">
              <a:lnSpc>
                <a:spcPct val="80000"/>
              </a:lnSpc>
              <a:defRPr/>
            </a:pPr>
            <a:r>
              <a:rPr lang="en-US" sz="2800" dirty="0" smtClean="0">
                <a:cs typeface="+mn-cs"/>
              </a:rPr>
              <a:t>Belief systems</a:t>
            </a:r>
          </a:p>
          <a:p>
            <a:pPr eaLnBrk="1" hangingPunct="1">
              <a:lnSpc>
                <a:spcPct val="80000"/>
              </a:lnSpc>
              <a:defRPr/>
            </a:pPr>
            <a:r>
              <a:rPr lang="en-US" sz="2800" dirty="0" smtClean="0">
                <a:cs typeface="+mn-cs"/>
              </a:rPr>
              <a:t>Value orientations</a:t>
            </a:r>
          </a:p>
          <a:p>
            <a:pPr eaLnBrk="1" hangingPunct="1">
              <a:lnSpc>
                <a:spcPct val="80000"/>
              </a:lnSpc>
              <a:defRPr/>
            </a:pPr>
            <a:r>
              <a:rPr lang="en-US" sz="2800" dirty="0" smtClean="0">
                <a:cs typeface="+mn-cs"/>
              </a:rPr>
              <a:t>Religious practices</a:t>
            </a:r>
          </a:p>
          <a:p>
            <a:pPr eaLnBrk="1" hangingPunct="1">
              <a:lnSpc>
                <a:spcPct val="80000"/>
              </a:lnSpc>
              <a:defRPr/>
            </a:pPr>
            <a:r>
              <a:rPr lang="en-US" sz="2800" dirty="0" smtClean="0">
                <a:cs typeface="+mn-cs"/>
              </a:rPr>
              <a:t>Medical practices</a:t>
            </a:r>
          </a:p>
          <a:p>
            <a:pPr eaLnBrk="1" hangingPunct="1">
              <a:lnSpc>
                <a:spcPct val="80000"/>
              </a:lnSpc>
              <a:defRPr/>
            </a:pPr>
            <a:r>
              <a:rPr lang="en-US" sz="2800" dirty="0" smtClean="0">
                <a:cs typeface="+mn-cs"/>
              </a:rPr>
              <a:t>Organization of society</a:t>
            </a:r>
          </a:p>
          <a:p>
            <a:pPr eaLnBrk="1" hangingPunct="1">
              <a:lnSpc>
                <a:spcPct val="80000"/>
              </a:lnSpc>
              <a:defRPr/>
            </a:pPr>
            <a:r>
              <a:rPr lang="en-US" sz="2800" dirty="0" smtClean="0">
                <a:cs typeface="+mn-cs"/>
              </a:rPr>
              <a:t>Structure of families</a:t>
            </a:r>
          </a:p>
          <a:p>
            <a:pPr eaLnBrk="1" hangingPunct="1">
              <a:lnSpc>
                <a:spcPct val="80000"/>
              </a:lnSpc>
              <a:defRPr/>
            </a:pPr>
            <a:r>
              <a:rPr lang="en-US" sz="2800" dirty="0" smtClean="0">
                <a:cs typeface="+mn-cs"/>
              </a:rPr>
              <a:t>Society</a:t>
            </a:r>
            <a:r>
              <a:rPr lang="ja-JP" altLang="en-US" sz="2800" dirty="0" smtClean="0">
                <a:latin typeface="Arial"/>
                <a:cs typeface="+mn-cs"/>
              </a:rPr>
              <a:t>’</a:t>
            </a:r>
            <a:r>
              <a:rPr lang="en-US" sz="2800" dirty="0" smtClean="0">
                <a:cs typeface="+mn-cs"/>
              </a:rPr>
              <a:t>s need for control and order</a:t>
            </a:r>
          </a:p>
          <a:p>
            <a:pPr eaLnBrk="1" hangingPunct="1">
              <a:lnSpc>
                <a:spcPct val="80000"/>
              </a:lnSpc>
              <a:defRPr/>
            </a:pPr>
            <a:r>
              <a:rPr lang="en-US" sz="2800" dirty="0" smtClean="0">
                <a:cs typeface="+mn-cs"/>
              </a:rPr>
              <a:t>Political philosophies</a:t>
            </a:r>
          </a:p>
          <a:p>
            <a:pPr eaLnBrk="1" hangingPunct="1">
              <a:lnSpc>
                <a:spcPct val="80000"/>
              </a:lnSpc>
              <a:defRPr/>
            </a:pPr>
            <a:r>
              <a:rPr lang="en-US" sz="2800" dirty="0" smtClean="0">
                <a:cs typeface="+mn-cs"/>
              </a:rPr>
              <a:t>Legal systems</a:t>
            </a:r>
          </a:p>
          <a:p>
            <a:pPr eaLnBrk="1" hangingPunct="1">
              <a:lnSpc>
                <a:spcPct val="80000"/>
              </a:lnSpc>
              <a:defRPr/>
            </a:pPr>
            <a:r>
              <a:rPr lang="en-US" sz="2800" dirty="0" smtClean="0">
                <a:cs typeface="+mn-cs"/>
              </a:rPr>
              <a:t>Economic resources</a:t>
            </a:r>
          </a:p>
        </p:txBody>
      </p:sp>
    </p:spTree>
    <p:extLst>
      <p:ext uri="{BB962C8B-B14F-4D97-AF65-F5344CB8AC3E}">
        <p14:creationId xmlns:p14="http://schemas.microsoft.com/office/powerpoint/2010/main" val="29153397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sz="4000" smtClean="0">
                <a:cs typeface="+mj-cs"/>
              </a:rPr>
              <a:t>Traditional vs. Biomedical </a:t>
            </a:r>
            <a:br>
              <a:rPr lang="en-US" sz="4000" smtClean="0">
                <a:cs typeface="+mj-cs"/>
              </a:rPr>
            </a:br>
            <a:r>
              <a:rPr lang="en-US" sz="4000" smtClean="0">
                <a:cs typeface="+mj-cs"/>
              </a:rPr>
              <a:t>Healing Systems</a:t>
            </a:r>
          </a:p>
        </p:txBody>
      </p:sp>
      <p:sp>
        <p:nvSpPr>
          <p:cNvPr id="28675" name="Rectangle 3"/>
          <p:cNvSpPr>
            <a:spLocks noGrp="1" noChangeArrowheads="1"/>
          </p:cNvSpPr>
          <p:nvPr>
            <p:ph type="body" idx="1"/>
          </p:nvPr>
        </p:nvSpPr>
        <p:spPr/>
        <p:txBody>
          <a:bodyPr/>
          <a:lstStyle/>
          <a:p>
            <a:pPr eaLnBrk="1" hangingPunct="1">
              <a:lnSpc>
                <a:spcPct val="90000"/>
              </a:lnSpc>
              <a:defRPr/>
            </a:pPr>
            <a:r>
              <a:rPr lang="en-US" smtClean="0">
                <a:cs typeface="+mn-cs"/>
              </a:rPr>
              <a:t>Both traditional and biomedical healing systems are used in many countries.</a:t>
            </a:r>
          </a:p>
          <a:p>
            <a:pPr eaLnBrk="1" hangingPunct="1">
              <a:lnSpc>
                <a:spcPct val="90000"/>
              </a:lnSpc>
              <a:defRPr/>
            </a:pPr>
            <a:r>
              <a:rPr lang="en-US" smtClean="0">
                <a:cs typeface="+mn-cs"/>
              </a:rPr>
              <a:t>Traditional healing systems are usually the first used in most non-Western countries.</a:t>
            </a:r>
          </a:p>
          <a:p>
            <a:pPr lvl="1" eaLnBrk="1" hangingPunct="1">
              <a:lnSpc>
                <a:spcPct val="90000"/>
              </a:lnSpc>
              <a:defRPr/>
            </a:pPr>
            <a:r>
              <a:rPr lang="en-US" smtClean="0"/>
              <a:t>Presume some imbalance in life forces.</a:t>
            </a:r>
          </a:p>
          <a:p>
            <a:pPr lvl="1" eaLnBrk="1" hangingPunct="1">
              <a:lnSpc>
                <a:spcPct val="90000"/>
              </a:lnSpc>
              <a:defRPr/>
            </a:pPr>
            <a:r>
              <a:rPr lang="en-US" smtClean="0"/>
              <a:t>Imbalance can be corrected by ritual, religious or otherwise.  Intercession of a supernatural power, invoked by healer.</a:t>
            </a:r>
          </a:p>
          <a:p>
            <a:pPr lvl="1" eaLnBrk="1" hangingPunct="1">
              <a:lnSpc>
                <a:spcPct val="90000"/>
              </a:lnSpc>
              <a:defRPr/>
            </a:pPr>
            <a:r>
              <a:rPr lang="en-US" smtClean="0"/>
              <a:t>In one study in Puerto Rico, patients rated spiritists as more effective than mental health professionals.</a:t>
            </a:r>
          </a:p>
        </p:txBody>
      </p:sp>
    </p:spTree>
    <p:extLst>
      <p:ext uri="{BB962C8B-B14F-4D97-AF65-F5344CB8AC3E}">
        <p14:creationId xmlns:p14="http://schemas.microsoft.com/office/powerpoint/2010/main" val="1600435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en-US" sz="4000" smtClean="0">
                <a:cs typeface="+mj-cs"/>
              </a:rPr>
              <a:t>Rehabilitation, Quality of Life, </a:t>
            </a:r>
            <a:br>
              <a:rPr lang="en-US" sz="4000" smtClean="0">
                <a:cs typeface="+mj-cs"/>
              </a:rPr>
            </a:br>
            <a:r>
              <a:rPr lang="en-US" sz="4000" smtClean="0">
                <a:cs typeface="+mj-cs"/>
              </a:rPr>
              <a:t>Self-Help</a:t>
            </a:r>
          </a:p>
        </p:txBody>
      </p:sp>
      <p:sp>
        <p:nvSpPr>
          <p:cNvPr id="29699" name="Rectangle 3"/>
          <p:cNvSpPr>
            <a:spLocks noGrp="1" noChangeArrowheads="1"/>
          </p:cNvSpPr>
          <p:nvPr>
            <p:ph type="body" idx="1"/>
          </p:nvPr>
        </p:nvSpPr>
        <p:spPr>
          <a:xfrm>
            <a:off x="838200" y="1447800"/>
            <a:ext cx="7924800" cy="5105400"/>
          </a:xfrm>
        </p:spPr>
        <p:txBody>
          <a:bodyPr/>
          <a:lstStyle/>
          <a:p>
            <a:pPr eaLnBrk="1" hangingPunct="1">
              <a:defRPr/>
            </a:pPr>
            <a:r>
              <a:rPr lang="en-US" sz="2800" dirty="0" smtClean="0">
                <a:cs typeface="+mn-cs"/>
              </a:rPr>
              <a:t>As deinstitutionalization progresses around the world, there is more of an emphasis on rehabilitation and enhancing quality of life for people affected by mental illness.</a:t>
            </a:r>
          </a:p>
          <a:p>
            <a:pPr lvl="1" eaLnBrk="1" hangingPunct="1">
              <a:defRPr/>
            </a:pPr>
            <a:r>
              <a:rPr lang="en-US" sz="2400" dirty="0" smtClean="0"/>
              <a:t>Italian experiment, e.g.</a:t>
            </a:r>
          </a:p>
          <a:p>
            <a:pPr eaLnBrk="1" hangingPunct="1">
              <a:defRPr/>
            </a:pPr>
            <a:r>
              <a:rPr lang="en-US" sz="2800" dirty="0" smtClean="0">
                <a:cs typeface="+mn-cs"/>
              </a:rPr>
              <a:t>Advocacy and consumer self-help</a:t>
            </a:r>
          </a:p>
          <a:p>
            <a:pPr lvl="1" eaLnBrk="1" hangingPunct="1">
              <a:defRPr/>
            </a:pPr>
            <a:r>
              <a:rPr lang="en-US" sz="2400" dirty="0" smtClean="0"/>
              <a:t>Organizations have grown world-wide</a:t>
            </a:r>
          </a:p>
          <a:p>
            <a:pPr lvl="1" eaLnBrk="1" hangingPunct="1">
              <a:defRPr/>
            </a:pPr>
            <a:r>
              <a:rPr lang="en-US" sz="2400" dirty="0" smtClean="0"/>
              <a:t>Mostly family members but also consumers</a:t>
            </a:r>
          </a:p>
          <a:p>
            <a:pPr lvl="1" eaLnBrk="1" hangingPunct="1">
              <a:defRPr/>
            </a:pPr>
            <a:r>
              <a:rPr lang="en-US" sz="2400" dirty="0" smtClean="0"/>
              <a:t>These organizations encourage self-help and also advocate for more resources.</a:t>
            </a:r>
          </a:p>
        </p:txBody>
      </p:sp>
    </p:spTree>
    <p:extLst>
      <p:ext uri="{BB962C8B-B14F-4D97-AF65-F5344CB8AC3E}">
        <p14:creationId xmlns:p14="http://schemas.microsoft.com/office/powerpoint/2010/main" val="32394267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cs typeface="+mj-cs"/>
              </a:rPr>
              <a:t>Historical Origins of the Model</a:t>
            </a:r>
          </a:p>
        </p:txBody>
      </p:sp>
      <p:sp>
        <p:nvSpPr>
          <p:cNvPr id="6147" name="Rectangle 3"/>
          <p:cNvSpPr>
            <a:spLocks noGrp="1" noChangeArrowheads="1"/>
          </p:cNvSpPr>
          <p:nvPr>
            <p:ph type="body" idx="1"/>
          </p:nvPr>
        </p:nvSpPr>
        <p:spPr/>
        <p:txBody>
          <a:bodyPr/>
          <a:lstStyle/>
          <a:p>
            <a:pPr eaLnBrk="1" hangingPunct="1">
              <a:lnSpc>
                <a:spcPct val="90000"/>
              </a:lnSpc>
              <a:defRPr/>
            </a:pPr>
            <a:r>
              <a:rPr lang="en-US" smtClean="0">
                <a:cs typeface="+mn-cs"/>
              </a:rPr>
              <a:t>Lewin</a:t>
            </a:r>
            <a:r>
              <a:rPr lang="ja-JP" altLang="en-US" smtClean="0">
                <a:latin typeface="Arial"/>
                <a:cs typeface="+mn-cs"/>
              </a:rPr>
              <a:t>’</a:t>
            </a:r>
            <a:r>
              <a:rPr lang="en-US" smtClean="0">
                <a:cs typeface="+mn-cs"/>
              </a:rPr>
              <a:t>s Field Theory (1935)</a:t>
            </a:r>
          </a:p>
          <a:p>
            <a:pPr lvl="1" eaLnBrk="1" hangingPunct="1">
              <a:lnSpc>
                <a:spcPct val="90000"/>
              </a:lnSpc>
              <a:defRPr/>
            </a:pPr>
            <a:r>
              <a:rPr lang="en-US" smtClean="0"/>
              <a:t>Introduced the concept of barriers to and facilitators of behavior change</a:t>
            </a:r>
          </a:p>
          <a:p>
            <a:pPr eaLnBrk="1" hangingPunct="1">
              <a:lnSpc>
                <a:spcPct val="90000"/>
              </a:lnSpc>
              <a:defRPr/>
            </a:pPr>
            <a:r>
              <a:rPr lang="en-US" smtClean="0">
                <a:cs typeface="+mn-cs"/>
              </a:rPr>
              <a:t>U.S. Public Health Service (1950</a:t>
            </a:r>
            <a:r>
              <a:rPr lang="ja-JP" altLang="en-US" smtClean="0">
                <a:latin typeface="Arial"/>
                <a:cs typeface="+mn-cs"/>
              </a:rPr>
              <a:t>’</a:t>
            </a:r>
            <a:r>
              <a:rPr lang="en-US" smtClean="0">
                <a:cs typeface="+mn-cs"/>
              </a:rPr>
              <a:t>s)</a:t>
            </a:r>
          </a:p>
          <a:p>
            <a:pPr lvl="1" eaLnBrk="1" hangingPunct="1">
              <a:lnSpc>
                <a:spcPct val="90000"/>
              </a:lnSpc>
              <a:defRPr/>
            </a:pPr>
            <a:r>
              <a:rPr lang="en-US" smtClean="0"/>
              <a:t>Group of social psychologists trying to explain why people did not participate in prevention and screening programs.</a:t>
            </a:r>
          </a:p>
          <a:p>
            <a:pPr lvl="1" eaLnBrk="1" hangingPunct="1">
              <a:lnSpc>
                <a:spcPct val="90000"/>
              </a:lnSpc>
              <a:defRPr/>
            </a:pPr>
            <a:r>
              <a:rPr lang="en-US" smtClean="0"/>
              <a:t>Two major influences from learning theory:  </a:t>
            </a:r>
          </a:p>
          <a:p>
            <a:pPr lvl="2" eaLnBrk="1" hangingPunct="1">
              <a:lnSpc>
                <a:spcPct val="90000"/>
              </a:lnSpc>
              <a:defRPr/>
            </a:pPr>
            <a:r>
              <a:rPr lang="en-US" smtClean="0"/>
              <a:t>Stimulus Response Theory</a:t>
            </a:r>
          </a:p>
          <a:p>
            <a:pPr lvl="2" eaLnBrk="1" hangingPunct="1">
              <a:lnSpc>
                <a:spcPct val="90000"/>
              </a:lnSpc>
              <a:defRPr/>
            </a:pPr>
            <a:r>
              <a:rPr lang="en-US" smtClean="0"/>
              <a:t>Cognitive Theory</a:t>
            </a:r>
          </a:p>
          <a:p>
            <a:pPr eaLnBrk="1" hangingPunct="1">
              <a:lnSpc>
                <a:spcPct val="90000"/>
              </a:lnSpc>
              <a:defRPr/>
            </a:pPr>
            <a:endParaRPr lang="en-US" smtClean="0">
              <a:cs typeface="+mn-cs"/>
            </a:endParaRPr>
          </a:p>
        </p:txBody>
      </p:sp>
    </p:spTree>
    <p:extLst>
      <p:ext uri="{BB962C8B-B14F-4D97-AF65-F5344CB8AC3E}">
        <p14:creationId xmlns:p14="http://schemas.microsoft.com/office/powerpoint/2010/main" val="3453474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down)">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down)">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down)">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down)">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down)">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wipe(down)">
                                      <p:cBhvr>
                                        <p:cTn id="3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cs typeface="+mj-cs"/>
              </a:rPr>
              <a:t>Stimulus Response Theory</a:t>
            </a:r>
          </a:p>
        </p:txBody>
      </p:sp>
      <p:sp>
        <p:nvSpPr>
          <p:cNvPr id="7171" name="Rectangle 3"/>
          <p:cNvSpPr>
            <a:spLocks noGrp="1" noChangeArrowheads="1"/>
          </p:cNvSpPr>
          <p:nvPr>
            <p:ph type="body" idx="1"/>
          </p:nvPr>
        </p:nvSpPr>
        <p:spPr/>
        <p:txBody>
          <a:bodyPr/>
          <a:lstStyle/>
          <a:p>
            <a:pPr eaLnBrk="1" hangingPunct="1">
              <a:defRPr/>
            </a:pPr>
            <a:r>
              <a:rPr lang="en-US" smtClean="0">
                <a:cs typeface="+mn-cs"/>
              </a:rPr>
              <a:t>Learning results from events which reduce the psychological drives that cause behavior (reinforcers)</a:t>
            </a:r>
          </a:p>
          <a:p>
            <a:pPr eaLnBrk="1" hangingPunct="1">
              <a:defRPr/>
            </a:pPr>
            <a:r>
              <a:rPr lang="en-US" smtClean="0">
                <a:cs typeface="+mn-cs"/>
              </a:rPr>
              <a:t>In other words, we learn to enact new behaviors, change existing behaviors, and reduce or eliminate behaviors because of the consequences of our actions.</a:t>
            </a:r>
          </a:p>
          <a:p>
            <a:pPr eaLnBrk="1" hangingPunct="1">
              <a:defRPr/>
            </a:pPr>
            <a:r>
              <a:rPr lang="en-US" smtClean="0">
                <a:cs typeface="+mn-cs"/>
              </a:rPr>
              <a:t>Reinforcers, punishments, rewards</a:t>
            </a:r>
          </a:p>
        </p:txBody>
      </p:sp>
    </p:spTree>
    <p:extLst>
      <p:ext uri="{BB962C8B-B14F-4D97-AF65-F5344CB8AC3E}">
        <p14:creationId xmlns:p14="http://schemas.microsoft.com/office/powerpoint/2010/main" val="626001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ipe(left)">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wipe(left)">
                                      <p:cBhvr>
                                        <p:cTn id="17" dur="5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wipe(left)">
                                      <p:cBhvr>
                                        <p:cTn id="2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cs typeface="+mj-cs"/>
              </a:rPr>
              <a:t>Cognitive Theory</a:t>
            </a:r>
          </a:p>
        </p:txBody>
      </p:sp>
      <p:sp>
        <p:nvSpPr>
          <p:cNvPr id="8195" name="Rectangle 3"/>
          <p:cNvSpPr>
            <a:spLocks noGrp="1" noChangeArrowheads="1"/>
          </p:cNvSpPr>
          <p:nvPr>
            <p:ph type="body" idx="1"/>
          </p:nvPr>
        </p:nvSpPr>
        <p:spPr/>
        <p:txBody>
          <a:bodyPr/>
          <a:lstStyle/>
          <a:p>
            <a:pPr eaLnBrk="1" hangingPunct="1">
              <a:defRPr/>
            </a:pPr>
            <a:r>
              <a:rPr lang="en-US" smtClean="0">
                <a:cs typeface="+mn-cs"/>
              </a:rPr>
              <a:t>Emphasize the role of subjective hypotheses and expectations held by the individual.</a:t>
            </a:r>
          </a:p>
          <a:p>
            <a:pPr eaLnBrk="1" hangingPunct="1">
              <a:defRPr/>
            </a:pPr>
            <a:r>
              <a:rPr lang="en-US" smtClean="0">
                <a:cs typeface="+mn-cs"/>
              </a:rPr>
              <a:t>Beliefs, attitudes, desires, expectations, etc.</a:t>
            </a:r>
          </a:p>
          <a:p>
            <a:pPr eaLnBrk="1" hangingPunct="1">
              <a:defRPr/>
            </a:pPr>
            <a:r>
              <a:rPr lang="en-US" smtClean="0">
                <a:cs typeface="+mn-cs"/>
              </a:rPr>
              <a:t>Influencing beliefs and expectations about the situation can drive behavior change, rather than trying to influence the behavior directly.</a:t>
            </a:r>
          </a:p>
          <a:p>
            <a:pPr eaLnBrk="1" hangingPunct="1">
              <a:buFont typeface="Wingdings" charset="0"/>
              <a:buNone/>
              <a:defRPr/>
            </a:pPr>
            <a:endParaRPr lang="en-US" smtClean="0">
              <a:cs typeface="+mn-cs"/>
            </a:endParaRPr>
          </a:p>
        </p:txBody>
      </p:sp>
    </p:spTree>
    <p:extLst>
      <p:ext uri="{BB962C8B-B14F-4D97-AF65-F5344CB8AC3E}">
        <p14:creationId xmlns:p14="http://schemas.microsoft.com/office/powerpoint/2010/main" val="1239730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wipe(left)">
                                      <p:cBhvr>
                                        <p:cTn id="12" dur="5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wipe(left)">
                                      <p:cBhvr>
                                        <p:cTn id="17" dur="500"/>
                                        <p:tgtEl>
                                          <p:spTgt spid="8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wipe(left)">
                                      <p:cBhvr>
                                        <p:cTn id="22"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cs typeface="+mj-cs"/>
              </a:rPr>
              <a:t>Value-Expectancy Theory</a:t>
            </a:r>
          </a:p>
        </p:txBody>
      </p:sp>
      <p:sp>
        <p:nvSpPr>
          <p:cNvPr id="9219" name="Rectangle 3"/>
          <p:cNvSpPr>
            <a:spLocks noGrp="1" noChangeArrowheads="1"/>
          </p:cNvSpPr>
          <p:nvPr>
            <p:ph type="body" idx="1"/>
          </p:nvPr>
        </p:nvSpPr>
        <p:spPr/>
        <p:txBody>
          <a:bodyPr/>
          <a:lstStyle/>
          <a:p>
            <a:pPr marL="0" indent="0" eaLnBrk="1" hangingPunct="1">
              <a:buNone/>
              <a:defRPr/>
            </a:pPr>
            <a:endParaRPr lang="en-US" b="1" dirty="0" smtClean="0">
              <a:solidFill>
                <a:schemeClr val="tx2"/>
              </a:solidFill>
              <a:cs typeface="+mn-cs"/>
            </a:endParaRPr>
          </a:p>
          <a:p>
            <a:pPr eaLnBrk="1" hangingPunct="1">
              <a:defRPr/>
            </a:pPr>
            <a:r>
              <a:rPr lang="en-US" b="1" dirty="0" smtClean="0">
                <a:solidFill>
                  <a:schemeClr val="tx2"/>
                </a:solidFill>
                <a:cs typeface="+mn-cs"/>
              </a:rPr>
              <a:t>Expectancy:</a:t>
            </a:r>
            <a:r>
              <a:rPr lang="en-US" dirty="0" smtClean="0">
                <a:cs typeface="+mn-cs"/>
              </a:rPr>
              <a:t>  person believes that increased effort leads to improved performance</a:t>
            </a:r>
          </a:p>
          <a:p>
            <a:pPr eaLnBrk="1" hangingPunct="1">
              <a:defRPr/>
            </a:pPr>
            <a:r>
              <a:rPr lang="en-US" b="1" dirty="0" smtClean="0">
                <a:solidFill>
                  <a:schemeClr val="tx2"/>
                </a:solidFill>
                <a:cs typeface="+mn-cs"/>
              </a:rPr>
              <a:t>Instrumentality:</a:t>
            </a:r>
            <a:r>
              <a:rPr lang="en-US" dirty="0" smtClean="0">
                <a:cs typeface="+mn-cs"/>
              </a:rPr>
              <a:t>  person believes that improved performance leads to a certain outcome or reward</a:t>
            </a:r>
          </a:p>
          <a:p>
            <a:pPr eaLnBrk="1" hangingPunct="1">
              <a:defRPr/>
            </a:pPr>
            <a:r>
              <a:rPr lang="en-US" b="1" dirty="0" smtClean="0">
                <a:solidFill>
                  <a:schemeClr val="tx2"/>
                </a:solidFill>
                <a:cs typeface="+mn-cs"/>
              </a:rPr>
              <a:t>Outcomes:</a:t>
            </a:r>
            <a:r>
              <a:rPr lang="en-US" dirty="0" smtClean="0">
                <a:cs typeface="+mn-cs"/>
              </a:rPr>
              <a:t>  person values that reward or outcome</a:t>
            </a:r>
          </a:p>
        </p:txBody>
      </p:sp>
    </p:spTree>
    <p:extLst>
      <p:ext uri="{BB962C8B-B14F-4D97-AF65-F5344CB8AC3E}">
        <p14:creationId xmlns:p14="http://schemas.microsoft.com/office/powerpoint/2010/main" val="3276374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left)">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smtClean="0">
                <a:cs typeface="+mj-cs"/>
              </a:rPr>
              <a:t> HEALTH BELIEF MODEL(HBM)</a:t>
            </a:r>
          </a:p>
        </p:txBody>
      </p:sp>
      <p:sp>
        <p:nvSpPr>
          <p:cNvPr id="10243" name="Rectangle 3"/>
          <p:cNvSpPr>
            <a:spLocks noGrp="1" noChangeArrowheads="1"/>
          </p:cNvSpPr>
          <p:nvPr>
            <p:ph type="body" idx="1"/>
          </p:nvPr>
        </p:nvSpPr>
        <p:spPr>
          <a:xfrm>
            <a:off x="457200" y="1600200"/>
            <a:ext cx="8229600" cy="4800600"/>
          </a:xfrm>
        </p:spPr>
        <p:txBody>
          <a:bodyPr/>
          <a:lstStyle/>
          <a:p>
            <a:pPr eaLnBrk="1" hangingPunct="1">
              <a:defRPr/>
            </a:pPr>
            <a:r>
              <a:rPr lang="en-US" sz="2600" smtClean="0">
                <a:cs typeface="+mn-cs"/>
              </a:rPr>
              <a:t>HBM is a value-expectancy theory</a:t>
            </a:r>
          </a:p>
          <a:p>
            <a:pPr eaLnBrk="1" hangingPunct="1">
              <a:defRPr/>
            </a:pPr>
            <a:r>
              <a:rPr lang="en-US" sz="2600" smtClean="0">
                <a:cs typeface="+mn-cs"/>
              </a:rPr>
              <a:t>Based on these assumptions:</a:t>
            </a:r>
          </a:p>
          <a:p>
            <a:pPr lvl="1" eaLnBrk="1" hangingPunct="1">
              <a:defRPr/>
            </a:pPr>
            <a:r>
              <a:rPr lang="en-US" sz="2200" smtClean="0"/>
              <a:t>People desire to avoid illness or get well</a:t>
            </a:r>
          </a:p>
          <a:p>
            <a:pPr lvl="1" eaLnBrk="1" hangingPunct="1">
              <a:defRPr/>
            </a:pPr>
            <a:r>
              <a:rPr lang="en-US" sz="2200" smtClean="0"/>
              <a:t>People believe that a specific health action </a:t>
            </a:r>
            <a:r>
              <a:rPr lang="en-US" sz="2200" b="1" smtClean="0"/>
              <a:t>that is available to him or her </a:t>
            </a:r>
            <a:r>
              <a:rPr lang="en-US" sz="2200" smtClean="0"/>
              <a:t>will prevent illness</a:t>
            </a:r>
          </a:p>
          <a:p>
            <a:pPr lvl="1" eaLnBrk="1" hangingPunct="1">
              <a:defRPr/>
            </a:pPr>
            <a:r>
              <a:rPr lang="en-US" sz="2200" smtClean="0"/>
              <a:t>People believe that they can successfully take a recommended health action</a:t>
            </a:r>
          </a:p>
          <a:p>
            <a:pPr eaLnBrk="1" hangingPunct="1">
              <a:defRPr/>
            </a:pPr>
            <a:r>
              <a:rPr lang="en-US" sz="2600" smtClean="0">
                <a:cs typeface="+mn-cs"/>
              </a:rPr>
              <a:t>Initial development based on probability-based studies of 1200 adults</a:t>
            </a:r>
          </a:p>
          <a:p>
            <a:pPr lvl="1" eaLnBrk="1" hangingPunct="1">
              <a:defRPr/>
            </a:pPr>
            <a:r>
              <a:rPr lang="en-US" sz="2200" smtClean="0"/>
              <a:t>People who believed they were susceptible AND believed in the benefits of early detection were much more likely to be screened for TB.</a:t>
            </a:r>
          </a:p>
        </p:txBody>
      </p:sp>
    </p:spTree>
    <p:extLst>
      <p:ext uri="{BB962C8B-B14F-4D97-AF65-F5344CB8AC3E}">
        <p14:creationId xmlns:p14="http://schemas.microsoft.com/office/powerpoint/2010/main" val="3203393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down)">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down)">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wipe(down)">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wipe(down)">
                                      <p:cBhvr>
                                        <p:cTn id="27" dur="500"/>
                                        <p:tgtEl>
                                          <p:spTgt spid="102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wipe(down)">
                                      <p:cBhvr>
                                        <p:cTn id="32" dur="500"/>
                                        <p:tgtEl>
                                          <p:spTgt spid="102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Effect transition="in" filter="wipe(down)">
                                      <p:cBhvr>
                                        <p:cTn id="37"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cs typeface="+mj-cs"/>
              </a:rPr>
              <a:t>Components of HBM</a:t>
            </a:r>
          </a:p>
        </p:txBody>
      </p:sp>
      <p:sp>
        <p:nvSpPr>
          <p:cNvPr id="11267" name="Rectangle 3"/>
          <p:cNvSpPr>
            <a:spLocks noGrp="1" noChangeArrowheads="1"/>
          </p:cNvSpPr>
          <p:nvPr>
            <p:ph type="body" idx="1"/>
          </p:nvPr>
        </p:nvSpPr>
        <p:spPr/>
        <p:txBody>
          <a:bodyPr/>
          <a:lstStyle/>
          <a:p>
            <a:pPr eaLnBrk="1" hangingPunct="1">
              <a:defRPr/>
            </a:pPr>
            <a:r>
              <a:rPr lang="en-US" sz="2600" smtClean="0">
                <a:cs typeface="+mn-cs"/>
              </a:rPr>
              <a:t>Perceived Susceptibility:   how likely do you think you are to have this health issue?</a:t>
            </a:r>
          </a:p>
          <a:p>
            <a:pPr eaLnBrk="1" hangingPunct="1">
              <a:defRPr/>
            </a:pPr>
            <a:r>
              <a:rPr lang="en-US" sz="2600" smtClean="0">
                <a:cs typeface="+mn-cs"/>
              </a:rPr>
              <a:t>Perceived Severity:  how serious a problem do you believe this health issue is?</a:t>
            </a:r>
          </a:p>
          <a:p>
            <a:pPr eaLnBrk="1" hangingPunct="1">
              <a:defRPr/>
            </a:pPr>
            <a:r>
              <a:rPr lang="en-US" sz="2600" smtClean="0">
                <a:cs typeface="+mn-cs"/>
              </a:rPr>
              <a:t>Perceived Benefits:  how well does the recommended behavior reduce the risk(s) associated with this health issue?</a:t>
            </a:r>
          </a:p>
          <a:p>
            <a:pPr eaLnBrk="1" hangingPunct="1">
              <a:defRPr/>
            </a:pPr>
            <a:r>
              <a:rPr lang="en-US" sz="2600" smtClean="0">
                <a:cs typeface="+mn-cs"/>
              </a:rPr>
              <a:t>Perceived Barriers:  what are the potential negative aspects of doing this recommended behavior?</a:t>
            </a:r>
          </a:p>
        </p:txBody>
      </p:sp>
    </p:spTree>
    <p:extLst>
      <p:ext uri="{BB962C8B-B14F-4D97-AF65-F5344CB8AC3E}">
        <p14:creationId xmlns:p14="http://schemas.microsoft.com/office/powerpoint/2010/main" val="3660268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wipe(left)">
                                      <p:cBhvr>
                                        <p:cTn id="12" dur="5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wipe(left)">
                                      <p:cBhvr>
                                        <p:cTn id="17" dur="500"/>
                                        <p:tgtEl>
                                          <p:spTgt spid="112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wipe(left)">
                                      <p:cBhvr>
                                        <p:cTn id="22" dur="500"/>
                                        <p:tgtEl>
                                          <p:spTgt spid="112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Effect transition="in" filter="wipe(left)">
                                      <p:cBhvr>
                                        <p:cTn id="27"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cs typeface="+mj-cs"/>
              </a:rPr>
              <a:t>Additional Components of HBM</a:t>
            </a:r>
          </a:p>
        </p:txBody>
      </p:sp>
      <p:sp>
        <p:nvSpPr>
          <p:cNvPr id="12291" name="Rectangle 3"/>
          <p:cNvSpPr>
            <a:spLocks noGrp="1" noChangeArrowheads="1"/>
          </p:cNvSpPr>
          <p:nvPr>
            <p:ph type="body" idx="1"/>
          </p:nvPr>
        </p:nvSpPr>
        <p:spPr/>
        <p:txBody>
          <a:bodyPr/>
          <a:lstStyle/>
          <a:p>
            <a:pPr eaLnBrk="1" hangingPunct="1">
              <a:defRPr/>
            </a:pPr>
            <a:r>
              <a:rPr lang="en-US" sz="2600" smtClean="0">
                <a:cs typeface="+mn-cs"/>
              </a:rPr>
              <a:t>Cues to Action:  factors which cause you to change, or want to change.  (not systematically studied)</a:t>
            </a:r>
          </a:p>
          <a:p>
            <a:pPr eaLnBrk="1" hangingPunct="1">
              <a:defRPr/>
            </a:pPr>
            <a:r>
              <a:rPr lang="en-US" sz="2600" smtClean="0">
                <a:cs typeface="+mn-cs"/>
              </a:rPr>
              <a:t>Self-Efficacy:  one</a:t>
            </a:r>
            <a:r>
              <a:rPr lang="ja-JP" altLang="en-US" sz="2600" smtClean="0">
                <a:latin typeface="Arial"/>
                <a:cs typeface="+mn-cs"/>
              </a:rPr>
              <a:t>’</a:t>
            </a:r>
            <a:r>
              <a:rPr lang="en-US" sz="2600" smtClean="0">
                <a:cs typeface="+mn-cs"/>
              </a:rPr>
              <a:t>s </a:t>
            </a:r>
            <a:r>
              <a:rPr lang="ja-JP" altLang="en-US" sz="2600" smtClean="0">
                <a:latin typeface="Arial"/>
                <a:cs typeface="+mn-cs"/>
              </a:rPr>
              <a:t>“</a:t>
            </a:r>
            <a:r>
              <a:rPr lang="en-US" sz="2600" smtClean="0">
                <a:cs typeface="+mn-cs"/>
              </a:rPr>
              <a:t>conviction that one can successfully execute the behavior required to produce the outcomes</a:t>
            </a:r>
            <a:r>
              <a:rPr lang="ja-JP" altLang="en-US" sz="2600" smtClean="0">
                <a:latin typeface="Arial"/>
                <a:cs typeface="+mn-cs"/>
              </a:rPr>
              <a:t>”</a:t>
            </a:r>
            <a:r>
              <a:rPr lang="en-US" sz="2600" smtClean="0">
                <a:cs typeface="+mn-cs"/>
              </a:rPr>
              <a:t> (Bandura, 1977).</a:t>
            </a:r>
          </a:p>
          <a:p>
            <a:pPr lvl="1" eaLnBrk="1" hangingPunct="1">
              <a:defRPr/>
            </a:pPr>
            <a:r>
              <a:rPr lang="en-US" sz="2200" smtClean="0"/>
              <a:t>As the health concerns of the nation have shifted to lifestyle-related conditions, self-efficacy has taken on greater importance, both as an independent construct, and as a component of HBM</a:t>
            </a:r>
          </a:p>
        </p:txBody>
      </p:sp>
    </p:spTree>
    <p:extLst>
      <p:ext uri="{BB962C8B-B14F-4D97-AF65-F5344CB8AC3E}">
        <p14:creationId xmlns:p14="http://schemas.microsoft.com/office/powerpoint/2010/main" val="2338214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down)">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down)">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ipe(down)">
                                      <p:cBhvr>
                                        <p:cTn id="17"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67056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508537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US" smtClean="0">
                <a:cs typeface="+mj-cs"/>
              </a:rPr>
              <a:t>Cultural belief systems affect:</a:t>
            </a:r>
          </a:p>
        </p:txBody>
      </p:sp>
      <p:sp>
        <p:nvSpPr>
          <p:cNvPr id="6147" name="Rectangle 3"/>
          <p:cNvSpPr>
            <a:spLocks noGrp="1" noChangeArrowheads="1"/>
          </p:cNvSpPr>
          <p:nvPr>
            <p:ph type="body" idx="1"/>
          </p:nvPr>
        </p:nvSpPr>
        <p:spPr/>
        <p:txBody>
          <a:bodyPr/>
          <a:lstStyle/>
          <a:p>
            <a:pPr eaLnBrk="1" hangingPunct="1">
              <a:defRPr/>
            </a:pPr>
            <a:r>
              <a:rPr lang="en-US" smtClean="0">
                <a:cs typeface="+mn-cs"/>
              </a:rPr>
              <a:t>Which deviant behaviors are considered to be illness</a:t>
            </a:r>
          </a:p>
          <a:p>
            <a:pPr eaLnBrk="1" hangingPunct="1">
              <a:defRPr/>
            </a:pPr>
            <a:r>
              <a:rPr lang="en-US" smtClean="0">
                <a:cs typeface="+mn-cs"/>
              </a:rPr>
              <a:t>Notions of etiology (causation)</a:t>
            </a:r>
          </a:p>
          <a:p>
            <a:pPr eaLnBrk="1" hangingPunct="1">
              <a:defRPr/>
            </a:pPr>
            <a:r>
              <a:rPr lang="en-US" smtClean="0">
                <a:cs typeface="+mn-cs"/>
              </a:rPr>
              <a:t>Notions of appropriate treatment</a:t>
            </a:r>
          </a:p>
          <a:p>
            <a:pPr eaLnBrk="1" hangingPunct="1">
              <a:defRPr/>
            </a:pPr>
            <a:r>
              <a:rPr lang="en-US" smtClean="0">
                <a:cs typeface="+mn-cs"/>
              </a:rPr>
              <a:t>Ideas about who is an appropriate healer</a:t>
            </a:r>
          </a:p>
          <a:p>
            <a:pPr eaLnBrk="1" hangingPunct="1">
              <a:defRPr/>
            </a:pPr>
            <a:r>
              <a:rPr lang="en-US" smtClean="0">
                <a:cs typeface="+mn-cs"/>
              </a:rPr>
              <a:t>How people seek help</a:t>
            </a:r>
          </a:p>
          <a:p>
            <a:pPr eaLnBrk="1" hangingPunct="1">
              <a:defRPr/>
            </a:pPr>
            <a:r>
              <a:rPr lang="en-US" smtClean="0">
                <a:cs typeface="+mn-cs"/>
              </a:rPr>
              <a:t>How people receive care</a:t>
            </a:r>
          </a:p>
        </p:txBody>
      </p:sp>
    </p:spTree>
    <p:extLst>
      <p:ext uri="{BB962C8B-B14F-4D97-AF65-F5344CB8AC3E}">
        <p14:creationId xmlns:p14="http://schemas.microsoft.com/office/powerpoint/2010/main" val="28900969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533400" y="838200"/>
            <a:ext cx="17526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Individual Perceptions</a:t>
            </a:r>
          </a:p>
        </p:txBody>
      </p:sp>
      <p:sp>
        <p:nvSpPr>
          <p:cNvPr id="15365" name="Rectangle 5"/>
          <p:cNvSpPr>
            <a:spLocks noChangeArrowheads="1"/>
          </p:cNvSpPr>
          <p:nvPr/>
        </p:nvSpPr>
        <p:spPr bwMode="auto">
          <a:xfrm>
            <a:off x="3276600" y="838200"/>
            <a:ext cx="1905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cs typeface="+mn-cs"/>
              </a:rPr>
              <a:t>Modifying Factors</a:t>
            </a:r>
          </a:p>
        </p:txBody>
      </p:sp>
      <p:sp>
        <p:nvSpPr>
          <p:cNvPr id="15366" name="Rectangle 6"/>
          <p:cNvSpPr>
            <a:spLocks noChangeArrowheads="1"/>
          </p:cNvSpPr>
          <p:nvPr/>
        </p:nvSpPr>
        <p:spPr bwMode="auto">
          <a:xfrm>
            <a:off x="6019800" y="838200"/>
            <a:ext cx="18288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600">
                <a:cs typeface="+mn-cs"/>
              </a:rPr>
              <a:t>Likelihood of Action</a:t>
            </a:r>
          </a:p>
        </p:txBody>
      </p:sp>
      <p:sp>
        <p:nvSpPr>
          <p:cNvPr id="15367" name="Rectangle 7"/>
          <p:cNvSpPr>
            <a:spLocks noChangeArrowheads="1"/>
          </p:cNvSpPr>
          <p:nvPr/>
        </p:nvSpPr>
        <p:spPr bwMode="auto">
          <a:xfrm>
            <a:off x="3352800" y="1981200"/>
            <a:ext cx="1828800" cy="1219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buFontTx/>
              <a:buChar char="•"/>
              <a:defRPr/>
            </a:pPr>
            <a:r>
              <a:rPr lang="en-US">
                <a:cs typeface="+mn-cs"/>
              </a:rPr>
              <a:t>Demographics</a:t>
            </a:r>
          </a:p>
          <a:p>
            <a:pPr>
              <a:buFontTx/>
              <a:buChar char="•"/>
              <a:defRPr/>
            </a:pPr>
            <a:r>
              <a:rPr lang="en-US">
                <a:cs typeface="+mn-cs"/>
              </a:rPr>
              <a:t>Personality</a:t>
            </a:r>
          </a:p>
          <a:p>
            <a:pPr>
              <a:buFontTx/>
              <a:buChar char="•"/>
              <a:defRPr/>
            </a:pPr>
            <a:r>
              <a:rPr lang="en-US">
                <a:cs typeface="+mn-cs"/>
              </a:rPr>
              <a:t>SES</a:t>
            </a:r>
          </a:p>
          <a:p>
            <a:pPr>
              <a:buFontTx/>
              <a:buChar char="•"/>
              <a:defRPr/>
            </a:pPr>
            <a:r>
              <a:rPr lang="en-US">
                <a:cs typeface="+mn-cs"/>
              </a:rPr>
              <a:t>Knowledge</a:t>
            </a:r>
          </a:p>
        </p:txBody>
      </p:sp>
      <p:sp>
        <p:nvSpPr>
          <p:cNvPr id="15368" name="Rectangle 8"/>
          <p:cNvSpPr>
            <a:spLocks noChangeArrowheads="1"/>
          </p:cNvSpPr>
          <p:nvPr/>
        </p:nvSpPr>
        <p:spPr bwMode="auto">
          <a:xfrm>
            <a:off x="3352800" y="3886200"/>
            <a:ext cx="19050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cs typeface="+mn-cs"/>
              </a:rPr>
              <a:t>Perceived threat </a:t>
            </a:r>
          </a:p>
        </p:txBody>
      </p:sp>
      <p:sp>
        <p:nvSpPr>
          <p:cNvPr id="15369" name="Rectangle 9"/>
          <p:cNvSpPr>
            <a:spLocks noChangeArrowheads="1"/>
          </p:cNvSpPr>
          <p:nvPr/>
        </p:nvSpPr>
        <p:spPr bwMode="auto">
          <a:xfrm>
            <a:off x="3276600" y="5334000"/>
            <a:ext cx="19050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a:cs typeface="+mn-cs"/>
              </a:rPr>
              <a:t>Cues to Action</a:t>
            </a:r>
          </a:p>
          <a:p>
            <a:pPr lvl="1">
              <a:buFontTx/>
              <a:buChar char="•"/>
              <a:defRPr/>
            </a:pPr>
            <a:r>
              <a:rPr lang="en-US">
                <a:cs typeface="+mn-cs"/>
              </a:rPr>
              <a:t>Education</a:t>
            </a:r>
          </a:p>
          <a:p>
            <a:pPr lvl="1">
              <a:buFontTx/>
              <a:buChar char="•"/>
              <a:defRPr/>
            </a:pPr>
            <a:r>
              <a:rPr lang="en-US">
                <a:cs typeface="+mn-cs"/>
              </a:rPr>
              <a:t>Symptoms</a:t>
            </a:r>
          </a:p>
          <a:p>
            <a:pPr lvl="1">
              <a:buFontTx/>
              <a:buChar char="•"/>
              <a:defRPr/>
            </a:pPr>
            <a:r>
              <a:rPr lang="en-US">
                <a:cs typeface="+mn-cs"/>
              </a:rPr>
              <a:t>Media</a:t>
            </a:r>
          </a:p>
        </p:txBody>
      </p:sp>
      <p:sp>
        <p:nvSpPr>
          <p:cNvPr id="15370" name="Rectangle 10"/>
          <p:cNvSpPr>
            <a:spLocks noChangeArrowheads="1"/>
          </p:cNvSpPr>
          <p:nvPr/>
        </p:nvSpPr>
        <p:spPr bwMode="auto">
          <a:xfrm>
            <a:off x="304800" y="3657600"/>
            <a:ext cx="23622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buFontTx/>
              <a:buChar char="•"/>
              <a:defRPr/>
            </a:pPr>
            <a:r>
              <a:rPr lang="en-US" sz="1600">
                <a:cs typeface="+mn-cs"/>
              </a:rPr>
              <a:t>Perceived Susceptibility</a:t>
            </a:r>
          </a:p>
          <a:p>
            <a:pPr>
              <a:buFontTx/>
              <a:buChar char="•"/>
              <a:defRPr/>
            </a:pPr>
            <a:endParaRPr lang="en-US" sz="1600">
              <a:cs typeface="+mn-cs"/>
            </a:endParaRPr>
          </a:p>
          <a:p>
            <a:pPr>
              <a:buFontTx/>
              <a:buChar char="•"/>
              <a:defRPr/>
            </a:pPr>
            <a:r>
              <a:rPr lang="en-US" sz="1600">
                <a:cs typeface="+mn-cs"/>
              </a:rPr>
              <a:t>Perceived Severity </a:t>
            </a:r>
          </a:p>
        </p:txBody>
      </p:sp>
      <p:sp>
        <p:nvSpPr>
          <p:cNvPr id="15371" name="Rectangle 11"/>
          <p:cNvSpPr>
            <a:spLocks noChangeArrowheads="1"/>
          </p:cNvSpPr>
          <p:nvPr/>
        </p:nvSpPr>
        <p:spPr bwMode="auto">
          <a:xfrm>
            <a:off x="6096000" y="1905000"/>
            <a:ext cx="1752600" cy="1219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600">
                <a:cs typeface="+mn-cs"/>
              </a:rPr>
              <a:t>Perceived Benefits</a:t>
            </a:r>
          </a:p>
          <a:p>
            <a:pPr algn="ctr">
              <a:defRPr/>
            </a:pPr>
            <a:r>
              <a:rPr lang="en-US" sz="1600">
                <a:cs typeface="+mn-cs"/>
              </a:rPr>
              <a:t> </a:t>
            </a:r>
          </a:p>
          <a:p>
            <a:pPr algn="ctr">
              <a:defRPr/>
            </a:pPr>
            <a:r>
              <a:rPr lang="en-US" sz="1600">
                <a:cs typeface="+mn-cs"/>
              </a:rPr>
              <a:t>minus </a:t>
            </a:r>
          </a:p>
          <a:p>
            <a:pPr algn="ctr">
              <a:defRPr/>
            </a:pPr>
            <a:endParaRPr lang="en-US" sz="1600">
              <a:cs typeface="+mn-cs"/>
            </a:endParaRPr>
          </a:p>
          <a:p>
            <a:pPr algn="ctr">
              <a:defRPr/>
            </a:pPr>
            <a:r>
              <a:rPr lang="en-US" sz="1600">
                <a:cs typeface="+mn-cs"/>
              </a:rPr>
              <a:t>Perceived Barriers</a:t>
            </a:r>
          </a:p>
        </p:txBody>
      </p:sp>
      <p:sp>
        <p:nvSpPr>
          <p:cNvPr id="15372" name="Rectangle 12"/>
          <p:cNvSpPr>
            <a:spLocks noChangeArrowheads="1"/>
          </p:cNvSpPr>
          <p:nvPr/>
        </p:nvSpPr>
        <p:spPr bwMode="auto">
          <a:xfrm>
            <a:off x="6096000" y="3886200"/>
            <a:ext cx="1676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600">
                <a:cs typeface="+mn-cs"/>
              </a:rPr>
              <a:t>Likelihood of </a:t>
            </a:r>
          </a:p>
          <a:p>
            <a:pPr algn="ctr">
              <a:defRPr/>
            </a:pPr>
            <a:r>
              <a:rPr lang="en-US" sz="1600">
                <a:cs typeface="+mn-cs"/>
              </a:rPr>
              <a:t>Behavior change</a:t>
            </a:r>
          </a:p>
        </p:txBody>
      </p:sp>
      <p:sp>
        <p:nvSpPr>
          <p:cNvPr id="15373" name="Line 13"/>
          <p:cNvSpPr>
            <a:spLocks noChangeShapeType="1"/>
          </p:cNvSpPr>
          <p:nvPr/>
        </p:nvSpPr>
        <p:spPr bwMode="auto">
          <a:xfrm>
            <a:off x="4191000" y="32004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375" name="Line 15"/>
          <p:cNvSpPr>
            <a:spLocks noChangeShapeType="1"/>
          </p:cNvSpPr>
          <p:nvPr/>
        </p:nvSpPr>
        <p:spPr bwMode="auto">
          <a:xfrm flipV="1">
            <a:off x="4191000" y="44196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376" name="Line 16"/>
          <p:cNvSpPr>
            <a:spLocks noChangeShapeType="1"/>
          </p:cNvSpPr>
          <p:nvPr/>
        </p:nvSpPr>
        <p:spPr bwMode="auto">
          <a:xfrm flipV="1">
            <a:off x="2667000" y="41148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377" name="Line 17"/>
          <p:cNvSpPr>
            <a:spLocks noChangeShapeType="1"/>
          </p:cNvSpPr>
          <p:nvPr/>
        </p:nvSpPr>
        <p:spPr bwMode="auto">
          <a:xfrm flipH="1">
            <a:off x="1524000" y="2438400"/>
            <a:ext cx="18288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378" name="Line 18"/>
          <p:cNvSpPr>
            <a:spLocks noChangeShapeType="1"/>
          </p:cNvSpPr>
          <p:nvPr/>
        </p:nvSpPr>
        <p:spPr bwMode="auto">
          <a:xfrm>
            <a:off x="5181600" y="26670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379" name="Line 19"/>
          <p:cNvSpPr>
            <a:spLocks noChangeShapeType="1"/>
          </p:cNvSpPr>
          <p:nvPr/>
        </p:nvSpPr>
        <p:spPr bwMode="auto">
          <a:xfrm>
            <a:off x="5257800" y="41910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380" name="Line 20"/>
          <p:cNvSpPr>
            <a:spLocks noChangeShapeType="1"/>
          </p:cNvSpPr>
          <p:nvPr/>
        </p:nvSpPr>
        <p:spPr bwMode="auto">
          <a:xfrm>
            <a:off x="6858000" y="31242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385" name="Line 25"/>
          <p:cNvSpPr>
            <a:spLocks noChangeShapeType="1"/>
          </p:cNvSpPr>
          <p:nvPr/>
        </p:nvSpPr>
        <p:spPr bwMode="auto">
          <a:xfrm>
            <a:off x="457200" y="1676400"/>
            <a:ext cx="7467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386" name="Line 26"/>
          <p:cNvSpPr>
            <a:spLocks noChangeShapeType="1"/>
          </p:cNvSpPr>
          <p:nvPr/>
        </p:nvSpPr>
        <p:spPr bwMode="auto">
          <a:xfrm>
            <a:off x="2819400" y="609600"/>
            <a:ext cx="0" cy="601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387" name="Line 27"/>
          <p:cNvSpPr>
            <a:spLocks noChangeShapeType="1"/>
          </p:cNvSpPr>
          <p:nvPr/>
        </p:nvSpPr>
        <p:spPr bwMode="auto">
          <a:xfrm>
            <a:off x="5562600" y="6858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p14="http://schemas.microsoft.com/office/powerpoint/2010/main" val="3226429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additive="base">
                                        <p:cTn id="7" dur="500" fill="hold"/>
                                        <p:tgtEl>
                                          <p:spTgt spid="15368"/>
                                        </p:tgtEl>
                                        <p:attrNameLst>
                                          <p:attrName>ppt_x</p:attrName>
                                        </p:attrNameLst>
                                      </p:cBhvr>
                                      <p:tavLst>
                                        <p:tav tm="0">
                                          <p:val>
                                            <p:strVal val="#ppt_x"/>
                                          </p:val>
                                        </p:tav>
                                        <p:tav tm="100000">
                                          <p:val>
                                            <p:strVal val="#ppt_x"/>
                                          </p:val>
                                        </p:tav>
                                      </p:tavLst>
                                    </p:anim>
                                    <p:anim calcmode="lin" valueType="num">
                                      <p:cBhvr additive="base">
                                        <p:cTn id="8" dur="500" fill="hold"/>
                                        <p:tgtEl>
                                          <p:spTgt spid="1536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37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372"/>
                                        </p:tgtEl>
                                        <p:attrNameLst>
                                          <p:attrName>style.visibility</p:attrName>
                                        </p:attrNameLst>
                                      </p:cBhvr>
                                      <p:to>
                                        <p:strVal val="visible"/>
                                      </p:to>
                                    </p:set>
                                    <p:animEffect transition="in" filter="wipe(down)">
                                      <p:cBhvr>
                                        <p:cTn id="17" dur="500"/>
                                        <p:tgtEl>
                                          <p:spTgt spid="153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364"/>
                                        </p:tgtEl>
                                        <p:attrNameLst>
                                          <p:attrName>style.visibility</p:attrName>
                                        </p:attrNameLst>
                                      </p:cBhvr>
                                      <p:to>
                                        <p:strVal val="visible"/>
                                      </p:to>
                                    </p:set>
                                    <p:anim calcmode="lin" valueType="num">
                                      <p:cBhvr additive="base">
                                        <p:cTn id="22" dur="500" fill="hold"/>
                                        <p:tgtEl>
                                          <p:spTgt spid="15364"/>
                                        </p:tgtEl>
                                        <p:attrNameLst>
                                          <p:attrName>ppt_x</p:attrName>
                                        </p:attrNameLst>
                                      </p:cBhvr>
                                      <p:tavLst>
                                        <p:tav tm="0">
                                          <p:val>
                                            <p:strVal val="#ppt_x"/>
                                          </p:val>
                                        </p:tav>
                                        <p:tav tm="100000">
                                          <p:val>
                                            <p:strVal val="#ppt_x"/>
                                          </p:val>
                                        </p:tav>
                                      </p:tavLst>
                                    </p:anim>
                                    <p:anim calcmode="lin" valueType="num">
                                      <p:cBhvr additive="base">
                                        <p:cTn id="23"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5385"/>
                                        </p:tgtEl>
                                        <p:attrNameLst>
                                          <p:attrName>style.visibility</p:attrName>
                                        </p:attrNameLst>
                                      </p:cBhvr>
                                      <p:to>
                                        <p:strVal val="visible"/>
                                      </p:to>
                                    </p:set>
                                    <p:anim calcmode="lin" valueType="num">
                                      <p:cBhvr additive="base">
                                        <p:cTn id="28" dur="500" fill="hold"/>
                                        <p:tgtEl>
                                          <p:spTgt spid="15385"/>
                                        </p:tgtEl>
                                        <p:attrNameLst>
                                          <p:attrName>ppt_x</p:attrName>
                                        </p:attrNameLst>
                                      </p:cBhvr>
                                      <p:tavLst>
                                        <p:tav tm="0">
                                          <p:val>
                                            <p:strVal val="#ppt_x"/>
                                          </p:val>
                                        </p:tav>
                                        <p:tav tm="100000">
                                          <p:val>
                                            <p:strVal val="#ppt_x"/>
                                          </p:val>
                                        </p:tav>
                                      </p:tavLst>
                                    </p:anim>
                                    <p:anim calcmode="lin" valueType="num">
                                      <p:cBhvr additive="base">
                                        <p:cTn id="29" dur="500" fill="hold"/>
                                        <p:tgtEl>
                                          <p:spTgt spid="15385"/>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5386"/>
                                        </p:tgtEl>
                                        <p:attrNameLst>
                                          <p:attrName>style.visibility</p:attrName>
                                        </p:attrNameLst>
                                      </p:cBhvr>
                                      <p:to>
                                        <p:strVal val="visible"/>
                                      </p:to>
                                    </p:set>
                                    <p:anim calcmode="lin" valueType="num">
                                      <p:cBhvr additive="base">
                                        <p:cTn id="34" dur="500" fill="hold"/>
                                        <p:tgtEl>
                                          <p:spTgt spid="15386"/>
                                        </p:tgtEl>
                                        <p:attrNameLst>
                                          <p:attrName>ppt_x</p:attrName>
                                        </p:attrNameLst>
                                      </p:cBhvr>
                                      <p:tavLst>
                                        <p:tav tm="0">
                                          <p:val>
                                            <p:strVal val="#ppt_x"/>
                                          </p:val>
                                        </p:tav>
                                        <p:tav tm="100000">
                                          <p:val>
                                            <p:strVal val="#ppt_x"/>
                                          </p:val>
                                        </p:tav>
                                      </p:tavLst>
                                    </p:anim>
                                    <p:anim calcmode="lin" valueType="num">
                                      <p:cBhvr additive="base">
                                        <p:cTn id="35" dur="500" fill="hold"/>
                                        <p:tgtEl>
                                          <p:spTgt spid="15386"/>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365"/>
                                        </p:tgtEl>
                                        <p:attrNameLst>
                                          <p:attrName>style.visibility</p:attrName>
                                        </p:attrNameLst>
                                      </p:cBhvr>
                                      <p:to>
                                        <p:strVal val="visible"/>
                                      </p:to>
                                    </p:set>
                                    <p:anim calcmode="lin" valueType="num">
                                      <p:cBhvr additive="base">
                                        <p:cTn id="40" dur="500" fill="hold"/>
                                        <p:tgtEl>
                                          <p:spTgt spid="15365"/>
                                        </p:tgtEl>
                                        <p:attrNameLst>
                                          <p:attrName>ppt_x</p:attrName>
                                        </p:attrNameLst>
                                      </p:cBhvr>
                                      <p:tavLst>
                                        <p:tav tm="0">
                                          <p:val>
                                            <p:strVal val="#ppt_x"/>
                                          </p:val>
                                        </p:tav>
                                        <p:tav tm="100000">
                                          <p:val>
                                            <p:strVal val="#ppt_x"/>
                                          </p:val>
                                        </p:tav>
                                      </p:tavLst>
                                    </p:anim>
                                    <p:anim calcmode="lin" valueType="num">
                                      <p:cBhvr additive="base">
                                        <p:cTn id="41"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5387"/>
                                        </p:tgtEl>
                                        <p:attrNameLst>
                                          <p:attrName>style.visibility</p:attrName>
                                        </p:attrNameLst>
                                      </p:cBhvr>
                                      <p:to>
                                        <p:strVal val="visible"/>
                                      </p:to>
                                    </p:set>
                                    <p:anim calcmode="lin" valueType="num">
                                      <p:cBhvr additive="base">
                                        <p:cTn id="46" dur="500" fill="hold"/>
                                        <p:tgtEl>
                                          <p:spTgt spid="15387"/>
                                        </p:tgtEl>
                                        <p:attrNameLst>
                                          <p:attrName>ppt_x</p:attrName>
                                        </p:attrNameLst>
                                      </p:cBhvr>
                                      <p:tavLst>
                                        <p:tav tm="0">
                                          <p:val>
                                            <p:strVal val="#ppt_x"/>
                                          </p:val>
                                        </p:tav>
                                        <p:tav tm="100000">
                                          <p:val>
                                            <p:strVal val="#ppt_x"/>
                                          </p:val>
                                        </p:tav>
                                      </p:tavLst>
                                    </p:anim>
                                    <p:anim calcmode="lin" valueType="num">
                                      <p:cBhvr additive="base">
                                        <p:cTn id="47" dur="500" fill="hold"/>
                                        <p:tgtEl>
                                          <p:spTgt spid="15387"/>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5366"/>
                                        </p:tgtEl>
                                        <p:attrNameLst>
                                          <p:attrName>style.visibility</p:attrName>
                                        </p:attrNameLst>
                                      </p:cBhvr>
                                      <p:to>
                                        <p:strVal val="visible"/>
                                      </p:to>
                                    </p:set>
                                    <p:anim calcmode="lin" valueType="num">
                                      <p:cBhvr additive="base">
                                        <p:cTn id="52" dur="500" fill="hold"/>
                                        <p:tgtEl>
                                          <p:spTgt spid="15366"/>
                                        </p:tgtEl>
                                        <p:attrNameLst>
                                          <p:attrName>ppt_x</p:attrName>
                                        </p:attrNameLst>
                                      </p:cBhvr>
                                      <p:tavLst>
                                        <p:tav tm="0">
                                          <p:val>
                                            <p:strVal val="#ppt_x"/>
                                          </p:val>
                                        </p:tav>
                                        <p:tav tm="100000">
                                          <p:val>
                                            <p:strVal val="#ppt_x"/>
                                          </p:val>
                                        </p:tav>
                                      </p:tavLst>
                                    </p:anim>
                                    <p:anim calcmode="lin" valueType="num">
                                      <p:cBhvr additive="base">
                                        <p:cTn id="53"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5370"/>
                                        </p:tgtEl>
                                        <p:attrNameLst>
                                          <p:attrName>style.visibility</p:attrName>
                                        </p:attrNameLst>
                                      </p:cBhvr>
                                      <p:to>
                                        <p:strVal val="visible"/>
                                      </p:to>
                                    </p:set>
                                    <p:animEffect transition="in" filter="wipe(down)">
                                      <p:cBhvr>
                                        <p:cTn id="58" dur="500"/>
                                        <p:tgtEl>
                                          <p:spTgt spid="1537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537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367"/>
                                        </p:tgtEl>
                                        <p:attrNameLst>
                                          <p:attrName>style.visibility</p:attrName>
                                        </p:attrNameLst>
                                      </p:cBhvr>
                                      <p:to>
                                        <p:strVal val="visible"/>
                                      </p:to>
                                    </p:set>
                                    <p:animEffect transition="in" filter="wipe(down)">
                                      <p:cBhvr>
                                        <p:cTn id="67" dur="500"/>
                                        <p:tgtEl>
                                          <p:spTgt spid="1536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15373"/>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15377"/>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5369"/>
                                        </p:tgtEl>
                                        <p:attrNameLst>
                                          <p:attrName>style.visibility</p:attrName>
                                        </p:attrNameLst>
                                      </p:cBhvr>
                                      <p:to>
                                        <p:strVal val="visible"/>
                                      </p:to>
                                    </p:set>
                                    <p:animEffect transition="in" filter="wipe(down)">
                                      <p:cBhvr>
                                        <p:cTn id="80" dur="500"/>
                                        <p:tgtEl>
                                          <p:spTgt spid="1536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15375"/>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5371"/>
                                        </p:tgtEl>
                                        <p:attrNameLst>
                                          <p:attrName>style.visibility</p:attrName>
                                        </p:attrNameLst>
                                      </p:cBhvr>
                                      <p:to>
                                        <p:strVal val="visible"/>
                                      </p:to>
                                    </p:set>
                                    <p:animEffect transition="in" filter="wipe(down)">
                                      <p:cBhvr>
                                        <p:cTn id="89" dur="500"/>
                                        <p:tgtEl>
                                          <p:spTgt spid="1537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nodeType="clickEffect">
                                  <p:stCondLst>
                                    <p:cond delay="0"/>
                                  </p:stCondLst>
                                  <p:childTnLst>
                                    <p:set>
                                      <p:cBhvr>
                                        <p:cTn id="93" dur="1" fill="hold">
                                          <p:stCondLst>
                                            <p:cond delay="0"/>
                                          </p:stCondLst>
                                        </p:cTn>
                                        <p:tgtEl>
                                          <p:spTgt spid="15380"/>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nodeType="clickEffect">
                                  <p:stCondLst>
                                    <p:cond delay="0"/>
                                  </p:stCondLst>
                                  <p:childTnLst>
                                    <p:set>
                                      <p:cBhvr>
                                        <p:cTn id="97" dur="1" fill="hold">
                                          <p:stCondLst>
                                            <p:cond delay="0"/>
                                          </p:stCondLst>
                                        </p:cTn>
                                        <p:tgtEl>
                                          <p:spTgt spid="15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nimBg="1"/>
      <p:bldP spid="15366" grpId="0" animBg="1"/>
      <p:bldP spid="15367" grpId="0" animBg="1"/>
      <p:bldP spid="15368" grpId="0" animBg="1"/>
      <p:bldP spid="15369" grpId="0" animBg="1"/>
      <p:bldP spid="15370" grpId="0" animBg="1"/>
      <p:bldP spid="15371" grpId="0" animBg="1"/>
      <p:bldP spid="1537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838200"/>
            <a:ext cx="8382000" cy="838200"/>
          </a:xfrm>
        </p:spPr>
        <p:txBody>
          <a:bodyPr/>
          <a:lstStyle/>
          <a:p>
            <a:r>
              <a:rPr lang="en-US" b="1" dirty="0" smtClean="0">
                <a:latin typeface="+mn-lt"/>
                <a:cs typeface="Open Sans" pitchFamily="64" charset="0"/>
              </a:rPr>
              <a:t>Life Span with and Without Mental Disorders</a:t>
            </a:r>
          </a:p>
        </p:txBody>
      </p:sp>
      <p:graphicFrame>
        <p:nvGraphicFramePr>
          <p:cNvPr id="11" name="Content Placeholder 3"/>
          <p:cNvGraphicFramePr>
            <a:graphicFrameLocks noGrp="1"/>
          </p:cNvGraphicFramePr>
          <p:nvPr>
            <p:ph idx="1"/>
            <p:extLst>
              <p:ext uri="{D42A27DB-BD31-4B8C-83A1-F6EECF244321}">
                <p14:modId xmlns:p14="http://schemas.microsoft.com/office/powerpoint/2010/main" val="1736162534"/>
              </p:ext>
            </p:extLst>
          </p:nvPr>
        </p:nvGraphicFramePr>
        <p:xfrm>
          <a:off x="909320" y="1981200"/>
          <a:ext cx="777748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567928" y="5605046"/>
            <a:ext cx="1576072" cy="338554"/>
          </a:xfrm>
          <a:prstGeom prst="rect">
            <a:avLst/>
          </a:prstGeom>
          <a:noFill/>
        </p:spPr>
        <p:txBody>
          <a:bodyPr wrap="none" rtlCol="0">
            <a:spAutoFit/>
          </a:bodyPr>
          <a:lstStyle/>
          <a:p>
            <a:r>
              <a:rPr lang="en-US" sz="1600" i="1" dirty="0" smtClean="0"/>
              <a:t>Ben Druss, MD</a:t>
            </a:r>
            <a:endParaRPr lang="en-US" sz="1600" i="1" dirty="0"/>
          </a:p>
        </p:txBody>
      </p:sp>
    </p:spTree>
    <p:extLst>
      <p:ext uri="{BB962C8B-B14F-4D97-AF65-F5344CB8AC3E}">
        <p14:creationId xmlns:p14="http://schemas.microsoft.com/office/powerpoint/2010/main" val="1265092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20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chart seriesIdx="0" categoryIdx="0" bldStep="ptInSeries"/>
                                            </p:graphicEl>
                                          </p:spTgt>
                                        </p:tgtEl>
                                        <p:attrNameLst>
                                          <p:attrName>style.visibility</p:attrName>
                                        </p:attrNameLst>
                                      </p:cBhvr>
                                      <p:to>
                                        <p:strVal val="visible"/>
                                      </p:to>
                                    </p:set>
                                    <p:animEffect transition="in" filter="fade">
                                      <p:cBhvr>
                                        <p:cTn id="12" dur="2000"/>
                                        <p:tgtEl>
                                          <p:spTgt spid="11">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graphicEl>
                                              <a:chart seriesIdx="0" categoryIdx="1" bldStep="ptInSeries"/>
                                            </p:graphicEl>
                                          </p:spTgt>
                                        </p:tgtEl>
                                        <p:attrNameLst>
                                          <p:attrName>style.visibility</p:attrName>
                                        </p:attrNameLst>
                                      </p:cBhvr>
                                      <p:to>
                                        <p:strVal val="visible"/>
                                      </p:to>
                                    </p:set>
                                    <p:animEffect transition="in" filter="fade">
                                      <p:cBhvr>
                                        <p:cTn id="17" dur="2000"/>
                                        <p:tgtEl>
                                          <p:spTgt spid="11">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graphicEl>
                                              <a:chart seriesIdx="0" categoryIdx="2" bldStep="ptInSeries"/>
                                            </p:graphicEl>
                                          </p:spTgt>
                                        </p:tgtEl>
                                        <p:attrNameLst>
                                          <p:attrName>style.visibility</p:attrName>
                                        </p:attrNameLst>
                                      </p:cBhvr>
                                      <p:to>
                                        <p:strVal val="visible"/>
                                      </p:to>
                                    </p:set>
                                    <p:animEffect transition="in" filter="fade">
                                      <p:cBhvr>
                                        <p:cTn id="22" dur="2000"/>
                                        <p:tgtEl>
                                          <p:spTgt spid="11">
                                            <p:graphicEl>
                                              <a:chart seriesIdx="0" categoryIdx="2"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El"/>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349" y="914400"/>
            <a:ext cx="8305800" cy="685800"/>
          </a:xfrm>
        </p:spPr>
        <p:txBody>
          <a:bodyPr>
            <a:noAutofit/>
          </a:bodyPr>
          <a:lstStyle/>
          <a:p>
            <a:r>
              <a:rPr lang="en-US" dirty="0" smtClean="0"/>
              <a:t>Past Year SMI Among Adults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7301337"/>
              </p:ext>
            </p:extLst>
          </p:nvPr>
        </p:nvGraphicFramePr>
        <p:xfrm>
          <a:off x="761999" y="1568212"/>
          <a:ext cx="7728121" cy="43753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10000" y="5105400"/>
            <a:ext cx="641521" cy="307777"/>
          </a:xfrm>
          <a:prstGeom prst="rect">
            <a:avLst/>
          </a:prstGeom>
          <a:noFill/>
        </p:spPr>
        <p:txBody>
          <a:bodyPr wrap="none" rtlCol="0">
            <a:spAutoFit/>
          </a:bodyPr>
          <a:lstStyle/>
          <a:p>
            <a:r>
              <a:rPr lang="en-US" sz="1400" dirty="0" smtClean="0"/>
              <a:t>18-25</a:t>
            </a:r>
            <a:endParaRPr lang="en-US" sz="1400" dirty="0"/>
          </a:p>
        </p:txBody>
      </p:sp>
      <p:sp>
        <p:nvSpPr>
          <p:cNvPr id="6" name="TextBox 5"/>
          <p:cNvSpPr txBox="1"/>
          <p:nvPr/>
        </p:nvSpPr>
        <p:spPr>
          <a:xfrm>
            <a:off x="4381500" y="5105400"/>
            <a:ext cx="641522" cy="307777"/>
          </a:xfrm>
          <a:prstGeom prst="rect">
            <a:avLst/>
          </a:prstGeom>
          <a:noFill/>
        </p:spPr>
        <p:txBody>
          <a:bodyPr wrap="none" rtlCol="0">
            <a:spAutoFit/>
          </a:bodyPr>
          <a:lstStyle/>
          <a:p>
            <a:r>
              <a:rPr lang="en-US" sz="1400" dirty="0" smtClean="0"/>
              <a:t>26-49</a:t>
            </a:r>
            <a:endParaRPr lang="en-US" sz="1400" dirty="0"/>
          </a:p>
        </p:txBody>
      </p:sp>
      <p:sp>
        <p:nvSpPr>
          <p:cNvPr id="7" name="TextBox 6"/>
          <p:cNvSpPr txBox="1"/>
          <p:nvPr/>
        </p:nvSpPr>
        <p:spPr>
          <a:xfrm>
            <a:off x="5023022" y="5105400"/>
            <a:ext cx="539578" cy="307777"/>
          </a:xfrm>
          <a:prstGeom prst="rect">
            <a:avLst/>
          </a:prstGeom>
          <a:noFill/>
        </p:spPr>
        <p:txBody>
          <a:bodyPr wrap="square" rtlCol="0">
            <a:spAutoFit/>
          </a:bodyPr>
          <a:lstStyle/>
          <a:p>
            <a:r>
              <a:rPr lang="en-US" sz="1400" dirty="0" smtClean="0"/>
              <a:t>50+</a:t>
            </a:r>
            <a:endParaRPr lang="en-US" sz="1400" dirty="0"/>
          </a:p>
        </p:txBody>
      </p:sp>
      <p:sp>
        <p:nvSpPr>
          <p:cNvPr id="8" name="TextBox 7"/>
          <p:cNvSpPr txBox="1"/>
          <p:nvPr/>
        </p:nvSpPr>
        <p:spPr>
          <a:xfrm>
            <a:off x="6172200" y="5105400"/>
            <a:ext cx="582211" cy="307777"/>
          </a:xfrm>
          <a:prstGeom prst="rect">
            <a:avLst/>
          </a:prstGeom>
          <a:noFill/>
        </p:spPr>
        <p:txBody>
          <a:bodyPr wrap="none" rtlCol="0">
            <a:spAutoFit/>
          </a:bodyPr>
          <a:lstStyle/>
          <a:p>
            <a:r>
              <a:rPr lang="en-US" sz="1400" dirty="0" smtClean="0"/>
              <a:t>Male</a:t>
            </a:r>
            <a:endParaRPr lang="en-US" sz="1400" dirty="0"/>
          </a:p>
        </p:txBody>
      </p:sp>
      <p:sp>
        <p:nvSpPr>
          <p:cNvPr id="9" name="TextBox 8"/>
          <p:cNvSpPr txBox="1"/>
          <p:nvPr/>
        </p:nvSpPr>
        <p:spPr>
          <a:xfrm>
            <a:off x="6665777" y="5105400"/>
            <a:ext cx="801823" cy="307777"/>
          </a:xfrm>
          <a:prstGeom prst="rect">
            <a:avLst/>
          </a:prstGeom>
          <a:noFill/>
        </p:spPr>
        <p:txBody>
          <a:bodyPr wrap="none" rtlCol="0">
            <a:spAutoFit/>
          </a:bodyPr>
          <a:lstStyle/>
          <a:p>
            <a:r>
              <a:rPr lang="en-US" sz="1400" dirty="0" smtClean="0"/>
              <a:t>Female</a:t>
            </a:r>
            <a:endParaRPr lang="en-US" sz="1400" dirty="0"/>
          </a:p>
        </p:txBody>
      </p:sp>
      <p:sp>
        <p:nvSpPr>
          <p:cNvPr id="10" name="TextBox 9"/>
          <p:cNvSpPr txBox="1"/>
          <p:nvPr/>
        </p:nvSpPr>
        <p:spPr>
          <a:xfrm>
            <a:off x="1758236" y="5127506"/>
            <a:ext cx="1518364" cy="369332"/>
          </a:xfrm>
          <a:prstGeom prst="rect">
            <a:avLst/>
          </a:prstGeom>
          <a:noFill/>
        </p:spPr>
        <p:txBody>
          <a:bodyPr wrap="none" rtlCol="0">
            <a:spAutoFit/>
          </a:bodyPr>
          <a:lstStyle/>
          <a:p>
            <a:r>
              <a:rPr lang="en-US" sz="1800" b="0" dirty="0" smtClean="0"/>
              <a:t>18 and Older</a:t>
            </a:r>
            <a:endParaRPr lang="en-US" sz="1800" b="0" dirty="0"/>
          </a:p>
        </p:txBody>
      </p:sp>
      <p:sp>
        <p:nvSpPr>
          <p:cNvPr id="11" name="TextBox 10"/>
          <p:cNvSpPr txBox="1"/>
          <p:nvPr/>
        </p:nvSpPr>
        <p:spPr>
          <a:xfrm>
            <a:off x="6846576" y="5638800"/>
            <a:ext cx="2297424" cy="307777"/>
          </a:xfrm>
          <a:prstGeom prst="rect">
            <a:avLst/>
          </a:prstGeom>
          <a:noFill/>
        </p:spPr>
        <p:txBody>
          <a:bodyPr wrap="none" rtlCol="0">
            <a:spAutoFit/>
          </a:bodyPr>
          <a:lstStyle/>
          <a:p>
            <a:r>
              <a:rPr lang="en-US" sz="1400" i="1" dirty="0" smtClean="0"/>
              <a:t>Data courtesy of SAMHSA</a:t>
            </a:r>
            <a:endParaRPr lang="en-US" sz="1400" i="1" dirty="0"/>
          </a:p>
        </p:txBody>
      </p:sp>
    </p:spTree>
    <p:extLst>
      <p:ext uri="{BB962C8B-B14F-4D97-AF65-F5344CB8AC3E}">
        <p14:creationId xmlns:p14="http://schemas.microsoft.com/office/powerpoint/2010/main" val="35066755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990600"/>
            <a:ext cx="8766175" cy="990600"/>
          </a:xfrm>
        </p:spPr>
        <p:txBody>
          <a:bodyPr/>
          <a:lstStyle/>
          <a:p>
            <a:r>
              <a:rPr lang="en-US" dirty="0" smtClean="0">
                <a:latin typeface="Arial Bold" pitchFamily="34" charset="0"/>
                <a:cs typeface="Arial Bold" pitchFamily="34" charset="0"/>
              </a:rPr>
              <a:t>Preventable Causes of Death</a:t>
            </a:r>
          </a:p>
        </p:txBody>
      </p:sp>
      <p:sp>
        <p:nvSpPr>
          <p:cNvPr id="11267" name="Rectangle 3"/>
          <p:cNvSpPr>
            <a:spLocks noChangeArrowheads="1"/>
          </p:cNvSpPr>
          <p:nvPr/>
        </p:nvSpPr>
        <p:spPr bwMode="auto">
          <a:xfrm>
            <a:off x="2819400" y="5635823"/>
            <a:ext cx="6324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400" i="1" dirty="0"/>
              <a:t>N </a:t>
            </a:r>
            <a:r>
              <a:rPr lang="en-US" sz="1400" i="1" dirty="0" err="1"/>
              <a:t>Engl</a:t>
            </a:r>
            <a:r>
              <a:rPr lang="en-US" sz="1400" i="1" dirty="0"/>
              <a:t> J Med. 2007 Sep 20;357(12):1221-8. </a:t>
            </a:r>
          </a:p>
        </p:txBody>
      </p:sp>
      <p:graphicFrame>
        <p:nvGraphicFramePr>
          <p:cNvPr id="5" name="Chart 4"/>
          <p:cNvGraphicFramePr>
            <a:graphicFrameLocks/>
          </p:cNvGraphicFramePr>
          <p:nvPr>
            <p:extLst>
              <p:ext uri="{D42A27DB-BD31-4B8C-83A1-F6EECF244321}">
                <p14:modId xmlns:p14="http://schemas.microsoft.com/office/powerpoint/2010/main" val="219475208"/>
              </p:ext>
            </p:extLst>
          </p:nvPr>
        </p:nvGraphicFramePr>
        <p:xfrm>
          <a:off x="533400" y="1349791"/>
          <a:ext cx="76200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3342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2" dur="500"/>
                                        <p:tgtEl>
                                          <p:spTgt spid="5">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7" dur="500"/>
                                        <p:tgtEl>
                                          <p:spTgt spid="5">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22" dur="500"/>
                                        <p:tgtEl>
                                          <p:spTgt spid="5">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down)">
                                      <p:cBhvr>
                                        <p:cTn id="27" dur="500"/>
                                        <p:tgtEl>
                                          <p:spTgt spid="5">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75640" y="990600"/>
            <a:ext cx="7772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a:lstStyle>
          <a:p>
            <a:r>
              <a:rPr lang="en-US" b="1" kern="0" dirty="0" smtClean="0">
                <a:ea typeface="MS PGothic" pitchFamily="34" charset="-128"/>
                <a:cs typeface="Open Sans" pitchFamily="64" charset="0"/>
              </a:rPr>
              <a:t>Cardiovascular Disease Risk Factors</a:t>
            </a:r>
          </a:p>
        </p:txBody>
      </p:sp>
      <p:graphicFrame>
        <p:nvGraphicFramePr>
          <p:cNvPr id="5" name="Group 3"/>
          <p:cNvGraphicFramePr>
            <a:graphicFrameLocks noGrp="1"/>
          </p:cNvGraphicFramePr>
          <p:nvPr>
            <p:extLst>
              <p:ext uri="{D42A27DB-BD31-4B8C-83A1-F6EECF244321}">
                <p14:modId xmlns:p14="http://schemas.microsoft.com/office/powerpoint/2010/main" val="3193916571"/>
              </p:ext>
            </p:extLst>
          </p:nvPr>
        </p:nvGraphicFramePr>
        <p:xfrm>
          <a:off x="762000" y="1600200"/>
          <a:ext cx="8115967" cy="3578950"/>
        </p:xfrm>
        <a:graphic>
          <a:graphicData uri="http://schemas.openxmlformats.org/drawingml/2006/table">
            <a:tbl>
              <a:tblPr/>
              <a:tblGrid>
                <a:gridCol w="2362200"/>
                <a:gridCol w="228600"/>
                <a:gridCol w="2702300"/>
                <a:gridCol w="208260"/>
                <a:gridCol w="2614607"/>
              </a:tblGrid>
              <a:tr h="3810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mn-lt"/>
                          <a:ea typeface="MS PGothic" pitchFamily="34" charset="-128"/>
                        </a:rPr>
                        <a:t>Modifiable Risk Factors</a:t>
                      </a:r>
                    </a:p>
                  </a:txBody>
                  <a:tcPr marL="91430" marR="914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C000"/>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mn-lt"/>
                          <a:ea typeface="MS PGothic" pitchFamily="34" charset="-128"/>
                        </a:rPr>
                        <a:t>Estimated Prevalence and Relative Risk (RR)</a:t>
                      </a: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55394">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000000"/>
                          </a:solidFill>
                          <a:effectLst/>
                          <a:latin typeface="+mn-lt"/>
                          <a:ea typeface="MS PGothic" pitchFamily="34" charset="-128"/>
                        </a:rPr>
                        <a:t>Schizophrenia</a:t>
                      </a: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chemeClr val="bg2">
                        <a:lumMod val="40000"/>
                        <a:lumOff val="6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rgbClr val="000000"/>
                          </a:solidFill>
                          <a:effectLst/>
                          <a:latin typeface="+mn-lt"/>
                          <a:ea typeface="MS PGothic" pitchFamily="34" charset="-128"/>
                        </a:rPr>
                        <a:t>Bipolar Disorder</a:t>
                      </a: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FFFFCC"/>
                    </a:solidFill>
                  </a:tcPr>
                </a:tc>
                <a:tc hMerge="1">
                  <a:txBody>
                    <a:bodyPr/>
                    <a:lstStyle/>
                    <a:p>
                      <a:endParaRPr lang="en-US"/>
                    </a:p>
                  </a:txBody>
                  <a:tcPr/>
                </a:tc>
              </a:tr>
              <a:tr h="521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Obesity</a:t>
                      </a:r>
                    </a:p>
                  </a:txBody>
                  <a:tcPr marL="91430" marR="914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30000" dirty="0" smtClean="0">
                        <a:ln>
                          <a:noFill/>
                        </a:ln>
                        <a:solidFill>
                          <a:srgbClr val="000000"/>
                        </a:solidFill>
                        <a:effectLst/>
                        <a:latin typeface="+mn-lt"/>
                        <a:ea typeface="MS PGothic" pitchFamily="34" charset="-128"/>
                      </a:endParaRP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45–55%, 1.5-2X RR</a:t>
                      </a:r>
                      <a:r>
                        <a:rPr kumimoji="0" lang="en-US" sz="1600" b="0" i="0" u="none" strike="noStrike" cap="none" normalizeH="0" baseline="30000" dirty="0" smtClean="0">
                          <a:ln>
                            <a:noFill/>
                          </a:ln>
                          <a:solidFill>
                            <a:srgbClr val="000000"/>
                          </a:solidFill>
                          <a:effectLst/>
                          <a:latin typeface="+mn-lt"/>
                          <a:ea typeface="MS PGothic" pitchFamily="34" charset="-128"/>
                        </a:rPr>
                        <a:t>1</a:t>
                      </a: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30000" smtClean="0">
                        <a:ln>
                          <a:noFill/>
                        </a:ln>
                        <a:solidFill>
                          <a:srgbClr val="000000"/>
                        </a:solidFill>
                        <a:effectLst/>
                        <a:latin typeface="+mn-lt"/>
                        <a:ea typeface="MS PGothic" pitchFamily="34" charset="-128"/>
                      </a:endParaRP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26%</a:t>
                      </a:r>
                      <a:r>
                        <a:rPr kumimoji="0" lang="en-US" sz="1600" b="0" i="0" u="none" strike="noStrike" cap="none" normalizeH="0" baseline="30000" dirty="0" smtClean="0">
                          <a:ln>
                            <a:noFill/>
                          </a:ln>
                          <a:solidFill>
                            <a:srgbClr val="000000"/>
                          </a:solidFill>
                          <a:effectLst/>
                          <a:latin typeface="+mn-lt"/>
                          <a:ea typeface="MS PGothic" pitchFamily="34" charset="-128"/>
                        </a:rPr>
                        <a:t>5</a:t>
                      </a: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r>
              <a:tr h="521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Smoking </a:t>
                      </a:r>
                    </a:p>
                  </a:txBody>
                  <a:tcPr marL="91430" marR="914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50–80%, 2-3X RR</a:t>
                      </a:r>
                      <a:r>
                        <a:rPr kumimoji="0" lang="en-US" sz="1600" b="0" i="0" u="none" strike="noStrike" cap="none" normalizeH="0" baseline="30000" dirty="0" smtClean="0">
                          <a:ln>
                            <a:noFill/>
                          </a:ln>
                          <a:solidFill>
                            <a:srgbClr val="000000"/>
                          </a:solidFill>
                          <a:effectLst/>
                          <a:latin typeface="+mn-lt"/>
                          <a:ea typeface="MS PGothic" pitchFamily="34" charset="-128"/>
                        </a:rPr>
                        <a:t>2</a:t>
                      </a: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55%</a:t>
                      </a:r>
                      <a:r>
                        <a:rPr kumimoji="0" lang="en-US" sz="1600" b="0" i="0" u="none" strike="noStrike" cap="none" normalizeH="0" baseline="30000" dirty="0" smtClean="0">
                          <a:ln>
                            <a:noFill/>
                          </a:ln>
                          <a:solidFill>
                            <a:srgbClr val="000000"/>
                          </a:solidFill>
                          <a:effectLst/>
                          <a:latin typeface="+mn-lt"/>
                          <a:ea typeface="MS PGothic" pitchFamily="34" charset="-128"/>
                        </a:rPr>
                        <a:t>6</a:t>
                      </a: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r>
              <a:tr h="521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Diabetes</a:t>
                      </a:r>
                    </a:p>
                  </a:txBody>
                  <a:tcPr marL="91430" marR="914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10–14%, 2X RR</a:t>
                      </a:r>
                      <a:r>
                        <a:rPr kumimoji="0" lang="en-US" sz="1600" b="0" i="0" u="none" strike="noStrike" cap="none" normalizeH="0" baseline="30000" dirty="0" smtClean="0">
                          <a:ln>
                            <a:noFill/>
                          </a:ln>
                          <a:solidFill>
                            <a:srgbClr val="000000"/>
                          </a:solidFill>
                          <a:effectLst/>
                          <a:latin typeface="+mn-lt"/>
                          <a:ea typeface="MS PGothic" pitchFamily="34" charset="-128"/>
                        </a:rPr>
                        <a:t>3</a:t>
                      </a: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10%</a:t>
                      </a:r>
                      <a:r>
                        <a:rPr kumimoji="0" lang="en-US" sz="1600" b="0" i="0" u="none" strike="noStrike" cap="none" normalizeH="0" baseline="30000" dirty="0" smtClean="0">
                          <a:ln>
                            <a:noFill/>
                          </a:ln>
                          <a:solidFill>
                            <a:srgbClr val="000000"/>
                          </a:solidFill>
                          <a:effectLst/>
                          <a:latin typeface="+mn-lt"/>
                          <a:ea typeface="MS PGothic" pitchFamily="34" charset="-128"/>
                        </a:rPr>
                        <a:t>7</a:t>
                      </a:r>
                      <a:endParaRPr kumimoji="0" lang="en-US" sz="1600" b="0" i="0" u="none" strike="noStrike" cap="none" normalizeH="0" baseline="0" dirty="0" smtClean="0">
                        <a:ln>
                          <a:noFill/>
                        </a:ln>
                        <a:solidFill>
                          <a:srgbClr val="000000"/>
                        </a:solidFill>
                        <a:effectLst/>
                        <a:latin typeface="+mn-lt"/>
                        <a:ea typeface="MS PGothic" pitchFamily="34" charset="-128"/>
                      </a:endParaRP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r>
              <a:tr h="521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Hypertension</a:t>
                      </a:r>
                    </a:p>
                  </a:txBody>
                  <a:tcPr marL="91430" marR="914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≥18%</a:t>
                      </a:r>
                      <a:r>
                        <a:rPr kumimoji="0" lang="en-US" sz="1600" b="0" i="0" u="none" strike="noStrike" cap="none" normalizeH="0" baseline="30000" dirty="0" smtClean="0">
                          <a:ln>
                            <a:noFill/>
                          </a:ln>
                          <a:solidFill>
                            <a:srgbClr val="000000"/>
                          </a:solidFill>
                          <a:effectLst/>
                          <a:latin typeface="+mn-lt"/>
                          <a:ea typeface="MS PGothic" pitchFamily="34" charset="-128"/>
                        </a:rPr>
                        <a:t>4</a:t>
                      </a: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15%</a:t>
                      </a:r>
                      <a:r>
                        <a:rPr kumimoji="0" lang="en-US" sz="1600" b="0" i="0" u="none" strike="noStrike" cap="none" normalizeH="0" baseline="30000" dirty="0" smtClean="0">
                          <a:ln>
                            <a:noFill/>
                          </a:ln>
                          <a:solidFill>
                            <a:srgbClr val="000000"/>
                          </a:solidFill>
                          <a:effectLst/>
                          <a:latin typeface="+mn-lt"/>
                          <a:ea typeface="MS PGothic" pitchFamily="34" charset="-128"/>
                        </a:rPr>
                        <a:t>5</a:t>
                      </a: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r>
              <a:tr h="378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Dyslipidemia</a:t>
                      </a:r>
                    </a:p>
                  </a:txBody>
                  <a:tcPr marL="91430" marR="914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c vMerge="1">
                  <a:txBody>
                    <a:bodyPr/>
                    <a:lstStyle/>
                    <a:p>
                      <a:endParaRPr lang="en-US"/>
                    </a:p>
                  </a:txBody>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Up to 5X RR</a:t>
                      </a:r>
                      <a:r>
                        <a:rPr kumimoji="0" lang="en-US" sz="1600" b="0" i="0" u="none" strike="noStrike" cap="none" normalizeH="0" baseline="30000" dirty="0" smtClean="0">
                          <a:ln>
                            <a:noFill/>
                          </a:ln>
                          <a:solidFill>
                            <a:srgbClr val="000000"/>
                          </a:solidFill>
                          <a:effectLst/>
                          <a:latin typeface="+mn-lt"/>
                          <a:ea typeface="MS PGothic" pitchFamily="34" charset="-128"/>
                        </a:rPr>
                        <a:t>8</a:t>
                      </a: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42%</a:t>
                      </a: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r>
              <a:tr h="378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Metabolic syndrome</a:t>
                      </a:r>
                    </a:p>
                  </a:txBody>
                  <a:tcPr marL="91430" marR="9143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30000" dirty="0" smtClean="0">
                        <a:ln>
                          <a:noFill/>
                        </a:ln>
                        <a:solidFill>
                          <a:srgbClr val="000000"/>
                        </a:solidFill>
                        <a:effectLst/>
                        <a:latin typeface="+mn-lt"/>
                        <a:ea typeface="MS PGothic" pitchFamily="34" charset="-128"/>
                      </a:endParaRP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400" b="0" i="0" u="none" strike="noStrike" cap="none" normalizeH="0" baseline="30000" dirty="0" smtClean="0">
                          <a:ln>
                            <a:noFill/>
                          </a:ln>
                          <a:solidFill>
                            <a:srgbClr val="000000"/>
                          </a:solidFill>
                          <a:effectLst/>
                          <a:latin typeface="+mn-lt"/>
                          <a:ea typeface="MS PGothic" pitchFamily="34" charset="-128"/>
                        </a:rPr>
                        <a:t>43%</a:t>
                      </a:r>
                    </a:p>
                  </a:txBody>
                  <a:tcPr marL="91430" marR="91430"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30000" smtClean="0">
                        <a:ln>
                          <a:noFill/>
                        </a:ln>
                        <a:solidFill>
                          <a:srgbClr val="000000"/>
                        </a:solidFill>
                        <a:effectLst/>
                        <a:latin typeface="+mn-lt"/>
                        <a:ea typeface="MS PGothic" pitchFamily="34" charset="-128"/>
                      </a:endParaRP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MS PGothic" pitchFamily="34" charset="-128"/>
                        </a:rPr>
                        <a:t>37%</a:t>
                      </a:r>
                    </a:p>
                  </a:txBody>
                  <a:tcPr marL="91430" marR="91430"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5"/>
                    </a:solidFill>
                  </a:tcPr>
                </a:tc>
              </a:tr>
            </a:tbl>
          </a:graphicData>
        </a:graphic>
      </p:graphicFrame>
      <p:sp>
        <p:nvSpPr>
          <p:cNvPr id="6" name="Text Box 49"/>
          <p:cNvSpPr txBox="1">
            <a:spLocks noChangeArrowheads="1"/>
          </p:cNvSpPr>
          <p:nvPr/>
        </p:nvSpPr>
        <p:spPr bwMode="auto">
          <a:xfrm>
            <a:off x="762000" y="5257800"/>
            <a:ext cx="63347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Aft>
                <a:spcPct val="25000"/>
              </a:spcAft>
            </a:pPr>
            <a:r>
              <a:rPr lang="en-US" sz="800" b="1" dirty="0">
                <a:latin typeface="Arial Narrow" pitchFamily="34" charset="0"/>
                <a:ea typeface="MS PGothic" pitchFamily="34" charset="-128"/>
              </a:rPr>
              <a:t>1. Davidson S, et al. </a:t>
            </a:r>
            <a:r>
              <a:rPr lang="en-US" sz="800" b="1" i="1" dirty="0" err="1">
                <a:latin typeface="Arial Narrow" pitchFamily="34" charset="0"/>
                <a:ea typeface="MS PGothic" pitchFamily="34" charset="-128"/>
              </a:rPr>
              <a:t>Aust</a:t>
            </a:r>
            <a:r>
              <a:rPr lang="en-US" sz="800" b="1" i="1" dirty="0">
                <a:latin typeface="Arial Narrow" pitchFamily="34" charset="0"/>
                <a:ea typeface="MS PGothic" pitchFamily="34" charset="-128"/>
              </a:rPr>
              <a:t> N Z J Psychiatry</a:t>
            </a:r>
            <a:r>
              <a:rPr lang="en-US" sz="800" b="1" dirty="0">
                <a:latin typeface="Arial Narrow" pitchFamily="34" charset="0"/>
                <a:ea typeface="MS PGothic" pitchFamily="34" charset="-128"/>
              </a:rPr>
              <a:t>. 2001;35:196-202. 2. Allison DB, et al. </a:t>
            </a:r>
            <a:r>
              <a:rPr lang="en-US" sz="800" b="1" i="1" dirty="0">
                <a:latin typeface="Arial Narrow" pitchFamily="34" charset="0"/>
                <a:ea typeface="MS PGothic" pitchFamily="34" charset="-128"/>
              </a:rPr>
              <a:t>J </a:t>
            </a:r>
            <a:r>
              <a:rPr lang="en-US" sz="800" b="1" i="1" dirty="0" err="1">
                <a:latin typeface="Arial Narrow" pitchFamily="34" charset="0"/>
                <a:ea typeface="MS PGothic" pitchFamily="34" charset="-128"/>
              </a:rPr>
              <a:t>Clin</a:t>
            </a:r>
            <a:r>
              <a:rPr lang="en-US" sz="800" b="1" i="1" dirty="0">
                <a:latin typeface="Arial Narrow" pitchFamily="34" charset="0"/>
                <a:ea typeface="MS PGothic" pitchFamily="34" charset="-128"/>
              </a:rPr>
              <a:t> Psychiatry</a:t>
            </a:r>
            <a:r>
              <a:rPr lang="en-US" sz="800" b="1" dirty="0">
                <a:latin typeface="Arial Narrow" pitchFamily="34" charset="0"/>
                <a:ea typeface="MS PGothic" pitchFamily="34" charset="-128"/>
              </a:rPr>
              <a:t>. 1999; 60:215-220. </a:t>
            </a:r>
            <a:br>
              <a:rPr lang="en-US" sz="800" b="1" dirty="0">
                <a:latin typeface="Arial Narrow" pitchFamily="34" charset="0"/>
                <a:ea typeface="MS PGothic" pitchFamily="34" charset="-128"/>
              </a:rPr>
            </a:br>
            <a:r>
              <a:rPr lang="en-US" sz="800" b="1" dirty="0">
                <a:latin typeface="Arial Narrow" pitchFamily="34" charset="0"/>
                <a:ea typeface="MS PGothic" pitchFamily="34" charset="-128"/>
              </a:rPr>
              <a:t>3. Dixon L, et al. </a:t>
            </a:r>
            <a:r>
              <a:rPr lang="en-US" sz="800" b="1" i="1" dirty="0">
                <a:latin typeface="Arial Narrow" pitchFamily="34" charset="0"/>
                <a:ea typeface="MS PGothic" pitchFamily="34" charset="-128"/>
              </a:rPr>
              <a:t>J </a:t>
            </a:r>
            <a:r>
              <a:rPr lang="en-US" sz="800" b="1" i="1" dirty="0" err="1">
                <a:latin typeface="Arial Narrow" pitchFamily="34" charset="0"/>
                <a:ea typeface="MS PGothic" pitchFamily="34" charset="-128"/>
              </a:rPr>
              <a:t>Nerv</a:t>
            </a:r>
            <a:r>
              <a:rPr lang="en-US" sz="800" b="1" i="1" dirty="0">
                <a:latin typeface="Arial Narrow" pitchFamily="34" charset="0"/>
                <a:ea typeface="MS PGothic" pitchFamily="34" charset="-128"/>
              </a:rPr>
              <a:t> </a:t>
            </a:r>
            <a:r>
              <a:rPr lang="en-US" sz="800" b="1" i="1" dirty="0" err="1">
                <a:latin typeface="Arial Narrow" pitchFamily="34" charset="0"/>
                <a:ea typeface="MS PGothic" pitchFamily="34" charset="-128"/>
              </a:rPr>
              <a:t>Ment</a:t>
            </a:r>
            <a:r>
              <a:rPr lang="en-US" sz="800" b="1" i="1" dirty="0">
                <a:latin typeface="Arial Narrow" pitchFamily="34" charset="0"/>
                <a:ea typeface="MS PGothic" pitchFamily="34" charset="-128"/>
              </a:rPr>
              <a:t> Dis</a:t>
            </a:r>
            <a:r>
              <a:rPr lang="en-US" sz="800" b="1" dirty="0">
                <a:latin typeface="Arial Narrow" pitchFamily="34" charset="0"/>
                <a:ea typeface="MS PGothic" pitchFamily="34" charset="-128"/>
              </a:rPr>
              <a:t>. 1999;187:496-502. 4. </a:t>
            </a:r>
            <a:r>
              <a:rPr lang="en-US" sz="800" b="1" dirty="0" err="1">
                <a:latin typeface="Arial Narrow" pitchFamily="34" charset="0"/>
                <a:ea typeface="MS PGothic" pitchFamily="34" charset="-128"/>
              </a:rPr>
              <a:t>Herran</a:t>
            </a:r>
            <a:r>
              <a:rPr lang="en-US" sz="800" b="1" dirty="0">
                <a:latin typeface="Arial Narrow" pitchFamily="34" charset="0"/>
                <a:ea typeface="MS PGothic" pitchFamily="34" charset="-128"/>
              </a:rPr>
              <a:t> A, et al. </a:t>
            </a:r>
            <a:r>
              <a:rPr lang="en-US" sz="800" b="1" i="1" dirty="0" err="1">
                <a:latin typeface="Arial Narrow" pitchFamily="34" charset="0"/>
                <a:ea typeface="MS PGothic" pitchFamily="34" charset="-128"/>
              </a:rPr>
              <a:t>Schizophr</a:t>
            </a:r>
            <a:r>
              <a:rPr lang="en-US" sz="800" b="1" i="1" dirty="0">
                <a:latin typeface="Arial Narrow" pitchFamily="34" charset="0"/>
                <a:ea typeface="MS PGothic" pitchFamily="34" charset="-128"/>
              </a:rPr>
              <a:t> Res</a:t>
            </a:r>
            <a:r>
              <a:rPr lang="en-US" sz="800" b="1" dirty="0">
                <a:latin typeface="Arial Narrow" pitchFamily="34" charset="0"/>
                <a:ea typeface="MS PGothic" pitchFamily="34" charset="-128"/>
              </a:rPr>
              <a:t>. 2000;41:373-381. </a:t>
            </a:r>
            <a:br>
              <a:rPr lang="en-US" sz="800" b="1" dirty="0">
                <a:latin typeface="Arial Narrow" pitchFamily="34" charset="0"/>
                <a:ea typeface="MS PGothic" pitchFamily="34" charset="-128"/>
              </a:rPr>
            </a:br>
            <a:r>
              <a:rPr lang="en-US" sz="800" b="1" dirty="0">
                <a:latin typeface="Arial Narrow" pitchFamily="34" charset="0"/>
                <a:ea typeface="MS PGothic" pitchFamily="34" charset="-128"/>
              </a:rPr>
              <a:t>5. </a:t>
            </a:r>
            <a:r>
              <a:rPr lang="en-US" sz="800" b="1" dirty="0" err="1">
                <a:latin typeface="Arial Narrow" pitchFamily="34" charset="0"/>
                <a:ea typeface="MS PGothic" pitchFamily="34" charset="-128"/>
              </a:rPr>
              <a:t>MeElroy</a:t>
            </a:r>
            <a:r>
              <a:rPr lang="en-US" sz="800" b="1" dirty="0">
                <a:latin typeface="Arial Narrow" pitchFamily="34" charset="0"/>
                <a:ea typeface="MS PGothic" pitchFamily="34" charset="-128"/>
              </a:rPr>
              <a:t> SL, et al. </a:t>
            </a:r>
            <a:r>
              <a:rPr lang="en-US" sz="800" b="1" i="1" dirty="0">
                <a:latin typeface="Arial Narrow" pitchFamily="34" charset="0"/>
                <a:ea typeface="MS PGothic" pitchFamily="34" charset="-128"/>
              </a:rPr>
              <a:t>J </a:t>
            </a:r>
            <a:r>
              <a:rPr lang="en-US" sz="800" b="1" i="1" dirty="0" err="1">
                <a:latin typeface="Arial Narrow" pitchFamily="34" charset="0"/>
                <a:ea typeface="MS PGothic" pitchFamily="34" charset="-128"/>
              </a:rPr>
              <a:t>Clin</a:t>
            </a:r>
            <a:r>
              <a:rPr lang="en-US" sz="800" b="1" i="1" dirty="0">
                <a:latin typeface="Arial Narrow" pitchFamily="34" charset="0"/>
                <a:ea typeface="MS PGothic" pitchFamily="34" charset="-128"/>
              </a:rPr>
              <a:t> Psychiatry</a:t>
            </a:r>
            <a:r>
              <a:rPr lang="en-US" sz="800" b="1" dirty="0">
                <a:latin typeface="Arial Narrow" pitchFamily="34" charset="0"/>
                <a:ea typeface="MS PGothic" pitchFamily="34" charset="-128"/>
              </a:rPr>
              <a:t>. 2002;63:207-213. 6. </a:t>
            </a:r>
            <a:r>
              <a:rPr lang="en-US" sz="800" b="1" dirty="0" err="1">
                <a:latin typeface="Arial Narrow" pitchFamily="34" charset="0"/>
                <a:ea typeface="MS PGothic" pitchFamily="34" charset="-128"/>
              </a:rPr>
              <a:t>Ucok</a:t>
            </a:r>
            <a:r>
              <a:rPr lang="en-US" sz="800" b="1" dirty="0">
                <a:latin typeface="Arial Narrow" pitchFamily="34" charset="0"/>
                <a:ea typeface="MS PGothic" pitchFamily="34" charset="-128"/>
              </a:rPr>
              <a:t> A, et al. Psychiatry </a:t>
            </a:r>
            <a:r>
              <a:rPr lang="en-US" sz="800" b="1" dirty="0" err="1">
                <a:latin typeface="Arial Narrow" pitchFamily="34" charset="0"/>
                <a:ea typeface="MS PGothic" pitchFamily="34" charset="-128"/>
              </a:rPr>
              <a:t>Clin</a:t>
            </a:r>
            <a:r>
              <a:rPr lang="en-US" sz="800" b="1" dirty="0">
                <a:latin typeface="Arial Narrow" pitchFamily="34" charset="0"/>
                <a:ea typeface="MS PGothic" pitchFamily="34" charset="-128"/>
              </a:rPr>
              <a:t> </a:t>
            </a:r>
            <a:r>
              <a:rPr lang="en-US" sz="800" b="1" dirty="0" err="1">
                <a:latin typeface="Arial Narrow" pitchFamily="34" charset="0"/>
                <a:ea typeface="MS PGothic" pitchFamily="34" charset="-128"/>
              </a:rPr>
              <a:t>Neurosci</a:t>
            </a:r>
            <a:r>
              <a:rPr lang="en-US" sz="800" b="1" dirty="0">
                <a:latin typeface="Arial Narrow" pitchFamily="34" charset="0"/>
                <a:ea typeface="MS PGothic" pitchFamily="34" charset="-128"/>
              </a:rPr>
              <a:t>. 2004;58:434-437. </a:t>
            </a:r>
            <a:br>
              <a:rPr lang="en-US" sz="800" b="1" dirty="0">
                <a:latin typeface="Arial Narrow" pitchFamily="34" charset="0"/>
                <a:ea typeface="MS PGothic" pitchFamily="34" charset="-128"/>
              </a:rPr>
            </a:br>
            <a:r>
              <a:rPr lang="en-US" sz="800" b="1" dirty="0">
                <a:latin typeface="Arial Narrow" pitchFamily="34" charset="0"/>
                <a:ea typeface="MS PGothic" pitchFamily="34" charset="-128"/>
              </a:rPr>
              <a:t>7. Cassidy F, et al. </a:t>
            </a:r>
            <a:r>
              <a:rPr lang="en-US" sz="800" b="1" i="1" dirty="0">
                <a:latin typeface="Arial Narrow" pitchFamily="34" charset="0"/>
                <a:ea typeface="MS PGothic" pitchFamily="34" charset="-128"/>
              </a:rPr>
              <a:t>Am J Psychiatry</a:t>
            </a:r>
            <a:r>
              <a:rPr lang="en-US" sz="800" b="1" dirty="0">
                <a:latin typeface="Arial Narrow" pitchFamily="34" charset="0"/>
                <a:ea typeface="MS PGothic" pitchFamily="34" charset="-128"/>
              </a:rPr>
              <a:t>. 1999;156:1417-1420. 8. </a:t>
            </a:r>
            <a:r>
              <a:rPr lang="en-US" sz="800" b="1" dirty="0" err="1">
                <a:latin typeface="Arial Narrow" pitchFamily="34" charset="0"/>
                <a:ea typeface="MS PGothic" pitchFamily="34" charset="-128"/>
              </a:rPr>
              <a:t>Allebeck</a:t>
            </a:r>
            <a:r>
              <a:rPr lang="en-US" sz="800" b="1" dirty="0">
                <a:latin typeface="Arial Narrow" pitchFamily="34" charset="0"/>
                <a:ea typeface="MS PGothic" pitchFamily="34" charset="-128"/>
              </a:rPr>
              <a:t>. </a:t>
            </a:r>
            <a:r>
              <a:rPr lang="en-US" sz="800" b="1" dirty="0" err="1">
                <a:latin typeface="Arial Narrow" pitchFamily="34" charset="0"/>
                <a:ea typeface="MS PGothic" pitchFamily="34" charset="-128"/>
              </a:rPr>
              <a:t>Schizophr</a:t>
            </a:r>
            <a:r>
              <a:rPr lang="en-US" sz="800" b="1" dirty="0">
                <a:latin typeface="Arial Narrow" pitchFamily="34" charset="0"/>
                <a:ea typeface="MS PGothic" pitchFamily="34" charset="-128"/>
              </a:rPr>
              <a:t> Bull. </a:t>
            </a:r>
            <a:r>
              <a:rPr lang="en-US" sz="800" b="1" dirty="0" smtClean="0">
                <a:latin typeface="Arial Narrow" pitchFamily="34" charset="0"/>
                <a:ea typeface="MS PGothic" pitchFamily="34" charset="-128"/>
              </a:rPr>
              <a:t>1999;15(1)81-89. 9. </a:t>
            </a:r>
            <a:r>
              <a:rPr lang="en-US" sz="800" b="1" dirty="0" err="1" smtClean="0">
                <a:latin typeface="Arial Narrow" pitchFamily="34" charset="0"/>
                <a:ea typeface="MS PGothic" pitchFamily="34" charset="-128"/>
              </a:rPr>
              <a:t>VanCampfort</a:t>
            </a:r>
            <a:r>
              <a:rPr lang="en-US" sz="800" b="1" dirty="0" smtClean="0">
                <a:solidFill>
                  <a:schemeClr val="bg1"/>
                </a:solidFill>
                <a:latin typeface="Arial Narrow" pitchFamily="34" charset="0"/>
                <a:ea typeface="MS PGothic" pitchFamily="34" charset="-128"/>
              </a:rPr>
              <a:t>, AJP, 2013</a:t>
            </a:r>
            <a:endParaRPr lang="en-US" sz="800" b="1" dirty="0">
              <a:solidFill>
                <a:schemeClr val="bg1"/>
              </a:solidFill>
              <a:latin typeface="Arial Narrow" pitchFamily="34" charset="0"/>
              <a:ea typeface="MS PGothic" pitchFamily="34" charset="-128"/>
            </a:endParaRPr>
          </a:p>
        </p:txBody>
      </p:sp>
    </p:spTree>
    <p:extLst>
      <p:ext uri="{BB962C8B-B14F-4D97-AF65-F5344CB8AC3E}">
        <p14:creationId xmlns:p14="http://schemas.microsoft.com/office/powerpoint/2010/main" val="1904425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248" y="990600"/>
            <a:ext cx="8001000" cy="685800"/>
          </a:xfrm>
        </p:spPr>
        <p:txBody>
          <a:bodyPr/>
          <a:lstStyle/>
          <a:p>
            <a:r>
              <a:rPr lang="en-US" dirty="0" smtClean="0"/>
              <a:t>Cumulative Effect of Many Problems</a:t>
            </a:r>
            <a:endParaRPr lang="en-US" dirty="0"/>
          </a:p>
        </p:txBody>
      </p:sp>
      <p:pic>
        <p:nvPicPr>
          <p:cNvPr id="277506" name="Picture 2" descr="C:\Documents and Settings\annar22\Local Settings\Temporary Internet Files\Content.IE5\3ZUYJ2GO\MC900232742[1].wmf"/>
          <p:cNvPicPr>
            <a:picLocks noGrp="1" noChangeAspect="1" noChangeArrowheads="1"/>
          </p:cNvPicPr>
          <p:nvPr>
            <p:ph idx="1"/>
          </p:nvPr>
        </p:nvPicPr>
        <p:blipFill>
          <a:blip r:embed="rId3" cstate="print"/>
          <a:stretch>
            <a:fillRect/>
          </a:stretch>
        </p:blipFill>
        <p:spPr bwMode="auto">
          <a:xfrm>
            <a:off x="3880146" y="3828939"/>
            <a:ext cx="1643204" cy="1789568"/>
          </a:xfrm>
          <a:prstGeom prst="rect">
            <a:avLst/>
          </a:prstGeom>
          <a:noFill/>
        </p:spPr>
      </p:pic>
      <p:sp>
        <p:nvSpPr>
          <p:cNvPr id="16" name="TextBox 15"/>
          <p:cNvSpPr txBox="1"/>
          <p:nvPr/>
        </p:nvSpPr>
        <p:spPr>
          <a:xfrm>
            <a:off x="4534242" y="5178624"/>
            <a:ext cx="1524000" cy="584775"/>
          </a:xfrm>
          <a:prstGeom prst="rect">
            <a:avLst/>
          </a:prstGeom>
          <a:noFill/>
        </p:spPr>
        <p:txBody>
          <a:bodyPr wrap="square" rtlCol="0">
            <a:spAutoFit/>
          </a:bodyPr>
          <a:lstStyle/>
          <a:p>
            <a:pPr algn="ctr"/>
            <a:r>
              <a:rPr lang="en-US" sz="1600" dirty="0" smtClean="0"/>
              <a:t>Medication/</a:t>
            </a:r>
          </a:p>
          <a:p>
            <a:pPr algn="ctr"/>
            <a:r>
              <a:rPr lang="en-US" sz="1600" dirty="0" err="1" smtClean="0"/>
              <a:t>Polypharmacy</a:t>
            </a:r>
            <a:endParaRPr lang="en-US" sz="1600" dirty="0"/>
          </a:p>
        </p:txBody>
      </p:sp>
      <p:pic>
        <p:nvPicPr>
          <p:cNvPr id="277509" name="Picture 5" descr="C:\Documents and Settings\annar22\Local Settings\Temporary Internet Files\Content.IE5\3ZUYJ2GO\MC900055414[1].wmf"/>
          <p:cNvPicPr>
            <a:picLocks noChangeAspect="1" noChangeArrowheads="1"/>
          </p:cNvPicPr>
          <p:nvPr/>
        </p:nvPicPr>
        <p:blipFill>
          <a:blip r:embed="rId4" cstate="print"/>
          <a:srcRect/>
          <a:stretch>
            <a:fillRect/>
          </a:stretch>
        </p:blipFill>
        <p:spPr bwMode="auto">
          <a:xfrm>
            <a:off x="3810000" y="1813668"/>
            <a:ext cx="1143000" cy="1332131"/>
          </a:xfrm>
          <a:prstGeom prst="rect">
            <a:avLst/>
          </a:prstGeom>
          <a:noFill/>
        </p:spPr>
      </p:pic>
      <p:pic>
        <p:nvPicPr>
          <p:cNvPr id="277516" name="Picture 12" descr="C:\Documents and Settings\annar22\Local Settings\Temporary Internet Files\Content.IE5\84BZZDDM\MP900341943[1].jpg"/>
          <p:cNvPicPr>
            <a:picLocks noChangeAspect="1" noChangeArrowheads="1"/>
          </p:cNvPicPr>
          <p:nvPr/>
        </p:nvPicPr>
        <p:blipFill>
          <a:blip r:embed="rId5" cstate="print"/>
          <a:srcRect/>
          <a:stretch>
            <a:fillRect/>
          </a:stretch>
        </p:blipFill>
        <p:spPr bwMode="auto">
          <a:xfrm>
            <a:off x="6495301" y="1904999"/>
            <a:ext cx="2021882" cy="1313765"/>
          </a:xfrm>
          <a:prstGeom prst="rect">
            <a:avLst/>
          </a:prstGeom>
          <a:noFill/>
        </p:spPr>
      </p:pic>
      <p:pic>
        <p:nvPicPr>
          <p:cNvPr id="277507" name="Picture 3" descr="C:\Documents and Settings\annar22\Local Settings\Temporary Internet Files\Content.IE5\W3XTW3ZX\MC900290955[1].wmf"/>
          <p:cNvPicPr>
            <a:picLocks noChangeAspect="1" noChangeArrowheads="1"/>
          </p:cNvPicPr>
          <p:nvPr/>
        </p:nvPicPr>
        <p:blipFill>
          <a:blip r:embed="rId6" cstate="print"/>
          <a:srcRect/>
          <a:stretch>
            <a:fillRect/>
          </a:stretch>
        </p:blipFill>
        <p:spPr bwMode="auto">
          <a:xfrm rot="920621">
            <a:off x="931644" y="1696719"/>
            <a:ext cx="1606550" cy="1066909"/>
          </a:xfrm>
          <a:prstGeom prst="rect">
            <a:avLst/>
          </a:prstGeom>
          <a:noFill/>
        </p:spPr>
      </p:pic>
      <p:sp>
        <p:nvSpPr>
          <p:cNvPr id="17" name="TextBox 16"/>
          <p:cNvSpPr txBox="1"/>
          <p:nvPr/>
        </p:nvSpPr>
        <p:spPr>
          <a:xfrm>
            <a:off x="651953" y="2956560"/>
            <a:ext cx="2226892" cy="830997"/>
          </a:xfrm>
          <a:prstGeom prst="rect">
            <a:avLst/>
          </a:prstGeom>
          <a:noFill/>
        </p:spPr>
        <p:txBody>
          <a:bodyPr wrap="none" rtlCol="0">
            <a:spAutoFit/>
          </a:bodyPr>
          <a:lstStyle/>
          <a:p>
            <a:pPr algn="ctr"/>
            <a:r>
              <a:rPr lang="en-US" sz="1600" dirty="0" smtClean="0"/>
              <a:t>Modifiable risk factors:</a:t>
            </a:r>
          </a:p>
          <a:p>
            <a:pPr algn="ctr"/>
            <a:r>
              <a:rPr lang="en-US" sz="1600" dirty="0" smtClean="0"/>
              <a:t>Smoking, weight </a:t>
            </a:r>
          </a:p>
          <a:p>
            <a:pPr algn="ctr"/>
            <a:r>
              <a:rPr lang="en-US" sz="1600" dirty="0" smtClean="0"/>
              <a:t>and inactivity</a:t>
            </a:r>
            <a:endParaRPr lang="en-US" sz="1600" dirty="0"/>
          </a:p>
        </p:txBody>
      </p:sp>
      <p:sp>
        <p:nvSpPr>
          <p:cNvPr id="18" name="TextBox 17"/>
          <p:cNvSpPr txBox="1"/>
          <p:nvPr/>
        </p:nvSpPr>
        <p:spPr>
          <a:xfrm>
            <a:off x="6695762" y="3352800"/>
            <a:ext cx="1620957" cy="584775"/>
          </a:xfrm>
          <a:prstGeom prst="rect">
            <a:avLst/>
          </a:prstGeom>
          <a:noFill/>
        </p:spPr>
        <p:txBody>
          <a:bodyPr wrap="none" rtlCol="0">
            <a:spAutoFit/>
          </a:bodyPr>
          <a:lstStyle/>
          <a:p>
            <a:pPr algn="ctr"/>
            <a:r>
              <a:rPr lang="en-US" sz="1600" dirty="0" smtClean="0"/>
              <a:t>Unemployment/</a:t>
            </a:r>
          </a:p>
          <a:p>
            <a:pPr algn="ctr"/>
            <a:r>
              <a:rPr lang="en-US" sz="1600" dirty="0" smtClean="0"/>
              <a:t>poverty</a:t>
            </a:r>
            <a:endParaRPr lang="en-US" sz="1600" dirty="0"/>
          </a:p>
        </p:txBody>
      </p:sp>
      <p:sp>
        <p:nvSpPr>
          <p:cNvPr id="19" name="TextBox 18"/>
          <p:cNvSpPr txBox="1"/>
          <p:nvPr/>
        </p:nvSpPr>
        <p:spPr>
          <a:xfrm>
            <a:off x="1075423" y="5132458"/>
            <a:ext cx="1965086" cy="584775"/>
          </a:xfrm>
          <a:prstGeom prst="rect">
            <a:avLst/>
          </a:prstGeom>
          <a:noFill/>
        </p:spPr>
        <p:txBody>
          <a:bodyPr wrap="square" rtlCol="0">
            <a:spAutoFit/>
          </a:bodyPr>
          <a:lstStyle/>
          <a:p>
            <a:pPr algn="ctr"/>
            <a:r>
              <a:rPr lang="en-US" sz="1600" dirty="0" smtClean="0"/>
              <a:t>Lack of access</a:t>
            </a:r>
          </a:p>
          <a:p>
            <a:pPr algn="ctr"/>
            <a:r>
              <a:rPr lang="en-US" sz="1600" dirty="0" smtClean="0"/>
              <a:t>to care</a:t>
            </a:r>
            <a:endParaRPr lang="en-US" sz="1600" dirty="0"/>
          </a:p>
        </p:txBody>
      </p:sp>
      <p:sp>
        <p:nvSpPr>
          <p:cNvPr id="20" name="TextBox 19"/>
          <p:cNvSpPr txBox="1"/>
          <p:nvPr/>
        </p:nvSpPr>
        <p:spPr>
          <a:xfrm>
            <a:off x="3345255" y="3228924"/>
            <a:ext cx="2712987" cy="584775"/>
          </a:xfrm>
          <a:prstGeom prst="rect">
            <a:avLst/>
          </a:prstGeom>
          <a:noFill/>
        </p:spPr>
        <p:txBody>
          <a:bodyPr wrap="none" rtlCol="0">
            <a:spAutoFit/>
          </a:bodyPr>
          <a:lstStyle/>
          <a:p>
            <a:r>
              <a:rPr lang="en-US" sz="1600" dirty="0" smtClean="0"/>
              <a:t>Social isolation/Vulnerability</a:t>
            </a:r>
          </a:p>
          <a:p>
            <a:pPr algn="ctr"/>
            <a:r>
              <a:rPr lang="en-US" sz="1600" dirty="0" smtClean="0"/>
              <a:t>Violence</a:t>
            </a:r>
            <a:endParaRPr lang="en-US" sz="1600" dirty="0"/>
          </a:p>
        </p:txBody>
      </p:sp>
      <p:sp>
        <p:nvSpPr>
          <p:cNvPr id="21" name="TextBox 20"/>
          <p:cNvSpPr txBox="1"/>
          <p:nvPr/>
        </p:nvSpPr>
        <p:spPr>
          <a:xfrm>
            <a:off x="6210807" y="5132458"/>
            <a:ext cx="2590869" cy="338554"/>
          </a:xfrm>
          <a:prstGeom prst="rect">
            <a:avLst/>
          </a:prstGeom>
          <a:noFill/>
        </p:spPr>
        <p:txBody>
          <a:bodyPr wrap="square" rtlCol="0">
            <a:spAutoFit/>
          </a:bodyPr>
          <a:lstStyle/>
          <a:p>
            <a:pPr algn="ctr"/>
            <a:r>
              <a:rPr lang="en-US" sz="1600" dirty="0" smtClean="0"/>
              <a:t>Separate silos of care </a:t>
            </a:r>
            <a:endParaRPr lang="en-US" sz="1600" dirty="0"/>
          </a:p>
        </p:txBody>
      </p:sp>
      <p:pic>
        <p:nvPicPr>
          <p:cNvPr id="277524" name="Picture 20" descr="C:\Documents and Settings\annar22\Local Settings\Temporary Internet Files\Content.IE5\77CDFVBJ\MC900391010[1].wmf"/>
          <p:cNvPicPr>
            <a:picLocks noChangeAspect="1" noChangeArrowheads="1"/>
          </p:cNvPicPr>
          <p:nvPr/>
        </p:nvPicPr>
        <p:blipFill>
          <a:blip r:embed="rId7" cstate="print"/>
          <a:srcRect/>
          <a:stretch>
            <a:fillRect/>
          </a:stretch>
        </p:blipFill>
        <p:spPr bwMode="auto">
          <a:xfrm>
            <a:off x="6698312" y="4191001"/>
            <a:ext cx="1394469" cy="1007238"/>
          </a:xfrm>
          <a:prstGeom prst="rect">
            <a:avLst/>
          </a:prstGeom>
          <a:noFill/>
        </p:spPr>
      </p:pic>
      <p:pic>
        <p:nvPicPr>
          <p:cNvPr id="236546" name="Picture 2" descr="C:\Documents and Settings\annar22\Local Settings\Temporary Internet Files\Content.IE5\84BZZDDM\MP900390562[1].jpg"/>
          <p:cNvPicPr>
            <a:picLocks noChangeAspect="1" noChangeArrowheads="1"/>
          </p:cNvPicPr>
          <p:nvPr/>
        </p:nvPicPr>
        <p:blipFill>
          <a:blip r:embed="rId8" cstate="print"/>
          <a:srcRect/>
          <a:stretch>
            <a:fillRect/>
          </a:stretch>
        </p:blipFill>
        <p:spPr bwMode="auto">
          <a:xfrm>
            <a:off x="1160953" y="4108804"/>
            <a:ext cx="1821308" cy="1023654"/>
          </a:xfrm>
          <a:prstGeom prst="rect">
            <a:avLst/>
          </a:prstGeom>
          <a:noFill/>
        </p:spPr>
      </p:pic>
    </p:spTree>
    <p:extLst>
      <p:ext uri="{BB962C8B-B14F-4D97-AF65-F5344CB8AC3E}">
        <p14:creationId xmlns:p14="http://schemas.microsoft.com/office/powerpoint/2010/main" val="14621364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990600"/>
            <a:ext cx="8001000" cy="838200"/>
          </a:xfrm>
        </p:spPr>
        <p:txBody>
          <a:bodyPr/>
          <a:lstStyle/>
          <a:p>
            <a:pPr eaLnBrk="1" hangingPunct="1"/>
            <a:r>
              <a:rPr lang="en-US" dirty="0" smtClean="0">
                <a:ea typeface="ＭＳ Ｐゴシック" charset="0"/>
                <a:cs typeface="ＭＳ Ｐゴシック" charset="0"/>
              </a:rPr>
              <a:t>Rates of Non-treatment</a:t>
            </a:r>
            <a:endParaRPr lang="en-US" dirty="0">
              <a:ea typeface="ＭＳ Ｐゴシック" charset="0"/>
              <a:cs typeface="ＭＳ Ｐゴシック" charset="0"/>
            </a:endParaRPr>
          </a:p>
        </p:txBody>
      </p:sp>
      <p:pic>
        <p:nvPicPr>
          <p:cNvPr id="5" name="Content Placeholder 4" descr="TEMP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68" t="16323" b="29120"/>
          <a:stretch/>
        </p:blipFill>
        <p:spPr>
          <a:xfrm>
            <a:off x="838200" y="1752600"/>
            <a:ext cx="8081143" cy="3428999"/>
          </a:xfrm>
          <a:solidFill>
            <a:schemeClr val="bg2">
              <a:lumMod val="20000"/>
              <a:lumOff val="80000"/>
            </a:schemeClr>
          </a:solidFill>
        </p:spPr>
      </p:pic>
      <p:sp>
        <p:nvSpPr>
          <p:cNvPr id="6" name="Footer Placeholder 4"/>
          <p:cNvSpPr txBox="1">
            <a:spLocks/>
          </p:cNvSpPr>
          <p:nvPr/>
        </p:nvSpPr>
        <p:spPr>
          <a:xfrm>
            <a:off x="5105400" y="5577840"/>
            <a:ext cx="41148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a:lstStyle>
          <a:p>
            <a:pPr>
              <a:defRPr/>
            </a:pPr>
            <a:r>
              <a:rPr lang="en-US" sz="1400" i="1" dirty="0" err="1" smtClean="0">
                <a:latin typeface="+mn-lt"/>
              </a:rPr>
              <a:t>Nasralla</a:t>
            </a:r>
            <a:r>
              <a:rPr lang="en-US" sz="1400" i="1" dirty="0" smtClean="0">
                <a:latin typeface="+mn-lt"/>
              </a:rPr>
              <a:t>, et al Schizophrenia Research 2006(86)</a:t>
            </a:r>
            <a:endParaRPr lang="en-US" sz="1400" i="1" dirty="0">
              <a:latin typeface="+mn-lt"/>
            </a:endParaRPr>
          </a:p>
        </p:txBody>
      </p:sp>
    </p:spTree>
    <p:extLst>
      <p:ext uri="{BB962C8B-B14F-4D97-AF65-F5344CB8AC3E}">
        <p14:creationId xmlns:p14="http://schemas.microsoft.com/office/powerpoint/2010/main" val="2716567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28040"/>
            <a:ext cx="8001000" cy="838200"/>
          </a:xfrm>
        </p:spPr>
        <p:txBody>
          <a:bodyPr/>
          <a:lstStyle/>
          <a:p>
            <a:r>
              <a:rPr lang="en-US" sz="2800" b="1" dirty="0"/>
              <a:t>Cigarette Smoking Among Persons With Schizophrenia or Bipolar </a:t>
            </a:r>
            <a:r>
              <a:rPr lang="en-US" sz="2800" b="1" dirty="0" smtClean="0"/>
              <a:t>Disorder</a:t>
            </a:r>
            <a:endParaRPr lang="en-US" sz="2800" dirty="0"/>
          </a:p>
        </p:txBody>
      </p:sp>
      <p:sp>
        <p:nvSpPr>
          <p:cNvPr id="8" name="Text Placeholder 2"/>
          <p:cNvSpPr txBox="1">
            <a:spLocks/>
          </p:cNvSpPr>
          <p:nvPr/>
        </p:nvSpPr>
        <p:spPr bwMode="auto">
          <a:xfrm>
            <a:off x="533400" y="8382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endParaRPr lang="en-US" sz="2000" b="1" dirty="0"/>
          </a:p>
        </p:txBody>
      </p:sp>
      <p:sp>
        <p:nvSpPr>
          <p:cNvPr id="10" name="Text Placeholder 2"/>
          <p:cNvSpPr txBox="1">
            <a:spLocks/>
          </p:cNvSpPr>
          <p:nvPr/>
        </p:nvSpPr>
        <p:spPr bwMode="auto">
          <a:xfrm>
            <a:off x="5486400" y="5715000"/>
            <a:ext cx="3657600" cy="22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800" b="1" dirty="0"/>
              <a:t>Psychiatric Services. 2013;64(1):44-50. doi:10.1176/appi.ps.201200143</a:t>
            </a:r>
          </a:p>
        </p:txBody>
      </p:sp>
      <p:sp>
        <p:nvSpPr>
          <p:cNvPr id="12" name="Text Placeholder 2"/>
          <p:cNvSpPr txBox="1">
            <a:spLocks/>
          </p:cNvSpPr>
          <p:nvPr/>
        </p:nvSpPr>
        <p:spPr bwMode="auto">
          <a:xfrm>
            <a:off x="609600" y="5029199"/>
            <a:ext cx="8153400" cy="60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000" dirty="0" smtClean="0"/>
              <a:t>Data </a:t>
            </a:r>
            <a:r>
              <a:rPr lang="en-US" sz="1000" dirty="0"/>
              <a:t>are not shown for the bipolar disorder sample prior to 2007 or for the control group (no psychiatric illness) for 2004 because N&lt;10 for each of these years for these groups. Number of persons in each of the other groups, by year, follows. For schizophrenia: 1999, 15; 2000, 21; 2001, 10; 2002, 27; 2003, 34; 2004, 15; 2005, 48; 2006, 21; 2007, 26; 2008, 49; 2009, 77; 2010, 41; 2011, 37. For bipolar disorder: 2007, 15; 2008, 14; 2009, 20; 2010, 30; 2011, 33. For the no-disorder control group: 2002, 71; 2003, 28; 2005, 66; 2006, 35; 2007, 45; 2008, 64; 2009, 61; 2010, 35; 2011, 39</a:t>
            </a:r>
            <a:r>
              <a:rPr lang="en-US" sz="1000" b="1" dirty="0"/>
              <a:t>
</a:t>
            </a:r>
          </a:p>
        </p:txBody>
      </p:sp>
      <p:pic>
        <p:nvPicPr>
          <p:cNvPr id="15" name="Picture 1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6400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414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990600"/>
            <a:ext cx="8001000" cy="838200"/>
          </a:xfrm>
        </p:spPr>
        <p:txBody>
          <a:bodyPr/>
          <a:lstStyle/>
          <a:p>
            <a:r>
              <a:rPr lang="en-US" dirty="0" smtClean="0"/>
              <a:t>History of SMI Nomenclature</a:t>
            </a:r>
            <a:endParaRPr lang="en-US" dirty="0"/>
          </a:p>
        </p:txBody>
      </p:sp>
      <p:sp>
        <p:nvSpPr>
          <p:cNvPr id="6" name="Content Placeholder 5"/>
          <p:cNvSpPr>
            <a:spLocks noGrp="1"/>
          </p:cNvSpPr>
          <p:nvPr>
            <p:ph idx="1"/>
          </p:nvPr>
        </p:nvSpPr>
        <p:spPr>
          <a:xfrm>
            <a:off x="685800" y="1905000"/>
            <a:ext cx="8001000" cy="3581400"/>
          </a:xfrm>
        </p:spPr>
        <p:txBody>
          <a:bodyPr/>
          <a:lstStyle/>
          <a:p>
            <a:pPr>
              <a:buFont typeface="Arial" panose="020B0604020202020204" pitchFamily="34" charset="0"/>
              <a:buChar char="•"/>
            </a:pPr>
            <a:r>
              <a:rPr lang="en-US" dirty="0"/>
              <a:t>In 1993, at the request of the </a:t>
            </a:r>
            <a:r>
              <a:rPr lang="en-US" dirty="0" smtClean="0"/>
              <a:t>Senate, </a:t>
            </a:r>
            <a:r>
              <a:rPr lang="en-US" dirty="0"/>
              <a:t>the National Advisory Mental Health </a:t>
            </a:r>
            <a:r>
              <a:rPr lang="en-US" dirty="0" smtClean="0"/>
              <a:t>Council enumerated </a:t>
            </a:r>
            <a:r>
              <a:rPr lang="en-US" dirty="0"/>
              <a:t>and operationalized </a:t>
            </a:r>
            <a:r>
              <a:rPr lang="en-US" dirty="0" smtClean="0"/>
              <a:t>“severe mental disorders.” They were published in the </a:t>
            </a:r>
            <a:r>
              <a:rPr lang="en-US" i="1" dirty="0" smtClean="0"/>
              <a:t>American Journal of Psychiatry</a:t>
            </a:r>
            <a:r>
              <a:rPr lang="en-US" dirty="0" smtClean="0"/>
              <a:t>. </a:t>
            </a:r>
          </a:p>
          <a:p>
            <a:pPr>
              <a:buFont typeface="Arial" panose="020B0604020202020204" pitchFamily="34" charset="0"/>
              <a:buChar char="•"/>
            </a:pPr>
            <a:r>
              <a:rPr lang="en-US" dirty="0" smtClean="0"/>
              <a:t>Includes schizophrenia, schizoaffective disorders, bipolar disorder, autism, and </a:t>
            </a:r>
            <a:r>
              <a:rPr lang="en-US" u="sng" dirty="0" smtClean="0"/>
              <a:t>severe</a:t>
            </a:r>
            <a:r>
              <a:rPr lang="en-US" dirty="0" smtClean="0"/>
              <a:t> forms of depression, panic disorder, and obsessive-compulsive disorder. </a:t>
            </a:r>
            <a:r>
              <a:rPr lang="en-US" i="1" dirty="0" smtClean="0"/>
              <a:t>	</a:t>
            </a:r>
            <a:endParaRPr lang="en-US" dirty="0"/>
          </a:p>
        </p:txBody>
      </p:sp>
      <p:sp>
        <p:nvSpPr>
          <p:cNvPr id="2" name="Rectangle 1"/>
          <p:cNvSpPr/>
          <p:nvPr/>
        </p:nvSpPr>
        <p:spPr>
          <a:xfrm>
            <a:off x="7086600" y="5486400"/>
            <a:ext cx="1941750" cy="369332"/>
          </a:xfrm>
          <a:prstGeom prst="rect">
            <a:avLst/>
          </a:prstGeom>
        </p:spPr>
        <p:txBody>
          <a:bodyPr wrap="none">
            <a:spAutoFit/>
          </a:bodyPr>
          <a:lstStyle/>
          <a:p>
            <a:r>
              <a:rPr lang="en-US" sz="1800" i="1" dirty="0"/>
              <a:t>Fuller Torrey, MD</a:t>
            </a:r>
          </a:p>
        </p:txBody>
      </p:sp>
    </p:spTree>
    <p:extLst>
      <p:ext uri="{BB962C8B-B14F-4D97-AF65-F5344CB8AC3E}">
        <p14:creationId xmlns:p14="http://schemas.microsoft.com/office/powerpoint/2010/main" val="326592153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001000" cy="685800"/>
          </a:xfrm>
        </p:spPr>
        <p:txBody>
          <a:bodyPr>
            <a:noAutofit/>
          </a:bodyPr>
          <a:lstStyle/>
          <a:p>
            <a:r>
              <a:rPr lang="en-US" dirty="0" smtClean="0"/>
              <a:t>Definition: Serious Mental Illness (SMI)</a:t>
            </a:r>
            <a:endParaRPr lang="en-US" dirty="0"/>
          </a:p>
        </p:txBody>
      </p:sp>
      <p:sp>
        <p:nvSpPr>
          <p:cNvPr id="3" name="Content Placeholder 2"/>
          <p:cNvSpPr>
            <a:spLocks noGrp="1"/>
          </p:cNvSpPr>
          <p:nvPr>
            <p:ph idx="1"/>
          </p:nvPr>
        </p:nvSpPr>
        <p:spPr>
          <a:xfrm>
            <a:off x="762000" y="1905000"/>
            <a:ext cx="8153400" cy="3505200"/>
          </a:xfrm>
        </p:spPr>
        <p:txBody>
          <a:bodyPr/>
          <a:lstStyle/>
          <a:p>
            <a:pPr>
              <a:buFont typeface="Arial" panose="020B0604020202020204" pitchFamily="34" charset="0"/>
              <a:buChar char="•"/>
            </a:pPr>
            <a:r>
              <a:rPr lang="en-US" dirty="0" smtClean="0"/>
              <a:t>A </a:t>
            </a:r>
            <a:r>
              <a:rPr lang="en-US" dirty="0" smtClean="0">
                <a:solidFill>
                  <a:srgbClr val="FF0000"/>
                </a:solidFill>
              </a:rPr>
              <a:t>mental, behavioral, or emotional disorder </a:t>
            </a:r>
            <a:r>
              <a:rPr lang="en-US" dirty="0" smtClean="0"/>
              <a:t>(excluding substance use and developmental disorders)</a:t>
            </a:r>
          </a:p>
          <a:p>
            <a:pPr>
              <a:buFont typeface="Arial" panose="020B0604020202020204" pitchFamily="34" charset="0"/>
              <a:buChar char="•"/>
            </a:pPr>
            <a:r>
              <a:rPr lang="en-US" dirty="0" smtClean="0">
                <a:solidFill>
                  <a:srgbClr val="FF0000"/>
                </a:solidFill>
              </a:rPr>
              <a:t>Functional disability </a:t>
            </a:r>
            <a:r>
              <a:rPr lang="en-US" dirty="0" smtClean="0"/>
              <a:t>in areas of social and occupational functioning</a:t>
            </a:r>
          </a:p>
          <a:p>
            <a:pPr>
              <a:buFont typeface="Arial" panose="020B0604020202020204" pitchFamily="34" charset="0"/>
              <a:buChar char="•"/>
            </a:pPr>
            <a:r>
              <a:rPr lang="en-US" dirty="0" smtClean="0">
                <a:solidFill>
                  <a:srgbClr val="FF0000"/>
                </a:solidFill>
              </a:rPr>
              <a:t>Functional impairment</a:t>
            </a:r>
            <a:r>
              <a:rPr lang="en-US" dirty="0" smtClean="0"/>
              <a:t> that substantially interferes with or limits one or more major life activities – GAF </a:t>
            </a:r>
            <a:r>
              <a:rPr lang="en-US" u="sng" dirty="0" smtClean="0"/>
              <a:t>&lt;</a:t>
            </a:r>
            <a:r>
              <a:rPr lang="en-US" dirty="0" smtClean="0"/>
              <a:t>50</a:t>
            </a:r>
            <a:br>
              <a:rPr lang="en-US" dirty="0" smtClean="0"/>
            </a:br>
            <a:endParaRPr lang="en-US" dirty="0" smtClean="0"/>
          </a:p>
          <a:p>
            <a:r>
              <a:rPr lang="en-US" b="1" dirty="0" smtClean="0"/>
              <a:t>1:20 of general US population has an SMI (vs. 1:5 for all mental illnesses)</a:t>
            </a:r>
            <a:endParaRPr lang="en-US" b="1" dirty="0"/>
          </a:p>
        </p:txBody>
      </p:sp>
      <p:sp>
        <p:nvSpPr>
          <p:cNvPr id="4" name="TextBox 3"/>
          <p:cNvSpPr txBox="1"/>
          <p:nvPr/>
        </p:nvSpPr>
        <p:spPr>
          <a:xfrm>
            <a:off x="7010400" y="5501620"/>
            <a:ext cx="2057400" cy="369332"/>
          </a:xfrm>
          <a:prstGeom prst="rect">
            <a:avLst/>
          </a:prstGeom>
          <a:noFill/>
        </p:spPr>
        <p:txBody>
          <a:bodyPr wrap="square" rtlCol="0">
            <a:spAutoFit/>
          </a:bodyPr>
          <a:lstStyle/>
          <a:p>
            <a:pPr algn="r"/>
            <a:r>
              <a:rPr lang="en-US" sz="1600" b="0" i="1" dirty="0" smtClean="0"/>
              <a:t>SAMHSA</a:t>
            </a:r>
            <a:r>
              <a:rPr lang="en-US" sz="1800" b="0" dirty="0" smtClean="0"/>
              <a:t> </a:t>
            </a:r>
            <a:endParaRPr lang="en-US" sz="1800" b="0" dirty="0"/>
          </a:p>
        </p:txBody>
      </p:sp>
    </p:spTree>
    <p:extLst>
      <p:ext uri="{BB962C8B-B14F-4D97-AF65-F5344CB8AC3E}">
        <p14:creationId xmlns:p14="http://schemas.microsoft.com/office/powerpoint/2010/main" val="27097687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sz="4000" smtClean="0">
                <a:cs typeface="+mj-cs"/>
              </a:rPr>
              <a:t>Cultural belief systems can be divided into:</a:t>
            </a:r>
          </a:p>
        </p:txBody>
      </p:sp>
      <p:sp>
        <p:nvSpPr>
          <p:cNvPr id="7171" name="Rectangle 3"/>
          <p:cNvSpPr>
            <a:spLocks noGrp="1" noChangeArrowheads="1"/>
          </p:cNvSpPr>
          <p:nvPr>
            <p:ph type="body" idx="1"/>
          </p:nvPr>
        </p:nvSpPr>
        <p:spPr/>
        <p:txBody>
          <a:bodyPr/>
          <a:lstStyle/>
          <a:p>
            <a:pPr eaLnBrk="1" hangingPunct="1">
              <a:defRPr/>
            </a:pPr>
            <a:r>
              <a:rPr lang="en-US" smtClean="0">
                <a:cs typeface="+mn-cs"/>
              </a:rPr>
              <a:t>Western vs. non-Western</a:t>
            </a:r>
          </a:p>
          <a:p>
            <a:pPr lvl="1" eaLnBrk="1" hangingPunct="1">
              <a:defRPr/>
            </a:pPr>
            <a:r>
              <a:rPr lang="en-US" smtClean="0"/>
              <a:t>Individualistic orientation:  places high value on personal autonomy</a:t>
            </a:r>
          </a:p>
          <a:p>
            <a:pPr lvl="1" eaLnBrk="1" hangingPunct="1">
              <a:defRPr/>
            </a:pPr>
            <a:r>
              <a:rPr lang="en-US" smtClean="0"/>
              <a:t>Collectivist orientation:  places high value on interdependence</a:t>
            </a:r>
          </a:p>
          <a:p>
            <a:pPr eaLnBrk="1" hangingPunct="1">
              <a:defRPr/>
            </a:pPr>
            <a:r>
              <a:rPr lang="en-US" smtClean="0">
                <a:cs typeface="+mn-cs"/>
              </a:rPr>
              <a:t>Modern vs. traditional</a:t>
            </a:r>
          </a:p>
        </p:txBody>
      </p:sp>
    </p:spTree>
    <p:extLst>
      <p:ext uri="{BB962C8B-B14F-4D97-AF65-F5344CB8AC3E}">
        <p14:creationId xmlns:p14="http://schemas.microsoft.com/office/powerpoint/2010/main" val="222105999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620000" cy="838200"/>
          </a:xfrm>
        </p:spPr>
        <p:txBody>
          <a:bodyPr>
            <a:noAutofit/>
          </a:bodyPr>
          <a:lstStyle/>
          <a:p>
            <a:r>
              <a:rPr lang="en-US" dirty="0" smtClean="0"/>
              <a:t>Global Assessment</a:t>
            </a:r>
            <a:r>
              <a:rPr lang="en-US" dirty="0"/>
              <a:t> </a:t>
            </a:r>
            <a:r>
              <a:rPr lang="en-US" dirty="0" smtClean="0"/>
              <a:t>of Functioning (GAF) Score</a:t>
            </a:r>
            <a:endParaRPr lang="en-US" dirty="0"/>
          </a:p>
        </p:txBody>
      </p:sp>
      <p:sp>
        <p:nvSpPr>
          <p:cNvPr id="3" name="Content Placeholder 2"/>
          <p:cNvSpPr>
            <a:spLocks noGrp="1"/>
          </p:cNvSpPr>
          <p:nvPr>
            <p:ph idx="1"/>
          </p:nvPr>
        </p:nvSpPr>
        <p:spPr>
          <a:xfrm>
            <a:off x="762000" y="1905000"/>
            <a:ext cx="8229600" cy="3948499"/>
          </a:xfrm>
        </p:spPr>
        <p:txBody>
          <a:bodyPr>
            <a:noAutofit/>
          </a:bodyPr>
          <a:lstStyle/>
          <a:p>
            <a:r>
              <a:rPr lang="en-US" sz="1400" b="1" dirty="0" smtClean="0"/>
              <a:t>61 – 100  </a:t>
            </a:r>
            <a:r>
              <a:rPr lang="en-US" sz="1400" b="1" dirty="0"/>
              <a:t>No symptoms</a:t>
            </a:r>
            <a:r>
              <a:rPr lang="en-US" sz="1400" dirty="0"/>
              <a:t>. Superior functioning </a:t>
            </a:r>
            <a:r>
              <a:rPr lang="en-US" sz="1400" b="1" dirty="0"/>
              <a:t>in a wide range of </a:t>
            </a:r>
            <a:r>
              <a:rPr lang="en-US" sz="1400" b="1" dirty="0" smtClean="0"/>
              <a:t>activities</a:t>
            </a:r>
            <a:r>
              <a:rPr lang="en-US" sz="1400" b="1" dirty="0"/>
              <a:t> </a:t>
            </a:r>
            <a:r>
              <a:rPr lang="en-US" sz="1400" b="1" dirty="0" smtClean="0"/>
              <a:t>- Mild </a:t>
            </a:r>
            <a:r>
              <a:rPr lang="en-US" sz="1400" b="1" dirty="0"/>
              <a:t>symptoms (e.g., depressed mood and mild insomnia) OR some difficulty in social, occupational, or </a:t>
            </a:r>
            <a:r>
              <a:rPr lang="en-US" sz="1400" b="1" dirty="0" smtClean="0"/>
              <a:t>school</a:t>
            </a:r>
            <a:r>
              <a:rPr lang="en-US" sz="1400" dirty="0" smtClean="0"/>
              <a:t>. </a:t>
            </a:r>
            <a:endParaRPr lang="en-US" sz="1400" dirty="0"/>
          </a:p>
          <a:p>
            <a:r>
              <a:rPr lang="en-US" sz="1400" b="1" dirty="0">
                <a:solidFill>
                  <a:srgbClr val="C00000"/>
                </a:solidFill>
              </a:rPr>
              <a:t>51 - 60 Moderate symptoms </a:t>
            </a:r>
            <a:r>
              <a:rPr lang="en-US" sz="1400" dirty="0"/>
              <a:t>(e.g., flat affect and circumstantial speech, occasional panic attacks) OR moderate difficulty in social, occupational, or school </a:t>
            </a:r>
            <a:r>
              <a:rPr lang="en-US" sz="1400" dirty="0" smtClean="0"/>
              <a:t>functioning</a:t>
            </a:r>
            <a:endParaRPr lang="en-US" sz="1400" dirty="0"/>
          </a:p>
          <a:p>
            <a:r>
              <a:rPr lang="en-US" sz="1400" b="1" dirty="0">
                <a:solidFill>
                  <a:srgbClr val="C00000"/>
                </a:solidFill>
              </a:rPr>
              <a:t>41 - 50 Serious symptoms </a:t>
            </a:r>
            <a:r>
              <a:rPr lang="en-US" sz="1400" dirty="0"/>
              <a:t>(e.g., suicidal ideation, severe obsessional </a:t>
            </a:r>
            <a:r>
              <a:rPr lang="en-US" sz="1400" dirty="0" smtClean="0"/>
              <a:t>rituals) </a:t>
            </a:r>
            <a:r>
              <a:rPr lang="en-US" sz="1400" dirty="0"/>
              <a:t>OR any serious impairment in social, occupational, or school functioning </a:t>
            </a:r>
          </a:p>
          <a:p>
            <a:r>
              <a:rPr lang="en-US" sz="1400" b="1" dirty="0">
                <a:solidFill>
                  <a:srgbClr val="C00000"/>
                </a:solidFill>
              </a:rPr>
              <a:t>31 - 40 Some impairment in reality testing or communication </a:t>
            </a:r>
            <a:r>
              <a:rPr lang="en-US" sz="1400" dirty="0"/>
              <a:t>(e.g., speech is at times illogical, </a:t>
            </a:r>
            <a:r>
              <a:rPr lang="en-US" sz="1400" dirty="0" smtClean="0"/>
              <a:t> </a:t>
            </a:r>
            <a:r>
              <a:rPr lang="en-US" sz="1400" dirty="0"/>
              <a:t>or irrelevant) OR major impairment in several </a:t>
            </a:r>
            <a:r>
              <a:rPr lang="en-US" sz="1400" dirty="0" smtClean="0"/>
              <a:t>areas</a:t>
            </a:r>
          </a:p>
          <a:p>
            <a:r>
              <a:rPr lang="en-US" sz="1400" b="1" dirty="0" smtClean="0">
                <a:solidFill>
                  <a:srgbClr val="C00000"/>
                </a:solidFill>
              </a:rPr>
              <a:t>21 </a:t>
            </a:r>
            <a:r>
              <a:rPr lang="en-US" sz="1400" b="1" dirty="0">
                <a:solidFill>
                  <a:srgbClr val="C00000"/>
                </a:solidFill>
              </a:rPr>
              <a:t>- 30 Behavior is considerably influenced by delusions or hallucinations OR serious </a:t>
            </a:r>
            <a:r>
              <a:rPr lang="en-US" sz="1400" b="1" dirty="0" smtClean="0">
                <a:solidFill>
                  <a:srgbClr val="C00000"/>
                </a:solidFill>
              </a:rPr>
              <a:t>impairment</a:t>
            </a:r>
            <a:r>
              <a:rPr lang="en-US" sz="1400" b="1" dirty="0" smtClean="0"/>
              <a:t> </a:t>
            </a:r>
            <a:r>
              <a:rPr lang="en-US" sz="1400" dirty="0"/>
              <a:t>in communication or judgment (e.g., sometimes incoherent, acts </a:t>
            </a:r>
            <a:r>
              <a:rPr lang="en-US" sz="1400" dirty="0" smtClean="0"/>
              <a:t>inappropriately</a:t>
            </a:r>
            <a:r>
              <a:rPr lang="en-US" sz="1400" dirty="0"/>
              <a:t>, suicidal preoccupation) OR inability to function in almost all areas (e.g., stays in </a:t>
            </a:r>
            <a:r>
              <a:rPr lang="en-US" sz="1400" dirty="0" smtClean="0"/>
              <a:t>bed, </a:t>
            </a:r>
            <a:r>
              <a:rPr lang="en-US" sz="1400" dirty="0"/>
              <a:t>no </a:t>
            </a:r>
            <a:r>
              <a:rPr lang="en-US" sz="1400" dirty="0" smtClean="0"/>
              <a:t>job</a:t>
            </a:r>
            <a:r>
              <a:rPr lang="en-US" sz="1400" dirty="0"/>
              <a:t>)</a:t>
            </a:r>
          </a:p>
          <a:p>
            <a:r>
              <a:rPr lang="en-US" sz="1400" b="1" dirty="0">
                <a:solidFill>
                  <a:srgbClr val="C00000"/>
                </a:solidFill>
              </a:rPr>
              <a:t>11 - 20 Some danger of hurting self or others</a:t>
            </a:r>
            <a:r>
              <a:rPr lang="en-US" sz="1400" dirty="0">
                <a:solidFill>
                  <a:srgbClr val="C00000"/>
                </a:solidFill>
              </a:rPr>
              <a:t> </a:t>
            </a:r>
            <a:r>
              <a:rPr lang="en-US" sz="1400" dirty="0"/>
              <a:t>(e.g., suicide attempts without clear expectation of death; frequently violent; manic excitement) OR occasionally fails to </a:t>
            </a:r>
            <a:r>
              <a:rPr lang="en-US" sz="1400" dirty="0" smtClean="0"/>
              <a:t>maintain hygiene, </a:t>
            </a:r>
            <a:r>
              <a:rPr lang="en-US" sz="1400" dirty="0"/>
              <a:t>OR </a:t>
            </a:r>
            <a:r>
              <a:rPr lang="en-US" sz="1400" dirty="0" smtClean="0"/>
              <a:t>severe </a:t>
            </a:r>
            <a:r>
              <a:rPr lang="en-US" sz="1400" dirty="0"/>
              <a:t>impairment in communication (e.g., largely incoherent or mute</a:t>
            </a:r>
            <a:r>
              <a:rPr lang="en-US" sz="1400" dirty="0" smtClean="0"/>
              <a:t>)</a:t>
            </a:r>
            <a:endParaRPr lang="en-US" sz="1400" dirty="0"/>
          </a:p>
          <a:p>
            <a:r>
              <a:rPr lang="en-US" sz="1400" b="1" dirty="0">
                <a:solidFill>
                  <a:srgbClr val="C00000"/>
                </a:solidFill>
              </a:rPr>
              <a:t>1 - 10 Persistent danger of severely hurting self or others </a:t>
            </a:r>
            <a:r>
              <a:rPr lang="en-US" sz="1400" dirty="0"/>
              <a:t>(e.g., recurrent violence) OR persistent inability to maintain minimal personal hygiene OR serious suicidal act with clear expectation of death. </a:t>
            </a:r>
          </a:p>
        </p:txBody>
      </p:sp>
      <p:sp>
        <p:nvSpPr>
          <p:cNvPr id="4" name="TextBox 3"/>
          <p:cNvSpPr txBox="1"/>
          <p:nvPr/>
        </p:nvSpPr>
        <p:spPr>
          <a:xfrm>
            <a:off x="8042416" y="5635823"/>
            <a:ext cx="1101584" cy="307777"/>
          </a:xfrm>
          <a:prstGeom prst="rect">
            <a:avLst/>
          </a:prstGeom>
          <a:noFill/>
        </p:spPr>
        <p:txBody>
          <a:bodyPr wrap="none" rtlCol="0">
            <a:spAutoFit/>
          </a:bodyPr>
          <a:lstStyle/>
          <a:p>
            <a:r>
              <a:rPr lang="en-US" sz="1400" i="1" dirty="0" smtClean="0"/>
              <a:t>DSM-IV TR</a:t>
            </a:r>
            <a:endParaRPr lang="en-US" sz="1400" i="1" dirty="0"/>
          </a:p>
        </p:txBody>
      </p:sp>
    </p:spTree>
    <p:extLst>
      <p:ext uri="{BB962C8B-B14F-4D97-AF65-F5344CB8AC3E}">
        <p14:creationId xmlns:p14="http://schemas.microsoft.com/office/powerpoint/2010/main" val="242463687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quadrantsample4"/>
          <p:cNvPicPr>
            <a:picLocks noChangeAspect="1" noChangeArrowheads="1"/>
          </p:cNvPicPr>
          <p:nvPr/>
        </p:nvPicPr>
        <p:blipFill rotWithShape="1">
          <a:blip r:embed="rId3" cstate="print"/>
          <a:srcRect l="6301" t="9030" r="6210" b="5952"/>
          <a:stretch/>
        </p:blipFill>
        <p:spPr bwMode="auto">
          <a:xfrm>
            <a:off x="1985380" y="1590615"/>
            <a:ext cx="4984380" cy="4276785"/>
          </a:xfrm>
          <a:prstGeom prst="rect">
            <a:avLst/>
          </a:prstGeom>
          <a:noFill/>
          <a:ln w="9525">
            <a:noFill/>
            <a:miter lim="800000"/>
            <a:headEnd/>
            <a:tailEnd/>
          </a:ln>
        </p:spPr>
      </p:pic>
      <p:sp>
        <p:nvSpPr>
          <p:cNvPr id="2" name="Rectangle 1"/>
          <p:cNvSpPr/>
          <p:nvPr/>
        </p:nvSpPr>
        <p:spPr bwMode="auto">
          <a:xfrm>
            <a:off x="4724400" y="1752600"/>
            <a:ext cx="1905000" cy="1638914"/>
          </a:xfrm>
          <a:prstGeom prst="rect">
            <a:avLst/>
          </a:prstGeom>
          <a:noFill/>
          <a:ln w="285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3" name="TextBox 2"/>
          <p:cNvSpPr txBox="1"/>
          <p:nvPr/>
        </p:nvSpPr>
        <p:spPr>
          <a:xfrm>
            <a:off x="762000" y="990600"/>
            <a:ext cx="4440639" cy="584775"/>
          </a:xfrm>
          <a:prstGeom prst="rect">
            <a:avLst/>
          </a:prstGeom>
          <a:noFill/>
        </p:spPr>
        <p:txBody>
          <a:bodyPr wrap="none" rtlCol="0">
            <a:spAutoFit/>
          </a:bodyPr>
          <a:lstStyle/>
          <a:p>
            <a:r>
              <a:rPr lang="en-US" sz="3200" b="1" dirty="0" smtClean="0"/>
              <a:t>Four Quadrant Model </a:t>
            </a:r>
            <a:endParaRPr lang="en-US" sz="3200" b="1" dirty="0"/>
          </a:p>
        </p:txBody>
      </p:sp>
    </p:spTree>
    <p:extLst>
      <p:ext uri="{BB962C8B-B14F-4D97-AF65-F5344CB8AC3E}">
        <p14:creationId xmlns:p14="http://schemas.microsoft.com/office/powerpoint/2010/main" val="2942807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44" y="990600"/>
            <a:ext cx="8001000" cy="838200"/>
          </a:xfrm>
        </p:spPr>
        <p:txBody>
          <a:bodyPr>
            <a:noAutofit/>
          </a:bodyPr>
          <a:lstStyle/>
          <a:p>
            <a:r>
              <a:rPr lang="en-US" dirty="0" smtClean="0"/>
              <a:t>Common Diagnosis: SMI</a:t>
            </a:r>
            <a:endParaRPr lang="en-US" dirty="0"/>
          </a:p>
        </p:txBody>
      </p:sp>
      <p:sp>
        <p:nvSpPr>
          <p:cNvPr id="4" name="TextBox 3"/>
          <p:cNvSpPr txBox="1"/>
          <p:nvPr/>
        </p:nvSpPr>
        <p:spPr>
          <a:xfrm>
            <a:off x="838200" y="1925757"/>
            <a:ext cx="7620000" cy="2985433"/>
          </a:xfrm>
          <a:prstGeom prst="rect">
            <a:avLst/>
          </a:prstGeom>
          <a:noFill/>
        </p:spPr>
        <p:txBody>
          <a:bodyPr wrap="square" rtlCol="0">
            <a:spAutoFit/>
          </a:bodyPr>
          <a:lstStyle/>
          <a:p>
            <a:pPr marL="457200" indent="-457200">
              <a:spcBef>
                <a:spcPts val="600"/>
              </a:spcBef>
              <a:buClr>
                <a:srgbClr val="009900"/>
              </a:buClr>
              <a:buFont typeface="Arial" panose="020B0604020202020204" pitchFamily="34" charset="0"/>
              <a:buChar char="•"/>
            </a:pPr>
            <a:r>
              <a:rPr lang="en-US" sz="2800" dirty="0"/>
              <a:t>Major depression</a:t>
            </a:r>
          </a:p>
          <a:p>
            <a:pPr marL="457200" indent="-457200">
              <a:spcBef>
                <a:spcPts val="600"/>
              </a:spcBef>
              <a:buClr>
                <a:srgbClr val="009900"/>
              </a:buClr>
              <a:buFont typeface="Arial" panose="020B0604020202020204" pitchFamily="34" charset="0"/>
              <a:buChar char="•"/>
            </a:pPr>
            <a:r>
              <a:rPr lang="en-US" sz="2800" dirty="0"/>
              <a:t>Bipolar disorder</a:t>
            </a:r>
          </a:p>
          <a:p>
            <a:pPr marL="457200" indent="-457200">
              <a:spcBef>
                <a:spcPts val="600"/>
              </a:spcBef>
              <a:buClr>
                <a:srgbClr val="009900"/>
              </a:buClr>
              <a:buFont typeface="Arial" panose="020B0604020202020204" pitchFamily="34" charset="0"/>
              <a:buChar char="•"/>
            </a:pPr>
            <a:r>
              <a:rPr lang="en-US" sz="2800" dirty="0" smtClean="0"/>
              <a:t>Anxiety: Severe OCD, PTSD </a:t>
            </a:r>
            <a:endParaRPr lang="en-US" sz="2800" dirty="0"/>
          </a:p>
          <a:p>
            <a:pPr marL="457200" indent="-457200">
              <a:spcBef>
                <a:spcPts val="600"/>
              </a:spcBef>
              <a:buClr>
                <a:srgbClr val="009900"/>
              </a:buClr>
              <a:buFont typeface="Arial" panose="020B0604020202020204" pitchFamily="34" charset="0"/>
              <a:buChar char="•"/>
            </a:pPr>
            <a:r>
              <a:rPr lang="en-US" sz="2800" dirty="0" smtClean="0"/>
              <a:t>Schizophrenia</a:t>
            </a:r>
          </a:p>
          <a:p>
            <a:pPr marL="457200" indent="-457200">
              <a:spcBef>
                <a:spcPts val="600"/>
              </a:spcBef>
              <a:buClr>
                <a:srgbClr val="009900"/>
              </a:buClr>
              <a:buFont typeface="Arial" panose="020B0604020202020204" pitchFamily="34" charset="0"/>
              <a:buChar char="•"/>
            </a:pPr>
            <a:r>
              <a:rPr lang="en-US" sz="2800" dirty="0" smtClean="0"/>
              <a:t>Borderline personality </a:t>
            </a:r>
            <a:r>
              <a:rPr lang="en-US" sz="2800" dirty="0"/>
              <a:t>disorder</a:t>
            </a:r>
          </a:p>
          <a:p>
            <a:endParaRPr lang="en-US" sz="2800" dirty="0"/>
          </a:p>
        </p:txBody>
      </p:sp>
    </p:spTree>
    <p:extLst>
      <p:ext uri="{BB962C8B-B14F-4D97-AF65-F5344CB8AC3E}">
        <p14:creationId xmlns:p14="http://schemas.microsoft.com/office/powerpoint/2010/main" val="208546425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smtClean="0"/>
              <a:t>What Causes Mental Illness?</a:t>
            </a:r>
            <a:endParaRPr lang="en-US" dirty="0"/>
          </a:p>
        </p:txBody>
      </p:sp>
      <p:sp>
        <p:nvSpPr>
          <p:cNvPr id="3" name="Content Placeholder 2"/>
          <p:cNvSpPr>
            <a:spLocks noGrp="1"/>
          </p:cNvSpPr>
          <p:nvPr>
            <p:ph idx="1"/>
          </p:nvPr>
        </p:nvSpPr>
        <p:spPr>
          <a:xfrm>
            <a:off x="838200" y="2057400"/>
            <a:ext cx="8001000" cy="3352800"/>
          </a:xfrm>
        </p:spPr>
        <p:txBody>
          <a:bodyPr/>
          <a:lstStyle/>
          <a:p>
            <a:pPr>
              <a:buFont typeface="Arial" pitchFamily="34" charset="0"/>
              <a:buChar char="•"/>
            </a:pPr>
            <a:r>
              <a:rPr lang="en-US" sz="2800" dirty="0" smtClean="0"/>
              <a:t>Genetics</a:t>
            </a:r>
          </a:p>
          <a:p>
            <a:pPr>
              <a:buFont typeface="Arial" pitchFamily="34" charset="0"/>
              <a:buChar char="•"/>
            </a:pPr>
            <a:r>
              <a:rPr lang="en-US" sz="2800" dirty="0" smtClean="0"/>
              <a:t>Environment</a:t>
            </a:r>
          </a:p>
        </p:txBody>
      </p:sp>
    </p:spTree>
    <p:extLst>
      <p:ext uri="{BB962C8B-B14F-4D97-AF65-F5344CB8AC3E}">
        <p14:creationId xmlns:p14="http://schemas.microsoft.com/office/powerpoint/2010/main" val="329370956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8229600" cy="609600"/>
          </a:xfrm>
        </p:spPr>
        <p:txBody>
          <a:bodyPr>
            <a:normAutofit fontScale="90000"/>
          </a:bodyPr>
          <a:lstStyle/>
          <a:p>
            <a:r>
              <a:rPr lang="en-US" dirty="0"/>
              <a:t>Diagnostic </a:t>
            </a:r>
            <a:r>
              <a:rPr lang="en-US" dirty="0" smtClean="0"/>
              <a:t>Criteria: Schizophrenia</a:t>
            </a:r>
            <a:endParaRPr lang="en-US" dirty="0"/>
          </a:p>
        </p:txBody>
      </p:sp>
      <p:sp>
        <p:nvSpPr>
          <p:cNvPr id="3" name="Content Placeholder 2"/>
          <p:cNvSpPr>
            <a:spLocks noGrp="1"/>
          </p:cNvSpPr>
          <p:nvPr>
            <p:ph idx="1"/>
          </p:nvPr>
        </p:nvSpPr>
        <p:spPr>
          <a:xfrm>
            <a:off x="838200" y="1600199"/>
            <a:ext cx="8229600" cy="4285417"/>
          </a:xfrm>
        </p:spPr>
        <p:txBody>
          <a:bodyPr>
            <a:normAutofit lnSpcReduction="10000"/>
          </a:bodyPr>
          <a:lstStyle/>
          <a:p>
            <a:pPr>
              <a:buFont typeface="Arial" panose="020B0604020202020204" pitchFamily="34" charset="0"/>
              <a:buChar char="•"/>
            </a:pPr>
            <a:r>
              <a:rPr lang="en-US" b="1" i="1" dirty="0" smtClean="0">
                <a:solidFill>
                  <a:srgbClr val="C00000"/>
                </a:solidFill>
              </a:rPr>
              <a:t>Positive</a:t>
            </a:r>
            <a:r>
              <a:rPr lang="en-US" dirty="0" smtClean="0"/>
              <a:t> symptoms – at least two</a:t>
            </a:r>
          </a:p>
          <a:p>
            <a:pPr lvl="1">
              <a:buFont typeface="Arial" panose="020B0604020202020204" pitchFamily="34" charset="0"/>
              <a:buChar char="•"/>
            </a:pPr>
            <a:r>
              <a:rPr lang="en-US" dirty="0" smtClean="0"/>
              <a:t>Hallucinations – auditory most common</a:t>
            </a:r>
            <a:endParaRPr lang="en-US" dirty="0"/>
          </a:p>
          <a:p>
            <a:pPr lvl="1">
              <a:buFont typeface="Arial" panose="020B0604020202020204" pitchFamily="34" charset="0"/>
              <a:buChar char="•"/>
            </a:pPr>
            <a:r>
              <a:rPr lang="en-US" dirty="0" smtClean="0"/>
              <a:t>Delusions – paranoid, somatic, grandiose</a:t>
            </a:r>
            <a:endParaRPr lang="en-US" dirty="0"/>
          </a:p>
          <a:p>
            <a:pPr lvl="1">
              <a:buFont typeface="Arial" panose="020B0604020202020204" pitchFamily="34" charset="0"/>
              <a:buChar char="•"/>
            </a:pPr>
            <a:r>
              <a:rPr lang="en-US" dirty="0"/>
              <a:t>Disorganized </a:t>
            </a:r>
            <a:r>
              <a:rPr lang="en-US" dirty="0" smtClean="0"/>
              <a:t>speech</a:t>
            </a:r>
            <a:endParaRPr lang="en-US" dirty="0"/>
          </a:p>
          <a:p>
            <a:pPr lvl="1">
              <a:buFont typeface="Arial" panose="020B0604020202020204" pitchFamily="34" charset="0"/>
              <a:buChar char="•"/>
            </a:pPr>
            <a:r>
              <a:rPr lang="en-US" dirty="0"/>
              <a:t>Grossly </a:t>
            </a:r>
            <a:r>
              <a:rPr lang="en-US" dirty="0" smtClean="0"/>
              <a:t>disorganized </a:t>
            </a:r>
            <a:r>
              <a:rPr lang="en-US" dirty="0"/>
              <a:t>or </a:t>
            </a:r>
            <a:r>
              <a:rPr lang="en-US" dirty="0" smtClean="0"/>
              <a:t>catatonic behavior</a:t>
            </a:r>
            <a:endParaRPr lang="en-US" dirty="0"/>
          </a:p>
          <a:p>
            <a:pPr>
              <a:buFont typeface="Arial" panose="020B0604020202020204" pitchFamily="34" charset="0"/>
              <a:buChar char="•"/>
            </a:pPr>
            <a:r>
              <a:rPr lang="en-US" b="1" i="1" dirty="0">
                <a:solidFill>
                  <a:srgbClr val="C00000"/>
                </a:solidFill>
              </a:rPr>
              <a:t>Negative</a:t>
            </a:r>
            <a:r>
              <a:rPr lang="en-US" dirty="0"/>
              <a:t> </a:t>
            </a:r>
            <a:r>
              <a:rPr lang="en-US" dirty="0" smtClean="0"/>
              <a:t>symptoms</a:t>
            </a:r>
            <a:endParaRPr lang="en-US" dirty="0"/>
          </a:p>
          <a:p>
            <a:pPr lvl="1">
              <a:buFont typeface="Arial" panose="020B0604020202020204" pitchFamily="34" charset="0"/>
              <a:buChar char="•"/>
            </a:pPr>
            <a:r>
              <a:rPr lang="en-US" dirty="0"/>
              <a:t>Flat </a:t>
            </a:r>
            <a:r>
              <a:rPr lang="en-US" dirty="0" smtClean="0"/>
              <a:t>affect – blank look, lack of expression</a:t>
            </a:r>
            <a:endParaRPr lang="en-US" dirty="0"/>
          </a:p>
          <a:p>
            <a:pPr lvl="1">
              <a:buFont typeface="Arial" panose="020B0604020202020204" pitchFamily="34" charset="0"/>
              <a:buChar char="•"/>
            </a:pPr>
            <a:r>
              <a:rPr lang="en-US" dirty="0" smtClean="0"/>
              <a:t>Lack of motivation/drive/desire </a:t>
            </a:r>
            <a:r>
              <a:rPr lang="en-US" dirty="0"/>
              <a:t>to pursue  </a:t>
            </a:r>
            <a:r>
              <a:rPr lang="en-US" dirty="0" smtClean="0"/>
              <a:t>goals </a:t>
            </a:r>
            <a:endParaRPr lang="en-US" dirty="0"/>
          </a:p>
          <a:p>
            <a:pPr lvl="1">
              <a:buFont typeface="Arial" panose="020B0604020202020204" pitchFamily="34" charset="0"/>
              <a:buChar char="•"/>
            </a:pPr>
            <a:r>
              <a:rPr lang="en-US" dirty="0"/>
              <a:t>Lack of additional, unprompted content seen in normal speech </a:t>
            </a:r>
            <a:r>
              <a:rPr lang="en-US" dirty="0" smtClean="0"/>
              <a:t>patterns – monotone, monosyllabic</a:t>
            </a:r>
          </a:p>
          <a:p>
            <a:pPr>
              <a:buFont typeface="Arial" panose="020B0604020202020204" pitchFamily="34" charset="0"/>
              <a:buChar char="•"/>
            </a:pPr>
            <a:r>
              <a:rPr lang="en-US" sz="2200" b="1" dirty="0" smtClean="0">
                <a:solidFill>
                  <a:srgbClr val="C00000"/>
                </a:solidFill>
              </a:rPr>
              <a:t>Social/Occupational Dysfunction</a:t>
            </a:r>
            <a:r>
              <a:rPr lang="en-US" sz="2000" dirty="0" smtClean="0"/>
              <a:t>	</a:t>
            </a:r>
            <a:endParaRPr lang="en-US" i="1" dirty="0"/>
          </a:p>
        </p:txBody>
      </p:sp>
      <p:sp>
        <p:nvSpPr>
          <p:cNvPr id="4" name="Rectangle 3"/>
          <p:cNvSpPr/>
          <p:nvPr/>
        </p:nvSpPr>
        <p:spPr>
          <a:xfrm>
            <a:off x="7912550" y="5577840"/>
            <a:ext cx="1200970" cy="307777"/>
          </a:xfrm>
          <a:prstGeom prst="rect">
            <a:avLst/>
          </a:prstGeom>
        </p:spPr>
        <p:txBody>
          <a:bodyPr wrap="none">
            <a:spAutoFit/>
          </a:bodyPr>
          <a:lstStyle/>
          <a:p>
            <a:r>
              <a:rPr lang="en-US" sz="1400" i="1" dirty="0"/>
              <a:t>DSM V 2013</a:t>
            </a:r>
          </a:p>
        </p:txBody>
      </p:sp>
    </p:spTree>
    <p:extLst>
      <p:ext uri="{BB962C8B-B14F-4D97-AF65-F5344CB8AC3E}">
        <p14:creationId xmlns:p14="http://schemas.microsoft.com/office/powerpoint/2010/main" val="388060011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685800"/>
          </a:xfrm>
        </p:spPr>
        <p:txBody>
          <a:bodyPr/>
          <a:lstStyle/>
          <a:p>
            <a:r>
              <a:rPr lang="en-US" dirty="0" smtClean="0"/>
              <a:t>Bipolar Disorder</a:t>
            </a:r>
            <a:endParaRPr lang="en-US" dirty="0"/>
          </a:p>
        </p:txBody>
      </p:sp>
      <p:sp>
        <p:nvSpPr>
          <p:cNvPr id="3" name="Content Placeholder 2"/>
          <p:cNvSpPr>
            <a:spLocks noGrp="1"/>
          </p:cNvSpPr>
          <p:nvPr>
            <p:ph idx="1"/>
          </p:nvPr>
        </p:nvSpPr>
        <p:spPr>
          <a:xfrm>
            <a:off x="762000" y="1676399"/>
            <a:ext cx="8001000" cy="3962401"/>
          </a:xfrm>
        </p:spPr>
        <p:txBody>
          <a:bodyPr/>
          <a:lstStyle/>
          <a:p>
            <a:r>
              <a:rPr lang="en-US" sz="1800" b="1" dirty="0"/>
              <a:t>Bipolar I Disorder</a:t>
            </a:r>
            <a:r>
              <a:rPr lang="en-US" sz="1800" dirty="0"/>
              <a:t> is mainly defined by </a:t>
            </a:r>
            <a:endParaRPr lang="en-US" sz="1800" dirty="0" smtClean="0"/>
          </a:p>
          <a:p>
            <a:pPr>
              <a:buFont typeface="Arial" pitchFamily="34" charset="0"/>
              <a:buChar char="•"/>
            </a:pPr>
            <a:r>
              <a:rPr lang="en-US" sz="1800" b="1" dirty="0" smtClean="0">
                <a:solidFill>
                  <a:srgbClr val="FF0000"/>
                </a:solidFill>
              </a:rPr>
              <a:t>Manic</a:t>
            </a:r>
            <a:r>
              <a:rPr lang="en-US" sz="1800" dirty="0" smtClean="0"/>
              <a:t> </a:t>
            </a:r>
            <a:r>
              <a:rPr lang="en-US" sz="1800" dirty="0"/>
              <a:t>or mixed episodes that last at least seven </a:t>
            </a:r>
            <a:r>
              <a:rPr lang="en-US" sz="1800" dirty="0" smtClean="0"/>
              <a:t>days</a:t>
            </a:r>
          </a:p>
          <a:p>
            <a:pPr>
              <a:buFont typeface="Arial" pitchFamily="34" charset="0"/>
              <a:buChar char="•"/>
            </a:pPr>
            <a:r>
              <a:rPr lang="en-US" sz="1800" dirty="0" smtClean="0"/>
              <a:t>Severe manic </a:t>
            </a:r>
            <a:r>
              <a:rPr lang="en-US" sz="1800" dirty="0"/>
              <a:t>symptoms </a:t>
            </a:r>
            <a:r>
              <a:rPr lang="en-US" sz="1800" dirty="0" smtClean="0"/>
              <a:t>that need </a:t>
            </a:r>
            <a:r>
              <a:rPr lang="en-US" sz="1800" dirty="0"/>
              <a:t>immediate hospital </a:t>
            </a:r>
            <a:r>
              <a:rPr lang="en-US" sz="1800" dirty="0" smtClean="0"/>
              <a:t>care</a:t>
            </a:r>
          </a:p>
          <a:p>
            <a:pPr>
              <a:buFont typeface="Arial" pitchFamily="34" charset="0"/>
              <a:buChar char="•"/>
            </a:pPr>
            <a:r>
              <a:rPr lang="en-US" sz="1800" dirty="0" smtClean="0"/>
              <a:t>Episodes of </a:t>
            </a:r>
            <a:r>
              <a:rPr lang="en-US" sz="1800" b="1" dirty="0" smtClean="0">
                <a:solidFill>
                  <a:schemeClr val="accent2">
                    <a:lumMod val="50000"/>
                  </a:schemeClr>
                </a:solidFill>
              </a:rPr>
              <a:t>depression</a:t>
            </a:r>
            <a:r>
              <a:rPr lang="en-US" sz="1800" dirty="0" smtClean="0"/>
              <a:t>, </a:t>
            </a:r>
            <a:r>
              <a:rPr lang="en-US" sz="1800" dirty="0"/>
              <a:t>typically lasting at least two weeks. </a:t>
            </a:r>
            <a:endParaRPr lang="en-US" sz="1800" dirty="0" smtClean="0"/>
          </a:p>
          <a:p>
            <a:pPr marL="0" indent="0"/>
            <a:endParaRPr lang="en-US" sz="1800" b="1" dirty="0" smtClean="0"/>
          </a:p>
          <a:p>
            <a:pPr marL="0" indent="0"/>
            <a:r>
              <a:rPr lang="en-US" sz="1800" b="1" dirty="0" smtClean="0"/>
              <a:t>Bipolar </a:t>
            </a:r>
            <a:r>
              <a:rPr lang="en-US" sz="1800" b="1" dirty="0"/>
              <a:t>II Disorder</a:t>
            </a:r>
            <a:r>
              <a:rPr lang="en-US" sz="1800" dirty="0"/>
              <a:t> is defined </a:t>
            </a:r>
            <a:r>
              <a:rPr lang="en-US" sz="1800" dirty="0" smtClean="0"/>
              <a:t>by shifting </a:t>
            </a:r>
            <a:r>
              <a:rPr lang="en-US" sz="1800" dirty="0"/>
              <a:t>back and forth </a:t>
            </a:r>
            <a:r>
              <a:rPr lang="en-US" sz="1800" dirty="0" smtClean="0"/>
              <a:t>between</a:t>
            </a:r>
          </a:p>
          <a:p>
            <a:pPr>
              <a:buFont typeface="Arial" pitchFamily="34" charset="0"/>
              <a:buChar char="•"/>
            </a:pPr>
            <a:r>
              <a:rPr lang="en-US" sz="1800" dirty="0" smtClean="0"/>
              <a:t>Episodes of depression </a:t>
            </a:r>
          </a:p>
          <a:p>
            <a:pPr>
              <a:buFont typeface="Arial" pitchFamily="34" charset="0"/>
              <a:buChar char="•"/>
            </a:pPr>
            <a:r>
              <a:rPr lang="en-US" sz="1800" dirty="0" smtClean="0">
                <a:solidFill>
                  <a:srgbClr val="FF3300"/>
                </a:solidFill>
              </a:rPr>
              <a:t>Hypomanic </a:t>
            </a:r>
            <a:r>
              <a:rPr lang="en-US" sz="1800" dirty="0" smtClean="0"/>
              <a:t>episodes - less severe form of mania </a:t>
            </a:r>
          </a:p>
          <a:p>
            <a:pPr marL="0" indent="0"/>
            <a:endParaRPr lang="en-US" sz="1800" dirty="0"/>
          </a:p>
          <a:p>
            <a:r>
              <a:rPr lang="en-US" sz="1800" b="1" dirty="0" smtClean="0"/>
              <a:t>Mania</a:t>
            </a:r>
            <a:r>
              <a:rPr lang="en-US" sz="1800" dirty="0" smtClean="0"/>
              <a:t>: high energy, reduced sleep, euphoria, risk taking, irritable, talkative, racing thoughts, grandiose, increased activity</a:t>
            </a:r>
          </a:p>
        </p:txBody>
      </p:sp>
      <p:sp>
        <p:nvSpPr>
          <p:cNvPr id="4" name="TextBox 3"/>
          <p:cNvSpPr txBox="1"/>
          <p:nvPr/>
        </p:nvSpPr>
        <p:spPr>
          <a:xfrm>
            <a:off x="8305800" y="5562600"/>
            <a:ext cx="753732" cy="307777"/>
          </a:xfrm>
          <a:prstGeom prst="rect">
            <a:avLst/>
          </a:prstGeom>
          <a:noFill/>
        </p:spPr>
        <p:txBody>
          <a:bodyPr wrap="none" rtlCol="0">
            <a:spAutoFit/>
          </a:bodyPr>
          <a:lstStyle/>
          <a:p>
            <a:r>
              <a:rPr lang="en-US" sz="1400" i="1" dirty="0" smtClean="0"/>
              <a:t>DSM V</a:t>
            </a:r>
            <a:endParaRPr lang="en-US" sz="1400" i="1" dirty="0"/>
          </a:p>
        </p:txBody>
      </p:sp>
    </p:spTree>
    <p:extLst>
      <p:ext uri="{BB962C8B-B14F-4D97-AF65-F5344CB8AC3E}">
        <p14:creationId xmlns:p14="http://schemas.microsoft.com/office/powerpoint/2010/main" val="307706841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870" y="990600"/>
            <a:ext cx="8001000" cy="838200"/>
          </a:xfrm>
        </p:spPr>
        <p:txBody>
          <a:bodyPr/>
          <a:lstStyle/>
          <a:p>
            <a:r>
              <a:rPr lang="en-US" dirty="0" smtClean="0"/>
              <a:t>Schizoaffective Disorder</a:t>
            </a:r>
            <a:endParaRPr lang="en-US" dirty="0"/>
          </a:p>
        </p:txBody>
      </p:sp>
      <p:sp>
        <p:nvSpPr>
          <p:cNvPr id="3" name="Content Placeholder 2"/>
          <p:cNvSpPr>
            <a:spLocks noGrp="1"/>
          </p:cNvSpPr>
          <p:nvPr>
            <p:ph idx="1"/>
          </p:nvPr>
        </p:nvSpPr>
        <p:spPr>
          <a:xfrm>
            <a:off x="724190" y="1956525"/>
            <a:ext cx="8001000" cy="3581400"/>
          </a:xfrm>
        </p:spPr>
        <p:txBody>
          <a:bodyPr/>
          <a:lstStyle/>
          <a:p>
            <a:r>
              <a:rPr lang="en-US" dirty="0" smtClean="0"/>
              <a:t>Schizophrenia + Bipolar disorder</a:t>
            </a:r>
          </a:p>
          <a:p>
            <a:endParaRPr lang="en-US" dirty="0"/>
          </a:p>
          <a:p>
            <a:r>
              <a:rPr lang="en-US" dirty="0" smtClean="0"/>
              <a:t>An uninterrupted period of illness where at some point there is either a manic, depressed or mixed episode for the majority of the disorder’s duration after Criteria A for schizophrenia has been met</a:t>
            </a:r>
            <a:endParaRPr lang="en-US" dirty="0"/>
          </a:p>
        </p:txBody>
      </p:sp>
      <p:sp>
        <p:nvSpPr>
          <p:cNvPr id="4" name="TextBox 3"/>
          <p:cNvSpPr txBox="1"/>
          <p:nvPr/>
        </p:nvSpPr>
        <p:spPr>
          <a:xfrm>
            <a:off x="7086600" y="5334000"/>
            <a:ext cx="1638590" cy="400110"/>
          </a:xfrm>
          <a:prstGeom prst="rect">
            <a:avLst/>
          </a:prstGeom>
          <a:noFill/>
        </p:spPr>
        <p:txBody>
          <a:bodyPr wrap="none" rtlCol="0">
            <a:spAutoFit/>
          </a:bodyPr>
          <a:lstStyle/>
          <a:p>
            <a:r>
              <a:rPr lang="en-US" sz="2000" dirty="0" smtClean="0"/>
              <a:t>DSM V 2013</a:t>
            </a:r>
            <a:endParaRPr lang="en-US" sz="2000" dirty="0"/>
          </a:p>
        </p:txBody>
      </p:sp>
    </p:spTree>
    <p:extLst>
      <p:ext uri="{BB962C8B-B14F-4D97-AF65-F5344CB8AC3E}">
        <p14:creationId xmlns:p14="http://schemas.microsoft.com/office/powerpoint/2010/main" val="207502205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smtClean="0"/>
              <a:t>Borderline Personality Disorder</a:t>
            </a:r>
            <a:endParaRPr lang="en-US" dirty="0"/>
          </a:p>
        </p:txBody>
      </p:sp>
      <p:sp>
        <p:nvSpPr>
          <p:cNvPr id="3" name="Content Placeholder 2"/>
          <p:cNvSpPr>
            <a:spLocks noGrp="1"/>
          </p:cNvSpPr>
          <p:nvPr>
            <p:ph idx="1"/>
          </p:nvPr>
        </p:nvSpPr>
        <p:spPr/>
        <p:txBody>
          <a:bodyPr/>
          <a:lstStyle/>
          <a:p>
            <a:pPr marL="0" indent="0"/>
            <a:r>
              <a:rPr lang="en-US" sz="2800" i="1" dirty="0" smtClean="0">
                <a:solidFill>
                  <a:srgbClr val="FF0000"/>
                </a:solidFill>
              </a:rPr>
              <a:t>Personality disorder: </a:t>
            </a:r>
            <a:r>
              <a:rPr lang="en-US" sz="2800" dirty="0" smtClean="0"/>
              <a:t>A lifelong pattern in the way a person thinks, feels, and behaves that is exceptionally rigid, extreme, maladaptive, damaging to self or others, and leads to social and/or occupational impairment.</a:t>
            </a:r>
            <a:endParaRPr lang="en-US" sz="2800" dirty="0"/>
          </a:p>
        </p:txBody>
      </p:sp>
    </p:spTree>
    <p:extLst>
      <p:ext uri="{BB962C8B-B14F-4D97-AF65-F5344CB8AC3E}">
        <p14:creationId xmlns:p14="http://schemas.microsoft.com/office/powerpoint/2010/main" val="223118132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smtClean="0"/>
              <a:t>Depression and Anxiety Disorders</a:t>
            </a:r>
            <a:endParaRPr lang="en-US" dirty="0"/>
          </a:p>
        </p:txBody>
      </p:sp>
      <p:sp>
        <p:nvSpPr>
          <p:cNvPr id="3" name="Content Placeholder 2"/>
          <p:cNvSpPr>
            <a:spLocks noGrp="1"/>
          </p:cNvSpPr>
          <p:nvPr>
            <p:ph idx="1"/>
          </p:nvPr>
        </p:nvSpPr>
        <p:spPr>
          <a:xfrm>
            <a:off x="762000" y="1828800"/>
            <a:ext cx="8001000" cy="3810000"/>
          </a:xfrm>
        </p:spPr>
        <p:txBody>
          <a:bodyPr/>
          <a:lstStyle/>
          <a:p>
            <a:r>
              <a:rPr lang="en-US" sz="2800" u="sng" dirty="0" smtClean="0"/>
              <a:t>Meet criteria for SMI when</a:t>
            </a:r>
            <a:r>
              <a:rPr lang="en-US" sz="2800" dirty="0" smtClean="0"/>
              <a:t>:</a:t>
            </a:r>
          </a:p>
          <a:p>
            <a:pPr>
              <a:buFont typeface="Arial" pitchFamily="34" charset="0"/>
              <a:buChar char="•"/>
            </a:pPr>
            <a:r>
              <a:rPr lang="en-US" sz="2800" dirty="0" smtClean="0"/>
              <a:t>Depression complicated by</a:t>
            </a:r>
          </a:p>
          <a:p>
            <a:pPr lvl="1">
              <a:buFont typeface="Arial" pitchFamily="34" charset="0"/>
              <a:buChar char="•"/>
            </a:pPr>
            <a:r>
              <a:rPr lang="en-US" sz="2400" dirty="0" smtClean="0"/>
              <a:t>treatment resistance – failure to respond to medications or therapy</a:t>
            </a:r>
          </a:p>
          <a:p>
            <a:pPr lvl="1">
              <a:buFont typeface="Arial" pitchFamily="34" charset="0"/>
              <a:buChar char="•"/>
            </a:pPr>
            <a:r>
              <a:rPr lang="en-US" sz="2400" dirty="0" smtClean="0"/>
              <a:t>psychosis</a:t>
            </a:r>
          </a:p>
          <a:p>
            <a:pPr>
              <a:buFont typeface="Arial" pitchFamily="34" charset="0"/>
              <a:buChar char="•"/>
            </a:pPr>
            <a:r>
              <a:rPr lang="en-US" sz="2800" dirty="0" smtClean="0"/>
              <a:t>Anxiety complicated by</a:t>
            </a:r>
          </a:p>
          <a:p>
            <a:pPr lvl="1">
              <a:buFont typeface="Arial" pitchFamily="34" charset="0"/>
              <a:buChar char="•"/>
            </a:pPr>
            <a:r>
              <a:rPr lang="en-US" sz="2400" dirty="0" smtClean="0"/>
              <a:t>treatment resistance</a:t>
            </a:r>
          </a:p>
          <a:p>
            <a:pPr lvl="1">
              <a:buFont typeface="Arial" pitchFamily="34" charset="0"/>
              <a:buChar char="•"/>
            </a:pPr>
            <a:r>
              <a:rPr lang="en-US" sz="2400" dirty="0" smtClean="0"/>
              <a:t>co-morbid with personality disorder</a:t>
            </a:r>
            <a:endParaRPr lang="en-US" sz="2400" dirty="0"/>
          </a:p>
        </p:txBody>
      </p:sp>
    </p:spTree>
    <p:extLst>
      <p:ext uri="{BB962C8B-B14F-4D97-AF65-F5344CB8AC3E}">
        <p14:creationId xmlns:p14="http://schemas.microsoft.com/office/powerpoint/2010/main" val="419547149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smtClean="0"/>
              <a:t>Other Psychiatric Comorbidity with SMI</a:t>
            </a:r>
            <a:endParaRPr lang="en-US" dirty="0"/>
          </a:p>
        </p:txBody>
      </p:sp>
      <p:sp>
        <p:nvSpPr>
          <p:cNvPr id="3" name="Content Placeholder 2"/>
          <p:cNvSpPr>
            <a:spLocks noGrp="1"/>
          </p:cNvSpPr>
          <p:nvPr>
            <p:ph idx="1"/>
          </p:nvPr>
        </p:nvSpPr>
        <p:spPr>
          <a:xfrm>
            <a:off x="762000" y="1764695"/>
            <a:ext cx="7924800" cy="3886200"/>
          </a:xfrm>
        </p:spPr>
        <p:txBody>
          <a:bodyPr/>
          <a:lstStyle/>
          <a:p>
            <a:pPr marL="457200" indent="-457200">
              <a:buFont typeface="Arial" panose="020B0604020202020204" pitchFamily="34" charset="0"/>
              <a:buChar char="•"/>
            </a:pPr>
            <a:r>
              <a:rPr lang="en-US" dirty="0" smtClean="0"/>
              <a:t>Depression – 25%</a:t>
            </a:r>
          </a:p>
          <a:p>
            <a:pPr marL="857250" lvl="1" indent="-457200">
              <a:buFont typeface="Arial" panose="020B0604020202020204" pitchFamily="34" charset="0"/>
              <a:buChar char="•"/>
            </a:pPr>
            <a:r>
              <a:rPr lang="en-US" dirty="0" smtClean="0"/>
              <a:t>Suicide</a:t>
            </a:r>
          </a:p>
          <a:p>
            <a:pPr lvl="2" indent="-342900"/>
            <a:r>
              <a:rPr lang="en-US" dirty="0" smtClean="0"/>
              <a:t>10% of depressed patients with schizophrenia</a:t>
            </a:r>
          </a:p>
          <a:p>
            <a:pPr lvl="2" indent="-342900"/>
            <a:r>
              <a:rPr lang="en-US" dirty="0" smtClean="0"/>
              <a:t>5% (all causes)</a:t>
            </a:r>
          </a:p>
          <a:p>
            <a:pPr marL="457200" indent="-457200">
              <a:buFont typeface="Arial" panose="020B0604020202020204" pitchFamily="34" charset="0"/>
              <a:buChar char="•"/>
            </a:pPr>
            <a:r>
              <a:rPr lang="en-US" dirty="0" smtClean="0"/>
              <a:t>Trauma – 29% PTSD</a:t>
            </a:r>
          </a:p>
          <a:p>
            <a:pPr marL="457200" indent="-457200">
              <a:buFont typeface="Arial" panose="020B0604020202020204" pitchFamily="34" charset="0"/>
              <a:buChar char="•"/>
            </a:pPr>
            <a:r>
              <a:rPr lang="en-US" dirty="0" smtClean="0"/>
              <a:t>Substance Use Disorders</a:t>
            </a:r>
          </a:p>
          <a:p>
            <a:pPr marL="857250" lvl="1" indent="-457200">
              <a:buFont typeface="Arial" panose="020B0604020202020204" pitchFamily="34" charset="0"/>
              <a:buChar char="•"/>
            </a:pPr>
            <a:r>
              <a:rPr lang="en-US" dirty="0" smtClean="0"/>
              <a:t>47% of SMI population use alcohol</a:t>
            </a:r>
          </a:p>
          <a:p>
            <a:pPr marL="857250" lvl="1" indent="-457200">
              <a:buFont typeface="Arial" panose="020B0604020202020204" pitchFamily="34" charset="0"/>
              <a:buChar char="•"/>
            </a:pPr>
            <a:r>
              <a:rPr lang="en-US" dirty="0" smtClean="0"/>
              <a:t>44% Cannabis</a:t>
            </a:r>
          </a:p>
          <a:p>
            <a:pPr marL="857250" lvl="1" indent="-457200">
              <a:buFont typeface="Arial" panose="020B0604020202020204" pitchFamily="34" charset="0"/>
              <a:buChar char="•"/>
            </a:pPr>
            <a:r>
              <a:rPr lang="en-US" dirty="0" smtClean="0"/>
              <a:t>50 – 80% use tobacco products</a:t>
            </a:r>
          </a:p>
        </p:txBody>
      </p:sp>
      <p:sp>
        <p:nvSpPr>
          <p:cNvPr id="4" name="TextBox 3"/>
          <p:cNvSpPr txBox="1"/>
          <p:nvPr/>
        </p:nvSpPr>
        <p:spPr>
          <a:xfrm>
            <a:off x="1905000" y="5486400"/>
            <a:ext cx="7239000" cy="400110"/>
          </a:xfrm>
          <a:prstGeom prst="rect">
            <a:avLst/>
          </a:prstGeom>
          <a:noFill/>
        </p:spPr>
        <p:txBody>
          <a:bodyPr wrap="square" rtlCol="0">
            <a:spAutoFit/>
          </a:bodyPr>
          <a:lstStyle/>
          <a:p>
            <a:r>
              <a:rPr lang="en-US" sz="1000" dirty="0" smtClean="0"/>
              <a:t>Buckley, PF et al: 2009, Padgett</a:t>
            </a:r>
            <a:r>
              <a:rPr lang="en-US" sz="1000" dirty="0"/>
              <a:t>, </a:t>
            </a:r>
            <a:r>
              <a:rPr lang="en-US" sz="1000" dirty="0" smtClean="0"/>
              <a:t>D.K</a:t>
            </a:r>
            <a:r>
              <a:rPr lang="en-US" sz="1000" dirty="0"/>
              <a:t>., and E.L. </a:t>
            </a:r>
            <a:r>
              <a:rPr lang="en-US" sz="1000" dirty="0" err="1"/>
              <a:t>Struening</a:t>
            </a:r>
            <a:r>
              <a:rPr lang="en-US" sz="1000" dirty="0"/>
              <a:t> </a:t>
            </a:r>
            <a:r>
              <a:rPr lang="en-US" sz="1000" dirty="0" smtClean="0"/>
              <a:t>1992, Carey </a:t>
            </a:r>
            <a:r>
              <a:rPr lang="en-US" sz="1000" dirty="0"/>
              <a:t>KB, </a:t>
            </a:r>
            <a:r>
              <a:rPr lang="en-US" sz="1000" dirty="0" err="1"/>
              <a:t>CareyMP</a:t>
            </a:r>
            <a:r>
              <a:rPr lang="en-US" sz="1000" dirty="0"/>
              <a:t>, Simons JS. </a:t>
            </a:r>
            <a:r>
              <a:rPr lang="en-US" sz="1000" dirty="0" smtClean="0"/>
              <a:t>2003, Kaylee H, Taylor M: 2010</a:t>
            </a:r>
          </a:p>
        </p:txBody>
      </p:sp>
    </p:spTree>
    <p:extLst>
      <p:ext uri="{BB962C8B-B14F-4D97-AF65-F5344CB8AC3E}">
        <p14:creationId xmlns:p14="http://schemas.microsoft.com/office/powerpoint/2010/main" val="15100129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US" smtClean="0">
                <a:cs typeface="+mj-cs"/>
              </a:rPr>
              <a:t>Attributions</a:t>
            </a:r>
          </a:p>
        </p:txBody>
      </p:sp>
      <p:sp>
        <p:nvSpPr>
          <p:cNvPr id="8195" name="Rectangle 3"/>
          <p:cNvSpPr>
            <a:spLocks noGrp="1" noChangeArrowheads="1"/>
          </p:cNvSpPr>
          <p:nvPr>
            <p:ph type="body" idx="1"/>
          </p:nvPr>
        </p:nvSpPr>
        <p:spPr/>
        <p:txBody>
          <a:bodyPr/>
          <a:lstStyle/>
          <a:p>
            <a:pPr eaLnBrk="1" hangingPunct="1">
              <a:defRPr/>
            </a:pPr>
            <a:r>
              <a:rPr lang="en-US" smtClean="0">
                <a:cs typeface="+mn-cs"/>
              </a:rPr>
              <a:t>People in cultures that are individualistically oriented tend to attribute cause of mental illness to something within themselves—personal responsibility</a:t>
            </a:r>
          </a:p>
          <a:p>
            <a:pPr eaLnBrk="1" hangingPunct="1">
              <a:defRPr/>
            </a:pPr>
            <a:r>
              <a:rPr lang="en-US" smtClean="0">
                <a:cs typeface="+mn-cs"/>
              </a:rPr>
              <a:t>People in cultures that have a collectivist orientation tend to attribute cause of mental illness to something outside the self—the responsibility of forces beyond their control</a:t>
            </a:r>
          </a:p>
        </p:txBody>
      </p:sp>
    </p:spTree>
    <p:extLst>
      <p:ext uri="{BB962C8B-B14F-4D97-AF65-F5344CB8AC3E}">
        <p14:creationId xmlns:p14="http://schemas.microsoft.com/office/powerpoint/2010/main" val="102642768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914400"/>
            <a:ext cx="8458200" cy="762000"/>
          </a:xfrm>
        </p:spPr>
        <p:txBody>
          <a:bodyPr/>
          <a:lstStyle/>
          <a:p>
            <a:r>
              <a:rPr lang="en-US" dirty="0" smtClean="0"/>
              <a:t>Comorbid Alcohol Disorders</a:t>
            </a:r>
            <a:endParaRPr lang="en-US" dirty="0"/>
          </a:p>
        </p:txBody>
      </p:sp>
      <p:sp>
        <p:nvSpPr>
          <p:cNvPr id="20" name="TextBox 19"/>
          <p:cNvSpPr txBox="1"/>
          <p:nvPr/>
        </p:nvSpPr>
        <p:spPr>
          <a:xfrm>
            <a:off x="6934200" y="5598538"/>
            <a:ext cx="1975221" cy="253916"/>
          </a:xfrm>
          <a:prstGeom prst="rect">
            <a:avLst/>
          </a:prstGeom>
          <a:noFill/>
        </p:spPr>
        <p:txBody>
          <a:bodyPr wrap="none" rtlCol="0">
            <a:spAutoFit/>
          </a:bodyPr>
          <a:lstStyle/>
          <a:p>
            <a:pPr algn="l"/>
            <a:r>
              <a:rPr lang="en-US" sz="1050" dirty="0" err="1" smtClean="0"/>
              <a:t>Regier</a:t>
            </a:r>
            <a:r>
              <a:rPr lang="en-US" sz="1050" dirty="0" smtClean="0"/>
              <a:t> DA et al. JAMA, 1990</a:t>
            </a:r>
            <a:endParaRPr lang="en-US" sz="1050" dirty="0"/>
          </a:p>
        </p:txBody>
      </p:sp>
      <p:graphicFrame>
        <p:nvGraphicFramePr>
          <p:cNvPr id="12" name="Table 11"/>
          <p:cNvGraphicFramePr>
            <a:graphicFrameLocks noGrp="1"/>
          </p:cNvGraphicFramePr>
          <p:nvPr>
            <p:extLst>
              <p:ext uri="{D42A27DB-BD31-4B8C-83A1-F6EECF244321}">
                <p14:modId xmlns:p14="http://schemas.microsoft.com/office/powerpoint/2010/main" val="938139157"/>
              </p:ext>
            </p:extLst>
          </p:nvPr>
        </p:nvGraphicFramePr>
        <p:xfrm>
          <a:off x="838200" y="1676401"/>
          <a:ext cx="7620000" cy="3666106"/>
        </p:xfrm>
        <a:graphic>
          <a:graphicData uri="http://schemas.openxmlformats.org/drawingml/2006/table">
            <a:tbl>
              <a:tblPr firstRow="1" bandRow="1">
                <a:tableStyleId>{21E4AEA4-8DFA-4A89-87EB-49C32662AFE0}</a:tableStyleId>
              </a:tblPr>
              <a:tblGrid>
                <a:gridCol w="3810000"/>
                <a:gridCol w="3810000"/>
              </a:tblGrid>
              <a:tr h="110578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chemeClr val="bg1"/>
                          </a:solidFill>
                        </a:rPr>
                        <a:t>Diagnosis</a:t>
                      </a:r>
                    </a:p>
                  </a:txBody>
                  <a:tcPr anchor="ctr"/>
                </a:tc>
                <a:tc>
                  <a:txBody>
                    <a:bodyPr/>
                    <a:lstStyle/>
                    <a:p>
                      <a:pPr algn="ctr"/>
                      <a:r>
                        <a:rPr lang="en-US" sz="2200" dirty="0" smtClean="0">
                          <a:solidFill>
                            <a:schemeClr val="bg1"/>
                          </a:solidFill>
                        </a:rPr>
                        <a:t>Lifetime Prevalence of </a:t>
                      </a:r>
                    </a:p>
                    <a:p>
                      <a:pPr algn="ctr"/>
                      <a:r>
                        <a:rPr lang="en-US" sz="2200" dirty="0" smtClean="0">
                          <a:solidFill>
                            <a:schemeClr val="bg1"/>
                          </a:solidFill>
                        </a:rPr>
                        <a:t>Alcohol abuse or dependence</a:t>
                      </a:r>
                    </a:p>
                  </a:txBody>
                  <a:tcPr/>
                </a:tc>
              </a:tr>
              <a:tr h="425302">
                <a:tc>
                  <a:txBody>
                    <a:bodyPr/>
                    <a:lstStyle/>
                    <a:p>
                      <a:r>
                        <a:rPr lang="en-US" sz="2200" dirty="0" smtClean="0"/>
                        <a:t>Bipolar I</a:t>
                      </a:r>
                      <a:endParaRPr lang="en-US" sz="2200" dirty="0"/>
                    </a:p>
                  </a:txBody>
                  <a:tcPr/>
                </a:tc>
                <a:tc>
                  <a:txBody>
                    <a:bodyPr/>
                    <a:lstStyle/>
                    <a:p>
                      <a:pPr algn="ctr"/>
                      <a:r>
                        <a:rPr lang="en-US" sz="2200" dirty="0" smtClean="0"/>
                        <a:t>46.2%</a:t>
                      </a:r>
                      <a:endParaRPr lang="en-US" sz="2200" dirty="0"/>
                    </a:p>
                  </a:txBody>
                  <a:tcPr/>
                </a:tc>
              </a:tr>
              <a:tr h="425302">
                <a:tc>
                  <a:txBody>
                    <a:bodyPr/>
                    <a:lstStyle/>
                    <a:p>
                      <a:r>
                        <a:rPr lang="en-US" sz="2200" dirty="0" smtClean="0"/>
                        <a:t>Bipolar II</a:t>
                      </a:r>
                      <a:endParaRPr lang="en-US" sz="2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t>39.2%</a:t>
                      </a:r>
                    </a:p>
                  </a:txBody>
                  <a:tcPr/>
                </a:tc>
              </a:tr>
              <a:tr h="425302">
                <a:tc>
                  <a:txBody>
                    <a:bodyPr/>
                    <a:lstStyle/>
                    <a:p>
                      <a:r>
                        <a:rPr lang="en-US" sz="2200" dirty="0" smtClean="0"/>
                        <a:t>Schizophrenia</a:t>
                      </a:r>
                      <a:endParaRPr lang="en-US" sz="2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t>33.7%</a:t>
                      </a:r>
                    </a:p>
                  </a:txBody>
                  <a:tcPr/>
                </a:tc>
              </a:tr>
              <a:tr h="425302">
                <a:tc>
                  <a:txBody>
                    <a:bodyPr/>
                    <a:lstStyle/>
                    <a:p>
                      <a:r>
                        <a:rPr lang="en-US" sz="2200" dirty="0" smtClean="0"/>
                        <a:t>Panic Disorder</a:t>
                      </a:r>
                      <a:endParaRPr lang="en-US" sz="2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t>28.7%</a:t>
                      </a:r>
                    </a:p>
                  </a:txBody>
                  <a:tcPr/>
                </a:tc>
              </a:tr>
              <a:tr h="425302">
                <a:tc>
                  <a:txBody>
                    <a:bodyPr/>
                    <a:lstStyle/>
                    <a:p>
                      <a:r>
                        <a:rPr lang="en-US" sz="2200" dirty="0" smtClean="0"/>
                        <a:t>Unipolar Depression</a:t>
                      </a:r>
                      <a:endParaRPr lang="en-US" sz="2200" dirty="0"/>
                    </a:p>
                  </a:txBody>
                  <a:tcPr/>
                </a:tc>
                <a:tc>
                  <a:txBody>
                    <a:bodyPr/>
                    <a:lstStyle/>
                    <a:p>
                      <a:pPr algn="ctr"/>
                      <a:r>
                        <a:rPr lang="en-US" sz="2200" dirty="0" smtClean="0"/>
                        <a:t>16.5%</a:t>
                      </a:r>
                      <a:endParaRPr lang="en-US" sz="2200" dirty="0"/>
                    </a:p>
                  </a:txBody>
                  <a:tcPr/>
                </a:tc>
              </a:tr>
              <a:tr h="425302">
                <a:tc>
                  <a:txBody>
                    <a:bodyPr/>
                    <a:lstStyle/>
                    <a:p>
                      <a:r>
                        <a:rPr lang="en-US" sz="2200" b="1" dirty="0" smtClean="0"/>
                        <a:t>General Population</a:t>
                      </a:r>
                      <a:endParaRPr lang="en-US" sz="22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t>13.8%</a:t>
                      </a:r>
                    </a:p>
                  </a:txBody>
                  <a:tcPr/>
                </a:tc>
              </a:tr>
            </a:tbl>
          </a:graphicData>
        </a:graphic>
      </p:graphicFrame>
    </p:spTree>
    <p:extLst>
      <p:ext uri="{BB962C8B-B14F-4D97-AF65-F5344CB8AC3E}">
        <p14:creationId xmlns:p14="http://schemas.microsoft.com/office/powerpoint/2010/main" val="238055099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990600"/>
            <a:ext cx="8001000" cy="838200"/>
          </a:xfrm>
        </p:spPr>
        <p:txBody>
          <a:bodyPr/>
          <a:lstStyle/>
          <a:p>
            <a:pPr eaLnBrk="1" hangingPunct="1"/>
            <a:r>
              <a:rPr lang="en-US" dirty="0" smtClean="0"/>
              <a:t>Barriers to Providing Primary </a:t>
            </a:r>
            <a:r>
              <a:rPr lang="en-US" dirty="0"/>
              <a:t>C</a:t>
            </a:r>
            <a:r>
              <a:rPr lang="en-US" dirty="0" smtClean="0"/>
              <a:t>are to Psychiatric Populations</a:t>
            </a:r>
            <a:endParaRPr lang="en-US" b="0"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7642934"/>
              </p:ext>
            </p:extLst>
          </p:nvPr>
        </p:nvGraphicFramePr>
        <p:xfrm>
          <a:off x="609600" y="2133600"/>
          <a:ext cx="8229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915903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001000" cy="838200"/>
          </a:xfrm>
        </p:spPr>
        <p:txBody>
          <a:bodyPr/>
          <a:lstStyle/>
          <a:p>
            <a:r>
              <a:rPr lang="en-US" dirty="0" smtClean="0"/>
              <a:t>Patient Level Factors </a:t>
            </a:r>
            <a:endParaRPr lang="en-US" dirty="0"/>
          </a:p>
        </p:txBody>
      </p:sp>
      <p:pic>
        <p:nvPicPr>
          <p:cNvPr id="1026" name="Picture 2" descr="C:\Users\dr\AppData\Local\Microsoft\Windows\Temporary Internet Files\Content.IE5\8A99RW53\MC900056636[1].wm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6858" y="1611448"/>
            <a:ext cx="1751990" cy="1435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r\AppData\Local\Microsoft\Windows\Temporary Internet Files\Content.IE5\4J3HOWFB\MC900240985[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1640" y="1893752"/>
            <a:ext cx="1447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3048000"/>
            <a:ext cx="2319866" cy="707886"/>
          </a:xfrm>
          <a:prstGeom prst="rect">
            <a:avLst/>
          </a:prstGeom>
          <a:noFill/>
        </p:spPr>
        <p:txBody>
          <a:bodyPr wrap="none" rtlCol="0">
            <a:spAutoFit/>
          </a:bodyPr>
          <a:lstStyle/>
          <a:p>
            <a:pPr algn="ctr"/>
            <a:r>
              <a:rPr lang="en-US" sz="2000" dirty="0" smtClean="0"/>
              <a:t>Lack of motivation,</a:t>
            </a:r>
          </a:p>
          <a:p>
            <a:pPr algn="ctr"/>
            <a:r>
              <a:rPr lang="en-US" sz="2000" dirty="0" smtClean="0"/>
              <a:t>apathy</a:t>
            </a:r>
            <a:endParaRPr lang="en-US" sz="2000" dirty="0"/>
          </a:p>
        </p:txBody>
      </p:sp>
      <p:sp>
        <p:nvSpPr>
          <p:cNvPr id="5" name="TextBox 4"/>
          <p:cNvSpPr txBox="1"/>
          <p:nvPr/>
        </p:nvSpPr>
        <p:spPr>
          <a:xfrm>
            <a:off x="2819400" y="3048000"/>
            <a:ext cx="1971594" cy="707886"/>
          </a:xfrm>
          <a:prstGeom prst="rect">
            <a:avLst/>
          </a:prstGeom>
          <a:noFill/>
        </p:spPr>
        <p:txBody>
          <a:bodyPr wrap="square" rtlCol="0">
            <a:spAutoFit/>
          </a:bodyPr>
          <a:lstStyle/>
          <a:p>
            <a:pPr algn="ctr"/>
            <a:r>
              <a:rPr lang="en-US" sz="2000" dirty="0" smtClean="0"/>
              <a:t>Cognitive impairment</a:t>
            </a:r>
            <a:endParaRPr lang="en-US" sz="2000" dirty="0"/>
          </a:p>
        </p:txBody>
      </p:sp>
      <p:pic>
        <p:nvPicPr>
          <p:cNvPr id="1032" name="Picture 8" descr="C:\Users\dr\AppData\Local\Microsoft\Windows\Temporary Internet Files\Content.IE5\UJRZ2SZ6\MC900078811[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2898">
            <a:off x="5066643" y="1780618"/>
            <a:ext cx="168656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12510" y="3064770"/>
            <a:ext cx="2667000" cy="707886"/>
          </a:xfrm>
          <a:prstGeom prst="rect">
            <a:avLst/>
          </a:prstGeom>
          <a:noFill/>
        </p:spPr>
        <p:txBody>
          <a:bodyPr wrap="square" rtlCol="0">
            <a:spAutoFit/>
          </a:bodyPr>
          <a:lstStyle/>
          <a:p>
            <a:pPr algn="ctr"/>
            <a:r>
              <a:rPr lang="en-US" sz="2000" dirty="0" smtClean="0"/>
              <a:t>Lack of perceived need for health care</a:t>
            </a:r>
            <a:endParaRPr lang="en-US" sz="2000" dirty="0"/>
          </a:p>
        </p:txBody>
      </p:sp>
      <p:pic>
        <p:nvPicPr>
          <p:cNvPr id="1036" name="Picture 12" descr="C:\Users\dr\AppData\Local\Microsoft\Windows\Temporary Internet Files\Content.IE5\BC8HI7T7\MC900048818[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7200" y="3897406"/>
            <a:ext cx="1447800" cy="11086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10566" y="5169431"/>
            <a:ext cx="2149948" cy="400110"/>
          </a:xfrm>
          <a:prstGeom prst="rect">
            <a:avLst/>
          </a:prstGeom>
          <a:noFill/>
        </p:spPr>
        <p:txBody>
          <a:bodyPr wrap="none" rtlCol="0">
            <a:spAutoFit/>
          </a:bodyPr>
          <a:lstStyle/>
          <a:p>
            <a:r>
              <a:rPr lang="en-US" sz="2000" dirty="0" smtClean="0"/>
              <a:t>Fear and distrust</a:t>
            </a:r>
            <a:endParaRPr lang="en-US" sz="2000" dirty="0"/>
          </a:p>
        </p:txBody>
      </p:sp>
      <p:pic>
        <p:nvPicPr>
          <p:cNvPr id="1037" name="Picture 13" descr="C:\Users\dr\AppData\Local\Microsoft\Windows\Temporary Internet Files\Content.IE5\BC8HI7T7\MM900336869[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243081" y="4027507"/>
            <a:ext cx="1333684" cy="952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85914" y="5179258"/>
            <a:ext cx="2348947" cy="646331"/>
          </a:xfrm>
          <a:prstGeom prst="rect">
            <a:avLst/>
          </a:prstGeom>
          <a:noFill/>
        </p:spPr>
        <p:txBody>
          <a:bodyPr wrap="square" rtlCol="0">
            <a:spAutoFit/>
          </a:bodyPr>
          <a:lstStyle/>
          <a:p>
            <a:pPr algn="ctr"/>
            <a:r>
              <a:rPr lang="en-US" sz="1800" dirty="0" smtClean="0"/>
              <a:t>Poor social,  communication skills</a:t>
            </a:r>
            <a:endParaRPr lang="en-US" sz="1800" dirty="0"/>
          </a:p>
        </p:txBody>
      </p:sp>
      <p:pic>
        <p:nvPicPr>
          <p:cNvPr id="16" name="Picture 4" descr="C:\Users\dr\AppData\Local\Microsoft\Windows\Temporary Internet Files\Content.IE5\IN1JQ32U\MC900012981[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281786">
            <a:off x="741769" y="3946687"/>
            <a:ext cx="1528214" cy="13550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2414" y="5169431"/>
            <a:ext cx="1553630" cy="400110"/>
          </a:xfrm>
          <a:prstGeom prst="rect">
            <a:avLst/>
          </a:prstGeom>
          <a:noFill/>
        </p:spPr>
        <p:txBody>
          <a:bodyPr wrap="none" rtlCol="0">
            <a:spAutoFit/>
          </a:bodyPr>
          <a:lstStyle/>
          <a:p>
            <a:r>
              <a:rPr lang="en-US" sz="2000" dirty="0" smtClean="0"/>
              <a:t>Comorbidity</a:t>
            </a:r>
            <a:endParaRPr lang="en-US" sz="2000" dirty="0"/>
          </a:p>
        </p:txBody>
      </p:sp>
      <p:sp>
        <p:nvSpPr>
          <p:cNvPr id="15" name="TextBox 14"/>
          <p:cNvSpPr txBox="1"/>
          <p:nvPr/>
        </p:nvSpPr>
        <p:spPr>
          <a:xfrm>
            <a:off x="7530959" y="3064770"/>
            <a:ext cx="1053494" cy="400110"/>
          </a:xfrm>
          <a:prstGeom prst="rect">
            <a:avLst/>
          </a:prstGeom>
          <a:noFill/>
        </p:spPr>
        <p:txBody>
          <a:bodyPr wrap="none" rtlCol="0">
            <a:spAutoFit/>
          </a:bodyPr>
          <a:lstStyle/>
          <a:p>
            <a:r>
              <a:rPr lang="en-US" sz="2000" dirty="0" smtClean="0"/>
              <a:t>Poverty</a:t>
            </a:r>
            <a:endParaRPr lang="en-US" sz="2000" dirty="0"/>
          </a:p>
        </p:txBody>
      </p:sp>
      <p:pic>
        <p:nvPicPr>
          <p:cNvPr id="17" name="Picture 12" descr="C:\Documents and Settings\annar22\Local Settings\Temporary Internet Files\Content.IE5\84BZZDDM\MP900341943[1].jpg"/>
          <p:cNvPicPr>
            <a:picLocks noChangeAspect="1" noChangeArrowheads="1"/>
          </p:cNvPicPr>
          <p:nvPr/>
        </p:nvPicPr>
        <p:blipFill>
          <a:blip r:embed="rId9" cstate="print"/>
          <a:srcRect/>
          <a:stretch>
            <a:fillRect/>
          </a:stretch>
        </p:blipFill>
        <p:spPr bwMode="auto">
          <a:xfrm>
            <a:off x="7309216" y="1770269"/>
            <a:ext cx="1430583" cy="1313765"/>
          </a:xfrm>
          <a:prstGeom prst="rect">
            <a:avLst/>
          </a:prstGeom>
          <a:noFill/>
        </p:spPr>
      </p:pic>
      <p:sp>
        <p:nvSpPr>
          <p:cNvPr id="18" name="TextBox 17"/>
          <p:cNvSpPr txBox="1"/>
          <p:nvPr/>
        </p:nvSpPr>
        <p:spPr>
          <a:xfrm>
            <a:off x="7086600" y="5144869"/>
            <a:ext cx="1965086" cy="646331"/>
          </a:xfrm>
          <a:prstGeom prst="rect">
            <a:avLst/>
          </a:prstGeom>
          <a:noFill/>
        </p:spPr>
        <p:txBody>
          <a:bodyPr wrap="square" rtlCol="0">
            <a:spAutoFit/>
          </a:bodyPr>
          <a:lstStyle/>
          <a:p>
            <a:pPr algn="ctr"/>
            <a:r>
              <a:rPr lang="en-US" sz="1800" dirty="0" smtClean="0"/>
              <a:t>Lack of access</a:t>
            </a:r>
          </a:p>
          <a:p>
            <a:pPr algn="ctr"/>
            <a:r>
              <a:rPr lang="en-US" sz="1800" dirty="0" smtClean="0"/>
              <a:t>to care</a:t>
            </a:r>
            <a:endParaRPr lang="en-US" sz="1800" dirty="0"/>
          </a:p>
        </p:txBody>
      </p:sp>
      <p:pic>
        <p:nvPicPr>
          <p:cNvPr id="19" name="Picture 2" descr="C:\Documents and Settings\annar22\Local Settings\Temporary Internet Files\Content.IE5\84BZZDDM\MP900390562[1].jpg"/>
          <p:cNvPicPr>
            <a:picLocks noChangeAspect="1" noChangeArrowheads="1"/>
          </p:cNvPicPr>
          <p:nvPr/>
        </p:nvPicPr>
        <p:blipFill>
          <a:blip r:embed="rId10" cstate="print"/>
          <a:srcRect/>
          <a:stretch>
            <a:fillRect/>
          </a:stretch>
        </p:blipFill>
        <p:spPr bwMode="auto">
          <a:xfrm>
            <a:off x="7309216" y="3939920"/>
            <a:ext cx="1519233" cy="1023654"/>
          </a:xfrm>
          <a:prstGeom prst="rect">
            <a:avLst/>
          </a:prstGeom>
          <a:noFill/>
        </p:spPr>
      </p:pic>
    </p:spTree>
    <p:extLst>
      <p:ext uri="{BB962C8B-B14F-4D97-AF65-F5344CB8AC3E}">
        <p14:creationId xmlns:p14="http://schemas.microsoft.com/office/powerpoint/2010/main" val="159899158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70364"/>
            <a:ext cx="8001000" cy="838200"/>
          </a:xfrm>
        </p:spPr>
        <p:txBody>
          <a:bodyPr/>
          <a:lstStyle/>
          <a:p>
            <a:r>
              <a:rPr lang="en-US" dirty="0" smtClean="0"/>
              <a:t>Provider Level Factors</a:t>
            </a:r>
            <a:endParaRPr lang="en-US" dirty="0"/>
          </a:p>
        </p:txBody>
      </p:sp>
      <p:pic>
        <p:nvPicPr>
          <p:cNvPr id="2052" name="Picture 4" descr="C:\Users\dr\AppData\Local\Microsoft\Windows\Temporary Internet Files\Content.IE5\4J3HOWFB\MC900059405[1].wm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3576" y="1916589"/>
            <a:ext cx="1848002" cy="110551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r\AppData\Local\Microsoft\Windows\Temporary Internet Files\Content.IE5\4J3HOWFB\MC90044190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09054">
            <a:off x="1091212" y="1740864"/>
            <a:ext cx="1470142" cy="17371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3559015"/>
            <a:ext cx="2514600" cy="923330"/>
          </a:xfrm>
          <a:prstGeom prst="rect">
            <a:avLst/>
          </a:prstGeom>
          <a:noFill/>
        </p:spPr>
        <p:txBody>
          <a:bodyPr wrap="square" rtlCol="0">
            <a:spAutoFit/>
          </a:bodyPr>
          <a:lstStyle/>
          <a:p>
            <a:r>
              <a:rPr lang="en-US" sz="1800" dirty="0" smtClean="0"/>
              <a:t>Lack of Knowledge about specific disorders</a:t>
            </a:r>
            <a:endParaRPr lang="en-US" sz="1800" dirty="0"/>
          </a:p>
        </p:txBody>
      </p:sp>
      <p:sp>
        <p:nvSpPr>
          <p:cNvPr id="7" name="TextBox 6"/>
          <p:cNvSpPr txBox="1"/>
          <p:nvPr/>
        </p:nvSpPr>
        <p:spPr>
          <a:xfrm>
            <a:off x="3236912" y="3048000"/>
            <a:ext cx="2886392" cy="923330"/>
          </a:xfrm>
          <a:prstGeom prst="rect">
            <a:avLst/>
          </a:prstGeom>
          <a:noFill/>
        </p:spPr>
        <p:txBody>
          <a:bodyPr wrap="square" rtlCol="0">
            <a:spAutoFit/>
          </a:bodyPr>
          <a:lstStyle/>
          <a:p>
            <a:r>
              <a:rPr lang="en-US" sz="1800" dirty="0" smtClean="0"/>
              <a:t>Attribute physical </a:t>
            </a:r>
            <a:r>
              <a:rPr lang="en-US" sz="1800" dirty="0" err="1" smtClean="0"/>
              <a:t>sx</a:t>
            </a:r>
            <a:r>
              <a:rPr lang="en-US" sz="1800" dirty="0" smtClean="0"/>
              <a:t> to mental illness and miss the problems</a:t>
            </a:r>
          </a:p>
        </p:txBody>
      </p:sp>
      <p:sp>
        <p:nvSpPr>
          <p:cNvPr id="9" name="Oval 8"/>
          <p:cNvSpPr/>
          <p:nvPr/>
        </p:nvSpPr>
        <p:spPr bwMode="auto">
          <a:xfrm>
            <a:off x="5635446" y="950044"/>
            <a:ext cx="2213153" cy="208271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700" dirty="0"/>
              <a:t>Why </a:t>
            </a:r>
            <a:r>
              <a:rPr lang="en-US" sz="1700" dirty="0" smtClean="0"/>
              <a:t>bother</a:t>
            </a:r>
            <a:r>
              <a:rPr lang="en-US" sz="1700" dirty="0"/>
              <a:t>?</a:t>
            </a:r>
          </a:p>
          <a:p>
            <a:pPr algn="ctr"/>
            <a:r>
              <a:rPr lang="en-US" sz="1700" dirty="0" smtClean="0"/>
              <a:t>“Just </a:t>
            </a:r>
            <a:r>
              <a:rPr lang="en-US" sz="1700" dirty="0"/>
              <a:t>treat </a:t>
            </a:r>
            <a:r>
              <a:rPr lang="en-US" sz="1700" dirty="0" smtClean="0"/>
              <a:t>the Schizophrenia and leave the rest.”</a:t>
            </a:r>
            <a:endParaRPr kumimoji="0" lang="en-US" sz="17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pic>
        <p:nvPicPr>
          <p:cNvPr id="13" name="Picture 12" descr="C:\Users\dr\AppData\Local\Microsoft\Windows\Temporary Internet Files\Content.IE5\BC8HI7T7\MC900048818[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344" y="4003576"/>
            <a:ext cx="1447800" cy="110868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07053" y="5172438"/>
            <a:ext cx="1954381" cy="369332"/>
          </a:xfrm>
          <a:prstGeom prst="rect">
            <a:avLst/>
          </a:prstGeom>
          <a:noFill/>
        </p:spPr>
        <p:txBody>
          <a:bodyPr wrap="none" rtlCol="0">
            <a:spAutoFit/>
          </a:bodyPr>
          <a:lstStyle/>
          <a:p>
            <a:r>
              <a:rPr lang="en-US" sz="1800" dirty="0" smtClean="0"/>
              <a:t>Fear and Distrust</a:t>
            </a:r>
            <a:endParaRPr lang="en-US" sz="1800" dirty="0"/>
          </a:p>
        </p:txBody>
      </p:sp>
      <p:pic>
        <p:nvPicPr>
          <p:cNvPr id="2054" name="Picture 6" descr="C:\Users\dr\AppData\Local\Microsoft\Windows\Temporary Internet Files\Content.IE5\4J3HOWFB\MC900359069[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67731">
            <a:off x="5220792" y="3758731"/>
            <a:ext cx="1805026" cy="15983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424010" y="5341030"/>
            <a:ext cx="1287532" cy="369332"/>
          </a:xfrm>
          <a:prstGeom prst="rect">
            <a:avLst/>
          </a:prstGeom>
          <a:noFill/>
        </p:spPr>
        <p:txBody>
          <a:bodyPr wrap="none" rtlCol="0">
            <a:spAutoFit/>
          </a:bodyPr>
          <a:lstStyle/>
          <a:p>
            <a:r>
              <a:rPr lang="en-US" sz="1800" dirty="0" smtClean="0"/>
              <a:t>Discomfort</a:t>
            </a:r>
            <a:endParaRPr lang="en-US" sz="1800" dirty="0"/>
          </a:p>
        </p:txBody>
      </p:sp>
      <p:sp>
        <p:nvSpPr>
          <p:cNvPr id="3" name="TextBox 2"/>
          <p:cNvSpPr txBox="1"/>
          <p:nvPr/>
        </p:nvSpPr>
        <p:spPr>
          <a:xfrm>
            <a:off x="499537" y="5592972"/>
            <a:ext cx="5225392" cy="307777"/>
          </a:xfrm>
          <a:prstGeom prst="rect">
            <a:avLst/>
          </a:prstGeom>
          <a:noFill/>
        </p:spPr>
        <p:txBody>
          <a:bodyPr wrap="square" rtlCol="0">
            <a:spAutoFit/>
          </a:bodyPr>
          <a:lstStyle/>
          <a:p>
            <a:r>
              <a:rPr lang="en-US" sz="1400" i="1" dirty="0"/>
              <a:t>Lester HE. BMJ, doi.1136/bmj.38440.418426.8F 2005</a:t>
            </a:r>
          </a:p>
        </p:txBody>
      </p:sp>
      <p:pic>
        <p:nvPicPr>
          <p:cNvPr id="14338" name="Picture 2" descr="C:\Users\dr\AppData\Local\Microsoft\Windows\Temporary Internet Files\Content.IE5\9OR60JYJ\MP900341877[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3297330"/>
            <a:ext cx="1651000" cy="1177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15200" y="4500416"/>
            <a:ext cx="1676400" cy="1200329"/>
          </a:xfrm>
          <a:prstGeom prst="rect">
            <a:avLst/>
          </a:prstGeom>
          <a:noFill/>
        </p:spPr>
        <p:txBody>
          <a:bodyPr wrap="square" rtlCol="0">
            <a:spAutoFit/>
          </a:bodyPr>
          <a:lstStyle/>
          <a:p>
            <a:r>
              <a:rPr lang="en-US" sz="1800" dirty="0" smtClean="0"/>
              <a:t>Take too long, high no-show, impacts bottom line</a:t>
            </a:r>
            <a:endParaRPr lang="en-US" sz="1800" dirty="0"/>
          </a:p>
        </p:txBody>
      </p:sp>
    </p:spTree>
    <p:extLst>
      <p:ext uri="{BB962C8B-B14F-4D97-AF65-F5344CB8AC3E}">
        <p14:creationId xmlns:p14="http://schemas.microsoft.com/office/powerpoint/2010/main" val="83250455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13"/>
          <p:cNvSpPr>
            <a:spLocks noChangeArrowheads="1"/>
          </p:cNvSpPr>
          <p:nvPr/>
        </p:nvSpPr>
        <p:spPr bwMode="auto">
          <a:xfrm>
            <a:off x="838200" y="2514600"/>
            <a:ext cx="3429000" cy="914399"/>
          </a:xfrm>
          <a:prstGeom prst="rect">
            <a:avLst/>
          </a:prstGeom>
          <a:solidFill>
            <a:srgbClr val="BD431A"/>
          </a:solidFill>
          <a:ln w="12700">
            <a:noFill/>
            <a:miter lim="800000"/>
            <a:headEnd/>
            <a:tailEnd/>
          </a:ln>
          <a:effectLst/>
          <a:extLst/>
        </p:spPr>
        <p:txBody>
          <a:bodyPr wrap="none" anchor="ct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38" name="Rectangle 13"/>
          <p:cNvSpPr>
            <a:spLocks noChangeArrowheads="1"/>
          </p:cNvSpPr>
          <p:nvPr/>
        </p:nvSpPr>
        <p:spPr bwMode="auto">
          <a:xfrm>
            <a:off x="838200" y="1752600"/>
            <a:ext cx="3429000" cy="838200"/>
          </a:xfrm>
          <a:prstGeom prst="rect">
            <a:avLst/>
          </a:prstGeom>
          <a:solidFill>
            <a:srgbClr val="D6A449"/>
          </a:solidFill>
          <a:ln w="12700">
            <a:noFill/>
            <a:miter lim="800000"/>
            <a:headEnd/>
            <a:tailEnd/>
          </a:ln>
          <a:effectLst/>
          <a:extLst/>
        </p:spPr>
        <p:txBody>
          <a:bodyPr wrap="none" anchor="ct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40" name="Rectangle 13"/>
          <p:cNvSpPr>
            <a:spLocks noChangeArrowheads="1"/>
          </p:cNvSpPr>
          <p:nvPr/>
        </p:nvSpPr>
        <p:spPr bwMode="auto">
          <a:xfrm>
            <a:off x="838200" y="3429000"/>
            <a:ext cx="3429000" cy="2286000"/>
          </a:xfrm>
          <a:prstGeom prst="rect">
            <a:avLst/>
          </a:prstGeom>
          <a:solidFill>
            <a:srgbClr val="225A80"/>
          </a:solidFill>
          <a:ln w="12700">
            <a:noFill/>
            <a:miter lim="800000"/>
            <a:headEnd/>
            <a:tailEnd/>
          </a:ln>
          <a:effectLst/>
          <a:extLst/>
        </p:spPr>
        <p:txBody>
          <a:bodyPr wrap="none" anchor="ct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35" name="Rectangle 14"/>
          <p:cNvSpPr>
            <a:spLocks noChangeArrowheads="1"/>
          </p:cNvSpPr>
          <p:nvPr/>
        </p:nvSpPr>
        <p:spPr bwMode="auto">
          <a:xfrm>
            <a:off x="6877050" y="2971800"/>
            <a:ext cx="666750" cy="1371600"/>
          </a:xfrm>
          <a:prstGeom prst="rect">
            <a:avLst/>
          </a:prstGeom>
          <a:solidFill>
            <a:srgbClr val="BD431A"/>
          </a:solidFill>
          <a:ln w="12700">
            <a:noFill/>
            <a:miter lim="800000"/>
            <a:headEnd/>
            <a:tailEnd/>
          </a:ln>
          <a:effectLst/>
          <a:extLst/>
        </p:spPr>
        <p:txBody>
          <a:bodyPr wrap="none" anchor="ctr"/>
          <a:lstStyle/>
          <a:p>
            <a:pPr eaLnBrk="1" fontAlgn="auto" hangingPunct="1">
              <a:spcBef>
                <a:spcPts val="0"/>
              </a:spcBef>
              <a:spcAft>
                <a:spcPts val="0"/>
              </a:spcAft>
            </a:pPr>
            <a:endParaRPr lang="en-US" sz="1800" dirty="0">
              <a:solidFill>
                <a:srgbClr val="000000"/>
              </a:solidFill>
              <a:latin typeface="Arial"/>
              <a:ea typeface="ヒラギノ角ゴ Pro W3"/>
            </a:endParaRPr>
          </a:p>
        </p:txBody>
      </p:sp>
      <p:sp>
        <p:nvSpPr>
          <p:cNvPr id="36" name="Rectangle 14"/>
          <p:cNvSpPr>
            <a:spLocks noChangeArrowheads="1"/>
          </p:cNvSpPr>
          <p:nvPr/>
        </p:nvSpPr>
        <p:spPr bwMode="auto">
          <a:xfrm>
            <a:off x="6877050" y="4343400"/>
            <a:ext cx="666750" cy="1371600"/>
          </a:xfrm>
          <a:prstGeom prst="rect">
            <a:avLst/>
          </a:prstGeom>
          <a:solidFill>
            <a:srgbClr val="225A80"/>
          </a:solidFill>
          <a:ln w="12700">
            <a:noFill/>
            <a:miter lim="800000"/>
            <a:headEnd/>
            <a:tailEnd/>
          </a:ln>
          <a:effectLst/>
          <a:extLst/>
        </p:spPr>
        <p:txBody>
          <a:bodyPr wrap="none" anchor="ctr"/>
          <a:lstStyle/>
          <a:p>
            <a:pPr eaLnBrk="1" fontAlgn="auto" hangingPunct="1">
              <a:spcBef>
                <a:spcPts val="0"/>
              </a:spcBef>
              <a:spcAft>
                <a:spcPts val="0"/>
              </a:spcAft>
            </a:pPr>
            <a:endParaRPr lang="en-US" sz="1800" dirty="0">
              <a:solidFill>
                <a:srgbClr val="000000"/>
              </a:solidFill>
              <a:latin typeface="Arial"/>
              <a:ea typeface="ヒラギノ角ゴ Pro W3"/>
            </a:endParaRPr>
          </a:p>
        </p:txBody>
      </p:sp>
      <p:sp>
        <p:nvSpPr>
          <p:cNvPr id="4" name="Rectangle 10"/>
          <p:cNvSpPr>
            <a:spLocks noGrp="1" noChangeArrowheads="1"/>
          </p:cNvSpPr>
          <p:nvPr>
            <p:ph type="title"/>
          </p:nvPr>
        </p:nvSpPr>
        <p:spPr bwMode="auto">
          <a:xfrm>
            <a:off x="609600" y="816960"/>
            <a:ext cx="8305800"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eaLnBrk="0" hangingPunct="0">
              <a:spcBef>
                <a:spcPct val="50000"/>
              </a:spcBef>
            </a:pPr>
            <a:r>
              <a:rPr lang="en-US" sz="3000" b="1" dirty="0">
                <a:latin typeface="Arial" charset="0"/>
              </a:rPr>
              <a:t>Cost of Health Complexity </a:t>
            </a:r>
          </a:p>
        </p:txBody>
      </p:sp>
      <p:grpSp>
        <p:nvGrpSpPr>
          <p:cNvPr id="7" name="Group 4"/>
          <p:cNvGrpSpPr>
            <a:grpSpLocks/>
          </p:cNvGrpSpPr>
          <p:nvPr/>
        </p:nvGrpSpPr>
        <p:grpSpPr bwMode="auto">
          <a:xfrm>
            <a:off x="762000" y="1143000"/>
            <a:ext cx="7702550" cy="4546601"/>
            <a:chOff x="701" y="913"/>
            <a:chExt cx="4852" cy="2864"/>
          </a:xfrm>
        </p:grpSpPr>
        <p:sp>
          <p:nvSpPr>
            <p:cNvPr id="8" name="Rectangle 5"/>
            <p:cNvSpPr>
              <a:spLocks noChangeArrowheads="1"/>
            </p:cNvSpPr>
            <p:nvPr/>
          </p:nvSpPr>
          <p:spPr bwMode="auto">
            <a:xfrm>
              <a:off x="3282" y="1153"/>
              <a:ext cx="347" cy="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7788" tIns="39688" rIns="77788" bIns="39688">
              <a:spAutoFit/>
            </a:bodyPr>
            <a:lstStyle/>
            <a:p>
              <a:pPr algn="r" defTabSz="661988" fontAlgn="auto">
                <a:spcBef>
                  <a:spcPct val="50000"/>
                </a:spcBef>
                <a:spcAft>
                  <a:spcPts val="0"/>
                </a:spcAft>
              </a:pPr>
              <a:r>
                <a:rPr lang="en-US" sz="900" dirty="0">
                  <a:solidFill>
                    <a:srgbClr val="808080"/>
                  </a:solidFill>
                  <a:latin typeface="Arial" charset="0"/>
                  <a:ea typeface="ヒラギノ角ゴ Pro W3"/>
                </a:rPr>
                <a:t>100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90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80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70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60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50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40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30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20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10</a:t>
              </a:r>
            </a:p>
            <a:p>
              <a:pPr algn="r" defTabSz="661988" fontAlgn="auto">
                <a:spcBef>
                  <a:spcPct val="50000"/>
                </a:spcBef>
                <a:spcAft>
                  <a:spcPts val="0"/>
                </a:spcAft>
              </a:pPr>
              <a:endParaRPr lang="en-US" sz="900" dirty="0">
                <a:solidFill>
                  <a:srgbClr val="808080"/>
                </a:solidFill>
                <a:latin typeface="Arial" charset="0"/>
                <a:ea typeface="ヒラギノ角ゴ Pro W3"/>
              </a:endParaRPr>
            </a:p>
          </p:txBody>
        </p:sp>
        <p:sp>
          <p:nvSpPr>
            <p:cNvPr id="9" name="Rectangle 6"/>
            <p:cNvSpPr>
              <a:spLocks noChangeArrowheads="1"/>
            </p:cNvSpPr>
            <p:nvPr/>
          </p:nvSpPr>
          <p:spPr bwMode="auto">
            <a:xfrm>
              <a:off x="3437" y="1026"/>
              <a:ext cx="85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fontAlgn="auto">
                <a:spcBef>
                  <a:spcPts val="0"/>
                </a:spcBef>
                <a:spcAft>
                  <a:spcPts val="0"/>
                </a:spcAft>
              </a:pPr>
              <a:r>
                <a:rPr lang="en-US" sz="1200" b="1" dirty="0">
                  <a:solidFill>
                    <a:srgbClr val="000000"/>
                  </a:solidFill>
                  <a:latin typeface="Arial" charset="0"/>
                  <a:ea typeface="ヒラギノ角ゴ Pro W3"/>
                </a:rPr>
                <a:t>% of Patients</a:t>
              </a:r>
            </a:p>
          </p:txBody>
        </p:sp>
        <p:sp>
          <p:nvSpPr>
            <p:cNvPr id="11" name="Rectangle 8"/>
            <p:cNvSpPr>
              <a:spLocks noChangeArrowheads="1"/>
            </p:cNvSpPr>
            <p:nvPr/>
          </p:nvSpPr>
          <p:spPr bwMode="auto">
            <a:xfrm>
              <a:off x="4836" y="913"/>
              <a:ext cx="717"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fontAlgn="auto">
                <a:spcBef>
                  <a:spcPts val="0"/>
                </a:spcBef>
                <a:spcAft>
                  <a:spcPts val="0"/>
                </a:spcAft>
              </a:pPr>
              <a:endParaRPr lang="en-US" sz="1200" b="1" u="sng" dirty="0">
                <a:solidFill>
                  <a:srgbClr val="FF3300"/>
                </a:solidFill>
                <a:latin typeface="Arial" charset="0"/>
                <a:ea typeface="ヒラギノ角ゴ Pro W3"/>
              </a:endParaRPr>
            </a:p>
          </p:txBody>
        </p:sp>
        <p:sp>
          <p:nvSpPr>
            <p:cNvPr id="12" name="Rectangle 9"/>
            <p:cNvSpPr>
              <a:spLocks noChangeArrowheads="1"/>
            </p:cNvSpPr>
            <p:nvPr/>
          </p:nvSpPr>
          <p:spPr bwMode="auto">
            <a:xfrm>
              <a:off x="701" y="1057"/>
              <a:ext cx="154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nchor="t">
              <a:spAutoFit/>
            </a:bodyPr>
            <a:lstStyle/>
            <a:p>
              <a:pPr fontAlgn="auto">
                <a:spcBef>
                  <a:spcPts val="0"/>
                </a:spcBef>
                <a:spcAft>
                  <a:spcPts val="0"/>
                </a:spcAft>
              </a:pPr>
              <a:r>
                <a:rPr lang="en-US" sz="1400" b="1" dirty="0" smtClean="0">
                  <a:solidFill>
                    <a:srgbClr val="000000"/>
                  </a:solidFill>
                  <a:latin typeface="Arial" charset="0"/>
                  <a:ea typeface="ヒラギノ角ゴ Pro W3"/>
                </a:rPr>
                <a:t>Patient </a:t>
              </a:r>
              <a:r>
                <a:rPr lang="en-US" sz="1400" b="1" dirty="0">
                  <a:solidFill>
                    <a:srgbClr val="000000"/>
                  </a:solidFill>
                  <a:latin typeface="Arial" charset="0"/>
                  <a:ea typeface="ヒラギノ角ゴ Pro W3"/>
                </a:rPr>
                <a:t>Type</a:t>
              </a:r>
            </a:p>
          </p:txBody>
        </p:sp>
        <p:sp>
          <p:nvSpPr>
            <p:cNvPr id="37" name="Rectangle 6"/>
            <p:cNvSpPr>
              <a:spLocks noChangeArrowheads="1"/>
            </p:cNvSpPr>
            <p:nvPr/>
          </p:nvSpPr>
          <p:spPr bwMode="auto">
            <a:xfrm>
              <a:off x="4360" y="1009"/>
              <a:ext cx="85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fontAlgn="auto">
                <a:spcBef>
                  <a:spcPts val="0"/>
                </a:spcBef>
                <a:spcAft>
                  <a:spcPts val="0"/>
                </a:spcAft>
              </a:pPr>
              <a:r>
                <a:rPr lang="en-US" sz="1200" b="1" dirty="0">
                  <a:solidFill>
                    <a:srgbClr val="000000"/>
                  </a:solidFill>
                  <a:latin typeface="Arial" charset="0"/>
                  <a:ea typeface="ヒラギノ角ゴ Pro W3"/>
                </a:rPr>
                <a:t> % of Costs</a:t>
              </a:r>
            </a:p>
          </p:txBody>
        </p:sp>
      </p:grpSp>
      <p:sp>
        <p:nvSpPr>
          <p:cNvPr id="13" name="Line 11"/>
          <p:cNvSpPr>
            <a:spLocks noChangeShapeType="1"/>
          </p:cNvSpPr>
          <p:nvPr/>
        </p:nvSpPr>
        <p:spPr bwMode="auto">
          <a:xfrm>
            <a:off x="4070350" y="2133600"/>
            <a:ext cx="1111250" cy="0"/>
          </a:xfrm>
          <a:prstGeom prst="line">
            <a:avLst/>
          </a:prstGeom>
          <a:noFill/>
          <a:ln w="38100">
            <a:solidFill>
              <a:srgbClr val="D6A449"/>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15" name="Rectangle 13"/>
          <p:cNvSpPr>
            <a:spLocks noChangeArrowheads="1"/>
          </p:cNvSpPr>
          <p:nvPr/>
        </p:nvSpPr>
        <p:spPr bwMode="auto">
          <a:xfrm>
            <a:off x="5370576" y="1600201"/>
            <a:ext cx="674594" cy="3672010"/>
          </a:xfrm>
          <a:prstGeom prst="rect">
            <a:avLst/>
          </a:prstGeom>
          <a:solidFill>
            <a:srgbClr val="D6A449"/>
          </a:solidFill>
          <a:ln w="12700">
            <a:noFill/>
            <a:miter lim="800000"/>
            <a:headEnd/>
            <a:tailEnd/>
          </a:ln>
          <a:effectLst/>
          <a:extLst/>
        </p:spPr>
        <p:txBody>
          <a:bodyPr wrap="none" anchor="ct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16" name="Rectangle 14"/>
          <p:cNvSpPr>
            <a:spLocks noChangeArrowheads="1"/>
          </p:cNvSpPr>
          <p:nvPr/>
        </p:nvSpPr>
        <p:spPr bwMode="auto">
          <a:xfrm>
            <a:off x="6877050" y="1600201"/>
            <a:ext cx="666750" cy="1371600"/>
          </a:xfrm>
          <a:prstGeom prst="rect">
            <a:avLst/>
          </a:prstGeom>
          <a:solidFill>
            <a:srgbClr val="D6A449"/>
          </a:solidFill>
          <a:ln w="12700">
            <a:noFill/>
            <a:miter lim="800000"/>
            <a:headEnd/>
            <a:tailEnd/>
          </a:ln>
          <a:effectLst/>
          <a:extLst/>
        </p:spPr>
        <p:txBody>
          <a:bodyPr wrap="none" anchor="ct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17" name="Text Box 16"/>
          <p:cNvSpPr txBox="1">
            <a:spLocks noChangeArrowheads="1"/>
          </p:cNvSpPr>
          <p:nvPr/>
        </p:nvSpPr>
        <p:spPr bwMode="auto">
          <a:xfrm>
            <a:off x="6937375" y="2144713"/>
            <a:ext cx="5461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fontAlgn="auto" hangingPunct="1">
              <a:spcBef>
                <a:spcPct val="50000"/>
              </a:spcBef>
              <a:spcAft>
                <a:spcPts val="0"/>
              </a:spcAft>
            </a:pPr>
            <a:r>
              <a:rPr lang="en-US" sz="1000" b="1">
                <a:solidFill>
                  <a:srgbClr val="000000"/>
                </a:solidFill>
                <a:latin typeface="Arial" charset="0"/>
                <a:ea typeface="ヒラギノ角ゴ Pro W3"/>
              </a:rPr>
              <a:t>Low</a:t>
            </a:r>
          </a:p>
          <a:p>
            <a:pPr algn="ctr" eaLnBrk="1" fontAlgn="auto" hangingPunct="1">
              <a:spcBef>
                <a:spcPct val="50000"/>
              </a:spcBef>
              <a:spcAft>
                <a:spcPts val="0"/>
              </a:spcAft>
            </a:pPr>
            <a:r>
              <a:rPr lang="en-US" sz="1000" b="1">
                <a:solidFill>
                  <a:srgbClr val="000000"/>
                </a:solidFill>
                <a:latin typeface="Arial" charset="0"/>
                <a:ea typeface="ヒラギノ角ゴ Pro W3"/>
              </a:rPr>
              <a:t>1/3</a:t>
            </a:r>
          </a:p>
        </p:txBody>
      </p:sp>
      <p:sp>
        <p:nvSpPr>
          <p:cNvPr id="18" name="Freeform 17"/>
          <p:cNvSpPr>
            <a:spLocks/>
          </p:cNvSpPr>
          <p:nvPr/>
        </p:nvSpPr>
        <p:spPr bwMode="auto">
          <a:xfrm>
            <a:off x="3917950" y="2971800"/>
            <a:ext cx="1416050" cy="2514600"/>
          </a:xfrm>
          <a:custGeom>
            <a:avLst/>
            <a:gdLst>
              <a:gd name="T0" fmla="*/ 0 w 542"/>
              <a:gd name="T1" fmla="*/ 0 h 1857"/>
              <a:gd name="T2" fmla="*/ 331 w 542"/>
              <a:gd name="T3" fmla="*/ 0 h 1857"/>
              <a:gd name="T4" fmla="*/ 331 w 542"/>
              <a:gd name="T5" fmla="*/ 1857 h 1857"/>
              <a:gd name="T6" fmla="*/ 542 w 542"/>
              <a:gd name="T7" fmla="*/ 1856 h 1857"/>
            </a:gdLst>
            <a:ahLst/>
            <a:cxnLst>
              <a:cxn ang="0">
                <a:pos x="T0" y="T1"/>
              </a:cxn>
              <a:cxn ang="0">
                <a:pos x="T2" y="T3"/>
              </a:cxn>
              <a:cxn ang="0">
                <a:pos x="T4" y="T5"/>
              </a:cxn>
              <a:cxn ang="0">
                <a:pos x="T6" y="T7"/>
              </a:cxn>
            </a:cxnLst>
            <a:rect l="0" t="0" r="r" b="b"/>
            <a:pathLst>
              <a:path w="542" h="1857">
                <a:moveTo>
                  <a:pt x="0" y="0"/>
                </a:moveTo>
                <a:lnTo>
                  <a:pt x="331" y="0"/>
                </a:lnTo>
                <a:lnTo>
                  <a:pt x="331" y="1857"/>
                </a:lnTo>
                <a:lnTo>
                  <a:pt x="542" y="1856"/>
                </a:lnTo>
              </a:path>
            </a:pathLst>
          </a:custGeom>
          <a:noFill/>
          <a:ln w="38100" cap="rnd" cmpd="sng">
            <a:solidFill>
              <a:srgbClr val="BD431A"/>
            </a:solidFill>
            <a:prstDash val="solid"/>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19" name="Rectangle 18"/>
          <p:cNvSpPr>
            <a:spLocks noChangeArrowheads="1"/>
          </p:cNvSpPr>
          <p:nvPr/>
        </p:nvSpPr>
        <p:spPr bwMode="auto">
          <a:xfrm>
            <a:off x="838200" y="2628411"/>
            <a:ext cx="3429000" cy="782395"/>
          </a:xfrm>
          <a:prstGeom prst="rect">
            <a:avLst/>
          </a:prstGeom>
          <a:noFill/>
          <a:ln w="12700">
            <a:noFill/>
            <a:miter lim="800000"/>
            <a:headEnd/>
            <a:tailEnd/>
          </a:ln>
          <a:effectLst/>
          <a:extLst/>
        </p:spPr>
        <p:txBody>
          <a:bodyPr wrap="square" lIns="92075" tIns="46038" rIns="92075" bIns="46038">
            <a:spAutoFit/>
          </a:bodyPr>
          <a:lstStyle/>
          <a:p>
            <a:pPr marL="228600" indent="-228600" algn="ctr" fontAlgn="auto">
              <a:spcBef>
                <a:spcPts val="0"/>
              </a:spcBef>
              <a:spcAft>
                <a:spcPts val="0"/>
              </a:spcAft>
            </a:pPr>
            <a:r>
              <a:rPr lang="en-US" sz="1400" b="1" dirty="0">
                <a:solidFill>
                  <a:srgbClr val="FFFFFF"/>
                </a:solidFill>
                <a:latin typeface="Arial" charset="0"/>
                <a:ea typeface="ヒラギノ角ゴ Pro W3"/>
              </a:rPr>
              <a:t>Serious Chronic Illness</a:t>
            </a:r>
          </a:p>
          <a:p>
            <a:pPr marL="227013" indent="-227013" fontAlgn="auto">
              <a:lnSpc>
                <a:spcPct val="120000"/>
              </a:lnSpc>
              <a:spcBef>
                <a:spcPts val="0"/>
              </a:spcBef>
              <a:spcAft>
                <a:spcPts val="0"/>
              </a:spcAft>
              <a:buFont typeface="Arial"/>
              <a:buChar char="•"/>
            </a:pPr>
            <a:r>
              <a:rPr lang="en-US" sz="1400" dirty="0">
                <a:solidFill>
                  <a:srgbClr val="FFFFFF"/>
                </a:solidFill>
                <a:latin typeface="Arial" charset="0"/>
                <a:ea typeface="ヒラギノ角ゴ Pro W3"/>
              </a:rPr>
              <a:t>Chronic diseases</a:t>
            </a:r>
          </a:p>
          <a:p>
            <a:pPr marL="227013" indent="-227013" fontAlgn="auto">
              <a:spcBef>
                <a:spcPts val="0"/>
              </a:spcBef>
              <a:spcAft>
                <a:spcPts val="0"/>
              </a:spcAft>
              <a:buFont typeface="Arial"/>
              <a:buChar char="•"/>
            </a:pPr>
            <a:r>
              <a:rPr lang="en-US" sz="1400" dirty="0">
                <a:solidFill>
                  <a:srgbClr val="FFFFFF"/>
                </a:solidFill>
                <a:latin typeface="Arial" charset="0"/>
                <a:ea typeface="ヒラギノ角ゴ Pro W3"/>
              </a:rPr>
              <a:t>Moderate to severe acute illness</a:t>
            </a:r>
            <a:endParaRPr lang="en-US" sz="1400" b="1" dirty="0">
              <a:solidFill>
                <a:srgbClr val="FFFFFF"/>
              </a:solidFill>
              <a:latin typeface="Arial" charset="0"/>
              <a:ea typeface="ヒラギノ角ゴ Pro W3"/>
            </a:endParaRPr>
          </a:p>
        </p:txBody>
      </p:sp>
      <p:sp>
        <p:nvSpPr>
          <p:cNvPr id="21" name="Rectangle 20"/>
          <p:cNvSpPr>
            <a:spLocks noChangeArrowheads="1"/>
          </p:cNvSpPr>
          <p:nvPr/>
        </p:nvSpPr>
        <p:spPr bwMode="auto">
          <a:xfrm>
            <a:off x="5370576" y="5269522"/>
            <a:ext cx="674594" cy="445478"/>
          </a:xfrm>
          <a:prstGeom prst="rect">
            <a:avLst/>
          </a:prstGeom>
          <a:solidFill>
            <a:srgbClr val="BD431A"/>
          </a:solidFill>
          <a:ln w="12700">
            <a:noFill/>
            <a:miter lim="800000"/>
            <a:headEnd/>
            <a:tailEnd/>
          </a:ln>
          <a:effectLst/>
          <a:extLst/>
        </p:spPr>
        <p:txBody>
          <a:bodyPr wrap="none" anchor="ct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22" name="Text Box 22"/>
          <p:cNvSpPr txBox="1">
            <a:spLocks noChangeArrowheads="1"/>
          </p:cNvSpPr>
          <p:nvPr/>
        </p:nvSpPr>
        <p:spPr bwMode="auto">
          <a:xfrm>
            <a:off x="6877050" y="3533774"/>
            <a:ext cx="66675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fontAlgn="auto" hangingPunct="1">
              <a:spcBef>
                <a:spcPct val="50000"/>
              </a:spcBef>
              <a:spcAft>
                <a:spcPts val="0"/>
              </a:spcAft>
            </a:pPr>
            <a:r>
              <a:rPr lang="en-US" sz="1000" b="1" dirty="0">
                <a:solidFill>
                  <a:srgbClr val="FFFFFF"/>
                </a:solidFill>
                <a:latin typeface="Arial" charset="0"/>
                <a:ea typeface="ヒラギノ角ゴ Pro W3"/>
              </a:rPr>
              <a:t>Medium</a:t>
            </a:r>
          </a:p>
          <a:p>
            <a:pPr algn="ctr" eaLnBrk="1" fontAlgn="auto" hangingPunct="1">
              <a:spcBef>
                <a:spcPct val="50000"/>
              </a:spcBef>
              <a:spcAft>
                <a:spcPts val="0"/>
              </a:spcAft>
            </a:pPr>
            <a:r>
              <a:rPr lang="en-US" sz="1000" b="1" dirty="0">
                <a:solidFill>
                  <a:srgbClr val="FFFFFF"/>
                </a:solidFill>
                <a:latin typeface="Arial" charset="0"/>
                <a:ea typeface="ヒラギノ角ゴ Pro W3"/>
              </a:rPr>
              <a:t>1/3</a:t>
            </a:r>
          </a:p>
        </p:txBody>
      </p:sp>
      <p:sp>
        <p:nvSpPr>
          <p:cNvPr id="24" name="Rectangle 24"/>
          <p:cNvSpPr>
            <a:spLocks noChangeArrowheads="1"/>
          </p:cNvSpPr>
          <p:nvPr/>
        </p:nvSpPr>
        <p:spPr bwMode="auto">
          <a:xfrm>
            <a:off x="5370576" y="5647638"/>
            <a:ext cx="678516" cy="67362"/>
          </a:xfrm>
          <a:prstGeom prst="rect">
            <a:avLst/>
          </a:prstGeom>
          <a:solidFill>
            <a:srgbClr val="225A80"/>
          </a:solidFill>
          <a:ln w="12700">
            <a:noFill/>
            <a:miter lim="800000"/>
            <a:headEnd/>
            <a:tailEnd/>
          </a:ln>
          <a:effectLst/>
          <a:extLst/>
        </p:spPr>
        <p:txBody>
          <a:bodyPr wrap="none" anchor="ct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25" name="Text Box 25"/>
          <p:cNvSpPr txBox="1">
            <a:spLocks noChangeArrowheads="1"/>
          </p:cNvSpPr>
          <p:nvPr/>
        </p:nvSpPr>
        <p:spPr bwMode="auto">
          <a:xfrm>
            <a:off x="6937375" y="4724400"/>
            <a:ext cx="5461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fontAlgn="auto" hangingPunct="1">
              <a:spcBef>
                <a:spcPct val="50000"/>
              </a:spcBef>
              <a:spcAft>
                <a:spcPts val="0"/>
              </a:spcAft>
            </a:pPr>
            <a:r>
              <a:rPr lang="en-US" sz="1000" b="1" dirty="0">
                <a:solidFill>
                  <a:srgbClr val="FFFFFF"/>
                </a:solidFill>
                <a:latin typeface="Arial" charset="0"/>
                <a:ea typeface="ヒラギノ角ゴ Pro W3"/>
              </a:rPr>
              <a:t>High</a:t>
            </a:r>
          </a:p>
          <a:p>
            <a:pPr algn="ctr" eaLnBrk="1" fontAlgn="auto" hangingPunct="1">
              <a:spcBef>
                <a:spcPct val="50000"/>
              </a:spcBef>
              <a:spcAft>
                <a:spcPts val="0"/>
              </a:spcAft>
            </a:pPr>
            <a:r>
              <a:rPr lang="en-US" sz="1000" b="1" dirty="0">
                <a:solidFill>
                  <a:srgbClr val="FFFFFF"/>
                </a:solidFill>
                <a:latin typeface="Arial" charset="0"/>
                <a:ea typeface="ヒラギノ角ゴ Pro W3"/>
              </a:rPr>
              <a:t>1/3</a:t>
            </a:r>
          </a:p>
        </p:txBody>
      </p:sp>
      <p:sp>
        <p:nvSpPr>
          <p:cNvPr id="26" name="Rectangle 28"/>
          <p:cNvSpPr>
            <a:spLocks noChangeArrowheads="1"/>
          </p:cNvSpPr>
          <p:nvPr/>
        </p:nvSpPr>
        <p:spPr bwMode="auto">
          <a:xfrm>
            <a:off x="838200" y="3505200"/>
            <a:ext cx="3429000" cy="2031967"/>
          </a:xfrm>
          <a:prstGeom prst="rect">
            <a:avLst/>
          </a:prstGeom>
          <a:noFill/>
          <a:ln w="12700">
            <a:noFill/>
            <a:miter lim="800000"/>
            <a:headEnd/>
            <a:tailEnd/>
          </a:ln>
          <a:effectLst/>
          <a:extLst/>
        </p:spPr>
        <p:txBody>
          <a:bodyPr wrap="square" lIns="92075" tIns="46038" rIns="92075" bIns="46038">
            <a:spAutoFit/>
          </a:bodyPr>
          <a:lstStyle/>
          <a:p>
            <a:pPr marL="228600" indent="-228600" algn="ctr" fontAlgn="auto">
              <a:spcBef>
                <a:spcPts val="0"/>
              </a:spcBef>
              <a:spcAft>
                <a:spcPct val="30000"/>
              </a:spcAft>
              <a:buFont typeface="Monotype Sorts" charset="0"/>
              <a:buNone/>
            </a:pPr>
            <a:r>
              <a:rPr lang="en-US" sz="1400" b="1" dirty="0">
                <a:solidFill>
                  <a:srgbClr val="FFFFFF"/>
                </a:solidFill>
                <a:latin typeface="Arial" charset="0"/>
                <a:ea typeface="ヒラギノ角ゴ Pro W3"/>
              </a:rPr>
              <a:t>Health Complexity</a:t>
            </a:r>
            <a:endParaRPr lang="en-US" sz="1400" b="1" u="sng" dirty="0">
              <a:solidFill>
                <a:srgbClr val="FFFFFF"/>
              </a:solidFill>
              <a:latin typeface="Arial" charset="0"/>
              <a:ea typeface="ヒラギノ角ゴ Pro W3"/>
            </a:endParaRPr>
          </a:p>
          <a:p>
            <a:pPr marL="227013" indent="-227013" fontAlgn="auto">
              <a:lnSpc>
                <a:spcPct val="120000"/>
              </a:lnSpc>
              <a:spcBef>
                <a:spcPts val="0"/>
              </a:spcBef>
              <a:spcAft>
                <a:spcPct val="30000"/>
              </a:spcAft>
              <a:buFont typeface="Arial"/>
              <a:buChar char="•"/>
            </a:pPr>
            <a:r>
              <a:rPr lang="en-US" sz="1400" dirty="0">
                <a:solidFill>
                  <a:srgbClr val="FFFFFF"/>
                </a:solidFill>
                <a:latin typeface="Arial" charset="0"/>
                <a:ea typeface="ヒラギノ角ゴ Pro W3"/>
              </a:rPr>
              <a:t>Multiple diagnoses</a:t>
            </a:r>
          </a:p>
          <a:p>
            <a:pPr marL="227013" indent="-227013" fontAlgn="auto">
              <a:spcBef>
                <a:spcPts val="0"/>
              </a:spcBef>
              <a:spcAft>
                <a:spcPct val="30000"/>
              </a:spcAft>
              <a:buFont typeface="Arial"/>
              <a:buChar char="•"/>
            </a:pPr>
            <a:r>
              <a:rPr lang="en-US" sz="1400" dirty="0">
                <a:solidFill>
                  <a:srgbClr val="FFFFFF"/>
                </a:solidFill>
                <a:latin typeface="Arial" charset="0"/>
                <a:ea typeface="ヒラギノ角ゴ Pro W3"/>
              </a:rPr>
              <a:t>Physical &amp; mental health co-morbidity</a:t>
            </a:r>
          </a:p>
          <a:p>
            <a:pPr marL="227013" indent="-227013" fontAlgn="auto">
              <a:spcBef>
                <a:spcPts val="0"/>
              </a:spcBef>
              <a:spcAft>
                <a:spcPct val="30000"/>
              </a:spcAft>
              <a:buFont typeface="Arial"/>
              <a:buChar char="•"/>
            </a:pPr>
            <a:r>
              <a:rPr lang="en-US" sz="1400" dirty="0">
                <a:solidFill>
                  <a:srgbClr val="FFFFFF"/>
                </a:solidFill>
                <a:latin typeface="Arial" charset="0"/>
                <a:ea typeface="ヒラギノ角ゴ Pro W3"/>
              </a:rPr>
              <a:t>High health service use</a:t>
            </a:r>
          </a:p>
          <a:p>
            <a:pPr marL="227013" indent="-227013" fontAlgn="auto">
              <a:spcBef>
                <a:spcPts val="0"/>
              </a:spcBef>
              <a:spcAft>
                <a:spcPct val="30000"/>
              </a:spcAft>
              <a:buFont typeface="Arial"/>
              <a:buChar char="•"/>
            </a:pPr>
            <a:r>
              <a:rPr lang="en-US" sz="1400" dirty="0">
                <a:solidFill>
                  <a:srgbClr val="FFFFFF"/>
                </a:solidFill>
                <a:latin typeface="Arial" charset="0"/>
                <a:ea typeface="ヒラギノ角ゴ Pro W3"/>
              </a:rPr>
              <a:t>Impairment and disability</a:t>
            </a:r>
          </a:p>
          <a:p>
            <a:pPr marL="227013" indent="-227013" fontAlgn="auto">
              <a:spcBef>
                <a:spcPts val="0"/>
              </a:spcBef>
              <a:spcAft>
                <a:spcPct val="30000"/>
              </a:spcAft>
              <a:buFont typeface="Arial"/>
              <a:buChar char="•"/>
            </a:pPr>
            <a:r>
              <a:rPr lang="en-US" sz="1400" dirty="0">
                <a:solidFill>
                  <a:srgbClr val="FFFFFF"/>
                </a:solidFill>
                <a:latin typeface="Arial" charset="0"/>
                <a:ea typeface="ヒラギノ角ゴ Pro W3"/>
              </a:rPr>
              <a:t>Personal, social, financial upheaval</a:t>
            </a:r>
          </a:p>
          <a:p>
            <a:pPr marL="227013" indent="-227013" fontAlgn="auto">
              <a:spcBef>
                <a:spcPts val="0"/>
              </a:spcBef>
              <a:spcAft>
                <a:spcPct val="30000"/>
              </a:spcAft>
              <a:buFont typeface="Arial"/>
              <a:buChar char="•"/>
            </a:pPr>
            <a:r>
              <a:rPr lang="en-US" sz="1400" dirty="0">
                <a:solidFill>
                  <a:srgbClr val="FFFFFF"/>
                </a:solidFill>
                <a:latin typeface="Arial" charset="0"/>
                <a:ea typeface="ヒラギノ角ゴ Pro W3"/>
              </a:rPr>
              <a:t>Health system issues</a:t>
            </a:r>
          </a:p>
        </p:txBody>
      </p:sp>
      <p:sp>
        <p:nvSpPr>
          <p:cNvPr id="27" name="Line 29"/>
          <p:cNvSpPr>
            <a:spLocks noChangeShapeType="1"/>
          </p:cNvSpPr>
          <p:nvPr/>
        </p:nvSpPr>
        <p:spPr bwMode="auto">
          <a:xfrm>
            <a:off x="4222750" y="5638800"/>
            <a:ext cx="1111250" cy="0"/>
          </a:xfrm>
          <a:prstGeom prst="line">
            <a:avLst/>
          </a:prstGeom>
          <a:noFill/>
          <a:ln w="38100">
            <a:solidFill>
              <a:srgbClr val="225A8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28" name="Line 30"/>
          <p:cNvSpPr>
            <a:spLocks noChangeShapeType="1"/>
          </p:cNvSpPr>
          <p:nvPr/>
        </p:nvSpPr>
        <p:spPr bwMode="auto">
          <a:xfrm flipV="1">
            <a:off x="5988050" y="5257800"/>
            <a:ext cx="869950" cy="457200"/>
          </a:xfrm>
          <a:prstGeom prst="line">
            <a:avLst/>
          </a:prstGeom>
          <a:noFill/>
          <a:ln w="38100">
            <a:solidFill>
              <a:srgbClr val="225A8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29" name="Line 31"/>
          <p:cNvSpPr>
            <a:spLocks noChangeShapeType="1"/>
          </p:cNvSpPr>
          <p:nvPr/>
        </p:nvSpPr>
        <p:spPr bwMode="auto">
          <a:xfrm flipV="1">
            <a:off x="6019800" y="3581400"/>
            <a:ext cx="838200" cy="1905000"/>
          </a:xfrm>
          <a:prstGeom prst="line">
            <a:avLst/>
          </a:prstGeom>
          <a:noFill/>
          <a:ln w="38100">
            <a:solidFill>
              <a:srgbClr val="BD431A"/>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30" name="Line 32"/>
          <p:cNvSpPr>
            <a:spLocks noChangeShapeType="1"/>
          </p:cNvSpPr>
          <p:nvPr/>
        </p:nvSpPr>
        <p:spPr bwMode="auto">
          <a:xfrm>
            <a:off x="6019800" y="2133600"/>
            <a:ext cx="838200" cy="0"/>
          </a:xfrm>
          <a:prstGeom prst="line">
            <a:avLst/>
          </a:prstGeom>
          <a:noFill/>
          <a:ln w="38100">
            <a:solidFill>
              <a:srgbClr val="D6A449"/>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32" name="Oval 31"/>
          <p:cNvSpPr/>
          <p:nvPr/>
        </p:nvSpPr>
        <p:spPr bwMode="auto">
          <a:xfrm>
            <a:off x="5292004" y="5486400"/>
            <a:ext cx="803996" cy="381000"/>
          </a:xfrm>
          <a:prstGeom prst="ellips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ヒラギノ角ゴ Pro W3" charset="0"/>
            </a:endParaRPr>
          </a:p>
        </p:txBody>
      </p:sp>
      <p:sp>
        <p:nvSpPr>
          <p:cNvPr id="33" name="Down Arrow 32"/>
          <p:cNvSpPr/>
          <p:nvPr/>
        </p:nvSpPr>
        <p:spPr bwMode="auto">
          <a:xfrm rot="3060414">
            <a:off x="7766705" y="4255851"/>
            <a:ext cx="437544" cy="978408"/>
          </a:xfrm>
          <a:prstGeom prst="downArrow">
            <a:avLst/>
          </a:prstGeom>
          <a:solidFill>
            <a:srgbClr val="225A8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ヒラギノ角ゴ Pro W3" charset="0"/>
            </a:endParaRPr>
          </a:p>
        </p:txBody>
      </p:sp>
      <p:sp>
        <p:nvSpPr>
          <p:cNvPr id="34" name="TextBox 33"/>
          <p:cNvSpPr txBox="1"/>
          <p:nvPr/>
        </p:nvSpPr>
        <p:spPr>
          <a:xfrm>
            <a:off x="7696200" y="3200400"/>
            <a:ext cx="1066800" cy="698653"/>
          </a:xfrm>
          <a:prstGeom prst="rect">
            <a:avLst/>
          </a:prstGeom>
          <a:noFill/>
        </p:spPr>
        <p:txBody>
          <a:bodyPr wrap="square" rtlCol="0">
            <a:spAutoFit/>
          </a:bodyPr>
          <a:lstStyle/>
          <a:p>
            <a:pPr eaLnBrk="1" fontAlgn="auto" hangingPunct="1">
              <a:lnSpc>
                <a:spcPct val="110000"/>
              </a:lnSpc>
              <a:spcBef>
                <a:spcPts val="0"/>
              </a:spcBef>
              <a:spcAft>
                <a:spcPts val="0"/>
              </a:spcAft>
            </a:pPr>
            <a:r>
              <a:rPr lang="en-US" sz="1200" dirty="0" smtClean="0">
                <a:solidFill>
                  <a:srgbClr val="000000"/>
                </a:solidFill>
                <a:latin typeface="Arial"/>
                <a:ea typeface="ヒラギノ角ゴ Pro W3"/>
              </a:rPr>
              <a:t>SMI population here</a:t>
            </a:r>
            <a:endParaRPr lang="en-US" sz="1800" dirty="0">
              <a:solidFill>
                <a:srgbClr val="000000"/>
              </a:solidFill>
              <a:latin typeface="Arial"/>
              <a:ea typeface="ヒラギノ角ゴ Pro W3"/>
            </a:endParaRPr>
          </a:p>
        </p:txBody>
      </p:sp>
      <p:sp>
        <p:nvSpPr>
          <p:cNvPr id="14" name="Rectangle 12"/>
          <p:cNvSpPr>
            <a:spLocks noChangeArrowheads="1"/>
          </p:cNvSpPr>
          <p:nvPr/>
        </p:nvSpPr>
        <p:spPr bwMode="auto">
          <a:xfrm>
            <a:off x="838200" y="1769816"/>
            <a:ext cx="3429000" cy="782395"/>
          </a:xfrm>
          <a:prstGeom prst="rect">
            <a:avLst/>
          </a:prstGeom>
          <a:noFill/>
          <a:ln w="12700">
            <a:noFill/>
            <a:miter lim="800000"/>
            <a:headEnd/>
            <a:tailEnd/>
          </a:ln>
          <a:effectLst/>
          <a:extLst/>
        </p:spPr>
        <p:txBody>
          <a:bodyPr wrap="square" lIns="92075" tIns="46038" rIns="92075" bIns="46038">
            <a:spAutoFit/>
          </a:bodyPr>
          <a:lstStyle/>
          <a:p>
            <a:pPr marL="228600" indent="-228600" algn="ctr" fontAlgn="auto">
              <a:spcBef>
                <a:spcPts val="0"/>
              </a:spcBef>
              <a:spcAft>
                <a:spcPts val="0"/>
              </a:spcAft>
            </a:pPr>
            <a:r>
              <a:rPr lang="en-US" sz="1400" b="1" dirty="0">
                <a:solidFill>
                  <a:srgbClr val="FFFFFF"/>
                </a:solidFill>
                <a:latin typeface="Arial" charset="0"/>
                <a:ea typeface="ヒラギノ角ゴ Pro W3"/>
              </a:rPr>
              <a:t>Acute Illness</a:t>
            </a:r>
          </a:p>
          <a:p>
            <a:pPr marL="227013" indent="-227013" fontAlgn="auto">
              <a:lnSpc>
                <a:spcPct val="120000"/>
              </a:lnSpc>
              <a:spcBef>
                <a:spcPts val="0"/>
              </a:spcBef>
              <a:spcAft>
                <a:spcPts val="0"/>
              </a:spcAft>
              <a:buFont typeface="Arial"/>
              <a:buChar char="•"/>
            </a:pPr>
            <a:r>
              <a:rPr lang="en-US" sz="1400" dirty="0">
                <a:solidFill>
                  <a:srgbClr val="000000"/>
                </a:solidFill>
                <a:latin typeface="Arial" charset="0"/>
                <a:ea typeface="ヒラギノ角ゴ Pro W3"/>
              </a:rPr>
              <a:t>Self-resolving illness</a:t>
            </a:r>
          </a:p>
          <a:p>
            <a:pPr marL="227013" indent="-227013" fontAlgn="auto">
              <a:spcBef>
                <a:spcPts val="0"/>
              </a:spcBef>
              <a:spcAft>
                <a:spcPts val="0"/>
              </a:spcAft>
              <a:buFont typeface="Arial"/>
              <a:buChar char="•"/>
            </a:pPr>
            <a:r>
              <a:rPr lang="en-US" sz="1400" dirty="0">
                <a:solidFill>
                  <a:srgbClr val="000000"/>
                </a:solidFill>
                <a:latin typeface="Arial" charset="0"/>
                <a:ea typeface="ヒラギノ角ゴ Pro W3"/>
              </a:rPr>
              <a:t>Low grade acute illness</a:t>
            </a:r>
            <a:endParaRPr lang="en-US" sz="1400" b="1" dirty="0">
              <a:solidFill>
                <a:srgbClr val="000000"/>
              </a:solidFill>
              <a:latin typeface="Arial" charset="0"/>
              <a:ea typeface="ヒラギノ角ゴ Pro W3"/>
            </a:endParaRPr>
          </a:p>
        </p:txBody>
      </p:sp>
      <p:sp>
        <p:nvSpPr>
          <p:cNvPr id="2" name="Rectangle 1"/>
          <p:cNvSpPr/>
          <p:nvPr/>
        </p:nvSpPr>
        <p:spPr>
          <a:xfrm>
            <a:off x="457200" y="5788968"/>
            <a:ext cx="3733800" cy="230832"/>
          </a:xfrm>
          <a:prstGeom prst="rect">
            <a:avLst/>
          </a:prstGeom>
        </p:spPr>
        <p:txBody>
          <a:bodyPr wrap="square">
            <a:spAutoFit/>
          </a:bodyPr>
          <a:lstStyle/>
          <a:p>
            <a:pPr fontAlgn="auto">
              <a:spcBef>
                <a:spcPts val="0"/>
              </a:spcBef>
              <a:spcAft>
                <a:spcPts val="0"/>
              </a:spcAft>
            </a:pPr>
            <a:r>
              <a:rPr lang="en-US" sz="900" dirty="0" smtClean="0">
                <a:solidFill>
                  <a:srgbClr val="000000"/>
                </a:solidFill>
                <a:latin typeface="Arial"/>
                <a:ea typeface="ヒラギノ角ゴ Pro W3"/>
              </a:rPr>
              <a:t>Adapted </a:t>
            </a:r>
            <a:r>
              <a:rPr lang="en-US" sz="900" dirty="0">
                <a:solidFill>
                  <a:srgbClr val="000000"/>
                </a:solidFill>
                <a:latin typeface="Arial"/>
                <a:ea typeface="ヒラギノ角ゴ Pro W3"/>
              </a:rPr>
              <a:t>from Meier DE, J Pall Med, 7:119-134, 2004</a:t>
            </a:r>
          </a:p>
        </p:txBody>
      </p:sp>
    </p:spTree>
    <p:extLst>
      <p:ext uri="{BB962C8B-B14F-4D97-AF65-F5344CB8AC3E}">
        <p14:creationId xmlns:p14="http://schemas.microsoft.com/office/powerpoint/2010/main" val="188254344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024">
            <a:hlinkClick r:id="" action="ppaction://ole?verb=0"/>
          </p:cNvPr>
          <p:cNvGraphicFramePr>
            <a:graphicFrameLocks/>
          </p:cNvGraphicFramePr>
          <p:nvPr>
            <p:extLst>
              <p:ext uri="{D42A27DB-BD31-4B8C-83A1-F6EECF244321}">
                <p14:modId xmlns:p14="http://schemas.microsoft.com/office/powerpoint/2010/main" val="1699089514"/>
              </p:ext>
            </p:extLst>
          </p:nvPr>
        </p:nvGraphicFramePr>
        <p:xfrm>
          <a:off x="2416175" y="3505200"/>
          <a:ext cx="4594226" cy="2057400"/>
        </p:xfrm>
        <a:graphic>
          <a:graphicData uri="http://schemas.openxmlformats.org/presentationml/2006/ole">
            <mc:AlternateContent xmlns:mc="http://schemas.openxmlformats.org/markup-compatibility/2006">
              <mc:Choice xmlns:v="urn:schemas-microsoft-com:vml" Requires="v">
                <p:oleObj spid="_x0000_s1035" name="Clip" r:id="rId3" imgW="5459400" imgH="2474640" progId="">
                  <p:embed/>
                </p:oleObj>
              </mc:Choice>
              <mc:Fallback>
                <p:oleObj name="Clip" r:id="rId3" imgW="5459400" imgH="247464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175" y="3505200"/>
                        <a:ext cx="4594226" cy="2057400"/>
                      </a:xfrm>
                      <a:prstGeom prst="rect">
                        <a:avLst/>
                      </a:prstGeom>
                      <a:noFill/>
                      <a:ln>
                        <a:noFill/>
                      </a:ln>
                      <a:effectLst/>
                      <a:extLst/>
                    </p:spPr>
                  </p:pic>
                </p:oleObj>
              </mc:Fallback>
            </mc:AlternateContent>
          </a:graphicData>
        </a:graphic>
      </p:graphicFrame>
      <p:sp>
        <p:nvSpPr>
          <p:cNvPr id="13" name="Oval 10"/>
          <p:cNvSpPr>
            <a:spLocks noChangeArrowheads="1"/>
          </p:cNvSpPr>
          <p:nvPr/>
        </p:nvSpPr>
        <p:spPr bwMode="auto">
          <a:xfrm>
            <a:off x="685801" y="1447800"/>
            <a:ext cx="8094244" cy="2590800"/>
          </a:xfrm>
          <a:prstGeom prst="ellipse">
            <a:avLst/>
          </a:prstGeom>
          <a:solidFill>
            <a:srgbClr val="D6A449"/>
          </a:solidFill>
          <a:ln w="12700">
            <a:noFill/>
            <a:round/>
            <a:headEnd/>
            <a:tailEnd/>
          </a:ln>
        </p:spPr>
        <p:txBody>
          <a:bodyPr wrap="none" anchor="ctr"/>
          <a:lstStyle/>
          <a:p>
            <a:pPr eaLnBrk="1" fontAlgn="auto" hangingPunct="1">
              <a:spcBef>
                <a:spcPts val="0"/>
              </a:spcBef>
              <a:spcAft>
                <a:spcPts val="0"/>
              </a:spcAft>
            </a:pPr>
            <a:endParaRPr lang="en-US" sz="1800">
              <a:solidFill>
                <a:srgbClr val="000000"/>
              </a:solidFill>
              <a:latin typeface="Lucida Sans Unicode" pitchFamily="34" charset="0"/>
            </a:endParaRPr>
          </a:p>
        </p:txBody>
      </p:sp>
      <p:sp>
        <p:nvSpPr>
          <p:cNvPr id="14" name="Oval 11"/>
          <p:cNvSpPr>
            <a:spLocks noChangeArrowheads="1"/>
          </p:cNvSpPr>
          <p:nvPr/>
        </p:nvSpPr>
        <p:spPr bwMode="auto">
          <a:xfrm>
            <a:off x="2280797" y="1653281"/>
            <a:ext cx="6499248" cy="2167383"/>
          </a:xfrm>
          <a:prstGeom prst="ellipse">
            <a:avLst/>
          </a:prstGeom>
          <a:gradFill rotWithShape="0">
            <a:gsLst>
              <a:gs pos="0">
                <a:srgbClr val="D6A449"/>
              </a:gs>
              <a:gs pos="100000">
                <a:srgbClr val="BD431A">
                  <a:alpha val="86000"/>
                </a:srgbClr>
              </a:gs>
            </a:gsLst>
            <a:lin ang="0" scaled="1"/>
          </a:gradFill>
          <a:ln w="12700">
            <a:noFill/>
            <a:round/>
            <a:headEnd/>
            <a:tailEnd/>
          </a:ln>
        </p:spPr>
        <p:txBody>
          <a:bodyPr wrap="none" anchor="ctr"/>
          <a:lstStyle/>
          <a:p>
            <a:pPr eaLnBrk="1" fontAlgn="auto" hangingPunct="1">
              <a:spcBef>
                <a:spcPts val="0"/>
              </a:spcBef>
              <a:spcAft>
                <a:spcPts val="0"/>
              </a:spcAft>
            </a:pPr>
            <a:endParaRPr lang="en-US" sz="1800">
              <a:solidFill>
                <a:srgbClr val="000000"/>
              </a:solidFill>
              <a:latin typeface="Lucida Sans Unicode" pitchFamily="34" charset="0"/>
            </a:endParaRPr>
          </a:p>
        </p:txBody>
      </p:sp>
      <p:sp>
        <p:nvSpPr>
          <p:cNvPr id="15" name="Rectangle 12"/>
          <p:cNvSpPr>
            <a:spLocks noChangeArrowheads="1"/>
          </p:cNvSpPr>
          <p:nvPr/>
        </p:nvSpPr>
        <p:spPr bwMode="auto">
          <a:xfrm>
            <a:off x="3810000" y="2889235"/>
            <a:ext cx="1295400" cy="828432"/>
          </a:xfrm>
          <a:prstGeom prst="rect">
            <a:avLst/>
          </a:prstGeom>
          <a:noFill/>
          <a:ln w="12700">
            <a:noFill/>
            <a:miter lim="800000"/>
            <a:headEnd/>
            <a:tailEnd/>
          </a:ln>
        </p:spPr>
        <p:txBody>
          <a:bodyPr lIns="90488" tIns="44450" rIns="90488" bIns="44450">
            <a:spAutoFit/>
          </a:bodyPr>
          <a:lstStyle/>
          <a:p>
            <a:pPr algn="ctr" fontAlgn="auto">
              <a:spcBef>
                <a:spcPts val="0"/>
              </a:spcBef>
              <a:spcAft>
                <a:spcPts val="0"/>
              </a:spcAft>
            </a:pPr>
            <a:r>
              <a:rPr lang="en-US" sz="1600" b="1" dirty="0">
                <a:solidFill>
                  <a:srgbClr val="000000"/>
                </a:solidFill>
                <a:latin typeface="Arial"/>
              </a:rPr>
              <a:t>Delivery</a:t>
            </a:r>
            <a:br>
              <a:rPr lang="en-US" sz="1600" b="1" dirty="0">
                <a:solidFill>
                  <a:srgbClr val="000000"/>
                </a:solidFill>
                <a:latin typeface="Arial"/>
              </a:rPr>
            </a:br>
            <a:r>
              <a:rPr lang="en-US" sz="1600" b="1" dirty="0">
                <a:solidFill>
                  <a:srgbClr val="000000"/>
                </a:solidFill>
                <a:latin typeface="Arial"/>
              </a:rPr>
              <a:t>System</a:t>
            </a:r>
          </a:p>
          <a:p>
            <a:pPr algn="ctr" fontAlgn="auto">
              <a:spcBef>
                <a:spcPts val="0"/>
              </a:spcBef>
              <a:spcAft>
                <a:spcPts val="0"/>
              </a:spcAft>
            </a:pPr>
            <a:r>
              <a:rPr lang="en-US" sz="1600" b="1" dirty="0">
                <a:solidFill>
                  <a:srgbClr val="000000"/>
                </a:solidFill>
                <a:latin typeface="Arial"/>
              </a:rPr>
              <a:t>Design</a:t>
            </a:r>
          </a:p>
        </p:txBody>
      </p:sp>
      <p:sp>
        <p:nvSpPr>
          <p:cNvPr id="16" name="Rectangle 13"/>
          <p:cNvSpPr>
            <a:spLocks noChangeArrowheads="1"/>
          </p:cNvSpPr>
          <p:nvPr/>
        </p:nvSpPr>
        <p:spPr bwMode="auto">
          <a:xfrm>
            <a:off x="5334000" y="3041635"/>
            <a:ext cx="1341438" cy="582211"/>
          </a:xfrm>
          <a:prstGeom prst="rect">
            <a:avLst/>
          </a:prstGeom>
          <a:noFill/>
          <a:ln w="12700">
            <a:noFill/>
            <a:miter lim="800000"/>
            <a:headEnd/>
            <a:tailEnd/>
          </a:ln>
        </p:spPr>
        <p:txBody>
          <a:bodyPr lIns="90488" tIns="44450" rIns="90488" bIns="44450">
            <a:spAutoFit/>
          </a:bodyPr>
          <a:lstStyle/>
          <a:p>
            <a:pPr algn="ctr" fontAlgn="auto">
              <a:spcBef>
                <a:spcPts val="0"/>
              </a:spcBef>
              <a:spcAft>
                <a:spcPts val="0"/>
              </a:spcAft>
            </a:pPr>
            <a:r>
              <a:rPr lang="en-US" sz="1600" b="1" dirty="0">
                <a:solidFill>
                  <a:srgbClr val="000000"/>
                </a:solidFill>
                <a:latin typeface="Arial"/>
              </a:rPr>
              <a:t>Decision</a:t>
            </a:r>
          </a:p>
          <a:p>
            <a:pPr algn="ctr" fontAlgn="auto">
              <a:spcBef>
                <a:spcPts val="0"/>
              </a:spcBef>
              <a:spcAft>
                <a:spcPts val="0"/>
              </a:spcAft>
            </a:pPr>
            <a:r>
              <a:rPr lang="en-US" sz="1600" b="1" dirty="0">
                <a:solidFill>
                  <a:srgbClr val="000000"/>
                </a:solidFill>
                <a:latin typeface="Arial"/>
              </a:rPr>
              <a:t>Support </a:t>
            </a:r>
          </a:p>
        </p:txBody>
      </p:sp>
      <p:sp>
        <p:nvSpPr>
          <p:cNvPr id="17" name="Rectangle 14"/>
          <p:cNvSpPr>
            <a:spLocks noChangeArrowheads="1"/>
          </p:cNvSpPr>
          <p:nvPr/>
        </p:nvSpPr>
        <p:spPr bwMode="auto">
          <a:xfrm>
            <a:off x="6781800" y="2508235"/>
            <a:ext cx="1589088" cy="828432"/>
          </a:xfrm>
          <a:prstGeom prst="rect">
            <a:avLst/>
          </a:prstGeom>
          <a:noFill/>
          <a:ln w="12700">
            <a:noFill/>
            <a:miter lim="800000"/>
            <a:headEnd/>
            <a:tailEnd/>
          </a:ln>
        </p:spPr>
        <p:txBody>
          <a:bodyPr lIns="90488" tIns="44450" rIns="90488" bIns="44450">
            <a:spAutoFit/>
          </a:bodyPr>
          <a:lstStyle/>
          <a:p>
            <a:pPr algn="ctr" fontAlgn="auto">
              <a:spcBef>
                <a:spcPts val="0"/>
              </a:spcBef>
              <a:spcAft>
                <a:spcPts val="0"/>
              </a:spcAft>
            </a:pPr>
            <a:r>
              <a:rPr lang="en-US" sz="1600" b="1" dirty="0">
                <a:solidFill>
                  <a:srgbClr val="000000"/>
                </a:solidFill>
                <a:latin typeface="Arial"/>
              </a:rPr>
              <a:t> Clinical</a:t>
            </a:r>
            <a:br>
              <a:rPr lang="en-US" sz="1600" b="1" dirty="0">
                <a:solidFill>
                  <a:srgbClr val="000000"/>
                </a:solidFill>
                <a:latin typeface="Arial"/>
              </a:rPr>
            </a:br>
            <a:r>
              <a:rPr lang="en-US" sz="1600" b="1" dirty="0">
                <a:solidFill>
                  <a:srgbClr val="000000"/>
                </a:solidFill>
                <a:latin typeface="Arial"/>
              </a:rPr>
              <a:t>Information</a:t>
            </a:r>
            <a:br>
              <a:rPr lang="en-US" sz="1600" b="1" dirty="0">
                <a:solidFill>
                  <a:srgbClr val="000000"/>
                </a:solidFill>
                <a:latin typeface="Arial"/>
              </a:rPr>
            </a:br>
            <a:r>
              <a:rPr lang="en-US" sz="1600" b="1" dirty="0">
                <a:solidFill>
                  <a:srgbClr val="000000"/>
                </a:solidFill>
                <a:latin typeface="Arial"/>
              </a:rPr>
              <a:t>Systems</a:t>
            </a:r>
          </a:p>
        </p:txBody>
      </p:sp>
      <p:sp>
        <p:nvSpPr>
          <p:cNvPr id="18" name="Rectangle 15"/>
          <p:cNvSpPr>
            <a:spLocks noChangeArrowheads="1"/>
          </p:cNvSpPr>
          <p:nvPr/>
        </p:nvSpPr>
        <p:spPr bwMode="auto">
          <a:xfrm>
            <a:off x="1828800" y="2813035"/>
            <a:ext cx="1947863" cy="828432"/>
          </a:xfrm>
          <a:prstGeom prst="rect">
            <a:avLst/>
          </a:prstGeom>
          <a:noFill/>
          <a:ln w="12700">
            <a:noFill/>
            <a:miter lim="800000"/>
            <a:headEnd/>
            <a:tailEnd/>
          </a:ln>
        </p:spPr>
        <p:txBody>
          <a:bodyPr lIns="90488" tIns="44450" rIns="90488" bIns="44450">
            <a:spAutoFit/>
          </a:bodyPr>
          <a:lstStyle/>
          <a:p>
            <a:pPr algn="ctr" fontAlgn="auto">
              <a:spcBef>
                <a:spcPts val="0"/>
              </a:spcBef>
              <a:spcAft>
                <a:spcPts val="0"/>
              </a:spcAft>
            </a:pPr>
            <a:r>
              <a:rPr lang="en-US" sz="1600" b="1" dirty="0">
                <a:solidFill>
                  <a:srgbClr val="000000"/>
                </a:solidFill>
                <a:latin typeface="Arial"/>
              </a:rPr>
              <a:t>Self-</a:t>
            </a:r>
            <a:br>
              <a:rPr lang="en-US" sz="1600" b="1" dirty="0">
                <a:solidFill>
                  <a:srgbClr val="000000"/>
                </a:solidFill>
                <a:latin typeface="Arial"/>
              </a:rPr>
            </a:br>
            <a:r>
              <a:rPr lang="en-US" sz="1600" b="1" dirty="0">
                <a:solidFill>
                  <a:srgbClr val="000000"/>
                </a:solidFill>
                <a:latin typeface="Arial"/>
              </a:rPr>
              <a:t>Management </a:t>
            </a:r>
            <a:br>
              <a:rPr lang="en-US" sz="1600" b="1" dirty="0">
                <a:solidFill>
                  <a:srgbClr val="000000"/>
                </a:solidFill>
                <a:latin typeface="Arial"/>
              </a:rPr>
            </a:br>
            <a:r>
              <a:rPr lang="en-US" sz="1600" b="1" dirty="0">
                <a:solidFill>
                  <a:srgbClr val="000000"/>
                </a:solidFill>
                <a:latin typeface="Arial"/>
              </a:rPr>
              <a:t>Support</a:t>
            </a:r>
          </a:p>
        </p:txBody>
      </p:sp>
      <p:sp>
        <p:nvSpPr>
          <p:cNvPr id="19" name="Rectangle 16"/>
          <p:cNvSpPr>
            <a:spLocks noChangeArrowheads="1"/>
          </p:cNvSpPr>
          <p:nvPr/>
        </p:nvSpPr>
        <p:spPr bwMode="auto">
          <a:xfrm>
            <a:off x="4343400" y="1645211"/>
            <a:ext cx="1596792" cy="335989"/>
          </a:xfrm>
          <a:prstGeom prst="rect">
            <a:avLst/>
          </a:prstGeom>
          <a:noFill/>
          <a:ln w="12700">
            <a:noFill/>
            <a:miter lim="800000"/>
            <a:headEnd/>
            <a:tailEnd/>
          </a:ln>
        </p:spPr>
        <p:txBody>
          <a:bodyPr wrap="none" lIns="90488" tIns="44450" rIns="90488" bIns="44450">
            <a:spAutoFit/>
          </a:bodyPr>
          <a:lstStyle/>
          <a:p>
            <a:pPr fontAlgn="auto">
              <a:spcBef>
                <a:spcPts val="0"/>
              </a:spcBef>
              <a:spcAft>
                <a:spcPts val="0"/>
              </a:spcAft>
            </a:pPr>
            <a:r>
              <a:rPr lang="en-US" sz="1600" b="1" dirty="0">
                <a:solidFill>
                  <a:srgbClr val="000000"/>
                </a:solidFill>
                <a:latin typeface="Arial"/>
              </a:rPr>
              <a:t>Health System</a:t>
            </a:r>
          </a:p>
        </p:txBody>
      </p:sp>
      <p:sp>
        <p:nvSpPr>
          <p:cNvPr id="20" name="Rectangle 17"/>
          <p:cNvSpPr>
            <a:spLocks noChangeArrowheads="1"/>
          </p:cNvSpPr>
          <p:nvPr/>
        </p:nvSpPr>
        <p:spPr bwMode="auto">
          <a:xfrm>
            <a:off x="1143000" y="2133600"/>
            <a:ext cx="1600200" cy="643766"/>
          </a:xfrm>
          <a:prstGeom prst="rect">
            <a:avLst/>
          </a:prstGeom>
          <a:noFill/>
          <a:ln w="12700">
            <a:noFill/>
            <a:miter lim="800000"/>
            <a:headEnd/>
            <a:tailEnd/>
          </a:ln>
        </p:spPr>
        <p:txBody>
          <a:bodyPr wrap="square" lIns="90488" tIns="44450" rIns="90488" bIns="44450">
            <a:spAutoFit/>
          </a:bodyPr>
          <a:lstStyle/>
          <a:p>
            <a:pPr fontAlgn="auto">
              <a:spcBef>
                <a:spcPts val="0"/>
              </a:spcBef>
              <a:spcAft>
                <a:spcPts val="0"/>
              </a:spcAft>
            </a:pPr>
            <a:r>
              <a:rPr lang="en-US" sz="1800" b="1" dirty="0">
                <a:solidFill>
                  <a:srgbClr val="000000"/>
                </a:solidFill>
                <a:latin typeface="Arial"/>
              </a:rPr>
              <a:t>Resources and Policies</a:t>
            </a:r>
          </a:p>
        </p:txBody>
      </p:sp>
      <p:sp>
        <p:nvSpPr>
          <p:cNvPr id="21" name="Rectangle 18"/>
          <p:cNvSpPr>
            <a:spLocks noChangeArrowheads="1"/>
          </p:cNvSpPr>
          <p:nvPr/>
        </p:nvSpPr>
        <p:spPr bwMode="auto">
          <a:xfrm>
            <a:off x="1600200" y="1676400"/>
            <a:ext cx="2063750" cy="335989"/>
          </a:xfrm>
          <a:prstGeom prst="rect">
            <a:avLst/>
          </a:prstGeom>
          <a:noFill/>
          <a:ln w="12700">
            <a:noFill/>
            <a:miter lim="800000"/>
            <a:headEnd/>
            <a:tailEnd/>
          </a:ln>
        </p:spPr>
        <p:txBody>
          <a:bodyPr lIns="90488" tIns="44450" rIns="90488" bIns="44450">
            <a:spAutoFit/>
          </a:bodyPr>
          <a:lstStyle/>
          <a:p>
            <a:pPr fontAlgn="auto">
              <a:spcBef>
                <a:spcPts val="0"/>
              </a:spcBef>
              <a:spcAft>
                <a:spcPts val="0"/>
              </a:spcAft>
            </a:pPr>
            <a:r>
              <a:rPr lang="en-US" sz="1600" b="1" dirty="0">
                <a:solidFill>
                  <a:srgbClr val="000000"/>
                </a:solidFill>
                <a:latin typeface="Arial"/>
              </a:rPr>
              <a:t>Community </a:t>
            </a:r>
          </a:p>
        </p:txBody>
      </p:sp>
      <p:sp>
        <p:nvSpPr>
          <p:cNvPr id="22" name="Rectangle 19"/>
          <p:cNvSpPr>
            <a:spLocks noChangeArrowheads="1"/>
          </p:cNvSpPr>
          <p:nvPr/>
        </p:nvSpPr>
        <p:spPr bwMode="auto">
          <a:xfrm>
            <a:off x="3956050" y="2209800"/>
            <a:ext cx="2940447" cy="366767"/>
          </a:xfrm>
          <a:prstGeom prst="rect">
            <a:avLst/>
          </a:prstGeom>
          <a:noFill/>
          <a:ln w="12700">
            <a:noFill/>
            <a:miter lim="800000"/>
            <a:headEnd/>
            <a:tailEnd/>
          </a:ln>
        </p:spPr>
        <p:txBody>
          <a:bodyPr wrap="none" lIns="90488" tIns="44450" rIns="90488" bIns="44450">
            <a:spAutoFit/>
          </a:bodyPr>
          <a:lstStyle/>
          <a:p>
            <a:pPr fontAlgn="auto">
              <a:spcBef>
                <a:spcPts val="0"/>
              </a:spcBef>
              <a:spcAft>
                <a:spcPts val="0"/>
              </a:spcAft>
            </a:pPr>
            <a:r>
              <a:rPr lang="en-US" sz="1800" b="1" dirty="0">
                <a:solidFill>
                  <a:srgbClr val="000000"/>
                </a:solidFill>
                <a:latin typeface="Arial"/>
              </a:rPr>
              <a:t>Health Care Organization</a:t>
            </a:r>
          </a:p>
        </p:txBody>
      </p:sp>
      <p:sp>
        <p:nvSpPr>
          <p:cNvPr id="24" name="Rectangle 10"/>
          <p:cNvSpPr txBox="1">
            <a:spLocks noChangeArrowheads="1"/>
          </p:cNvSpPr>
          <p:nvPr/>
        </p:nvSpPr>
        <p:spPr bwMode="auto">
          <a:xfrm>
            <a:off x="609600" y="816960"/>
            <a:ext cx="8305800"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spAutoFit/>
          </a:bodyPr>
          <a:lst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a:lstStyle>
          <a:p>
            <a:pPr eaLnBrk="0" hangingPunct="0">
              <a:spcBef>
                <a:spcPct val="50000"/>
              </a:spcBef>
            </a:pPr>
            <a:r>
              <a:rPr lang="en-US" sz="3000" b="1" dirty="0">
                <a:solidFill>
                  <a:srgbClr val="000000"/>
                </a:solidFill>
              </a:rPr>
              <a:t>The Wagner Chronic Care Model</a:t>
            </a:r>
            <a:endParaRPr lang="en-US" sz="3000" b="1" dirty="0">
              <a:solidFill>
                <a:srgbClr val="000000"/>
              </a:solidFill>
              <a:latin typeface="Arial" charset="0"/>
            </a:endParaRPr>
          </a:p>
        </p:txBody>
      </p:sp>
      <p:sp>
        <p:nvSpPr>
          <p:cNvPr id="29" name="Oval 3"/>
          <p:cNvSpPr>
            <a:spLocks noChangeArrowheads="1"/>
          </p:cNvSpPr>
          <p:nvPr/>
        </p:nvSpPr>
        <p:spPr bwMode="auto">
          <a:xfrm>
            <a:off x="5784850" y="4267200"/>
            <a:ext cx="2444750" cy="1447800"/>
          </a:xfrm>
          <a:prstGeom prst="ellipse">
            <a:avLst/>
          </a:prstGeom>
          <a:solidFill>
            <a:srgbClr val="7E7168"/>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eaLnBrk="1" fontAlgn="auto" hangingPunct="1">
              <a:spcBef>
                <a:spcPts val="0"/>
              </a:spcBef>
              <a:spcAft>
                <a:spcPts val="0"/>
              </a:spcAft>
            </a:pPr>
            <a:endParaRPr lang="en-US" sz="1800">
              <a:solidFill>
                <a:srgbClr val="FFFFFF"/>
              </a:solidFill>
              <a:latin typeface="Lucida Sans Unicode" pitchFamily="34" charset="0"/>
            </a:endParaRPr>
          </a:p>
        </p:txBody>
      </p:sp>
      <p:sp>
        <p:nvSpPr>
          <p:cNvPr id="30" name="Rectangle 6"/>
          <p:cNvSpPr>
            <a:spLocks noChangeArrowheads="1"/>
          </p:cNvSpPr>
          <p:nvPr/>
        </p:nvSpPr>
        <p:spPr bwMode="auto">
          <a:xfrm>
            <a:off x="3513271" y="4419600"/>
            <a:ext cx="2106347" cy="874598"/>
          </a:xfrm>
          <a:prstGeom prst="rect">
            <a:avLst/>
          </a:prstGeom>
          <a:noFill/>
          <a:ln w="12700">
            <a:noFill/>
            <a:miter lim="800000"/>
            <a:headEnd/>
            <a:tailEnd/>
          </a:ln>
        </p:spPr>
        <p:txBody>
          <a:bodyPr wrap="none" lIns="90488" tIns="44450" rIns="90488" bIns="44450">
            <a:spAutoFit/>
          </a:bodyPr>
          <a:lstStyle/>
          <a:p>
            <a:pPr algn="ctr" fontAlgn="auto">
              <a:lnSpc>
                <a:spcPct val="130000"/>
              </a:lnSpc>
              <a:spcBef>
                <a:spcPts val="0"/>
              </a:spcBef>
              <a:spcAft>
                <a:spcPts val="0"/>
              </a:spcAft>
            </a:pPr>
            <a:r>
              <a:rPr lang="en-US" sz="2000" b="1" dirty="0" smtClean="0">
                <a:solidFill>
                  <a:srgbClr val="000000"/>
                </a:solidFill>
                <a:latin typeface="Arial"/>
              </a:rPr>
              <a:t>PRODUCTIVE</a:t>
            </a:r>
          </a:p>
          <a:p>
            <a:pPr algn="ctr" fontAlgn="auto">
              <a:lnSpc>
                <a:spcPct val="130000"/>
              </a:lnSpc>
              <a:spcBef>
                <a:spcPts val="0"/>
              </a:spcBef>
              <a:spcAft>
                <a:spcPts val="0"/>
              </a:spcAft>
            </a:pPr>
            <a:r>
              <a:rPr lang="en-US" sz="2000" b="1" dirty="0" smtClean="0">
                <a:solidFill>
                  <a:srgbClr val="000000"/>
                </a:solidFill>
                <a:latin typeface="Arial"/>
              </a:rPr>
              <a:t>INTERACTIONS</a:t>
            </a:r>
            <a:endParaRPr lang="en-US" sz="2000" b="1" dirty="0">
              <a:solidFill>
                <a:srgbClr val="000000"/>
              </a:solidFill>
              <a:latin typeface="Arial"/>
            </a:endParaRPr>
          </a:p>
        </p:txBody>
      </p:sp>
      <p:sp>
        <p:nvSpPr>
          <p:cNvPr id="31" name="Rectangle 9"/>
          <p:cNvSpPr>
            <a:spLocks noChangeArrowheads="1"/>
          </p:cNvSpPr>
          <p:nvPr/>
        </p:nvSpPr>
        <p:spPr bwMode="auto">
          <a:xfrm>
            <a:off x="5937631" y="4343400"/>
            <a:ext cx="2145538" cy="1197764"/>
          </a:xfrm>
          <a:prstGeom prst="rect">
            <a:avLst/>
          </a:prstGeom>
          <a:noFill/>
          <a:ln w="12700">
            <a:noFill/>
            <a:miter lim="800000"/>
            <a:headEnd/>
            <a:tailEnd/>
          </a:ln>
        </p:spPr>
        <p:txBody>
          <a:bodyPr wrap="square" lIns="90488" tIns="44450" rIns="90488" bIns="44450">
            <a:spAutoFit/>
          </a:bodyPr>
          <a:lstStyle/>
          <a:p>
            <a:pPr algn="ctr" fontAlgn="auto">
              <a:spcBef>
                <a:spcPts val="0"/>
              </a:spcBef>
              <a:spcAft>
                <a:spcPts val="0"/>
              </a:spcAft>
            </a:pPr>
            <a:r>
              <a:rPr lang="en-US" sz="1800" dirty="0">
                <a:solidFill>
                  <a:srgbClr val="FFFFFF"/>
                </a:solidFill>
                <a:latin typeface="Arial"/>
              </a:rPr>
              <a:t>Prepared,</a:t>
            </a:r>
          </a:p>
          <a:p>
            <a:pPr algn="ctr" fontAlgn="auto">
              <a:spcBef>
                <a:spcPts val="0"/>
              </a:spcBef>
              <a:spcAft>
                <a:spcPts val="0"/>
              </a:spcAft>
            </a:pPr>
            <a:r>
              <a:rPr lang="en-US" sz="1800" dirty="0">
                <a:solidFill>
                  <a:srgbClr val="FFFFFF"/>
                </a:solidFill>
                <a:latin typeface="Arial"/>
              </a:rPr>
              <a:t>Proactive,</a:t>
            </a:r>
          </a:p>
          <a:p>
            <a:pPr algn="ctr" fontAlgn="auto">
              <a:spcBef>
                <a:spcPts val="0"/>
              </a:spcBef>
              <a:spcAft>
                <a:spcPts val="0"/>
              </a:spcAft>
            </a:pPr>
            <a:r>
              <a:rPr lang="en-US" sz="1800" dirty="0">
                <a:solidFill>
                  <a:srgbClr val="FFFFFF"/>
                </a:solidFill>
                <a:latin typeface="Arial"/>
              </a:rPr>
              <a:t>Multidisciplinary</a:t>
            </a:r>
          </a:p>
          <a:p>
            <a:pPr algn="ctr" fontAlgn="auto">
              <a:spcBef>
                <a:spcPts val="0"/>
              </a:spcBef>
              <a:spcAft>
                <a:spcPts val="0"/>
              </a:spcAft>
            </a:pPr>
            <a:r>
              <a:rPr lang="en-US" sz="1800" dirty="0">
                <a:solidFill>
                  <a:srgbClr val="FFFFFF"/>
                </a:solidFill>
                <a:latin typeface="Arial"/>
              </a:rPr>
              <a:t>Practice Team</a:t>
            </a:r>
          </a:p>
        </p:txBody>
      </p:sp>
      <p:sp>
        <p:nvSpPr>
          <p:cNvPr id="32" name="Oval 10"/>
          <p:cNvSpPr>
            <a:spLocks noChangeArrowheads="1"/>
          </p:cNvSpPr>
          <p:nvPr/>
        </p:nvSpPr>
        <p:spPr bwMode="auto">
          <a:xfrm>
            <a:off x="3217444" y="5486400"/>
            <a:ext cx="2573756" cy="685800"/>
          </a:xfrm>
          <a:prstGeom prst="ellipse">
            <a:avLst/>
          </a:prstGeom>
          <a:gradFill>
            <a:gsLst>
              <a:gs pos="0">
                <a:srgbClr val="D6A449"/>
              </a:gs>
              <a:gs pos="100000">
                <a:srgbClr val="D6A449"/>
              </a:gs>
            </a:gsLs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fontAlgn="auto" hangingPunct="1">
              <a:spcBef>
                <a:spcPts val="0"/>
              </a:spcBef>
              <a:spcAft>
                <a:spcPts val="0"/>
              </a:spcAft>
            </a:pPr>
            <a:endParaRPr lang="en-US" sz="1800">
              <a:solidFill>
                <a:srgbClr val="FFFFFF"/>
              </a:solidFill>
              <a:latin typeface="Lucida Sans Unicode" pitchFamily="34" charset="0"/>
            </a:endParaRPr>
          </a:p>
        </p:txBody>
      </p:sp>
      <p:sp>
        <p:nvSpPr>
          <p:cNvPr id="33" name="Text Box 21"/>
          <p:cNvSpPr txBox="1">
            <a:spLocks noChangeArrowheads="1"/>
          </p:cNvSpPr>
          <p:nvPr/>
        </p:nvSpPr>
        <p:spPr bwMode="auto">
          <a:xfrm>
            <a:off x="3373810" y="5645917"/>
            <a:ext cx="2261024" cy="366767"/>
          </a:xfrm>
          <a:prstGeom prst="rect">
            <a:avLst/>
          </a:prstGeom>
          <a:noFill/>
          <a:ln w="12700">
            <a:noFill/>
            <a:miter lim="800000"/>
            <a:headEnd/>
            <a:tailEnd/>
          </a:ln>
        </p:spPr>
        <p:txBody>
          <a:bodyPr wrap="none" lIns="90488" tIns="44450" rIns="90488" bIns="44450">
            <a:spAutoFit/>
          </a:bodyPr>
          <a:lstStyle/>
          <a:p>
            <a:pPr fontAlgn="auto">
              <a:spcBef>
                <a:spcPct val="10000"/>
              </a:spcBef>
              <a:spcAft>
                <a:spcPct val="50000"/>
              </a:spcAft>
            </a:pPr>
            <a:r>
              <a:rPr lang="en-US" sz="1800" dirty="0">
                <a:solidFill>
                  <a:srgbClr val="000000"/>
                </a:solidFill>
                <a:latin typeface="Arial"/>
              </a:rPr>
              <a:t>Improved Outcomes</a:t>
            </a:r>
          </a:p>
        </p:txBody>
      </p:sp>
      <p:sp>
        <p:nvSpPr>
          <p:cNvPr id="34" name="Oval 3"/>
          <p:cNvSpPr>
            <a:spLocks noChangeArrowheads="1"/>
          </p:cNvSpPr>
          <p:nvPr/>
        </p:nvSpPr>
        <p:spPr bwMode="auto">
          <a:xfrm>
            <a:off x="914400" y="4267200"/>
            <a:ext cx="2444750" cy="1447800"/>
          </a:xfrm>
          <a:prstGeom prst="ellipse">
            <a:avLst/>
          </a:prstGeom>
          <a:solidFill>
            <a:srgbClr val="7E7168"/>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eaLnBrk="1" fontAlgn="auto" hangingPunct="1">
              <a:spcBef>
                <a:spcPts val="0"/>
              </a:spcBef>
              <a:spcAft>
                <a:spcPts val="0"/>
              </a:spcAft>
            </a:pPr>
            <a:endParaRPr lang="en-US" sz="1800">
              <a:solidFill>
                <a:srgbClr val="FFFFFF"/>
              </a:solidFill>
              <a:latin typeface="Lucida Sans Unicode" pitchFamily="34" charset="0"/>
            </a:endParaRPr>
          </a:p>
        </p:txBody>
      </p:sp>
      <p:sp>
        <p:nvSpPr>
          <p:cNvPr id="35" name="Rectangle 5"/>
          <p:cNvSpPr>
            <a:spLocks noChangeArrowheads="1"/>
          </p:cNvSpPr>
          <p:nvPr/>
        </p:nvSpPr>
        <p:spPr bwMode="auto">
          <a:xfrm>
            <a:off x="1275649" y="4484551"/>
            <a:ext cx="1722252" cy="1013098"/>
          </a:xfrm>
          <a:prstGeom prst="rect">
            <a:avLst/>
          </a:prstGeom>
          <a:noFill/>
          <a:ln w="12700">
            <a:noFill/>
            <a:miter lim="800000"/>
            <a:headEnd/>
            <a:tailEnd/>
          </a:ln>
        </p:spPr>
        <p:txBody>
          <a:bodyPr wrap="none" lIns="90488" tIns="44450" rIns="90488" bIns="44450">
            <a:spAutoFit/>
          </a:bodyPr>
          <a:lstStyle/>
          <a:p>
            <a:pPr algn="ctr" fontAlgn="auto">
              <a:spcBef>
                <a:spcPts val="0"/>
              </a:spcBef>
              <a:spcAft>
                <a:spcPts val="0"/>
              </a:spcAft>
            </a:pPr>
            <a:r>
              <a:rPr lang="en-US" sz="2000" dirty="0">
                <a:solidFill>
                  <a:srgbClr val="FFFFFF"/>
                </a:solidFill>
                <a:latin typeface="Arial"/>
              </a:rPr>
              <a:t>Informed,</a:t>
            </a:r>
          </a:p>
          <a:p>
            <a:pPr algn="ctr" fontAlgn="auto">
              <a:spcBef>
                <a:spcPts val="0"/>
              </a:spcBef>
              <a:spcAft>
                <a:spcPts val="0"/>
              </a:spcAft>
            </a:pPr>
            <a:r>
              <a:rPr lang="en-US" sz="2000" dirty="0">
                <a:solidFill>
                  <a:srgbClr val="FFFFFF"/>
                </a:solidFill>
                <a:latin typeface="Arial"/>
              </a:rPr>
              <a:t>Activated</a:t>
            </a:r>
          </a:p>
          <a:p>
            <a:pPr algn="ctr" fontAlgn="auto">
              <a:spcBef>
                <a:spcPts val="0"/>
              </a:spcBef>
              <a:spcAft>
                <a:spcPts val="0"/>
              </a:spcAft>
            </a:pPr>
            <a:r>
              <a:rPr lang="en-US" sz="2000" dirty="0">
                <a:solidFill>
                  <a:srgbClr val="FFFFFF"/>
                </a:solidFill>
                <a:latin typeface="Arial"/>
              </a:rPr>
              <a:t>Patient/family</a:t>
            </a:r>
          </a:p>
        </p:txBody>
      </p:sp>
      <p:sp>
        <p:nvSpPr>
          <p:cNvPr id="36" name="Line 7"/>
          <p:cNvSpPr>
            <a:spLocks noChangeShapeType="1"/>
          </p:cNvSpPr>
          <p:nvPr/>
        </p:nvSpPr>
        <p:spPr bwMode="auto">
          <a:xfrm>
            <a:off x="3189288" y="4876800"/>
            <a:ext cx="2754312" cy="0"/>
          </a:xfrm>
          <a:prstGeom prst="line">
            <a:avLst/>
          </a:prstGeom>
          <a:noFill/>
          <a:ln w="12700">
            <a:solidFill>
              <a:schemeClr val="tx1"/>
            </a:solidFill>
            <a:round/>
            <a:headEnd type="triangle" w="med" len="med"/>
            <a:tailEnd type="triangle" w="med" len="med"/>
          </a:ln>
        </p:spPr>
        <p:txBody>
          <a:bodyPr wrap="none" anchor="ctr"/>
          <a:lstStyle/>
          <a:p>
            <a:pPr eaLnBrk="1" fontAlgn="auto" hangingPunct="1">
              <a:spcBef>
                <a:spcPts val="0"/>
              </a:spcBef>
              <a:spcAft>
                <a:spcPts val="0"/>
              </a:spcAft>
            </a:pPr>
            <a:endParaRPr lang="en-US" sz="1800">
              <a:solidFill>
                <a:srgbClr val="000000"/>
              </a:solidFill>
              <a:latin typeface="Arial"/>
            </a:endParaRPr>
          </a:p>
        </p:txBody>
      </p:sp>
      <p:sp>
        <p:nvSpPr>
          <p:cNvPr id="37" name="Line 8"/>
          <p:cNvSpPr>
            <a:spLocks noChangeShapeType="1"/>
          </p:cNvSpPr>
          <p:nvPr/>
        </p:nvSpPr>
        <p:spPr bwMode="auto">
          <a:xfrm flipV="1">
            <a:off x="3036888" y="5318758"/>
            <a:ext cx="3059112" cy="15242"/>
          </a:xfrm>
          <a:prstGeom prst="line">
            <a:avLst/>
          </a:prstGeom>
          <a:noFill/>
          <a:ln w="12700">
            <a:solidFill>
              <a:schemeClr val="tx1"/>
            </a:solidFill>
            <a:round/>
            <a:headEnd type="triangle" w="med" len="med"/>
            <a:tailEnd type="triangle" w="med" len="med"/>
          </a:ln>
        </p:spPr>
        <p:txBody>
          <a:bodyPr wrap="none" anchor="ctr"/>
          <a:lstStyle/>
          <a:p>
            <a:pPr eaLnBrk="1" fontAlgn="auto" hangingPunct="1">
              <a:spcBef>
                <a:spcPts val="0"/>
              </a:spcBef>
              <a:spcAft>
                <a:spcPts val="0"/>
              </a:spcAft>
            </a:pPr>
            <a:endParaRPr lang="en-US" sz="1800">
              <a:solidFill>
                <a:srgbClr val="000000"/>
              </a:solidFill>
              <a:latin typeface="Arial"/>
            </a:endParaRPr>
          </a:p>
        </p:txBody>
      </p:sp>
    </p:spTree>
    <p:extLst>
      <p:ext uri="{BB962C8B-B14F-4D97-AF65-F5344CB8AC3E}">
        <p14:creationId xmlns:p14="http://schemas.microsoft.com/office/powerpoint/2010/main" val="149512737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914400"/>
            <a:ext cx="8001000" cy="838200"/>
          </a:xfrm>
        </p:spPr>
        <p:txBody>
          <a:bodyPr>
            <a:noAutofit/>
          </a:bodyPr>
          <a:lstStyle/>
          <a:p>
            <a:pPr>
              <a:defRPr/>
            </a:pPr>
            <a:r>
              <a:rPr lang="en-US" dirty="0" smtClean="0"/>
              <a:t>Principles of Effective Integrated </a:t>
            </a:r>
            <a:br>
              <a:rPr lang="en-US" dirty="0" smtClean="0"/>
            </a:br>
            <a:r>
              <a:rPr lang="en-US" dirty="0" smtClean="0"/>
              <a:t>Behavioral Healthcare</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4175908684"/>
              </p:ext>
            </p:extLst>
          </p:nvPr>
        </p:nvGraphicFramePr>
        <p:xfrm>
          <a:off x="685800" y="2057400"/>
          <a:ext cx="8001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783344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856277023"/>
              </p:ext>
            </p:extLst>
          </p:nvPr>
        </p:nvGraphicFramePr>
        <p:xfrm>
          <a:off x="416560" y="838200"/>
          <a:ext cx="8763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973428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305800" cy="914400"/>
          </a:xfrm>
        </p:spPr>
        <p:txBody>
          <a:bodyPr>
            <a:noAutofit/>
          </a:bodyPr>
          <a:lstStyle/>
          <a:p>
            <a:r>
              <a:rPr lang="en-US" sz="3600" dirty="0" smtClean="0"/>
              <a:t>Person-Centered Collaborative Care Opportunities</a:t>
            </a:r>
            <a:endParaRPr lang="en-US" sz="3600" dirty="0"/>
          </a:p>
        </p:txBody>
      </p:sp>
      <p:graphicFrame>
        <p:nvGraphicFramePr>
          <p:cNvPr id="3" name="Diagram 2"/>
          <p:cNvGraphicFramePr/>
          <p:nvPr>
            <p:extLst>
              <p:ext uri="{D42A27DB-BD31-4B8C-83A1-F6EECF244321}">
                <p14:modId xmlns:p14="http://schemas.microsoft.com/office/powerpoint/2010/main" val="3785934054"/>
              </p:ext>
            </p:extLst>
          </p:nvPr>
        </p:nvGraphicFramePr>
        <p:xfrm>
          <a:off x="35560" y="1524000"/>
          <a:ext cx="8763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eft-Right Arrow 3"/>
          <p:cNvSpPr/>
          <p:nvPr/>
        </p:nvSpPr>
        <p:spPr>
          <a:xfrm>
            <a:off x="3886200" y="3692831"/>
            <a:ext cx="1447800" cy="484632"/>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4175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a:spLocks noGrp="1"/>
          </p:cNvSpPr>
          <p:nvPr>
            <p:ph type="title"/>
          </p:nvPr>
        </p:nvSpPr>
        <p:spPr>
          <a:xfrm>
            <a:off x="685800" y="914400"/>
            <a:ext cx="8001000" cy="838200"/>
          </a:xfrm>
        </p:spPr>
        <p:txBody>
          <a:bodyPr/>
          <a:lstStyle/>
          <a:p>
            <a:r>
              <a:rPr lang="en-US" dirty="0" smtClean="0"/>
              <a:t>Lexicon for Integrated Care </a:t>
            </a:r>
            <a:endParaRPr lang="en-US" dirty="0"/>
          </a:p>
        </p:txBody>
      </p:sp>
      <p:pic>
        <p:nvPicPr>
          <p:cNvPr id="5" name="Picture 5" descr="http://www.davey.com/elements/skin/home_tree.png"/>
          <p:cNvPicPr>
            <a:picLocks noChangeAspect="1" noChangeArrowheads="1"/>
          </p:cNvPicPr>
          <p:nvPr/>
        </p:nvPicPr>
        <p:blipFill>
          <a:blip r:embed="rId2" cstate="print">
            <a:duotone>
              <a:schemeClr val="bg2">
                <a:shade val="45000"/>
                <a:satMod val="135000"/>
              </a:schemeClr>
              <a:prstClr val="white"/>
            </a:duotone>
          </a:blip>
          <a:srcRect l="9990" t="3077" r="10094"/>
          <a:stretch>
            <a:fillRect/>
          </a:stretch>
        </p:blipFill>
        <p:spPr bwMode="auto">
          <a:xfrm>
            <a:off x="609600" y="1524000"/>
            <a:ext cx="8001000" cy="4190999"/>
          </a:xfrm>
          <a:prstGeom prst="rect">
            <a:avLst/>
          </a:prstGeom>
          <a:noFill/>
          <a:ln>
            <a:noFill/>
          </a:ln>
        </p:spPr>
      </p:pic>
      <p:sp>
        <p:nvSpPr>
          <p:cNvPr id="6" name="Rounded Rectangle 5"/>
          <p:cNvSpPr/>
          <p:nvPr/>
        </p:nvSpPr>
        <p:spPr>
          <a:xfrm>
            <a:off x="1452283" y="4114800"/>
            <a:ext cx="2870598" cy="4908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Behavioral Health Care </a:t>
            </a:r>
            <a:endParaRPr lang="en-US" sz="1800" dirty="0"/>
          </a:p>
        </p:txBody>
      </p:sp>
      <p:sp>
        <p:nvSpPr>
          <p:cNvPr id="7" name="Rounded Rectangle 6"/>
          <p:cNvSpPr/>
          <p:nvPr/>
        </p:nvSpPr>
        <p:spPr>
          <a:xfrm>
            <a:off x="1828800" y="2066553"/>
            <a:ext cx="2177950" cy="4502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Integrated Care</a:t>
            </a:r>
            <a:endParaRPr lang="en-US" sz="1800" dirty="0"/>
          </a:p>
        </p:txBody>
      </p:sp>
      <p:sp>
        <p:nvSpPr>
          <p:cNvPr id="8" name="Rounded Rectangle 7"/>
          <p:cNvSpPr/>
          <p:nvPr/>
        </p:nvSpPr>
        <p:spPr>
          <a:xfrm>
            <a:off x="1320404" y="2743201"/>
            <a:ext cx="1879996" cy="453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solidFill>
                  <a:schemeClr val="tx1"/>
                </a:solidFill>
              </a:rPr>
              <a:t>Shared Care</a:t>
            </a:r>
          </a:p>
        </p:txBody>
      </p:sp>
      <p:sp>
        <p:nvSpPr>
          <p:cNvPr id="9" name="Rounded Rectangle 8"/>
          <p:cNvSpPr/>
          <p:nvPr/>
        </p:nvSpPr>
        <p:spPr>
          <a:xfrm>
            <a:off x="3505200" y="2743201"/>
            <a:ext cx="2514599" cy="453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Collaborative Care</a:t>
            </a:r>
            <a:endParaRPr lang="en-US" sz="1800" dirty="0"/>
          </a:p>
        </p:txBody>
      </p:sp>
      <p:sp>
        <p:nvSpPr>
          <p:cNvPr id="10" name="Rounded Rectangle 9"/>
          <p:cNvSpPr/>
          <p:nvPr/>
        </p:nvSpPr>
        <p:spPr>
          <a:xfrm>
            <a:off x="6248401" y="2748281"/>
            <a:ext cx="2057400" cy="4489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Co-located Care</a:t>
            </a:r>
            <a:endParaRPr lang="en-US" sz="1800" dirty="0"/>
          </a:p>
        </p:txBody>
      </p:sp>
      <p:sp>
        <p:nvSpPr>
          <p:cNvPr id="11" name="Rounded Rectangle 10"/>
          <p:cNvSpPr/>
          <p:nvPr/>
        </p:nvSpPr>
        <p:spPr>
          <a:xfrm>
            <a:off x="1553110" y="3361095"/>
            <a:ext cx="6397488" cy="525106"/>
          </a:xfrm>
          <a:prstGeom prst="roundRect">
            <a:avLst/>
          </a:prstGeom>
          <a:solidFill>
            <a:schemeClr val="accent1">
              <a:lumMod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Integrated Primary Care or Primary Care in Behavioral Health</a:t>
            </a:r>
            <a:endParaRPr lang="en-US" sz="1800" dirty="0"/>
          </a:p>
        </p:txBody>
      </p:sp>
      <p:sp>
        <p:nvSpPr>
          <p:cNvPr id="12" name="Rounded Rectangle 11"/>
          <p:cNvSpPr/>
          <p:nvPr/>
        </p:nvSpPr>
        <p:spPr>
          <a:xfrm>
            <a:off x="4648200" y="4114800"/>
            <a:ext cx="3657600" cy="4908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Patient-Centered Medical Home</a:t>
            </a:r>
            <a:endParaRPr lang="en-US" sz="1800" dirty="0"/>
          </a:p>
        </p:txBody>
      </p:sp>
      <p:sp>
        <p:nvSpPr>
          <p:cNvPr id="13" name="Rounded Rectangle 12"/>
          <p:cNvSpPr/>
          <p:nvPr/>
        </p:nvSpPr>
        <p:spPr>
          <a:xfrm>
            <a:off x="6248400" y="4892318"/>
            <a:ext cx="1808559" cy="6013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Primary Care</a:t>
            </a:r>
            <a:endParaRPr lang="en-US" sz="1800" dirty="0"/>
          </a:p>
        </p:txBody>
      </p:sp>
      <p:sp>
        <p:nvSpPr>
          <p:cNvPr id="14" name="Rounded Rectangle 13"/>
          <p:cNvSpPr/>
          <p:nvPr/>
        </p:nvSpPr>
        <p:spPr>
          <a:xfrm>
            <a:off x="3593901" y="4892318"/>
            <a:ext cx="2108597" cy="6013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Substance Abuse Care</a:t>
            </a:r>
            <a:endParaRPr lang="en-US" sz="1800" dirty="0"/>
          </a:p>
        </p:txBody>
      </p:sp>
      <p:sp>
        <p:nvSpPr>
          <p:cNvPr id="15" name="Rounded Rectangle 14"/>
          <p:cNvSpPr/>
          <p:nvPr/>
        </p:nvSpPr>
        <p:spPr>
          <a:xfrm>
            <a:off x="1254166" y="4876800"/>
            <a:ext cx="1905000" cy="6013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Mental Health Care</a:t>
            </a:r>
            <a:endParaRPr lang="en-US" sz="1800" dirty="0"/>
          </a:p>
        </p:txBody>
      </p:sp>
      <p:sp>
        <p:nvSpPr>
          <p:cNvPr id="16" name="Rounded Rectangle 15"/>
          <p:cNvSpPr/>
          <p:nvPr/>
        </p:nvSpPr>
        <p:spPr>
          <a:xfrm>
            <a:off x="5588398" y="2066553"/>
            <a:ext cx="2362200" cy="4549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Coordinated Care </a:t>
            </a:r>
            <a:endParaRPr lang="en-US" sz="1800" dirty="0"/>
          </a:p>
        </p:txBody>
      </p:sp>
      <p:sp>
        <p:nvSpPr>
          <p:cNvPr id="17" name="Rounded Rectangle 16"/>
          <p:cNvSpPr/>
          <p:nvPr/>
        </p:nvSpPr>
        <p:spPr>
          <a:xfrm>
            <a:off x="3712369" y="1555414"/>
            <a:ext cx="2100262" cy="6096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Patient- Centered Care</a:t>
            </a:r>
            <a:endParaRPr lang="en-US" sz="1800" dirty="0"/>
          </a:p>
        </p:txBody>
      </p:sp>
      <p:sp>
        <p:nvSpPr>
          <p:cNvPr id="18" name="TextBox 17"/>
          <p:cNvSpPr txBox="1"/>
          <p:nvPr/>
        </p:nvSpPr>
        <p:spPr>
          <a:xfrm>
            <a:off x="381000" y="5638800"/>
            <a:ext cx="8724900" cy="261610"/>
          </a:xfrm>
          <a:prstGeom prst="rect">
            <a:avLst/>
          </a:prstGeom>
          <a:noFill/>
        </p:spPr>
        <p:txBody>
          <a:bodyPr wrap="square" rtlCol="0">
            <a:spAutoFit/>
          </a:bodyPr>
          <a:lstStyle/>
          <a:p>
            <a:pPr algn="r"/>
            <a:r>
              <a:rPr lang="en-US" sz="1100" i="1" dirty="0" smtClean="0"/>
              <a:t>Adapted from: Peek, CJ - A family tree of related terms used in behavioral health and primary care integration</a:t>
            </a:r>
            <a:endParaRPr lang="en-US" sz="900" b="1" dirty="0" smtClean="0">
              <a:solidFill>
                <a:schemeClr val="accent3"/>
              </a:solidFill>
            </a:endParaRPr>
          </a:p>
        </p:txBody>
      </p:sp>
    </p:spTree>
    <p:extLst>
      <p:ext uri="{BB962C8B-B14F-4D97-AF65-F5344CB8AC3E}">
        <p14:creationId xmlns:p14="http://schemas.microsoft.com/office/powerpoint/2010/main" val="31558901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smtClean="0">
                <a:cs typeface="+mj-cs"/>
              </a:rPr>
              <a:t>Result of attribution?</a:t>
            </a:r>
          </a:p>
        </p:txBody>
      </p:sp>
      <p:sp>
        <p:nvSpPr>
          <p:cNvPr id="10243" name="Rectangle 3"/>
          <p:cNvSpPr>
            <a:spLocks noGrp="1" noChangeArrowheads="1"/>
          </p:cNvSpPr>
          <p:nvPr>
            <p:ph type="body" idx="1"/>
          </p:nvPr>
        </p:nvSpPr>
        <p:spPr/>
        <p:txBody>
          <a:bodyPr/>
          <a:lstStyle/>
          <a:p>
            <a:pPr eaLnBrk="1" hangingPunct="1">
              <a:defRPr/>
            </a:pPr>
            <a:r>
              <a:rPr lang="en-US" smtClean="0">
                <a:cs typeface="+mn-cs"/>
              </a:rPr>
              <a:t>Personal responsibility for illness&gt;&gt;low self-esteem, guilt, social withdrawal—but also can influence individual to take actions on own behalf</a:t>
            </a:r>
          </a:p>
          <a:p>
            <a:pPr eaLnBrk="1" hangingPunct="1">
              <a:defRPr/>
            </a:pPr>
            <a:r>
              <a:rPr lang="en-US" smtClean="0">
                <a:cs typeface="+mn-cs"/>
              </a:rPr>
              <a:t>External responsibility for illness&gt;&gt;sense of helplessness, lack of power to do anything—but no loss of self-esteem or guilt</a:t>
            </a:r>
          </a:p>
          <a:p>
            <a:pPr eaLnBrk="1" hangingPunct="1">
              <a:defRPr/>
            </a:pPr>
            <a:endParaRPr lang="en-US" smtClean="0">
              <a:cs typeface="+mn-cs"/>
            </a:endParaRPr>
          </a:p>
        </p:txBody>
      </p:sp>
    </p:spTree>
    <p:extLst>
      <p:ext uri="{BB962C8B-B14F-4D97-AF65-F5344CB8AC3E}">
        <p14:creationId xmlns:p14="http://schemas.microsoft.com/office/powerpoint/2010/main" val="368687448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smtClean="0"/>
              <a:t>Lexicon – Integrated Care</a:t>
            </a:r>
            <a:endParaRPr lang="en-US" dirty="0"/>
          </a:p>
        </p:txBody>
      </p:sp>
      <p:sp>
        <p:nvSpPr>
          <p:cNvPr id="3" name="Content Placeholder 2"/>
          <p:cNvSpPr>
            <a:spLocks noGrp="1"/>
          </p:cNvSpPr>
          <p:nvPr>
            <p:ph idx="1"/>
          </p:nvPr>
        </p:nvSpPr>
        <p:spPr>
          <a:xfrm>
            <a:off x="762000" y="1676400"/>
            <a:ext cx="8001000" cy="4724400"/>
          </a:xfrm>
        </p:spPr>
        <p:txBody>
          <a:bodyPr>
            <a:normAutofit fontScale="92500" lnSpcReduction="10000"/>
          </a:bodyPr>
          <a:lstStyle/>
          <a:p>
            <a:pPr marL="0" indent="0"/>
            <a:r>
              <a:rPr lang="en-US" sz="2600" dirty="0" smtClean="0"/>
              <a:t>The care that results from a practice team of primary care and behavioral health clinicians, working with patients and families, using a systematic and cost-effective approach, to provide patient-centered care for a defined population. </a:t>
            </a:r>
            <a:endParaRPr lang="en-US" sz="2600" dirty="0"/>
          </a:p>
          <a:p>
            <a:endParaRPr lang="en-US" sz="2600" dirty="0" smtClean="0"/>
          </a:p>
          <a:p>
            <a:r>
              <a:rPr lang="en-US" sz="2600" dirty="0" smtClean="0"/>
              <a:t>This care may address:</a:t>
            </a:r>
          </a:p>
          <a:p>
            <a:pPr>
              <a:buFont typeface="Arial" panose="020B0604020202020204" pitchFamily="34" charset="0"/>
              <a:buChar char="•"/>
            </a:pPr>
            <a:r>
              <a:rPr lang="en-US" dirty="0" smtClean="0"/>
              <a:t>Mental health and substance abuse conditions</a:t>
            </a:r>
          </a:p>
          <a:p>
            <a:pPr>
              <a:buFont typeface="Arial" panose="020B0604020202020204" pitchFamily="34" charset="0"/>
              <a:buChar char="•"/>
            </a:pPr>
            <a:r>
              <a:rPr lang="en-US" dirty="0" smtClean="0"/>
              <a:t>Health behaviors (including their contribution to chronic medical issues)</a:t>
            </a:r>
          </a:p>
          <a:p>
            <a:pPr>
              <a:buFont typeface="Arial" panose="020B0604020202020204" pitchFamily="34" charset="0"/>
              <a:buChar char="•"/>
            </a:pPr>
            <a:r>
              <a:rPr lang="en-US" dirty="0" smtClean="0"/>
              <a:t>Life stressors and crisis</a:t>
            </a:r>
          </a:p>
          <a:p>
            <a:pPr>
              <a:buFont typeface="Arial" panose="020B0604020202020204" pitchFamily="34" charset="0"/>
              <a:buChar char="•"/>
            </a:pPr>
            <a:r>
              <a:rPr lang="en-US" dirty="0" smtClean="0"/>
              <a:t>Stress related physical symptoms</a:t>
            </a:r>
          </a:p>
          <a:p>
            <a:pPr>
              <a:buFont typeface="Arial" panose="020B0604020202020204" pitchFamily="34" charset="0"/>
              <a:buChar char="•"/>
            </a:pPr>
            <a:r>
              <a:rPr lang="en-US" dirty="0" smtClean="0"/>
              <a:t>Ineffective patterns of health care utilization</a:t>
            </a:r>
          </a:p>
          <a:p>
            <a:pPr lvl="1"/>
            <a:endParaRPr lang="en-US" dirty="0"/>
          </a:p>
        </p:txBody>
      </p:sp>
      <p:sp>
        <p:nvSpPr>
          <p:cNvPr id="4" name="TextBox 3"/>
          <p:cNvSpPr txBox="1"/>
          <p:nvPr/>
        </p:nvSpPr>
        <p:spPr>
          <a:xfrm>
            <a:off x="852172" y="5410200"/>
            <a:ext cx="4939028" cy="369332"/>
          </a:xfrm>
          <a:prstGeom prst="rect">
            <a:avLst/>
          </a:prstGeom>
          <a:noFill/>
        </p:spPr>
        <p:txBody>
          <a:bodyPr wrap="square" rtlCol="0">
            <a:spAutoFit/>
          </a:bodyPr>
          <a:lstStyle/>
          <a:p>
            <a:r>
              <a:rPr lang="en-US" sz="1800" dirty="0" smtClean="0">
                <a:hlinkClick r:id="rId3"/>
              </a:rPr>
              <a:t>http://integrationacademy.ahrq.gov/lexicon</a:t>
            </a:r>
            <a:endParaRPr lang="en-US" sz="1800" dirty="0" smtClean="0"/>
          </a:p>
        </p:txBody>
      </p:sp>
    </p:spTree>
    <p:extLst>
      <p:ext uri="{BB962C8B-B14F-4D97-AF65-F5344CB8AC3E}">
        <p14:creationId xmlns:p14="http://schemas.microsoft.com/office/powerpoint/2010/main" val="92133795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8001000" cy="838200"/>
          </a:xfrm>
        </p:spPr>
        <p:txBody>
          <a:bodyPr/>
          <a:lstStyle/>
          <a:p>
            <a:r>
              <a:rPr lang="en-US" dirty="0" smtClean="0"/>
              <a:t>Standard Framework of Integration</a:t>
            </a:r>
            <a:endParaRPr lang="en-US" dirty="0"/>
          </a:p>
        </p:txBody>
      </p:sp>
      <p:graphicFrame>
        <p:nvGraphicFramePr>
          <p:cNvPr id="3" name="Diagram 2"/>
          <p:cNvGraphicFramePr/>
          <p:nvPr>
            <p:extLst>
              <p:ext uri="{D42A27DB-BD31-4B8C-83A1-F6EECF244321}">
                <p14:modId xmlns:p14="http://schemas.microsoft.com/office/powerpoint/2010/main" val="569331809"/>
              </p:ext>
            </p:extLst>
          </p:nvPr>
        </p:nvGraphicFramePr>
        <p:xfrm>
          <a:off x="609600" y="1417320"/>
          <a:ext cx="8305800" cy="4351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204565" y="5579477"/>
            <a:ext cx="1919115" cy="338554"/>
          </a:xfrm>
          <a:prstGeom prst="rect">
            <a:avLst/>
          </a:prstGeom>
          <a:noFill/>
        </p:spPr>
        <p:txBody>
          <a:bodyPr wrap="none" rtlCol="0">
            <a:spAutoFit/>
          </a:bodyPr>
          <a:lstStyle/>
          <a:p>
            <a:r>
              <a:rPr lang="en-US" sz="1600" i="1" dirty="0" smtClean="0"/>
              <a:t>Doherty et al, 2013</a:t>
            </a:r>
            <a:endParaRPr lang="en-US" sz="1600" i="1" dirty="0"/>
          </a:p>
        </p:txBody>
      </p:sp>
    </p:spTree>
    <p:extLst>
      <p:ext uri="{BB962C8B-B14F-4D97-AF65-F5344CB8AC3E}">
        <p14:creationId xmlns:p14="http://schemas.microsoft.com/office/powerpoint/2010/main" val="34618766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696200" cy="533400"/>
          </a:xfrm>
        </p:spPr>
        <p:txBody>
          <a:bodyPr>
            <a:normAutofit fontScale="90000"/>
          </a:bodyPr>
          <a:lstStyle/>
          <a:p>
            <a:pPr>
              <a:defRPr/>
            </a:pPr>
            <a:r>
              <a:rPr lang="en-US" dirty="0" smtClean="0"/>
              <a:t>Core Principles of </a:t>
            </a:r>
            <a:r>
              <a:rPr lang="en-US" sz="3600" dirty="0" smtClean="0"/>
              <a:t>Collaborative</a:t>
            </a:r>
            <a:r>
              <a:rPr lang="en-US" dirty="0" smtClean="0"/>
              <a:t> Care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4827129"/>
              </p:ext>
            </p:extLst>
          </p:nvPr>
        </p:nvGraphicFramePr>
        <p:xfrm>
          <a:off x="685800" y="14478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052553" y="5635823"/>
            <a:ext cx="1071127" cy="307777"/>
          </a:xfrm>
          <a:prstGeom prst="rect">
            <a:avLst/>
          </a:prstGeom>
          <a:noFill/>
        </p:spPr>
        <p:txBody>
          <a:bodyPr wrap="none" rtlCol="0">
            <a:spAutoFit/>
          </a:bodyPr>
          <a:lstStyle/>
          <a:p>
            <a:r>
              <a:rPr lang="en-US" sz="1400" i="1" dirty="0" smtClean="0"/>
              <a:t>AIMS 2010</a:t>
            </a:r>
            <a:endParaRPr lang="en-US" sz="1400" i="1" dirty="0"/>
          </a:p>
        </p:txBody>
      </p:sp>
    </p:spTree>
    <p:extLst>
      <p:ext uri="{BB962C8B-B14F-4D97-AF65-F5344CB8AC3E}">
        <p14:creationId xmlns:p14="http://schemas.microsoft.com/office/powerpoint/2010/main" val="264867586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990600"/>
            <a:ext cx="7086600" cy="457200"/>
          </a:xfrm>
        </p:spPr>
        <p:txBody>
          <a:bodyPr>
            <a:noAutofit/>
          </a:bodyPr>
          <a:lstStyle/>
          <a:p>
            <a:pPr eaLnBrk="1" hangingPunct="1"/>
            <a:r>
              <a:rPr lang="en-US" dirty="0" smtClean="0"/>
              <a:t>Tasks Related to Principles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5230056"/>
              </p:ext>
            </p:extLst>
          </p:nvPr>
        </p:nvGraphicFramePr>
        <p:xfrm>
          <a:off x="228600" y="1600201"/>
          <a:ext cx="8686800" cy="4267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58191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838200"/>
            <a:ext cx="8534400" cy="838200"/>
          </a:xfrm>
        </p:spPr>
        <p:txBody>
          <a:bodyPr/>
          <a:lstStyle/>
          <a:p>
            <a:r>
              <a:rPr lang="en-US" dirty="0" smtClean="0"/>
              <a:t>Roles for PCPs in Behavioral Health Settings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8350512"/>
              </p:ext>
            </p:extLst>
          </p:nvPr>
        </p:nvGraphicFramePr>
        <p:xfrm>
          <a:off x="685800" y="1828800"/>
          <a:ext cx="8153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715000" y="3733800"/>
            <a:ext cx="1792222" cy="553998"/>
          </a:xfrm>
          <a:prstGeom prst="rect">
            <a:avLst/>
          </a:prstGeom>
          <a:noFill/>
        </p:spPr>
        <p:txBody>
          <a:bodyPr wrap="none" rtlCol="0">
            <a:spAutoFit/>
          </a:bodyPr>
          <a:lstStyle/>
          <a:p>
            <a:pPr marL="111125" indent="-111125">
              <a:buFont typeface="Arial" pitchFamily="34" charset="0"/>
              <a:buChar char="•"/>
            </a:pPr>
            <a:r>
              <a:rPr lang="en-US" sz="1500" dirty="0" smtClean="0"/>
              <a:t>Non-medical staff</a:t>
            </a:r>
          </a:p>
          <a:p>
            <a:pPr marL="111125" indent="-111125">
              <a:buFont typeface="Arial" pitchFamily="34" charset="0"/>
              <a:buChar char="•"/>
            </a:pPr>
            <a:r>
              <a:rPr lang="en-US" sz="1500" dirty="0" smtClean="0"/>
              <a:t>Patients</a:t>
            </a:r>
            <a:endParaRPr lang="en-US" sz="1500" dirty="0"/>
          </a:p>
        </p:txBody>
      </p:sp>
      <p:sp>
        <p:nvSpPr>
          <p:cNvPr id="7" name="TextBox 6"/>
          <p:cNvSpPr txBox="1"/>
          <p:nvPr/>
        </p:nvSpPr>
        <p:spPr>
          <a:xfrm>
            <a:off x="5715000" y="4343400"/>
            <a:ext cx="2895600" cy="553998"/>
          </a:xfrm>
          <a:prstGeom prst="rect">
            <a:avLst/>
          </a:prstGeom>
          <a:noFill/>
        </p:spPr>
        <p:txBody>
          <a:bodyPr wrap="square" rtlCol="0">
            <a:spAutoFit/>
          </a:bodyPr>
          <a:lstStyle/>
          <a:p>
            <a:pPr marL="111125" indent="-111125">
              <a:buFont typeface="Arial" pitchFamily="34" charset="0"/>
              <a:buChar char="•"/>
            </a:pPr>
            <a:r>
              <a:rPr lang="en-US" sz="1500" dirty="0" smtClean="0"/>
              <a:t>Champion </a:t>
            </a:r>
            <a:r>
              <a:rPr lang="en-US" sz="1500" dirty="0"/>
              <a:t>h</a:t>
            </a:r>
            <a:r>
              <a:rPr lang="en-US" sz="1500" dirty="0" smtClean="0"/>
              <a:t>ealthcare </a:t>
            </a:r>
            <a:r>
              <a:rPr lang="en-US" sz="1500" dirty="0"/>
              <a:t>c</a:t>
            </a:r>
            <a:r>
              <a:rPr lang="en-US" sz="1500" dirty="0" smtClean="0"/>
              <a:t>hange</a:t>
            </a:r>
          </a:p>
          <a:p>
            <a:pPr marL="111125" indent="-111125">
              <a:buFont typeface="Arial" pitchFamily="34" charset="0"/>
              <a:buChar char="•"/>
            </a:pPr>
            <a:r>
              <a:rPr lang="en-US" sz="1500" dirty="0" smtClean="0"/>
              <a:t>Help </a:t>
            </a:r>
            <a:r>
              <a:rPr lang="en-US" sz="1500" dirty="0"/>
              <a:t>s</a:t>
            </a:r>
            <a:r>
              <a:rPr lang="en-US" sz="1500" dirty="0" smtClean="0"/>
              <a:t>hape system of care</a:t>
            </a:r>
            <a:endParaRPr lang="en-US" sz="1500" dirty="0"/>
          </a:p>
        </p:txBody>
      </p:sp>
    </p:spTree>
    <p:extLst>
      <p:ext uri="{BB962C8B-B14F-4D97-AF65-F5344CB8AC3E}">
        <p14:creationId xmlns:p14="http://schemas.microsoft.com/office/powerpoint/2010/main" val="117171685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and Discussion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What outcomes do we hope to achieve by addressing the health issues in the SMI population?</a:t>
            </a:r>
          </a:p>
          <a:p>
            <a:pPr marL="0" indent="0"/>
            <a:endParaRPr lang="en-US" sz="2800" dirty="0"/>
          </a:p>
          <a:p>
            <a:pPr>
              <a:buFont typeface="Arial" panose="020B0604020202020204" pitchFamily="34" charset="0"/>
              <a:buChar char="•"/>
            </a:pPr>
            <a:r>
              <a:rPr lang="en-US" sz="2800" dirty="0" smtClean="0"/>
              <a:t>Is this “tomorrow’s model?”</a:t>
            </a:r>
          </a:p>
          <a:p>
            <a:endParaRPr lang="en-US" dirty="0"/>
          </a:p>
        </p:txBody>
      </p:sp>
    </p:spTree>
    <p:extLst>
      <p:ext uri="{BB962C8B-B14F-4D97-AF65-F5344CB8AC3E}">
        <p14:creationId xmlns:p14="http://schemas.microsoft.com/office/powerpoint/2010/main" val="11828214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smtClean="0"/>
              <a:t>Post Test Questions</a:t>
            </a:r>
            <a:endParaRPr lang="en-US" dirty="0"/>
          </a:p>
        </p:txBody>
      </p:sp>
      <p:sp>
        <p:nvSpPr>
          <p:cNvPr id="4" name="Content Placeholder 2"/>
          <p:cNvSpPr txBox="1">
            <a:spLocks/>
          </p:cNvSpPr>
          <p:nvPr/>
        </p:nvSpPr>
        <p:spPr bwMode="auto">
          <a:xfrm>
            <a:off x="762000" y="1564640"/>
            <a:ext cx="82296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a:lstStyle>
          <a:p>
            <a:pPr marL="457200" indent="-457200">
              <a:buFont typeface="Wingdings" charset="0"/>
              <a:buAutoNum type="arabicPeriod"/>
            </a:pPr>
            <a:r>
              <a:rPr lang="en-US" sz="1600" b="1" kern="0" dirty="0" smtClean="0"/>
              <a:t>The premature mortality seen in the general SMI population is estimated to be:</a:t>
            </a:r>
          </a:p>
          <a:p>
            <a:pPr marL="857250" lvl="1" indent="-400050">
              <a:spcBef>
                <a:spcPts val="0"/>
              </a:spcBef>
              <a:buFont typeface="+mj-lt"/>
              <a:buAutoNum type="alphaLcParenR"/>
            </a:pPr>
            <a:r>
              <a:rPr lang="en-US" sz="1600" kern="0" dirty="0" smtClean="0"/>
              <a:t>25 – 30 years</a:t>
            </a:r>
          </a:p>
          <a:p>
            <a:pPr marL="857250" lvl="1" indent="-400050">
              <a:spcBef>
                <a:spcPts val="0"/>
              </a:spcBef>
              <a:buFont typeface="+mj-lt"/>
              <a:buAutoNum type="alphaLcParenR"/>
            </a:pPr>
            <a:r>
              <a:rPr lang="en-US" sz="1600" kern="0" dirty="0" smtClean="0"/>
              <a:t>20 – 25 years</a:t>
            </a:r>
          </a:p>
          <a:p>
            <a:pPr marL="857250" lvl="1" indent="-400050">
              <a:spcBef>
                <a:spcPts val="0"/>
              </a:spcBef>
              <a:buFont typeface="+mj-lt"/>
              <a:buAutoNum type="alphaLcParenR"/>
            </a:pPr>
            <a:r>
              <a:rPr lang="en-US" sz="1600" kern="0" dirty="0" smtClean="0"/>
              <a:t>15 – 20 years</a:t>
            </a:r>
          </a:p>
          <a:p>
            <a:pPr marL="857250" lvl="1" indent="-400050">
              <a:spcBef>
                <a:spcPts val="0"/>
              </a:spcBef>
              <a:buFont typeface="+mj-lt"/>
              <a:buAutoNum type="alphaLcParenR"/>
            </a:pPr>
            <a:r>
              <a:rPr lang="en-US" sz="1600" kern="0" dirty="0" smtClean="0"/>
              <a:t>10 – 15 years</a:t>
            </a:r>
          </a:p>
          <a:p>
            <a:pPr marL="457200" indent="-457200">
              <a:buFont typeface="Wingdings" charset="0"/>
              <a:buAutoNum type="arabicPeriod"/>
            </a:pPr>
            <a:r>
              <a:rPr lang="en-US" sz="1600" b="1" kern="0" dirty="0" smtClean="0"/>
              <a:t>What percent of illness contributing to this early mortality is preventable?</a:t>
            </a:r>
          </a:p>
          <a:p>
            <a:pPr marL="857250" lvl="1" indent="-400050">
              <a:spcBef>
                <a:spcPts val="0"/>
              </a:spcBef>
              <a:buFont typeface="+mj-lt"/>
              <a:buAutoNum type="alphaLcParenR"/>
            </a:pPr>
            <a:r>
              <a:rPr lang="en-US" sz="1600" kern="0" dirty="0" smtClean="0"/>
              <a:t>20%</a:t>
            </a:r>
          </a:p>
          <a:p>
            <a:pPr marL="857250" lvl="1" indent="-400050">
              <a:spcBef>
                <a:spcPts val="0"/>
              </a:spcBef>
              <a:buFont typeface="+mj-lt"/>
              <a:buAutoNum type="alphaLcParenR"/>
            </a:pPr>
            <a:r>
              <a:rPr lang="en-US" sz="1600" kern="0" dirty="0" smtClean="0"/>
              <a:t>40%</a:t>
            </a:r>
          </a:p>
          <a:p>
            <a:pPr marL="857250" lvl="1" indent="-400050">
              <a:spcBef>
                <a:spcPts val="0"/>
              </a:spcBef>
              <a:buFont typeface="+mj-lt"/>
              <a:buAutoNum type="alphaLcParenR"/>
            </a:pPr>
            <a:r>
              <a:rPr lang="en-US" sz="1600" kern="0" dirty="0" smtClean="0"/>
              <a:t>60%</a:t>
            </a:r>
          </a:p>
          <a:p>
            <a:pPr marL="857250" lvl="1" indent="-400050">
              <a:spcBef>
                <a:spcPts val="0"/>
              </a:spcBef>
              <a:buFont typeface="+mj-lt"/>
              <a:buAutoNum type="alphaLcParenR"/>
            </a:pPr>
            <a:r>
              <a:rPr lang="en-US" sz="1600" kern="0" dirty="0" smtClean="0"/>
              <a:t>80%</a:t>
            </a:r>
          </a:p>
          <a:p>
            <a:pPr marL="457200" indent="-457200">
              <a:buFont typeface="Wingdings" charset="0"/>
              <a:buAutoNum type="arabicPeriod"/>
            </a:pPr>
            <a:r>
              <a:rPr lang="en-US" sz="1600" b="1" kern="0" dirty="0" smtClean="0"/>
              <a:t>What are the leading illnesses that contribute to early mortality in the public SMI population?</a:t>
            </a:r>
          </a:p>
          <a:p>
            <a:pPr marL="857250" lvl="1" indent="-400050">
              <a:spcBef>
                <a:spcPts val="0"/>
              </a:spcBef>
              <a:buFont typeface="+mj-lt"/>
              <a:buAutoNum type="alphaLcParenR"/>
            </a:pPr>
            <a:r>
              <a:rPr lang="en-US" sz="1600" kern="0" dirty="0" smtClean="0"/>
              <a:t>Cardiovascular diseases</a:t>
            </a:r>
          </a:p>
          <a:p>
            <a:pPr marL="857250" lvl="1" indent="-400050">
              <a:spcBef>
                <a:spcPts val="0"/>
              </a:spcBef>
              <a:buFont typeface="+mj-lt"/>
              <a:buAutoNum type="alphaLcParenR"/>
            </a:pPr>
            <a:r>
              <a:rPr lang="en-US" sz="1600" kern="0" dirty="0" smtClean="0"/>
              <a:t>Infectious diseases</a:t>
            </a:r>
          </a:p>
          <a:p>
            <a:pPr marL="857250" lvl="1" indent="-400050">
              <a:spcBef>
                <a:spcPts val="0"/>
              </a:spcBef>
              <a:buFont typeface="+mj-lt"/>
              <a:buAutoNum type="alphaLcParenR"/>
            </a:pPr>
            <a:r>
              <a:rPr lang="en-US" sz="1600" kern="0" dirty="0" smtClean="0"/>
              <a:t>Cancers</a:t>
            </a:r>
          </a:p>
          <a:p>
            <a:pPr marL="857250" lvl="1" indent="-400050">
              <a:spcBef>
                <a:spcPts val="0"/>
              </a:spcBef>
              <a:buFont typeface="+mj-lt"/>
              <a:buAutoNum type="alphaLcParenR"/>
            </a:pPr>
            <a:r>
              <a:rPr lang="en-US" sz="1600" kern="0" dirty="0" smtClean="0"/>
              <a:t>All of the </a:t>
            </a:r>
            <a:r>
              <a:rPr lang="en-US" sz="1600" kern="0" dirty="0"/>
              <a:t>a</a:t>
            </a:r>
            <a:r>
              <a:rPr lang="en-US" sz="1600" kern="0" dirty="0" smtClean="0"/>
              <a:t>bove</a:t>
            </a:r>
            <a:endParaRPr lang="en-US" sz="1600" kern="0" dirty="0"/>
          </a:p>
        </p:txBody>
      </p:sp>
    </p:spTree>
    <p:extLst>
      <p:ext uri="{BB962C8B-B14F-4D97-AF65-F5344CB8AC3E}">
        <p14:creationId xmlns:p14="http://schemas.microsoft.com/office/powerpoint/2010/main" val="213487164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smtClean="0"/>
              <a:t>Post Test Answers</a:t>
            </a:r>
            <a:endParaRPr lang="en-US" dirty="0"/>
          </a:p>
        </p:txBody>
      </p:sp>
      <p:sp>
        <p:nvSpPr>
          <p:cNvPr id="5" name="Content Placeholder 2"/>
          <p:cNvSpPr>
            <a:spLocks noGrp="1"/>
          </p:cNvSpPr>
          <p:nvPr>
            <p:ph idx="1"/>
          </p:nvPr>
        </p:nvSpPr>
        <p:spPr>
          <a:xfrm>
            <a:off x="762000" y="1600200"/>
            <a:ext cx="8229600" cy="3657600"/>
          </a:xfrm>
        </p:spPr>
        <p:txBody>
          <a:bodyPr/>
          <a:lstStyle/>
          <a:p>
            <a:pPr marL="457200" indent="-457200">
              <a:buAutoNum type="arabicPeriod"/>
            </a:pPr>
            <a:r>
              <a:rPr lang="en-US" sz="1600" b="1" dirty="0" smtClean="0"/>
              <a:t>The premature mortality seen in the general SMI population is estimated to be:</a:t>
            </a:r>
          </a:p>
          <a:p>
            <a:pPr marL="857250" lvl="1" indent="-400050">
              <a:spcBef>
                <a:spcPts val="0"/>
              </a:spcBef>
              <a:buFont typeface="+mj-lt"/>
              <a:buAutoNum type="alphaLcParenR"/>
            </a:pPr>
            <a:r>
              <a:rPr lang="en-US" sz="1600" dirty="0" smtClean="0"/>
              <a:t>25 </a:t>
            </a:r>
            <a:r>
              <a:rPr lang="en-US" sz="1600" dirty="0"/>
              <a:t>– 30 years</a:t>
            </a:r>
          </a:p>
          <a:p>
            <a:pPr marL="857250" lvl="1" indent="-400050">
              <a:spcBef>
                <a:spcPts val="0"/>
              </a:spcBef>
              <a:buFont typeface="+mj-lt"/>
              <a:buAutoNum type="alphaLcParenR"/>
            </a:pPr>
            <a:r>
              <a:rPr lang="en-US" sz="1600" dirty="0"/>
              <a:t>20 – 25 years</a:t>
            </a:r>
          </a:p>
          <a:p>
            <a:pPr marL="857250" lvl="1" indent="-400050">
              <a:spcBef>
                <a:spcPts val="0"/>
              </a:spcBef>
              <a:buFont typeface="+mj-lt"/>
              <a:buAutoNum type="alphaLcParenR"/>
            </a:pPr>
            <a:r>
              <a:rPr lang="en-US" sz="1600" dirty="0">
                <a:solidFill>
                  <a:srgbClr val="FF0000"/>
                </a:solidFill>
              </a:rPr>
              <a:t>15 – 20 </a:t>
            </a:r>
            <a:r>
              <a:rPr lang="en-US" sz="1600" dirty="0" smtClean="0">
                <a:solidFill>
                  <a:srgbClr val="FF0000"/>
                </a:solidFill>
              </a:rPr>
              <a:t>years</a:t>
            </a:r>
          </a:p>
          <a:p>
            <a:pPr marL="857250" lvl="1" indent="-400050">
              <a:spcBef>
                <a:spcPts val="0"/>
              </a:spcBef>
              <a:buFont typeface="+mj-lt"/>
              <a:buAutoNum type="alphaLcParenR"/>
            </a:pPr>
            <a:r>
              <a:rPr lang="en-US" sz="1600" dirty="0" smtClean="0"/>
              <a:t>10 – 15 years</a:t>
            </a:r>
          </a:p>
          <a:p>
            <a:pPr marL="457200" indent="-457200">
              <a:buAutoNum type="arabicPeriod"/>
            </a:pPr>
            <a:r>
              <a:rPr lang="en-US" sz="1600" b="1" dirty="0" smtClean="0"/>
              <a:t>What percent of illness contributing to this early mortality is preventable?</a:t>
            </a:r>
          </a:p>
          <a:p>
            <a:pPr marL="857250" lvl="1" indent="-400050">
              <a:spcBef>
                <a:spcPts val="0"/>
              </a:spcBef>
              <a:buFont typeface="+mj-lt"/>
              <a:buAutoNum type="alphaLcParenR"/>
            </a:pPr>
            <a:r>
              <a:rPr lang="en-US" sz="1600" dirty="0" smtClean="0"/>
              <a:t>20%</a:t>
            </a:r>
          </a:p>
          <a:p>
            <a:pPr marL="857250" lvl="1" indent="-400050">
              <a:spcBef>
                <a:spcPts val="0"/>
              </a:spcBef>
              <a:buFont typeface="+mj-lt"/>
              <a:buAutoNum type="alphaLcParenR"/>
            </a:pPr>
            <a:r>
              <a:rPr lang="en-US" sz="1600" dirty="0" smtClean="0"/>
              <a:t>40%</a:t>
            </a:r>
          </a:p>
          <a:p>
            <a:pPr marL="857250" lvl="1" indent="-400050">
              <a:spcBef>
                <a:spcPts val="0"/>
              </a:spcBef>
              <a:buFont typeface="+mj-lt"/>
              <a:buAutoNum type="alphaLcParenR"/>
            </a:pPr>
            <a:r>
              <a:rPr lang="en-US" sz="1600" dirty="0" smtClean="0">
                <a:solidFill>
                  <a:srgbClr val="FF0000"/>
                </a:solidFill>
              </a:rPr>
              <a:t>60%</a:t>
            </a:r>
          </a:p>
          <a:p>
            <a:pPr marL="857250" lvl="1" indent="-400050">
              <a:spcBef>
                <a:spcPts val="0"/>
              </a:spcBef>
              <a:buFont typeface="+mj-lt"/>
              <a:buAutoNum type="alphaLcParenR"/>
            </a:pPr>
            <a:r>
              <a:rPr lang="en-US" sz="1600" dirty="0" smtClean="0"/>
              <a:t>80%</a:t>
            </a:r>
          </a:p>
          <a:p>
            <a:pPr marL="457200" indent="-457200">
              <a:buAutoNum type="arabicPeriod"/>
            </a:pPr>
            <a:r>
              <a:rPr lang="en-US" sz="1600" b="1" dirty="0" smtClean="0"/>
              <a:t>What are the leading illnesses that contribute to early mortality in the public SMI population?</a:t>
            </a:r>
          </a:p>
          <a:p>
            <a:pPr marL="857250" lvl="1" indent="-400050">
              <a:spcBef>
                <a:spcPts val="0"/>
              </a:spcBef>
              <a:buFont typeface="+mj-lt"/>
              <a:buAutoNum type="alphaLcParenR"/>
            </a:pPr>
            <a:r>
              <a:rPr lang="en-US" sz="1600" dirty="0" smtClean="0"/>
              <a:t>Cardiovascular diseases</a:t>
            </a:r>
          </a:p>
          <a:p>
            <a:pPr marL="857250" lvl="1" indent="-400050">
              <a:spcBef>
                <a:spcPts val="0"/>
              </a:spcBef>
              <a:buFont typeface="+mj-lt"/>
              <a:buAutoNum type="alphaLcParenR"/>
            </a:pPr>
            <a:r>
              <a:rPr lang="en-US" sz="1600" dirty="0" smtClean="0"/>
              <a:t>Infectious diseases</a:t>
            </a:r>
          </a:p>
          <a:p>
            <a:pPr marL="857250" lvl="1" indent="-400050">
              <a:spcBef>
                <a:spcPts val="0"/>
              </a:spcBef>
              <a:buFont typeface="+mj-lt"/>
              <a:buAutoNum type="alphaLcParenR"/>
            </a:pPr>
            <a:r>
              <a:rPr lang="en-US" sz="1600" dirty="0" smtClean="0"/>
              <a:t>Cancers</a:t>
            </a:r>
          </a:p>
          <a:p>
            <a:pPr marL="857250" lvl="1" indent="-400050">
              <a:spcBef>
                <a:spcPts val="0"/>
              </a:spcBef>
              <a:buFont typeface="+mj-lt"/>
              <a:buAutoNum type="alphaLcParenR"/>
            </a:pPr>
            <a:r>
              <a:rPr lang="en-US" sz="1600" dirty="0" smtClean="0">
                <a:solidFill>
                  <a:srgbClr val="FF0000"/>
                </a:solidFill>
              </a:rPr>
              <a:t>All of the above</a:t>
            </a:r>
            <a:endParaRPr lang="en-US" sz="1600" dirty="0">
              <a:solidFill>
                <a:srgbClr val="FF0000"/>
              </a:solidFill>
            </a:endParaRPr>
          </a:p>
        </p:txBody>
      </p:sp>
    </p:spTree>
    <p:extLst>
      <p:ext uri="{BB962C8B-B14F-4D97-AF65-F5344CB8AC3E}">
        <p14:creationId xmlns:p14="http://schemas.microsoft.com/office/powerpoint/2010/main" val="206230926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01000" cy="838200"/>
          </a:xfrm>
        </p:spPr>
        <p:txBody>
          <a:bodyPr/>
          <a:lstStyle/>
          <a:p>
            <a:r>
              <a:rPr lang="en-US" smtClean="0"/>
              <a:t>References</a:t>
            </a:r>
            <a:endParaRPr lang="en-US" dirty="0"/>
          </a:p>
        </p:txBody>
      </p:sp>
      <p:sp>
        <p:nvSpPr>
          <p:cNvPr id="3" name="Content Placeholder 2"/>
          <p:cNvSpPr>
            <a:spLocks noGrp="1"/>
          </p:cNvSpPr>
          <p:nvPr>
            <p:ph idx="1"/>
          </p:nvPr>
        </p:nvSpPr>
        <p:spPr>
          <a:xfrm>
            <a:off x="685800" y="1371600"/>
            <a:ext cx="8001000" cy="3581400"/>
          </a:xfrm>
        </p:spPr>
        <p:txBody>
          <a:bodyPr/>
          <a:lstStyle/>
          <a:p>
            <a:r>
              <a:rPr lang="en-US" sz="1200" dirty="0"/>
              <a:t>Colton CW, </a:t>
            </a:r>
            <a:r>
              <a:rPr lang="en-US" sz="1200" dirty="0" err="1"/>
              <a:t>Manderscheid</a:t>
            </a:r>
            <a:r>
              <a:rPr lang="en-US" sz="1200" dirty="0"/>
              <a:t> RW. </a:t>
            </a:r>
            <a:r>
              <a:rPr lang="en-US" sz="1200" dirty="0" err="1"/>
              <a:t>Prev</a:t>
            </a:r>
            <a:r>
              <a:rPr lang="en-US" sz="1200" dirty="0"/>
              <a:t> Chronic Dis [serial online] 2006 </a:t>
            </a:r>
            <a:r>
              <a:rPr lang="en-US" sz="1200" dirty="0" smtClean="0"/>
              <a:t>Apr</a:t>
            </a:r>
          </a:p>
          <a:p>
            <a:r>
              <a:rPr lang="en-US" sz="1200" smtClean="0"/>
              <a:t>Parks</a:t>
            </a:r>
            <a:r>
              <a:rPr lang="en-US" sz="1200" dirty="0"/>
              <a:t>, </a:t>
            </a:r>
            <a:r>
              <a:rPr lang="en-US" sz="1200" dirty="0" smtClean="0"/>
              <a:t>J, NASMHPD Directors Report , Morbidity and Mortality in People with Serious Mental Illness, 2006</a:t>
            </a:r>
          </a:p>
          <a:p>
            <a:r>
              <a:rPr lang="en-US" sz="1200" dirty="0" smtClean="0">
                <a:ea typeface="MS PGothic" pitchFamily="34" charset="-128"/>
              </a:rPr>
              <a:t>Davidson </a:t>
            </a:r>
            <a:r>
              <a:rPr lang="en-US" sz="1200" dirty="0">
                <a:ea typeface="MS PGothic" pitchFamily="34" charset="-128"/>
              </a:rPr>
              <a:t>S, et al. </a:t>
            </a:r>
            <a:r>
              <a:rPr lang="en-US" sz="1200" dirty="0" err="1">
                <a:ea typeface="MS PGothic" pitchFamily="34" charset="-128"/>
              </a:rPr>
              <a:t>Aust</a:t>
            </a:r>
            <a:r>
              <a:rPr lang="en-US" sz="1200" dirty="0">
                <a:ea typeface="MS PGothic" pitchFamily="34" charset="-128"/>
              </a:rPr>
              <a:t> N Z J Psychiatry. 2001;35:196-202. 2. Allison DB, et al. J </a:t>
            </a:r>
            <a:r>
              <a:rPr lang="en-US" sz="1200" dirty="0" err="1">
                <a:ea typeface="MS PGothic" pitchFamily="34" charset="-128"/>
              </a:rPr>
              <a:t>Clin</a:t>
            </a:r>
            <a:r>
              <a:rPr lang="en-US" sz="1200" dirty="0">
                <a:ea typeface="MS PGothic" pitchFamily="34" charset="-128"/>
              </a:rPr>
              <a:t> Psychiatry. 1999; 60:215-220. </a:t>
            </a:r>
            <a:br>
              <a:rPr lang="en-US" sz="1200" dirty="0">
                <a:ea typeface="MS PGothic" pitchFamily="34" charset="-128"/>
              </a:rPr>
            </a:br>
            <a:r>
              <a:rPr lang="en-US" sz="1200" dirty="0">
                <a:ea typeface="MS PGothic" pitchFamily="34" charset="-128"/>
              </a:rPr>
              <a:t>3. Dixon L, et al. J </a:t>
            </a:r>
            <a:r>
              <a:rPr lang="en-US" sz="1200" dirty="0" err="1">
                <a:ea typeface="MS PGothic" pitchFamily="34" charset="-128"/>
              </a:rPr>
              <a:t>Nerv</a:t>
            </a:r>
            <a:r>
              <a:rPr lang="en-US" sz="1200" dirty="0">
                <a:ea typeface="MS PGothic" pitchFamily="34" charset="-128"/>
              </a:rPr>
              <a:t> </a:t>
            </a:r>
            <a:r>
              <a:rPr lang="en-US" sz="1200" dirty="0" err="1">
                <a:ea typeface="MS PGothic" pitchFamily="34" charset="-128"/>
              </a:rPr>
              <a:t>Ment</a:t>
            </a:r>
            <a:r>
              <a:rPr lang="en-US" sz="1200" dirty="0">
                <a:ea typeface="MS PGothic" pitchFamily="34" charset="-128"/>
              </a:rPr>
              <a:t> Dis. 1999;187:496-502. 4. </a:t>
            </a:r>
            <a:r>
              <a:rPr lang="en-US" sz="1200" dirty="0" err="1">
                <a:ea typeface="MS PGothic" pitchFamily="34" charset="-128"/>
              </a:rPr>
              <a:t>Herran</a:t>
            </a:r>
            <a:r>
              <a:rPr lang="en-US" sz="1200" dirty="0">
                <a:ea typeface="MS PGothic" pitchFamily="34" charset="-128"/>
              </a:rPr>
              <a:t> A, et al. </a:t>
            </a:r>
            <a:r>
              <a:rPr lang="en-US" sz="1200" dirty="0" err="1">
                <a:ea typeface="MS PGothic" pitchFamily="34" charset="-128"/>
              </a:rPr>
              <a:t>Schizophr</a:t>
            </a:r>
            <a:r>
              <a:rPr lang="en-US" sz="1200" dirty="0">
                <a:ea typeface="MS PGothic" pitchFamily="34" charset="-128"/>
              </a:rPr>
              <a:t> Res. 2000;41:373-381. </a:t>
            </a:r>
            <a:br>
              <a:rPr lang="en-US" sz="1200" dirty="0">
                <a:ea typeface="MS PGothic" pitchFamily="34" charset="-128"/>
              </a:rPr>
            </a:br>
            <a:r>
              <a:rPr lang="en-US" sz="1200" dirty="0">
                <a:ea typeface="MS PGothic" pitchFamily="34" charset="-128"/>
              </a:rPr>
              <a:t>5. </a:t>
            </a:r>
            <a:r>
              <a:rPr lang="en-US" sz="1200" dirty="0" err="1">
                <a:ea typeface="MS PGothic" pitchFamily="34" charset="-128"/>
              </a:rPr>
              <a:t>MeElroy</a:t>
            </a:r>
            <a:r>
              <a:rPr lang="en-US" sz="1200" dirty="0">
                <a:ea typeface="MS PGothic" pitchFamily="34" charset="-128"/>
              </a:rPr>
              <a:t> SL, et al. J </a:t>
            </a:r>
            <a:r>
              <a:rPr lang="en-US" sz="1200" dirty="0" err="1">
                <a:ea typeface="MS PGothic" pitchFamily="34" charset="-128"/>
              </a:rPr>
              <a:t>Clin</a:t>
            </a:r>
            <a:r>
              <a:rPr lang="en-US" sz="1200" dirty="0">
                <a:ea typeface="MS PGothic" pitchFamily="34" charset="-128"/>
              </a:rPr>
              <a:t> Psychiatry. 2002;63:207-213. 6. </a:t>
            </a:r>
            <a:r>
              <a:rPr lang="en-US" sz="1200" dirty="0" err="1">
                <a:ea typeface="MS PGothic" pitchFamily="34" charset="-128"/>
              </a:rPr>
              <a:t>Ucok</a:t>
            </a:r>
            <a:r>
              <a:rPr lang="en-US" sz="1200" dirty="0">
                <a:ea typeface="MS PGothic" pitchFamily="34" charset="-128"/>
              </a:rPr>
              <a:t> A, et al. Psychiatry </a:t>
            </a:r>
            <a:r>
              <a:rPr lang="en-US" sz="1200" dirty="0" err="1">
                <a:ea typeface="MS PGothic" pitchFamily="34" charset="-128"/>
              </a:rPr>
              <a:t>Clin</a:t>
            </a:r>
            <a:r>
              <a:rPr lang="en-US" sz="1200" dirty="0">
                <a:ea typeface="MS PGothic" pitchFamily="34" charset="-128"/>
              </a:rPr>
              <a:t> </a:t>
            </a:r>
            <a:r>
              <a:rPr lang="en-US" sz="1200" dirty="0" err="1">
                <a:ea typeface="MS PGothic" pitchFamily="34" charset="-128"/>
              </a:rPr>
              <a:t>Neurosci</a:t>
            </a:r>
            <a:r>
              <a:rPr lang="en-US" sz="1200" dirty="0">
                <a:ea typeface="MS PGothic" pitchFamily="34" charset="-128"/>
              </a:rPr>
              <a:t>. 2004;58:434-437</a:t>
            </a:r>
            <a:r>
              <a:rPr lang="en-US" sz="1200" dirty="0" smtClean="0">
                <a:ea typeface="MS PGothic" pitchFamily="34" charset="-128"/>
              </a:rPr>
              <a:t>.</a:t>
            </a:r>
          </a:p>
          <a:p>
            <a:r>
              <a:rPr lang="en-US" sz="1200" dirty="0" err="1" smtClean="0"/>
              <a:t>Nasralla</a:t>
            </a:r>
            <a:r>
              <a:rPr lang="en-US" sz="1200" dirty="0"/>
              <a:t>, et al Schizophrenia Research 2006(86</a:t>
            </a:r>
            <a:r>
              <a:rPr lang="en-US" sz="1200" dirty="0" smtClean="0"/>
              <a:t>)</a:t>
            </a:r>
          </a:p>
          <a:p>
            <a:r>
              <a:rPr lang="en-US" sz="1200" dirty="0"/>
              <a:t>Psychiatric Services. 2013;64(1):44-50. </a:t>
            </a:r>
            <a:r>
              <a:rPr lang="en-US" sz="1200" dirty="0" smtClean="0"/>
              <a:t>doi:10.1176/appi.ps.201200143</a:t>
            </a:r>
          </a:p>
          <a:p>
            <a:r>
              <a:rPr lang="en-US" sz="1200" dirty="0" err="1"/>
              <a:t>Spollen</a:t>
            </a:r>
            <a:r>
              <a:rPr lang="en-US" sz="1200" dirty="0"/>
              <a:t> </a:t>
            </a:r>
            <a:r>
              <a:rPr lang="en-US" sz="1200" dirty="0" err="1"/>
              <a:t>JJ.Perspectives</a:t>
            </a:r>
            <a:r>
              <a:rPr lang="en-US" sz="1200" dirty="0"/>
              <a:t> in Serious Mental Illness. www.medscape.com</a:t>
            </a:r>
          </a:p>
          <a:p>
            <a:r>
              <a:rPr lang="en-US" sz="1200" dirty="0" err="1"/>
              <a:t>McDevitt</a:t>
            </a:r>
            <a:r>
              <a:rPr lang="en-US" sz="1200" dirty="0"/>
              <a:t> J et al. Clinical practice recommendations-Evidenced-based guidelines for integrated </a:t>
            </a:r>
            <a:r>
              <a:rPr lang="en-US" sz="1200" dirty="0" smtClean="0"/>
              <a:t>care.2002</a:t>
            </a:r>
          </a:p>
          <a:p>
            <a:r>
              <a:rPr lang="en-US" sz="1200" dirty="0"/>
              <a:t>Buckley, PF et al: Psychiatric </a:t>
            </a:r>
            <a:r>
              <a:rPr lang="en-US" sz="1200" dirty="0" err="1"/>
              <a:t>Comordities</a:t>
            </a:r>
            <a:r>
              <a:rPr lang="en-US" sz="1200" dirty="0"/>
              <a:t> and Schizophrenia, Schizophrenia Bulletin, 2009, 35(2), 383-402</a:t>
            </a:r>
          </a:p>
          <a:p>
            <a:r>
              <a:rPr lang="en-US" sz="1200" dirty="0" smtClean="0"/>
              <a:t>Carey </a:t>
            </a:r>
            <a:r>
              <a:rPr lang="en-US" sz="1200" dirty="0"/>
              <a:t>KB, </a:t>
            </a:r>
            <a:r>
              <a:rPr lang="en-US" sz="1200" dirty="0" smtClean="0"/>
              <a:t>Carey MP</a:t>
            </a:r>
            <a:r>
              <a:rPr lang="en-US" sz="1200" dirty="0"/>
              <a:t>, Simons JS. Correlates of substance use disorder among psychiatric outpatients: focus on cognition, social role functioning, and psychiatric  status. J </a:t>
            </a:r>
            <a:r>
              <a:rPr lang="en-US" sz="1200" dirty="0" err="1"/>
              <a:t>Nerv</a:t>
            </a:r>
            <a:r>
              <a:rPr lang="en-US" sz="1200" dirty="0"/>
              <a:t> </a:t>
            </a:r>
            <a:r>
              <a:rPr lang="en-US" sz="1200" dirty="0" err="1"/>
              <a:t>Ment</a:t>
            </a:r>
            <a:r>
              <a:rPr lang="en-US" sz="1200" dirty="0"/>
              <a:t> Dis. 2003;191(5):300-8.</a:t>
            </a:r>
          </a:p>
          <a:p>
            <a:r>
              <a:rPr lang="en-US" sz="1200" dirty="0" err="1"/>
              <a:t>Kaylee</a:t>
            </a:r>
            <a:r>
              <a:rPr lang="en-US" sz="1200" dirty="0"/>
              <a:t> H, Taylor M: 2010; Suicide and schizophrenia: a systematic review of rates and risk factors:. </a:t>
            </a:r>
            <a:r>
              <a:rPr lang="fr-FR" sz="1200" dirty="0"/>
              <a:t>J </a:t>
            </a:r>
            <a:r>
              <a:rPr lang="fr-FR" sz="1200" dirty="0" err="1"/>
              <a:t>Psychopharmacol</a:t>
            </a:r>
            <a:r>
              <a:rPr lang="fr-FR" sz="1200" dirty="0"/>
              <a:t>. 2010 </a:t>
            </a:r>
            <a:r>
              <a:rPr lang="fr-FR" sz="1200" dirty="0" err="1"/>
              <a:t>November</a:t>
            </a:r>
            <a:r>
              <a:rPr lang="fr-FR" sz="1200" dirty="0"/>
              <a:t>; 24(4_supplement): 81–90.</a:t>
            </a:r>
            <a:endParaRPr lang="en-US" sz="1200" dirty="0"/>
          </a:p>
          <a:p>
            <a:r>
              <a:rPr lang="en-US" sz="1200" dirty="0" err="1"/>
              <a:t>Regier</a:t>
            </a:r>
            <a:r>
              <a:rPr lang="en-US" sz="1200" dirty="0"/>
              <a:t> DA et al. JAMA, </a:t>
            </a:r>
            <a:r>
              <a:rPr lang="en-US" sz="1200" dirty="0" smtClean="0"/>
              <a:t>1990</a:t>
            </a:r>
          </a:p>
          <a:p>
            <a:r>
              <a:rPr lang="en-US" sz="1200" dirty="0"/>
              <a:t>Lester HE. BMJ, doi.1136/bmj.38440.418426.8F </a:t>
            </a:r>
            <a:r>
              <a:rPr lang="en-US" sz="1200" dirty="0" smtClean="0"/>
              <a:t>2005</a:t>
            </a:r>
          </a:p>
          <a:p>
            <a:r>
              <a:rPr lang="en-US" sz="1200" dirty="0" smtClean="0"/>
              <a:t>Meier </a:t>
            </a:r>
            <a:r>
              <a:rPr lang="en-US" sz="1200" dirty="0"/>
              <a:t>DE, J Pall Med, 7:119-134, </a:t>
            </a:r>
            <a:r>
              <a:rPr lang="en-US" sz="1200" dirty="0" smtClean="0"/>
              <a:t>2004</a:t>
            </a:r>
          </a:p>
          <a:p>
            <a:r>
              <a:rPr lang="en-US" sz="1200" dirty="0"/>
              <a:t>Adapted from: Peek, CJ - A family tree of related terms used in behavioral health and primary care integration </a:t>
            </a:r>
            <a:r>
              <a:rPr lang="en-US" sz="1200" dirty="0">
                <a:hlinkClick r:id="rId2"/>
              </a:rPr>
              <a:t>http://</a:t>
            </a:r>
            <a:r>
              <a:rPr lang="en-US" sz="1200" dirty="0" smtClean="0">
                <a:hlinkClick r:id="rId2"/>
              </a:rPr>
              <a:t>integrationacademy.ahrq.gov/lexicon</a:t>
            </a:r>
            <a:r>
              <a:rPr lang="en-US" sz="1200" dirty="0" smtClean="0"/>
              <a:t> 2012</a:t>
            </a:r>
            <a:endParaRPr lang="en-US" sz="1200" dirty="0"/>
          </a:p>
          <a:p>
            <a:endParaRPr lang="en-US" sz="1200" dirty="0"/>
          </a:p>
          <a:p>
            <a:endParaRPr lang="en-US" sz="1200" dirty="0"/>
          </a:p>
          <a:p>
            <a:endParaRPr lang="en-US" sz="1200" dirty="0"/>
          </a:p>
          <a:p>
            <a:endParaRPr lang="en-US" sz="1200" b="1" dirty="0"/>
          </a:p>
          <a:p>
            <a:endParaRPr lang="en-US" sz="1200" dirty="0">
              <a:latin typeface="Calibri"/>
            </a:endParaRPr>
          </a:p>
          <a:p>
            <a:r>
              <a:rPr lang="en-US" sz="1200" b="1" dirty="0">
                <a:latin typeface="Arial Narrow" pitchFamily="34" charset="0"/>
                <a:ea typeface="MS PGothic" pitchFamily="34" charset="-128"/>
              </a:rPr>
              <a:t/>
            </a:r>
            <a:br>
              <a:rPr lang="en-US" sz="1200" b="1" dirty="0">
                <a:latin typeface="Arial Narrow" pitchFamily="34" charset="0"/>
                <a:ea typeface="MS PGothic" pitchFamily="34" charset="-128"/>
              </a:rPr>
            </a:br>
            <a:endParaRPr lang="en-US" sz="1200" i="1" dirty="0"/>
          </a:p>
          <a:p>
            <a:endParaRPr lang="en-US" dirty="0"/>
          </a:p>
        </p:txBody>
      </p:sp>
    </p:spTree>
    <p:extLst>
      <p:ext uri="{BB962C8B-B14F-4D97-AF65-F5344CB8AC3E}">
        <p14:creationId xmlns:p14="http://schemas.microsoft.com/office/powerpoint/2010/main" val="277083472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628650" y="2829579"/>
            <a:ext cx="7580780" cy="1213410"/>
          </a:xfrm>
        </p:spPr>
        <p:txBody>
          <a:bodyPr/>
          <a:lstStyle/>
          <a:p>
            <a:pPr marL="0" indent="0" algn="ctr">
              <a:buNone/>
            </a:pPr>
            <a:r>
              <a:rPr lang="en-US" sz="4000" b="1" dirty="0" smtClean="0">
                <a:solidFill>
                  <a:srgbClr val="00B0F0"/>
                </a:solidFill>
              </a:rPr>
              <a:t>Questions or Comments Please…</a:t>
            </a:r>
            <a:endParaRPr lang="en-US" sz="4000" dirty="0" smtClean="0"/>
          </a:p>
        </p:txBody>
      </p:sp>
      <p:sp>
        <p:nvSpPr>
          <p:cNvPr id="11267" name="Title 2"/>
          <p:cNvSpPr>
            <a:spLocks noGrp="1"/>
          </p:cNvSpPr>
          <p:nvPr>
            <p:ph type="title"/>
          </p:nvPr>
        </p:nvSpPr>
        <p:spPr>
          <a:xfrm>
            <a:off x="2228850" y="304800"/>
            <a:ext cx="4743450" cy="1252538"/>
          </a:xfrm>
        </p:spPr>
        <p:txBody>
          <a:bodyPr/>
          <a:lstStyle/>
          <a:p>
            <a:r>
              <a:rPr lang="en-US" b="1" dirty="0" smtClean="0">
                <a:solidFill>
                  <a:schemeClr val="bg1"/>
                </a:solidFill>
                <a:latin typeface="Agency FB" panose="020B0503020202020204" pitchFamily="34" charset="0"/>
              </a:rPr>
              <a:t>The University of Nairobi</a:t>
            </a:r>
          </a:p>
        </p:txBody>
      </p:sp>
      <p:sp>
        <p:nvSpPr>
          <p:cNvPr id="4" name="Footer Placeholder 3"/>
          <p:cNvSpPr>
            <a:spLocks noGrp="1"/>
          </p:cNvSpPr>
          <p:nvPr>
            <p:ph type="ftr" sz="quarter" idx="10"/>
          </p:nvPr>
        </p:nvSpPr>
        <p:spPr>
          <a:xfrm>
            <a:off x="628650" y="6356351"/>
            <a:ext cx="7177368" cy="365125"/>
          </a:xfrm>
        </p:spPr>
        <p:txBody>
          <a:bodyPr/>
          <a:lstStyle/>
          <a:p>
            <a:pPr>
              <a:defRPr/>
            </a:pPr>
            <a:r>
              <a:rPr lang="en-US" b="1" dirty="0">
                <a:solidFill>
                  <a:srgbClr val="FF0000"/>
                </a:solidFill>
              </a:rPr>
              <a:t>University of Nairobi                                 ISO 9001:2008       </a:t>
            </a:r>
            <a:fld id="{8BEBB953-FEF3-49EC-A5D9-658B09C9CEA9}" type="slidenum">
              <a:rPr lang="en-US" b="1">
                <a:solidFill>
                  <a:srgbClr val="FF0000"/>
                </a:solidFill>
              </a:rPr>
              <a:pPr>
                <a:defRPr/>
              </a:pPr>
              <a:t>69</a:t>
            </a:fld>
            <a:r>
              <a:rPr lang="en-US" b="1" dirty="0">
                <a:solidFill>
                  <a:srgbClr val="FF0000"/>
                </a:solidFill>
              </a:rPr>
              <a:t>	 Certified 		http://www.uonbi.ac.ke</a:t>
            </a:r>
          </a:p>
        </p:txBody>
      </p:sp>
      <p:cxnSp>
        <p:nvCxnSpPr>
          <p:cNvPr id="5" name="Straight Connector 4"/>
          <p:cNvCxnSpPr/>
          <p:nvPr/>
        </p:nvCxnSpPr>
        <p:spPr>
          <a:xfrm>
            <a:off x="0" y="1676400"/>
            <a:ext cx="820943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1557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smtClean="0">
                <a:cs typeface="+mj-cs"/>
              </a:rPr>
              <a:t>Social status and mental health</a:t>
            </a:r>
          </a:p>
        </p:txBody>
      </p:sp>
      <p:sp>
        <p:nvSpPr>
          <p:cNvPr id="11267" name="Rectangle 3"/>
          <p:cNvSpPr>
            <a:spLocks noGrp="1" noChangeArrowheads="1"/>
          </p:cNvSpPr>
          <p:nvPr>
            <p:ph type="body" idx="1"/>
          </p:nvPr>
        </p:nvSpPr>
        <p:spPr>
          <a:xfrm>
            <a:off x="838200" y="1905000"/>
            <a:ext cx="7408862" cy="4953000"/>
          </a:xfrm>
        </p:spPr>
        <p:txBody>
          <a:bodyPr/>
          <a:lstStyle/>
          <a:p>
            <a:pPr eaLnBrk="1" hangingPunct="1">
              <a:lnSpc>
                <a:spcPct val="80000"/>
              </a:lnSpc>
              <a:defRPr/>
            </a:pPr>
            <a:r>
              <a:rPr lang="en-US" sz="2800" dirty="0" smtClean="0">
                <a:cs typeface="+mn-cs"/>
              </a:rPr>
              <a:t>Within each culture, </a:t>
            </a:r>
            <a:r>
              <a:rPr lang="ja-JP" altLang="en-US" sz="2800" dirty="0" smtClean="0">
                <a:latin typeface="Arial"/>
                <a:cs typeface="+mn-cs"/>
              </a:rPr>
              <a:t>“</a:t>
            </a:r>
            <a:r>
              <a:rPr lang="en-US" sz="2800" dirty="0" smtClean="0">
                <a:cs typeface="+mn-cs"/>
              </a:rPr>
              <a:t>minority group</a:t>
            </a:r>
            <a:r>
              <a:rPr lang="ja-JP" altLang="en-US" sz="2800" dirty="0" smtClean="0">
                <a:latin typeface="Arial"/>
                <a:cs typeface="+mn-cs"/>
              </a:rPr>
              <a:t>”</a:t>
            </a:r>
            <a:r>
              <a:rPr lang="en-US" sz="2800" dirty="0" smtClean="0">
                <a:cs typeface="+mn-cs"/>
              </a:rPr>
              <a:t> status affects self-evaluation, opportunities available, and quality of life, e.g.:</a:t>
            </a:r>
          </a:p>
          <a:p>
            <a:pPr lvl="1" eaLnBrk="1" hangingPunct="1">
              <a:lnSpc>
                <a:spcPct val="80000"/>
              </a:lnSpc>
              <a:defRPr/>
            </a:pPr>
            <a:r>
              <a:rPr lang="en-US" sz="2400" dirty="0" smtClean="0"/>
              <a:t>Socioeconomic status</a:t>
            </a:r>
          </a:p>
          <a:p>
            <a:pPr lvl="1" eaLnBrk="1" hangingPunct="1">
              <a:lnSpc>
                <a:spcPct val="80000"/>
              </a:lnSpc>
              <a:defRPr/>
            </a:pPr>
            <a:r>
              <a:rPr lang="en-US" sz="2400" dirty="0" smtClean="0"/>
              <a:t>Gender</a:t>
            </a:r>
          </a:p>
          <a:p>
            <a:pPr lvl="1" eaLnBrk="1" hangingPunct="1">
              <a:lnSpc>
                <a:spcPct val="80000"/>
              </a:lnSpc>
              <a:defRPr/>
            </a:pPr>
            <a:r>
              <a:rPr lang="en-US" sz="2400" dirty="0" smtClean="0"/>
              <a:t>Age </a:t>
            </a:r>
          </a:p>
          <a:p>
            <a:pPr lvl="1" eaLnBrk="1" hangingPunct="1">
              <a:lnSpc>
                <a:spcPct val="80000"/>
              </a:lnSpc>
              <a:defRPr/>
            </a:pPr>
            <a:r>
              <a:rPr lang="en-US" sz="2400" dirty="0" smtClean="0"/>
              <a:t>Color</a:t>
            </a:r>
          </a:p>
          <a:p>
            <a:pPr lvl="1" eaLnBrk="1" hangingPunct="1">
              <a:lnSpc>
                <a:spcPct val="80000"/>
              </a:lnSpc>
              <a:defRPr/>
            </a:pPr>
            <a:r>
              <a:rPr lang="en-US" sz="2400" dirty="0" smtClean="0"/>
              <a:t>Ethnicity</a:t>
            </a:r>
          </a:p>
          <a:p>
            <a:pPr lvl="1" eaLnBrk="1" hangingPunct="1">
              <a:lnSpc>
                <a:spcPct val="80000"/>
              </a:lnSpc>
              <a:defRPr/>
            </a:pPr>
            <a:r>
              <a:rPr lang="en-US" sz="2400" dirty="0" smtClean="0"/>
              <a:t>Religion</a:t>
            </a:r>
          </a:p>
          <a:p>
            <a:pPr lvl="1" eaLnBrk="1" hangingPunct="1">
              <a:lnSpc>
                <a:spcPct val="80000"/>
              </a:lnSpc>
              <a:defRPr/>
            </a:pPr>
            <a:r>
              <a:rPr lang="en-US" sz="2400" dirty="0" smtClean="0"/>
              <a:t>Sexual orientation</a:t>
            </a:r>
          </a:p>
          <a:p>
            <a:pPr lvl="1" eaLnBrk="1" hangingPunct="1">
              <a:lnSpc>
                <a:spcPct val="80000"/>
              </a:lnSpc>
              <a:defRPr/>
            </a:pPr>
            <a:r>
              <a:rPr lang="en-US" sz="2400" dirty="0" smtClean="0"/>
              <a:t>Caste</a:t>
            </a:r>
          </a:p>
          <a:p>
            <a:pPr lvl="1" eaLnBrk="1" hangingPunct="1">
              <a:lnSpc>
                <a:spcPct val="80000"/>
              </a:lnSpc>
              <a:defRPr/>
            </a:pPr>
            <a:r>
              <a:rPr lang="en-US" sz="2400" dirty="0" smtClean="0"/>
              <a:t>Immigration status</a:t>
            </a:r>
          </a:p>
        </p:txBody>
      </p:sp>
    </p:spTree>
    <p:extLst>
      <p:ext uri="{BB962C8B-B14F-4D97-AF65-F5344CB8AC3E}">
        <p14:creationId xmlns:p14="http://schemas.microsoft.com/office/powerpoint/2010/main" val="6325019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US" smtClean="0">
                <a:cs typeface="+mj-cs"/>
              </a:rPr>
              <a:t>Social status and mental health</a:t>
            </a:r>
          </a:p>
        </p:txBody>
      </p:sp>
      <p:sp>
        <p:nvSpPr>
          <p:cNvPr id="12291" name="Rectangle 3"/>
          <p:cNvSpPr>
            <a:spLocks noGrp="1" noChangeArrowheads="1"/>
          </p:cNvSpPr>
          <p:nvPr>
            <p:ph type="body" idx="1"/>
          </p:nvPr>
        </p:nvSpPr>
        <p:spPr>
          <a:xfrm>
            <a:off x="914400" y="1295400"/>
            <a:ext cx="8229600" cy="5486400"/>
          </a:xfrm>
        </p:spPr>
        <p:txBody>
          <a:bodyPr/>
          <a:lstStyle/>
          <a:p>
            <a:pPr eaLnBrk="1" hangingPunct="1">
              <a:defRPr/>
            </a:pPr>
            <a:r>
              <a:rPr lang="en-US" sz="2800" dirty="0" smtClean="0">
                <a:cs typeface="+mn-cs"/>
              </a:rPr>
              <a:t>Those who are members of groups that are devalued/discriminated against/oppressed by their society are more at-risk of developing mental illness, especially if there is a biological vulnerability, </a:t>
            </a:r>
            <a:r>
              <a:rPr lang="en-US" sz="2800" dirty="0" err="1" smtClean="0">
                <a:cs typeface="+mn-cs"/>
              </a:rPr>
              <a:t>e.g</a:t>
            </a:r>
            <a:endParaRPr lang="en-US" sz="2800" dirty="0" smtClean="0">
              <a:cs typeface="+mn-cs"/>
            </a:endParaRPr>
          </a:p>
          <a:p>
            <a:pPr lvl="1" eaLnBrk="1" hangingPunct="1">
              <a:defRPr/>
            </a:pPr>
            <a:r>
              <a:rPr lang="en-US" sz="2400" dirty="0" smtClean="0"/>
              <a:t>Asian American immigrants</a:t>
            </a:r>
          </a:p>
          <a:p>
            <a:pPr lvl="1" eaLnBrk="1" hangingPunct="1">
              <a:defRPr/>
            </a:pPr>
            <a:r>
              <a:rPr lang="en-US" sz="2400" dirty="0" smtClean="0"/>
              <a:t>African Americans</a:t>
            </a:r>
          </a:p>
          <a:p>
            <a:pPr lvl="1" eaLnBrk="1" hangingPunct="1">
              <a:defRPr/>
            </a:pPr>
            <a:r>
              <a:rPr lang="en-US" sz="2400" dirty="0" smtClean="0"/>
              <a:t>Native Americans</a:t>
            </a:r>
          </a:p>
          <a:p>
            <a:pPr lvl="1" eaLnBrk="1" hangingPunct="1">
              <a:defRPr/>
            </a:pPr>
            <a:r>
              <a:rPr lang="en-US" sz="2400" dirty="0" smtClean="0"/>
              <a:t>Hispanics</a:t>
            </a:r>
          </a:p>
          <a:p>
            <a:pPr lvl="1" eaLnBrk="1" hangingPunct="1">
              <a:defRPr/>
            </a:pPr>
            <a:r>
              <a:rPr lang="en-US" sz="2400" dirty="0" smtClean="0"/>
              <a:t>Other immigrant groups, refugees especially</a:t>
            </a:r>
          </a:p>
          <a:p>
            <a:pPr lvl="1" eaLnBrk="1" hangingPunct="1">
              <a:buFont typeface="Wingdings" charset="0"/>
              <a:buNone/>
              <a:defRPr/>
            </a:pPr>
            <a:endParaRPr lang="en-US" sz="2400" dirty="0" smtClean="0"/>
          </a:p>
          <a:p>
            <a:pPr eaLnBrk="1" hangingPunct="1">
              <a:buFont typeface="Wingdings" charset="0"/>
              <a:buNone/>
              <a:defRPr/>
            </a:pPr>
            <a:endParaRPr lang="en-US" sz="2800" dirty="0" smtClean="0">
              <a:cs typeface="+mn-cs"/>
            </a:endParaRPr>
          </a:p>
        </p:txBody>
      </p:sp>
    </p:spTree>
    <p:extLst>
      <p:ext uri="{BB962C8B-B14F-4D97-AF65-F5344CB8AC3E}">
        <p14:creationId xmlns:p14="http://schemas.microsoft.com/office/powerpoint/2010/main" val="13805621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smtClean="0">
                <a:cs typeface="+mj-cs"/>
              </a:rPr>
              <a:t>Acculturation</a:t>
            </a:r>
          </a:p>
        </p:txBody>
      </p:sp>
      <p:sp>
        <p:nvSpPr>
          <p:cNvPr id="13315" name="Rectangle 3"/>
          <p:cNvSpPr>
            <a:spLocks noGrp="1" noChangeArrowheads="1"/>
          </p:cNvSpPr>
          <p:nvPr>
            <p:ph type="body" idx="1"/>
          </p:nvPr>
        </p:nvSpPr>
        <p:spPr/>
        <p:txBody>
          <a:bodyPr/>
          <a:lstStyle/>
          <a:p>
            <a:pPr eaLnBrk="1" hangingPunct="1">
              <a:defRPr/>
            </a:pPr>
            <a:r>
              <a:rPr lang="en-US" smtClean="0">
                <a:cs typeface="+mn-cs"/>
              </a:rPr>
              <a:t>Individual members of minority cultural groups more at-risk if they are moving away from traditional culture—becoming acculturated.</a:t>
            </a:r>
          </a:p>
          <a:p>
            <a:pPr eaLnBrk="1" hangingPunct="1">
              <a:defRPr/>
            </a:pPr>
            <a:r>
              <a:rPr lang="en-US" smtClean="0">
                <a:cs typeface="+mn-cs"/>
              </a:rPr>
              <a:t>Traditional cultural beliefs and practices can have a protective effect.  Loss of traditional cultural beliefs but lack of acceptance into dominant culture puts individuals in an unstable, high-risk situation.</a:t>
            </a:r>
          </a:p>
        </p:txBody>
      </p:sp>
    </p:spTree>
    <p:extLst>
      <p:ext uri="{BB962C8B-B14F-4D97-AF65-F5344CB8AC3E}">
        <p14:creationId xmlns:p14="http://schemas.microsoft.com/office/powerpoint/2010/main" val="362473488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10172</TotalTime>
  <Words>4745</Words>
  <Application>Microsoft Macintosh PowerPoint</Application>
  <PresentationFormat>On-screen Show (4:3)</PresentationFormat>
  <Paragraphs>661</Paragraphs>
  <Slides>69</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Waveform</vt:lpstr>
      <vt:lpstr>Clip</vt:lpstr>
      <vt:lpstr>Health Belief System in Mental Health</vt:lpstr>
      <vt:lpstr>Culture includes:</vt:lpstr>
      <vt:lpstr>Cultural belief systems affect:</vt:lpstr>
      <vt:lpstr>Cultural belief systems can be divided into:</vt:lpstr>
      <vt:lpstr>Attributions</vt:lpstr>
      <vt:lpstr>Result of attribution?</vt:lpstr>
      <vt:lpstr>Social status and mental health</vt:lpstr>
      <vt:lpstr>Social status and mental health</vt:lpstr>
      <vt:lpstr>Acculturation</vt:lpstr>
      <vt:lpstr>Therapy</vt:lpstr>
      <vt:lpstr>Universal modes of mental illness?</vt:lpstr>
      <vt:lpstr>Stress and mental illness:   alternative hypotheses</vt:lpstr>
      <vt:lpstr>Culture-bound syndromes</vt:lpstr>
      <vt:lpstr>International studies show:</vt:lpstr>
      <vt:lpstr>International Pilot Study of Schizophrenia</vt:lpstr>
      <vt:lpstr>International Pilot Study of Schizophrenia (continued)</vt:lpstr>
      <vt:lpstr>Why outcomes better in developing countries?</vt:lpstr>
      <vt:lpstr>Expressed Emotion Research</vt:lpstr>
      <vt:lpstr>Mental health service  delivery systems</vt:lpstr>
      <vt:lpstr>Traditional vs. Biomedical  Healing Systems</vt:lpstr>
      <vt:lpstr>Rehabilitation, Quality of Life,  Self-Help</vt:lpstr>
      <vt:lpstr>Historical Origins of the Model</vt:lpstr>
      <vt:lpstr>Stimulus Response Theory</vt:lpstr>
      <vt:lpstr>Cognitive Theory</vt:lpstr>
      <vt:lpstr>Value-Expectancy Theory</vt:lpstr>
      <vt:lpstr> HEALTH BELIEF MODEL(HBM)</vt:lpstr>
      <vt:lpstr>Components of HBM</vt:lpstr>
      <vt:lpstr>Additional Components of HBM</vt:lpstr>
      <vt:lpstr>PowerPoint Presentation</vt:lpstr>
      <vt:lpstr>PowerPoint Presentation</vt:lpstr>
      <vt:lpstr>Life Span with and Without Mental Disorders</vt:lpstr>
      <vt:lpstr>Past Year SMI Among Adults</vt:lpstr>
      <vt:lpstr>Preventable Causes of Death</vt:lpstr>
      <vt:lpstr>PowerPoint Presentation</vt:lpstr>
      <vt:lpstr>Cumulative Effect of Many Problems</vt:lpstr>
      <vt:lpstr>Rates of Non-treatment</vt:lpstr>
      <vt:lpstr>Cigarette Smoking Among Persons With Schizophrenia or Bipolar Disorder</vt:lpstr>
      <vt:lpstr>History of SMI Nomenclature</vt:lpstr>
      <vt:lpstr>Definition: Serious Mental Illness (SMI)</vt:lpstr>
      <vt:lpstr>Global Assessment of Functioning (GAF) Score</vt:lpstr>
      <vt:lpstr>PowerPoint Presentation</vt:lpstr>
      <vt:lpstr>Common Diagnosis: SMI</vt:lpstr>
      <vt:lpstr>What Causes Mental Illness?</vt:lpstr>
      <vt:lpstr>Diagnostic Criteria: Schizophrenia</vt:lpstr>
      <vt:lpstr>Bipolar Disorder</vt:lpstr>
      <vt:lpstr>Schizoaffective Disorder</vt:lpstr>
      <vt:lpstr>Borderline Personality Disorder</vt:lpstr>
      <vt:lpstr>Depression and Anxiety Disorders</vt:lpstr>
      <vt:lpstr>Other Psychiatric Comorbidity with SMI</vt:lpstr>
      <vt:lpstr>Comorbid Alcohol Disorders</vt:lpstr>
      <vt:lpstr>Barriers to Providing Primary Care to Psychiatric Populations</vt:lpstr>
      <vt:lpstr>Patient Level Factors </vt:lpstr>
      <vt:lpstr>Provider Level Factors</vt:lpstr>
      <vt:lpstr>Cost of Health Complexity </vt:lpstr>
      <vt:lpstr>PowerPoint Presentation</vt:lpstr>
      <vt:lpstr>Principles of Effective Integrated  Behavioral Healthcare</vt:lpstr>
      <vt:lpstr>PowerPoint Presentation</vt:lpstr>
      <vt:lpstr>Person-Centered Collaborative Care Opportunities</vt:lpstr>
      <vt:lpstr>Lexicon for Integrated Care </vt:lpstr>
      <vt:lpstr>Lexicon – Integrated Care</vt:lpstr>
      <vt:lpstr>Standard Framework of Integration</vt:lpstr>
      <vt:lpstr>Core Principles of Collaborative Care</vt:lpstr>
      <vt:lpstr>Tasks Related to Principles</vt:lpstr>
      <vt:lpstr>Roles for PCPs in Behavioral Health Settings</vt:lpstr>
      <vt:lpstr>Reflection and Discussion</vt:lpstr>
      <vt:lpstr>Post Test Questions</vt:lpstr>
      <vt:lpstr>Post Test Answers</vt:lpstr>
      <vt:lpstr>References</vt:lpstr>
      <vt:lpstr>The University of Nairobi</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 Communications</dc:creator>
  <cp:lastModifiedBy>Roselyne Ogolla</cp:lastModifiedBy>
  <cp:revision>153</cp:revision>
  <dcterms:created xsi:type="dcterms:W3CDTF">2012-07-02T07:54:23Z</dcterms:created>
  <dcterms:modified xsi:type="dcterms:W3CDTF">2016-05-16T17:42:29Z</dcterms:modified>
</cp:coreProperties>
</file>