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52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84E8D2-7CA1-4FA3-B35D-D4BA1AC39AF3}" type="datetimeFigureOut">
              <a:rPr lang="en-US" smtClean="0"/>
              <a:t>8/23/2011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D5BACF-6B93-436C-B930-2E22CBE3003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84E8D2-7CA1-4FA3-B35D-D4BA1AC39AF3}" type="datetimeFigureOut">
              <a:rPr lang="en-US" smtClean="0"/>
              <a:t>8/23/2011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D5BACF-6B93-436C-B930-2E22CBE3003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84E8D2-7CA1-4FA3-B35D-D4BA1AC39AF3}" type="datetimeFigureOut">
              <a:rPr lang="en-US" smtClean="0"/>
              <a:t>8/23/2011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D5BACF-6B93-436C-B930-2E22CBE3003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84E8D2-7CA1-4FA3-B35D-D4BA1AC39AF3}" type="datetimeFigureOut">
              <a:rPr lang="en-US" smtClean="0"/>
              <a:t>8/23/2011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D5BACF-6B93-436C-B930-2E22CBE3003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84E8D2-7CA1-4FA3-B35D-D4BA1AC39AF3}" type="datetimeFigureOut">
              <a:rPr lang="en-US" smtClean="0"/>
              <a:t>8/23/2011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D5BACF-6B93-436C-B930-2E22CBE3003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684E8D2-7CA1-4FA3-B35D-D4BA1AC39AF3}" type="datetimeFigureOut">
              <a:rPr lang="en-US" smtClean="0"/>
              <a:t>8/23/2011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D5BACF-6B93-436C-B930-2E22CBE3003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84E8D2-7CA1-4FA3-B35D-D4BA1AC39AF3}" type="datetimeFigureOut">
              <a:rPr lang="en-US" smtClean="0"/>
              <a:t>8/23/2011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D5BACF-6B93-436C-B930-2E22CBE3003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684E8D2-7CA1-4FA3-B35D-D4BA1AC39AF3}" type="datetimeFigureOut">
              <a:rPr lang="en-US" smtClean="0"/>
              <a:t>8/23/2011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D5BACF-6B93-436C-B930-2E22CBE3003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84E8D2-7CA1-4FA3-B35D-D4BA1AC39AF3}" type="datetimeFigureOut">
              <a:rPr lang="en-US" smtClean="0"/>
              <a:t>8/23/2011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D5BACF-6B93-436C-B930-2E22CBE3003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84E8D2-7CA1-4FA3-B35D-D4BA1AC39AF3}" type="datetimeFigureOut">
              <a:rPr lang="en-US" smtClean="0"/>
              <a:t>8/23/2011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D5BACF-6B93-436C-B930-2E22CBE3003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84E8D2-7CA1-4FA3-B35D-D4BA1AC39AF3}" type="datetimeFigureOut">
              <a:rPr lang="en-US" smtClean="0"/>
              <a:t>8/23/2011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D5BACF-6B93-436C-B930-2E22CBE3003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84E8D2-7CA1-4FA3-B35D-D4BA1AC39AF3}" type="datetimeFigureOut">
              <a:rPr lang="en-US" smtClean="0"/>
              <a:t>8/23/2011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D5BACF-6B93-436C-B930-2E22CBE3003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HEALTH BELIEFS IN CONSULTATION</a:t>
            </a:r>
            <a:br>
              <a:rPr lang="en-US" dirty="0"/>
            </a:br>
            <a:endParaRPr lang="en-US" dirty="0"/>
          </a:p>
        </p:txBody>
      </p:sp>
      <p:sp>
        <p:nvSpPr>
          <p:cNvPr id="3" name="Subtitle 2"/>
          <p:cNvSpPr>
            <a:spLocks noGrp="1"/>
          </p:cNvSpPr>
          <p:nvPr>
            <p:ph type="subTitle" idx="1"/>
          </p:nvPr>
        </p:nvSpPr>
        <p:spPr/>
        <p:txBody>
          <a:bodyPr/>
          <a:lstStyle/>
          <a:p>
            <a:r>
              <a:rPr lang="en-US" dirty="0" smtClean="0"/>
              <a:t>LEVEL TWO</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TRANSFERENCE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is </a:t>
            </a:r>
            <a:r>
              <a:rPr lang="en-US" dirty="0"/>
              <a:t>the set of expectations, beliefs an emotional responses that patient brings into the patient doctor relationship. Patients expect</a:t>
            </a:r>
            <a:endParaRPr lang="en-US" sz="1800" dirty="0"/>
          </a:p>
          <a:p>
            <a:pPr lvl="1"/>
            <a:r>
              <a:rPr lang="en-US" dirty="0"/>
              <a:t>Competence </a:t>
            </a:r>
            <a:endParaRPr lang="en-US" sz="1600" dirty="0"/>
          </a:p>
          <a:p>
            <a:pPr lvl="1"/>
            <a:r>
              <a:rPr lang="en-US" dirty="0"/>
              <a:t>Lack of exploitation, </a:t>
            </a:r>
            <a:endParaRPr lang="en-US" sz="1600" dirty="0"/>
          </a:p>
          <a:p>
            <a:pPr lvl="1"/>
            <a:r>
              <a:rPr lang="en-US" dirty="0"/>
              <a:t>Objectivity </a:t>
            </a:r>
            <a:endParaRPr lang="en-US" sz="1600" dirty="0"/>
          </a:p>
          <a:p>
            <a:pPr lvl="1"/>
            <a:r>
              <a:rPr lang="en-US" dirty="0"/>
              <a:t>Comfort an d</a:t>
            </a:r>
            <a:endParaRPr lang="en-US" sz="1600" dirty="0"/>
          </a:p>
          <a:p>
            <a:pPr lvl="1"/>
            <a:r>
              <a:rPr lang="en-US" dirty="0"/>
              <a:t>Relief.</a:t>
            </a:r>
            <a:endParaRPr lang="en-US" sz="1600" dirty="0"/>
          </a:p>
          <a:p>
            <a:pPr lvl="1"/>
            <a:r>
              <a:rPr lang="en-US" dirty="0"/>
              <a:t>Others may trigger unconscious fantasies of being rescued, </a:t>
            </a:r>
            <a:endParaRPr lang="en-US" dirty="0" smtClean="0"/>
          </a:p>
          <a:p>
            <a:pPr lvl="1"/>
            <a:r>
              <a:rPr lang="en-US" dirty="0" smtClean="0"/>
              <a:t>taken </a:t>
            </a:r>
            <a:r>
              <a:rPr lang="en-US" dirty="0"/>
              <a:t>care of</a:t>
            </a:r>
            <a:endParaRPr lang="en-US" sz="1600" dirty="0"/>
          </a:p>
          <a:p>
            <a:pPr lvl="1"/>
            <a:r>
              <a:rPr lang="en-US" dirty="0"/>
              <a:t> And loved.</a:t>
            </a:r>
            <a:endParaRPr lang="en-US" sz="1600"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COUNTERTRASFERASE</a:t>
            </a:r>
            <a:endParaRPr lang="en-US" dirty="0"/>
          </a:p>
        </p:txBody>
      </p:sp>
      <p:sp>
        <p:nvSpPr>
          <p:cNvPr id="3" name="Content Placeholder 2"/>
          <p:cNvSpPr>
            <a:spLocks noGrp="1"/>
          </p:cNvSpPr>
          <p:nvPr>
            <p:ph idx="1"/>
          </p:nvPr>
        </p:nvSpPr>
        <p:spPr/>
        <p:txBody>
          <a:bodyPr/>
          <a:lstStyle/>
          <a:p>
            <a:r>
              <a:rPr lang="en-US" dirty="0" smtClean="0"/>
              <a:t>Involves </a:t>
            </a:r>
            <a:r>
              <a:rPr lang="en-US" dirty="0"/>
              <a:t>negative feelings (unlikable patient, unworkable treatment or simply a bad patient) developed by the physicians towards the patient. It involves unconscious and unspoken expectation which if not met leads to counter transference.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Patients are thought as good patients</a:t>
            </a:r>
            <a:br>
              <a:rPr lang="en-US" dirty="0" smtClean="0"/>
            </a:br>
            <a:endParaRPr lang="en-US" dirty="0"/>
          </a:p>
        </p:txBody>
      </p:sp>
      <p:sp>
        <p:nvSpPr>
          <p:cNvPr id="3" name="Content Placeholder 2"/>
          <p:cNvSpPr>
            <a:spLocks noGrp="1"/>
          </p:cNvSpPr>
          <p:nvPr>
            <p:ph idx="1"/>
          </p:nvPr>
        </p:nvSpPr>
        <p:spPr/>
        <p:txBody>
          <a:bodyPr>
            <a:normAutofit/>
          </a:bodyPr>
          <a:lstStyle/>
          <a:p>
            <a:pPr lvl="0"/>
            <a:r>
              <a:rPr lang="en-US" dirty="0" smtClean="0"/>
              <a:t>If </a:t>
            </a:r>
            <a:r>
              <a:rPr lang="en-US" dirty="0"/>
              <a:t>their expressed severity of symptoms correlates with an overtly diagnosable biological disorder</a:t>
            </a:r>
          </a:p>
          <a:p>
            <a:pPr lvl="0"/>
            <a:r>
              <a:rPr lang="en-US" dirty="0"/>
              <a:t> If they are emotionally controlled,</a:t>
            </a:r>
          </a:p>
          <a:p>
            <a:pPr lvl="0"/>
            <a:r>
              <a:rPr lang="en-US" dirty="0"/>
              <a:t>If they are compliant and </a:t>
            </a:r>
          </a:p>
          <a:p>
            <a:pPr lvl="0"/>
            <a:r>
              <a:rPr lang="en-US" dirty="0"/>
              <a:t>Generally non challenging with the treatment</a:t>
            </a:r>
          </a:p>
          <a:p>
            <a:pPr lvl="0"/>
            <a:r>
              <a:rPr lang="en-US" dirty="0"/>
              <a:t>If the y are grateful</a:t>
            </a:r>
          </a:p>
          <a:p>
            <a:r>
              <a:rPr lang="en-US" dirty="0"/>
              <a:t>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physician</a:t>
            </a:r>
            <a:endParaRPr lang="en-US" dirty="0"/>
          </a:p>
        </p:txBody>
      </p:sp>
      <p:sp>
        <p:nvSpPr>
          <p:cNvPr id="3" name="Content Placeholder 2"/>
          <p:cNvSpPr>
            <a:spLocks noGrp="1"/>
          </p:cNvSpPr>
          <p:nvPr>
            <p:ph idx="1"/>
          </p:nvPr>
        </p:nvSpPr>
        <p:spPr/>
        <p:txBody>
          <a:bodyPr>
            <a:normAutofit lnSpcReduction="10000"/>
          </a:bodyPr>
          <a:lstStyle/>
          <a:p>
            <a:r>
              <a:rPr lang="en-US" dirty="0" smtClean="0"/>
              <a:t> </a:t>
            </a:r>
            <a:endParaRPr lang="en-US" sz="1800" dirty="0"/>
          </a:p>
          <a:p>
            <a:pPr lvl="1"/>
            <a:r>
              <a:rPr lang="en-US" dirty="0"/>
              <a:t>Should recognize when counter transference sets in </a:t>
            </a:r>
            <a:endParaRPr lang="en-US" sz="1600" dirty="0"/>
          </a:p>
          <a:p>
            <a:pPr lvl="1"/>
            <a:r>
              <a:rPr lang="en-US" dirty="0"/>
              <a:t>Should rise above emotions and be more empathic. </a:t>
            </a:r>
            <a:endParaRPr lang="en-US" sz="1600" dirty="0"/>
          </a:p>
          <a:p>
            <a:pPr lvl="1"/>
            <a:r>
              <a:rPr lang="en-US" dirty="0"/>
              <a:t> Need not be all knowing and powerful </a:t>
            </a:r>
            <a:endParaRPr lang="en-US" sz="1600" dirty="0"/>
          </a:p>
          <a:p>
            <a:pPr lvl="1"/>
            <a:r>
              <a:rPr lang="en-US" dirty="0"/>
              <a:t>Need to know their personal needs, capabilities and limitations to be able to deal with threatening patients </a:t>
            </a:r>
            <a:endParaRPr lang="en-US" sz="1600" dirty="0"/>
          </a:p>
          <a:p>
            <a:r>
              <a:rPr lang="en-US" dirty="0"/>
              <a:t> </a:t>
            </a:r>
            <a:endParaRPr lang="en-US" sz="1800" dirty="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THREATENING PATIENTS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a:t> </a:t>
            </a:r>
          </a:p>
          <a:p>
            <a:pPr lvl="0"/>
            <a:r>
              <a:rPr lang="en-US" dirty="0"/>
              <a:t>Those who appear to repeatedly defeat to attempts to help them (patients with severe heart disease)</a:t>
            </a:r>
          </a:p>
          <a:p>
            <a:pPr lvl="0"/>
            <a:r>
              <a:rPr lang="en-US" dirty="0"/>
              <a:t>Those who are perceived a uncooperative (those whom question or refuse treatment)</a:t>
            </a:r>
          </a:p>
          <a:p>
            <a:pPr lvl="0"/>
            <a:r>
              <a:rPr lang="en-US" dirty="0"/>
              <a:t>Those whom request a second opinion </a:t>
            </a:r>
          </a:p>
          <a:p>
            <a:pPr lvl="0"/>
            <a:r>
              <a:rPr lang="en-US" dirty="0"/>
              <a:t>Those who fail to recover in response to treatment</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THREATENING PATIENTS </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pPr lvl="0"/>
            <a:r>
              <a:rPr lang="en-US" dirty="0" smtClean="0"/>
              <a:t> Those who use physical or somatic complaints to mask emotional problems (patients with </a:t>
            </a:r>
            <a:r>
              <a:rPr lang="en-US" dirty="0" err="1" smtClean="0"/>
              <a:t>somatization</a:t>
            </a:r>
            <a:r>
              <a:rPr lang="en-US" dirty="0" smtClean="0"/>
              <a:t>)</a:t>
            </a:r>
          </a:p>
          <a:p>
            <a:pPr lvl="0"/>
            <a:r>
              <a:rPr lang="en-US" dirty="0" smtClean="0"/>
              <a:t>Those physicians who become patients which to them means giving up control, becoming dependent appearing vulnerable and frightened and they can also stimulate fear in the treating physician </a:t>
            </a:r>
          </a:p>
          <a:p>
            <a:pPr lvl="0"/>
            <a:r>
              <a:rPr lang="en-US" dirty="0" smtClean="0"/>
              <a:t>Those with dementia </a:t>
            </a:r>
          </a:p>
          <a:p>
            <a:pPr lvl="0"/>
            <a:r>
              <a:rPr lang="en-US" dirty="0" smtClean="0"/>
              <a:t>Those in chronic pain or dying (represents professional failure)</a:t>
            </a:r>
          </a:p>
          <a:p>
            <a:r>
              <a:rPr lang="en-US" dirty="0" smtClean="0"/>
              <a:t>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SPECIFIC ISSUES</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endParaRPr lang="en-US" dirty="0"/>
          </a:p>
          <a:p>
            <a:r>
              <a:rPr lang="en-US" b="1" dirty="0"/>
              <a:t>Fees</a:t>
            </a:r>
            <a:r>
              <a:rPr lang="en-US" dirty="0"/>
              <a:t> should be discussed openly </a:t>
            </a:r>
            <a:r>
              <a:rPr lang="en-US" b="1" dirty="0"/>
              <a:t>Confidentiality </a:t>
            </a:r>
            <a:r>
              <a:rPr lang="en-US" dirty="0"/>
              <a:t>Discuss extent and the limitations of confidentiality, what can remain or not remain confidential so as to avoid mistrust</a:t>
            </a:r>
          </a:p>
          <a:p>
            <a:r>
              <a:rPr lang="en-US" b="1" dirty="0"/>
              <a:t>Levels of profession</a:t>
            </a:r>
            <a:r>
              <a:rPr lang="en-US" dirty="0"/>
              <a:t> should be disclosed to the patient e.g. a resident or medical student should disclose this information</a:t>
            </a:r>
          </a:p>
          <a:p>
            <a:r>
              <a:rPr lang="en-US" b="1" dirty="0"/>
              <a:t>Session lengths an misses appointment</a:t>
            </a:r>
            <a:endParaRPr lang="en-US" dirty="0"/>
          </a:p>
          <a:p>
            <a:r>
              <a:rPr lang="en-US" b="1" dirty="0"/>
              <a:t> </a:t>
            </a:r>
            <a:endParaRPr lang="en-US" dirty="0"/>
          </a:p>
          <a:p>
            <a:r>
              <a:rPr lang="en-US" b="1" dirty="0"/>
              <a:t> Availability </a:t>
            </a:r>
            <a:r>
              <a:rPr lang="en-US" dirty="0"/>
              <a:t>between scheduled appointments in case of emergency </a:t>
            </a:r>
          </a:p>
          <a:p>
            <a:r>
              <a:rPr lang="en-US" b="1" dirty="0"/>
              <a:t>Continuing care </a:t>
            </a:r>
            <a:r>
              <a:rPr lang="en-US" dirty="0"/>
              <a:t>Inform and arrange to transfer patients if as a physician you cannot continue with the care</a:t>
            </a:r>
          </a:p>
          <a:p>
            <a:r>
              <a:rPr lang="en-US" dirty="0"/>
              <a:t>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SPECIFIC STRESSES ON PHYSCIAN</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buNone/>
            </a:pPr>
            <a:endParaRPr lang="en-US" dirty="0"/>
          </a:p>
          <a:p>
            <a:pPr>
              <a:buNone/>
            </a:pPr>
            <a:r>
              <a:rPr lang="en-US" dirty="0" smtClean="0"/>
              <a:t>Becoming </a:t>
            </a:r>
            <a:r>
              <a:rPr lang="en-US" dirty="0"/>
              <a:t>a skilled and efficient physician requires </a:t>
            </a:r>
          </a:p>
          <a:p>
            <a:pPr lvl="0"/>
            <a:r>
              <a:rPr lang="en-US" dirty="0"/>
              <a:t>Learned knowledge,</a:t>
            </a:r>
          </a:p>
          <a:p>
            <a:pPr lvl="0"/>
            <a:r>
              <a:rPr lang="en-US" dirty="0"/>
              <a:t> Techniques of profession</a:t>
            </a:r>
          </a:p>
          <a:p>
            <a:pPr lvl="0"/>
            <a:r>
              <a:rPr lang="en-US" dirty="0"/>
              <a:t>Attitudinal issues that involve balancing compassionate concern with dispassionate, objectivity the wish to relieve pain and distress with the ability to make difficult, often painful decisions and the desire to cure or control with the e acceptance of the limits of what one can realistically accomplish.</a:t>
            </a:r>
          </a:p>
          <a:p>
            <a:pPr>
              <a:buNone/>
            </a:pPr>
            <a:r>
              <a:rPr lang="en-US" dirty="0"/>
              <a:t>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Consultations</a:t>
            </a:r>
            <a:endParaRPr lang="en-US" dirty="0"/>
          </a:p>
        </p:txBody>
      </p:sp>
      <p:sp>
        <p:nvSpPr>
          <p:cNvPr id="3" name="Content Placeholder 2"/>
          <p:cNvSpPr>
            <a:spLocks noGrp="1"/>
          </p:cNvSpPr>
          <p:nvPr>
            <p:ph idx="1"/>
          </p:nvPr>
        </p:nvSpPr>
        <p:spPr/>
        <p:txBody>
          <a:bodyPr/>
          <a:lstStyle/>
          <a:p>
            <a:r>
              <a:rPr lang="en-US" dirty="0"/>
              <a:t>Consultations </a:t>
            </a:r>
            <a:r>
              <a:rPr lang="en-US" dirty="0" smtClean="0"/>
              <a:t>involve</a:t>
            </a:r>
          </a:p>
          <a:p>
            <a:r>
              <a:rPr lang="en-US" dirty="0" smtClean="0"/>
              <a:t> </a:t>
            </a:r>
            <a:r>
              <a:rPr lang="en-US" dirty="0"/>
              <a:t>patients seeking medical help from </a:t>
            </a:r>
            <a:r>
              <a:rPr lang="en-US" dirty="0" smtClean="0"/>
              <a:t>physicians</a:t>
            </a:r>
          </a:p>
          <a:p>
            <a:r>
              <a:rPr lang="en-US" smtClean="0"/>
              <a:t> </a:t>
            </a:r>
            <a:r>
              <a:rPr lang="en-US" dirty="0"/>
              <a:t>and during such interactions there are some perceptions each has for </a:t>
            </a:r>
            <a:r>
              <a:rPr lang="en-US"/>
              <a:t>the </a:t>
            </a:r>
            <a:r>
              <a:rPr lang="en-US" smtClean="0"/>
              <a:t>other</a:t>
            </a:r>
          </a:p>
          <a:p>
            <a:r>
              <a:rPr lang="en-US" smtClean="0"/>
              <a:t> </a:t>
            </a:r>
            <a:r>
              <a:rPr lang="en-US" dirty="0"/>
              <a:t>i.e. emotions, interests, capacity for understanding and respect</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PHYSCIAN/PATIENT INTERPLAY</a:t>
            </a:r>
            <a:endParaRPr lang="en-US" dirty="0"/>
          </a:p>
        </p:txBody>
      </p:sp>
      <p:sp>
        <p:nvSpPr>
          <p:cNvPr id="3" name="Content Placeholder 2"/>
          <p:cNvSpPr>
            <a:spLocks noGrp="1"/>
          </p:cNvSpPr>
          <p:nvPr>
            <p:ph idx="1"/>
          </p:nvPr>
        </p:nvSpPr>
        <p:spPr/>
        <p:txBody>
          <a:bodyPr/>
          <a:lstStyle/>
          <a:p>
            <a:r>
              <a:rPr lang="en-US" dirty="0"/>
              <a:t>Doctors work with sick people and not diseases, while patient bring in </a:t>
            </a:r>
            <a:r>
              <a:rPr lang="en-US" dirty="0" smtClean="0"/>
              <a:t>psychological forces, </a:t>
            </a:r>
            <a:r>
              <a:rPr lang="en-US" dirty="0"/>
              <a:t>biological factors and socio cultural conditions. This interplay influence diagnoses, treatment, compliance and prognosis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BIOPYCHOSOCIAL MODEL</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a:t>
            </a:r>
            <a:r>
              <a:rPr lang="en-US" dirty="0"/>
              <a:t>By George Engel)</a:t>
            </a:r>
          </a:p>
          <a:p>
            <a:pPr lvl="0"/>
            <a:r>
              <a:rPr lang="en-US" dirty="0"/>
              <a:t>Emphasis anatomical,</a:t>
            </a:r>
          </a:p>
          <a:p>
            <a:pPr lvl="0"/>
            <a:r>
              <a:rPr lang="en-US" dirty="0"/>
              <a:t> Structural </a:t>
            </a:r>
          </a:p>
          <a:p>
            <a:pPr lvl="0"/>
            <a:r>
              <a:rPr lang="en-US" dirty="0"/>
              <a:t>And molecular causes of disease.</a:t>
            </a:r>
          </a:p>
          <a:p>
            <a:pPr lvl="0"/>
            <a:r>
              <a:rPr lang="en-US" dirty="0"/>
              <a:t> Psychodynamic factors motivation, personality, cultural environmental familial influences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STAGES OF ILLNES BEHAVIOUR (by Edward Such man)</a:t>
            </a:r>
            <a:endParaRPr lang="en-US" dirty="0"/>
          </a:p>
        </p:txBody>
      </p:sp>
      <p:sp>
        <p:nvSpPr>
          <p:cNvPr id="3" name="Content Placeholder 2"/>
          <p:cNvSpPr>
            <a:spLocks noGrp="1"/>
          </p:cNvSpPr>
          <p:nvPr>
            <p:ph idx="1"/>
          </p:nvPr>
        </p:nvSpPr>
        <p:spPr/>
        <p:txBody>
          <a:bodyPr>
            <a:normAutofit fontScale="92500" lnSpcReduction="20000"/>
          </a:bodyPr>
          <a:lstStyle/>
          <a:p>
            <a:pPr>
              <a:buNone/>
            </a:pPr>
            <a:endParaRPr lang="en-US" dirty="0"/>
          </a:p>
          <a:p>
            <a:pPr lvl="0"/>
            <a:r>
              <a:rPr lang="en-US" dirty="0"/>
              <a:t>The symptom experience stage (something is wrong).</a:t>
            </a:r>
          </a:p>
          <a:p>
            <a:pPr lvl="0"/>
            <a:r>
              <a:rPr lang="en-US" dirty="0"/>
              <a:t>The assumption of the sick role (needs professional care)</a:t>
            </a:r>
          </a:p>
          <a:p>
            <a:pPr lvl="0"/>
            <a:r>
              <a:rPr lang="en-US" dirty="0"/>
              <a:t> The medical care contact stage (seeks care) </a:t>
            </a:r>
          </a:p>
          <a:p>
            <a:pPr lvl="0"/>
            <a:r>
              <a:rPr lang="en-US" dirty="0"/>
              <a:t>The dependent patient role stage (give control to the doctor) </a:t>
            </a:r>
          </a:p>
          <a:p>
            <a:pPr lvl="0"/>
            <a:r>
              <a:rPr lang="en-US" dirty="0"/>
              <a:t>The recovery or rehabilitation stage (give up the patient role)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0"/>
            <a:ext cx="8229600" cy="1143000"/>
          </a:xfrm>
        </p:spPr>
        <p:txBody>
          <a:bodyPr>
            <a:normAutofit fontScale="90000"/>
          </a:bodyPr>
          <a:lstStyle/>
          <a:p>
            <a:r>
              <a:rPr lang="en-US" dirty="0" smtClean="0"/>
              <a:t/>
            </a:r>
            <a:br>
              <a:rPr lang="en-US" dirty="0" smtClean="0"/>
            </a:br>
            <a:r>
              <a:rPr lang="en-US" dirty="0" smtClean="0"/>
              <a:t>BECOMING A PATIENT AND SEEKING CARE</a:t>
            </a:r>
            <a:br>
              <a:rPr lang="en-US" dirty="0" smtClean="0"/>
            </a:br>
            <a:endParaRPr lang="en-US" dirty="0"/>
          </a:p>
        </p:txBody>
      </p:sp>
      <p:sp>
        <p:nvSpPr>
          <p:cNvPr id="3" name="Content Placeholder 2"/>
          <p:cNvSpPr>
            <a:spLocks noGrp="1"/>
          </p:cNvSpPr>
          <p:nvPr>
            <p:ph idx="1"/>
          </p:nvPr>
        </p:nvSpPr>
        <p:spPr/>
        <p:txBody>
          <a:bodyPr>
            <a:normAutofit/>
          </a:bodyPr>
          <a:lstStyle/>
          <a:p>
            <a:pPr>
              <a:buNone/>
            </a:pPr>
            <a:endParaRPr lang="en-US" dirty="0"/>
          </a:p>
          <a:p>
            <a:pPr lvl="0"/>
            <a:r>
              <a:rPr lang="en-US" dirty="0"/>
              <a:t>Prior illness episodes especially illness of standard severity (child birth coronary disease surgery etc)</a:t>
            </a:r>
          </a:p>
          <a:p>
            <a:pPr lvl="0"/>
            <a:r>
              <a:rPr lang="en-US" dirty="0"/>
              <a:t>Cultural degree of stoicism cultural beliefs concerning the specific problem</a:t>
            </a:r>
          </a:p>
          <a:p>
            <a:pPr lvl="0"/>
            <a:r>
              <a:rPr lang="en-US" dirty="0"/>
              <a:t> Personal meanings or beliefs about particular problem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patients’ explanatory model are –</a:t>
            </a:r>
            <a:br>
              <a:rPr lang="en-US" dirty="0" smtClean="0"/>
            </a:br>
            <a:endParaRPr lang="en-US" dirty="0"/>
          </a:p>
        </p:txBody>
      </p:sp>
      <p:sp>
        <p:nvSpPr>
          <p:cNvPr id="3" name="Content Placeholder 2"/>
          <p:cNvSpPr>
            <a:spLocks noGrp="1"/>
          </p:cNvSpPr>
          <p:nvPr>
            <p:ph idx="1"/>
          </p:nvPr>
        </p:nvSpPr>
        <p:spPr/>
        <p:txBody>
          <a:bodyPr>
            <a:normAutofit fontScale="62500" lnSpcReduction="20000"/>
          </a:bodyPr>
          <a:lstStyle/>
          <a:p>
            <a:pPr marL="514350" indent="-514350">
              <a:buNone/>
            </a:pPr>
            <a:r>
              <a:rPr lang="en-US" dirty="0"/>
              <a:t> </a:t>
            </a:r>
          </a:p>
          <a:p>
            <a:pPr marL="514350" lvl="0" indent="-514350">
              <a:buFont typeface="+mj-lt"/>
              <a:buAutoNum type="arabicPeriod"/>
            </a:pPr>
            <a:r>
              <a:rPr lang="en-US" dirty="0"/>
              <a:t>What do you call your problem?</a:t>
            </a:r>
          </a:p>
          <a:p>
            <a:pPr marL="514350" lvl="0" indent="-514350">
              <a:buFont typeface="+mj-lt"/>
              <a:buAutoNum type="arabicPeriod"/>
            </a:pPr>
            <a:r>
              <a:rPr lang="en-US" dirty="0"/>
              <a:t>What name does it have? What do you think caused your problem? </a:t>
            </a:r>
          </a:p>
          <a:p>
            <a:pPr marL="514350" lvl="0" indent="-514350">
              <a:buFont typeface="+mj-lt"/>
              <a:buAutoNum type="arabicPeriod"/>
            </a:pPr>
            <a:r>
              <a:rPr lang="en-US" dirty="0"/>
              <a:t>Why do think it started when it did?</a:t>
            </a:r>
          </a:p>
          <a:p>
            <a:pPr marL="514350" lvl="0" indent="-514350">
              <a:buFont typeface="+mj-lt"/>
              <a:buAutoNum type="arabicPeriod"/>
            </a:pPr>
            <a:r>
              <a:rPr lang="en-US" dirty="0"/>
              <a:t>What does your sickness do to you?</a:t>
            </a:r>
          </a:p>
          <a:p>
            <a:pPr marL="514350" lvl="0" indent="-514350">
              <a:buFont typeface="+mj-lt"/>
              <a:buAutoNum type="arabicPeriod"/>
            </a:pPr>
            <a:r>
              <a:rPr lang="en-US" dirty="0"/>
              <a:t>How does it work?</a:t>
            </a:r>
          </a:p>
          <a:p>
            <a:pPr marL="514350" lvl="0" indent="-514350">
              <a:buFont typeface="+mj-lt"/>
              <a:buAutoNum type="arabicPeriod"/>
            </a:pPr>
            <a:r>
              <a:rPr lang="en-US" dirty="0"/>
              <a:t>How sever is it?</a:t>
            </a:r>
          </a:p>
          <a:p>
            <a:pPr marL="514350" lvl="0" indent="-514350">
              <a:buFont typeface="+mj-lt"/>
              <a:buAutoNum type="arabicPeriod"/>
            </a:pPr>
            <a:r>
              <a:rPr lang="en-US" dirty="0"/>
              <a:t>Will it have a short term or a long-term course?</a:t>
            </a:r>
          </a:p>
          <a:p>
            <a:pPr marL="514350" lvl="0" indent="-514350">
              <a:buFont typeface="+mj-lt"/>
              <a:buAutoNum type="arabicPeriod"/>
            </a:pPr>
            <a:r>
              <a:rPr lang="en-US" dirty="0"/>
              <a:t>What are the chief problems that your illness has caused for you?</a:t>
            </a:r>
          </a:p>
          <a:p>
            <a:pPr marL="514350" lvl="0" indent="-514350">
              <a:buFont typeface="+mj-lt"/>
              <a:buAutoNum type="arabicPeriod"/>
            </a:pPr>
            <a:r>
              <a:rPr lang="en-US" dirty="0"/>
              <a:t>What kind of treatment do you think you should receive?</a:t>
            </a:r>
          </a:p>
          <a:p>
            <a:pPr marL="514350" lvl="0" indent="-514350">
              <a:buFont typeface="+mj-lt"/>
              <a:buAutoNum type="arabicPeriod"/>
            </a:pPr>
            <a:r>
              <a:rPr lang="en-US" dirty="0"/>
              <a:t>What are the most important results do you hope to receive from treatment?</a:t>
            </a:r>
          </a:p>
          <a:p>
            <a:pPr marL="514350" lvl="0" indent="-514350">
              <a:buFont typeface="+mj-lt"/>
              <a:buAutoNum type="arabicPeriod"/>
            </a:pPr>
            <a:r>
              <a:rPr lang="en-US" dirty="0"/>
              <a:t>What have you done so far to treat you illness?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MODELS OF THE DOCTOR PATIENT RELATIONSHIP</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endParaRPr lang="en-US" b="1" dirty="0" smtClean="0"/>
          </a:p>
          <a:p>
            <a:r>
              <a:rPr lang="en-US" b="1" dirty="0" smtClean="0"/>
              <a:t>Active </a:t>
            </a:r>
            <a:r>
              <a:rPr lang="en-US" b="1" dirty="0"/>
              <a:t>passive model</a:t>
            </a:r>
            <a:r>
              <a:rPr lang="en-US" dirty="0"/>
              <a:t> The patients takes no role </a:t>
            </a:r>
            <a:r>
              <a:rPr lang="en-US" dirty="0" err="1"/>
              <a:t>eg</a:t>
            </a:r>
            <a:r>
              <a:rPr lang="en-US" dirty="0"/>
              <a:t> in unconscious</a:t>
            </a:r>
          </a:p>
          <a:p>
            <a:pPr lvl="0"/>
            <a:r>
              <a:rPr lang="en-US" dirty="0"/>
              <a:t>patients, immobilized patients.</a:t>
            </a:r>
          </a:p>
          <a:p>
            <a:pPr lvl="0"/>
            <a:r>
              <a:rPr lang="en-US" b="1" dirty="0"/>
              <a:t>The teacher student model.</a:t>
            </a:r>
            <a:r>
              <a:rPr lang="en-US" dirty="0"/>
              <a:t> The dominance o f the physician is assumed an emphasized e.g. during recovery from surgery </a:t>
            </a:r>
          </a:p>
          <a:p>
            <a:pPr lvl="0"/>
            <a:r>
              <a:rPr lang="en-US" b="1" dirty="0"/>
              <a:t>The mutual participation model</a:t>
            </a:r>
            <a:r>
              <a:rPr lang="en-US" dirty="0"/>
              <a:t> Implies equality between the doctor and the patient, both require input from each other and is most appropriate in treating chronic illness such as diabetes, renal failure</a:t>
            </a:r>
          </a:p>
          <a:p>
            <a:pPr lvl="0"/>
            <a:r>
              <a:rPr lang="en-US" b="1" dirty="0"/>
              <a:t>The friendship model</a:t>
            </a:r>
            <a:r>
              <a:rPr lang="en-US" dirty="0"/>
              <a:t>. Is unethical it may underlie a basic psychological problem in the physician There is blurring of boundaries between intimacy and professionalism</a:t>
            </a:r>
          </a:p>
          <a:p>
            <a:r>
              <a:rPr lang="en-US" dirty="0"/>
              <a:t>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Factors that influence rapport </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a:t>RAPPORT implies that there is understanding and trust between the patient and the </a:t>
            </a:r>
            <a:r>
              <a:rPr lang="en-US" dirty="0" smtClean="0"/>
              <a:t>doctor</a:t>
            </a:r>
          </a:p>
          <a:p>
            <a:pPr lvl="0"/>
            <a:r>
              <a:rPr lang="en-US" dirty="0"/>
              <a:t>Differences in social,</a:t>
            </a:r>
          </a:p>
          <a:p>
            <a:pPr lvl="0"/>
            <a:r>
              <a:rPr lang="en-US" dirty="0"/>
              <a:t>Intellectual an d</a:t>
            </a:r>
          </a:p>
          <a:p>
            <a:pPr lvl="0"/>
            <a:r>
              <a:rPr lang="en-US" dirty="0"/>
              <a:t>Educational status </a:t>
            </a:r>
          </a:p>
          <a:p>
            <a:r>
              <a:rPr lang="en-US" dirty="0"/>
              <a:t> Basic understanding of complex interpersonal factors such as transference and counter transference</a:t>
            </a:r>
          </a:p>
          <a:p>
            <a:pPr lvl="0"/>
            <a:r>
              <a:rPr lang="en-US" dirty="0"/>
              <a:t>Understanding-or lack of understanding –of the patients beliefs,</a:t>
            </a:r>
          </a:p>
          <a:p>
            <a:pPr lvl="0"/>
            <a:r>
              <a:rPr lang="en-US" dirty="0"/>
              <a:t> Use of language </a:t>
            </a:r>
            <a:r>
              <a:rPr lang="en-US" dirty="0" smtClean="0"/>
              <a:t>and </a:t>
            </a:r>
            <a:r>
              <a:rPr lang="en-US" dirty="0"/>
              <a:t>attitudes towards illness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724</Words>
  <Application>Microsoft Office PowerPoint</Application>
  <PresentationFormat>On-screen Show (4:3)</PresentationFormat>
  <Paragraphs>110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HEALTH BELIEFS IN CONSULTATION </vt:lpstr>
      <vt:lpstr>Consultations</vt:lpstr>
      <vt:lpstr>PHYSCIAN/PATIENT INTERPLAY</vt:lpstr>
      <vt:lpstr>BIOPYCHOSOCIAL MODEL </vt:lpstr>
      <vt:lpstr>STAGES OF ILLNES BEHAVIOUR (by Edward Such man)</vt:lpstr>
      <vt:lpstr> BECOMING A PATIENT AND SEEKING CARE </vt:lpstr>
      <vt:lpstr>patients’ explanatory model are – </vt:lpstr>
      <vt:lpstr> MODELS OF THE DOCTOR PATIENT RELATIONSHIP </vt:lpstr>
      <vt:lpstr> Factors that influence rapport  </vt:lpstr>
      <vt:lpstr>TRANSFERENCE</vt:lpstr>
      <vt:lpstr>COUNTERTRASFERASE</vt:lpstr>
      <vt:lpstr>Patients are thought as good patients </vt:lpstr>
      <vt:lpstr>The physician</vt:lpstr>
      <vt:lpstr>THREATENING PATIENTS  </vt:lpstr>
      <vt:lpstr>THREATENING PATIENTS  </vt:lpstr>
      <vt:lpstr>SPECIFIC ISSUES </vt:lpstr>
      <vt:lpstr>SPECIFIC STRESSES ON PHYSCIAN </vt:lpstr>
    </vt:vector>
  </TitlesOfParts>
  <Company>Your Company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BELIEFS IN CONSULTATION </dc:title>
  <dc:creator>Your User Name</dc:creator>
  <cp:lastModifiedBy>Your User Name</cp:lastModifiedBy>
  <cp:revision>7</cp:revision>
  <dcterms:created xsi:type="dcterms:W3CDTF">2011-08-23T16:05:28Z</dcterms:created>
  <dcterms:modified xsi:type="dcterms:W3CDTF">2011-08-23T16:32:05Z</dcterms:modified>
</cp:coreProperties>
</file>