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1"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56D75B-75A2-461A-B7CB-D8B4FC499145}" type="datetimeFigureOut">
              <a:rPr lang="en-US" smtClean="0"/>
              <a:pPr/>
              <a:t>7/10/2010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05A6D6-9A0E-42F0-9DA3-7AC425894B9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631DE9-93A4-4A2D-8C5F-FB2850E9BBB6}" type="datetime1">
              <a:rPr lang="en-US" smtClean="0"/>
              <a:pPr/>
              <a:t>7/10/2010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E364E5-1A63-46A7-802C-B7C564F480D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B8E607-2366-4325-AC32-75B7D36BDEA1}" type="datetime1">
              <a:rPr lang="en-US" smtClean="0"/>
              <a:pPr/>
              <a:t>7/10/2010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E364E5-1A63-46A7-802C-B7C564F480D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01AA7F-457A-4643-9F2E-72D6B5248AAC}" type="datetime1">
              <a:rPr lang="en-US" smtClean="0"/>
              <a:pPr/>
              <a:t>7/10/2010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E364E5-1A63-46A7-802C-B7C564F480D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2BC132-A116-4769-8159-023206FBAEC5}" type="datetime1">
              <a:rPr lang="en-US" smtClean="0"/>
              <a:pPr/>
              <a:t>7/10/2010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E364E5-1A63-46A7-802C-B7C564F480D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4A33B5-79AF-4C09-B1DD-3787ABDC3EFD}" type="datetime1">
              <a:rPr lang="en-US" smtClean="0"/>
              <a:pPr/>
              <a:t>7/10/2010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E364E5-1A63-46A7-802C-B7C564F480D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FC891C-3662-41B9-8393-3759A5C97607}" type="datetime1">
              <a:rPr lang="en-US" smtClean="0"/>
              <a:pPr/>
              <a:t>7/10/2010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E364E5-1A63-46A7-802C-B7C564F480D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06EBCD-D86C-4A4D-BF89-C5100A8BF7BC}" type="datetime1">
              <a:rPr lang="en-US" smtClean="0"/>
              <a:pPr/>
              <a:t>7/10/2010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E364E5-1A63-46A7-802C-B7C564F480D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884D03-BBE7-4EDB-BF79-C6ABCB94A3D9}" type="datetime1">
              <a:rPr lang="en-US" smtClean="0"/>
              <a:pPr/>
              <a:t>7/10/2010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E364E5-1A63-46A7-802C-B7C564F480D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0B52E2-BC89-4592-B3E4-154BB747160C}" type="datetime1">
              <a:rPr lang="en-US" smtClean="0"/>
              <a:pPr/>
              <a:t>7/10/2010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E364E5-1A63-46A7-802C-B7C564F480D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9DB2FD-1C1F-4E9E-A3F5-8AE17FC7CD18}" type="datetime1">
              <a:rPr lang="en-US" smtClean="0"/>
              <a:pPr/>
              <a:t>7/10/2010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E364E5-1A63-46A7-802C-B7C564F480D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E4A7C2-7F40-4EAB-A0BA-A84417B974E1}" type="datetime1">
              <a:rPr lang="en-US" smtClean="0"/>
              <a:pPr/>
              <a:t>7/10/2010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E364E5-1A63-46A7-802C-B7C564F480D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FE162E-6B80-4F3F-B208-96483AEB29AF}" type="datetime1">
              <a:rPr lang="en-US" smtClean="0"/>
              <a:pPr/>
              <a:t>7/10/2010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E364E5-1A63-46A7-802C-B7C564F480D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Health Care Profession and Work Stress</a:t>
            </a:r>
          </a:p>
        </p:txBody>
      </p:sp>
      <p:sp>
        <p:nvSpPr>
          <p:cNvPr id="3" name="Subtitle 2"/>
          <p:cNvSpPr>
            <a:spLocks noGrp="1"/>
          </p:cNvSpPr>
          <p:nvPr>
            <p:ph type="subTitle" idx="1"/>
          </p:nvPr>
        </p:nvSpPr>
        <p:spPr/>
        <p:txBody>
          <a:bodyPr/>
          <a:lstStyle/>
          <a:p>
            <a:r>
              <a:rPr lang="en-US" dirty="0" smtClean="0"/>
              <a:t>By</a:t>
            </a:r>
          </a:p>
          <a:p>
            <a:r>
              <a:rPr lang="en-US" dirty="0" smtClean="0"/>
              <a:t>Pius Kigamwa</a:t>
            </a:r>
            <a:endParaRPr lang="en-US" dirty="0"/>
          </a:p>
        </p:txBody>
      </p:sp>
      <p:sp>
        <p:nvSpPr>
          <p:cNvPr id="4" name="Slide Number Placeholder 3"/>
          <p:cNvSpPr>
            <a:spLocks noGrp="1"/>
          </p:cNvSpPr>
          <p:nvPr>
            <p:ph type="sldNum" sz="quarter" idx="12"/>
          </p:nvPr>
        </p:nvSpPr>
        <p:spPr/>
        <p:txBody>
          <a:bodyPr/>
          <a:lstStyle/>
          <a:p>
            <a:fld id="{30E364E5-1A63-46A7-802C-B7C564F480D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Warning signs and symptoms of burnout</a:t>
            </a:r>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20000"/>
          </a:bodyPr>
          <a:lstStyle/>
          <a:p>
            <a:pPr>
              <a:buNone/>
            </a:pPr>
            <a:r>
              <a:rPr lang="en-US" b="1" dirty="0" smtClean="0"/>
              <a:t>Physical signs and symptoms of burnout</a:t>
            </a:r>
          </a:p>
          <a:p>
            <a:r>
              <a:rPr lang="en-US" dirty="0" smtClean="0"/>
              <a:t>Feeling tired and drained most of the time </a:t>
            </a:r>
          </a:p>
          <a:p>
            <a:r>
              <a:rPr lang="en-US" dirty="0" smtClean="0"/>
              <a:t>Lowered immunity, feeling sick a lot </a:t>
            </a:r>
          </a:p>
          <a:p>
            <a:r>
              <a:rPr lang="en-US" dirty="0" smtClean="0"/>
              <a:t>Frequent headaches, back pain, muscle aches </a:t>
            </a:r>
          </a:p>
          <a:p>
            <a:r>
              <a:rPr lang="en-US" dirty="0" smtClean="0"/>
              <a:t>Change in appetite or sleep habits </a:t>
            </a:r>
          </a:p>
          <a:p>
            <a:pPr>
              <a:buNone/>
            </a:pPr>
            <a:r>
              <a:rPr lang="en-US" b="1" dirty="0" smtClean="0"/>
              <a:t>Emotional signs and symptoms of burnout</a:t>
            </a:r>
          </a:p>
          <a:p>
            <a:r>
              <a:rPr lang="en-US" dirty="0" smtClean="0"/>
              <a:t>Sense of failure and self-doubt </a:t>
            </a:r>
          </a:p>
          <a:p>
            <a:r>
              <a:rPr lang="en-US" dirty="0" smtClean="0"/>
              <a:t>Feeling helpless, trapped, and defeated </a:t>
            </a:r>
          </a:p>
          <a:p>
            <a:r>
              <a:rPr lang="en-US" dirty="0" smtClean="0"/>
              <a:t>Detachment, feeling alone in the world </a:t>
            </a:r>
          </a:p>
          <a:p>
            <a:r>
              <a:rPr lang="en-US" dirty="0" smtClean="0"/>
              <a:t>Loss of motivation </a:t>
            </a:r>
          </a:p>
          <a:p>
            <a:r>
              <a:rPr lang="en-US" dirty="0" smtClean="0"/>
              <a:t>Increasingly cynical and negative outlook </a:t>
            </a:r>
          </a:p>
          <a:p>
            <a:r>
              <a:rPr lang="en-US" dirty="0" smtClean="0"/>
              <a:t>Decreased satisfaction and sense of accomplishment </a:t>
            </a:r>
            <a:endParaRPr lang="en-US" dirty="0"/>
          </a:p>
        </p:txBody>
      </p:sp>
      <p:sp>
        <p:nvSpPr>
          <p:cNvPr id="4" name="Slide Number Placeholder 3"/>
          <p:cNvSpPr>
            <a:spLocks noGrp="1"/>
          </p:cNvSpPr>
          <p:nvPr>
            <p:ph type="sldNum" sz="quarter" idx="12"/>
          </p:nvPr>
        </p:nvSpPr>
        <p:spPr/>
        <p:txBody>
          <a:bodyPr/>
          <a:lstStyle/>
          <a:p>
            <a:fld id="{30E364E5-1A63-46A7-802C-B7C564F480D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427038"/>
          </a:xfrm>
        </p:spPr>
        <p:txBody>
          <a:bodyPr>
            <a:normAutofit fontScale="90000"/>
          </a:bodyPr>
          <a:lstStyle/>
          <a:p>
            <a:r>
              <a:rPr lang="en-US" b="1" dirty="0" smtClean="0"/>
              <a:t>Behavioral signs and symptoms of burnout </a:t>
            </a:r>
            <a:br>
              <a:rPr lang="en-US" b="1" dirty="0" smtClean="0"/>
            </a:br>
            <a:endParaRPr lang="en-US" dirty="0"/>
          </a:p>
        </p:txBody>
      </p:sp>
      <p:sp>
        <p:nvSpPr>
          <p:cNvPr id="3" name="Content Placeholder 2"/>
          <p:cNvSpPr>
            <a:spLocks noGrp="1"/>
          </p:cNvSpPr>
          <p:nvPr>
            <p:ph idx="1"/>
          </p:nvPr>
        </p:nvSpPr>
        <p:spPr/>
        <p:txBody>
          <a:bodyPr>
            <a:normAutofit/>
          </a:bodyPr>
          <a:lstStyle/>
          <a:p>
            <a:r>
              <a:rPr lang="en-US" dirty="0" smtClean="0"/>
              <a:t>Withdrawing from responsibilities </a:t>
            </a:r>
          </a:p>
          <a:p>
            <a:r>
              <a:rPr lang="en-US" dirty="0" smtClean="0"/>
              <a:t>Isolating yourself from others </a:t>
            </a:r>
          </a:p>
          <a:p>
            <a:r>
              <a:rPr lang="en-US" dirty="0" smtClean="0"/>
              <a:t>Procrastinating, taking longer to get things done </a:t>
            </a:r>
          </a:p>
          <a:p>
            <a:r>
              <a:rPr lang="en-US" dirty="0" smtClean="0"/>
              <a:t>Using food, drugs, or alcohol to cope </a:t>
            </a:r>
          </a:p>
          <a:p>
            <a:r>
              <a:rPr lang="en-US" dirty="0" smtClean="0"/>
              <a:t>Taking out your frustrations on others </a:t>
            </a:r>
          </a:p>
          <a:p>
            <a:r>
              <a:rPr lang="en-US" dirty="0" smtClean="0"/>
              <a:t>Skipping work or coming in late and leaving early</a:t>
            </a:r>
            <a:endParaRPr lang="en-US" dirty="0"/>
          </a:p>
        </p:txBody>
      </p:sp>
      <p:sp>
        <p:nvSpPr>
          <p:cNvPr id="4" name="Slide Number Placeholder 3"/>
          <p:cNvSpPr>
            <a:spLocks noGrp="1"/>
          </p:cNvSpPr>
          <p:nvPr>
            <p:ph type="sldNum" sz="quarter" idx="12"/>
          </p:nvPr>
        </p:nvSpPr>
        <p:spPr/>
        <p:txBody>
          <a:bodyPr/>
          <a:lstStyle/>
          <a:p>
            <a:fld id="{30E364E5-1A63-46A7-802C-B7C564F480D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Burnout prevention tips</a:t>
            </a:r>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10000"/>
          </a:bodyPr>
          <a:lstStyle/>
          <a:p>
            <a:r>
              <a:rPr lang="en-US" b="1" dirty="0" smtClean="0"/>
              <a:t>Start the day with a relaxing ritual. </a:t>
            </a:r>
            <a:r>
              <a:rPr lang="en-US" dirty="0" smtClean="0"/>
              <a:t>Rather jumping out of bed as soon as you wake up, spend at least fifteen minutes meditating, writing in your journal, doing gentle stretches, or reading something that inspires you. </a:t>
            </a:r>
          </a:p>
          <a:p>
            <a:r>
              <a:rPr lang="en-US" b="1" dirty="0" smtClean="0"/>
              <a:t>Adopt healthy eating, exercising, and sleeping habits. </a:t>
            </a:r>
            <a:r>
              <a:rPr lang="en-US" dirty="0" smtClean="0"/>
              <a:t>When you eat right, engage in regular physical activity, and get plenty of rest, you have the energy and resilience to deal with life’s hassles and demands.  </a:t>
            </a:r>
          </a:p>
          <a:p>
            <a:r>
              <a:rPr lang="en-US" b="1" dirty="0" smtClean="0"/>
              <a:t>Set boundaries.</a:t>
            </a:r>
            <a:r>
              <a:rPr lang="en-US" dirty="0" smtClean="0"/>
              <a:t> Don’t overextend yourself. Learn how to say “no” to requests on your time. If you find this difficult, remind yourself that saying “no” allows you to say “yes” to the things that you truly want to do. </a:t>
            </a:r>
          </a:p>
          <a:p>
            <a:endParaRPr lang="en-US" dirty="0"/>
          </a:p>
        </p:txBody>
      </p:sp>
      <p:sp>
        <p:nvSpPr>
          <p:cNvPr id="4" name="Slide Number Placeholder 3"/>
          <p:cNvSpPr>
            <a:spLocks noGrp="1"/>
          </p:cNvSpPr>
          <p:nvPr>
            <p:ph type="sldNum" sz="quarter" idx="12"/>
          </p:nvPr>
        </p:nvSpPr>
        <p:spPr/>
        <p:txBody>
          <a:bodyPr/>
          <a:lstStyle/>
          <a:p>
            <a:fld id="{30E364E5-1A63-46A7-802C-B7C564F480D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Burnout prevention tips</a:t>
            </a:r>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10000"/>
          </a:bodyPr>
          <a:lstStyle/>
          <a:p>
            <a:r>
              <a:rPr lang="en-US" b="1" dirty="0" smtClean="0"/>
              <a:t>Take a daily break from technology.</a:t>
            </a:r>
            <a:r>
              <a:rPr lang="en-US" dirty="0" smtClean="0"/>
              <a:t> Set a time each day when you completely disconnect. Put away your laptop, turn off your phone, and stop checking email. </a:t>
            </a:r>
          </a:p>
          <a:p>
            <a:r>
              <a:rPr lang="en-US" b="1" dirty="0" smtClean="0"/>
              <a:t>Nourish your creative side.</a:t>
            </a:r>
            <a:r>
              <a:rPr lang="en-US" dirty="0" smtClean="0"/>
              <a:t> Creativity is a powerful antidote to burnout. Try something new, start a fun project, or resume a favorite hobby. Choose activities that have nothing to do with work. </a:t>
            </a:r>
          </a:p>
          <a:p>
            <a:r>
              <a:rPr lang="en-US" b="1" dirty="0" smtClean="0"/>
              <a:t>Learn how to manage stress</a:t>
            </a:r>
            <a:r>
              <a:rPr lang="en-US" dirty="0" smtClean="0"/>
              <a:t>. When you’re on the road to burnout, you may feel helpless. But you have a lot more control over stress than you may think. Learning how to manage stress can help you regain your balance.</a:t>
            </a:r>
            <a:endParaRPr lang="en-US" dirty="0" smtClean="0"/>
          </a:p>
        </p:txBody>
      </p:sp>
      <p:sp>
        <p:nvSpPr>
          <p:cNvPr id="4" name="Slide Number Placeholder 3"/>
          <p:cNvSpPr>
            <a:spLocks noGrp="1"/>
          </p:cNvSpPr>
          <p:nvPr>
            <p:ph type="sldNum" sz="quarter" idx="12"/>
          </p:nvPr>
        </p:nvSpPr>
        <p:spPr/>
        <p:txBody>
          <a:bodyPr/>
          <a:lstStyle/>
          <a:p>
            <a:fld id="{30E364E5-1A63-46A7-802C-B7C564F480D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t>Recovering from burnout</a:t>
            </a:r>
            <a:endParaRPr lang="en-US" dirty="0"/>
          </a:p>
        </p:txBody>
      </p:sp>
      <p:sp>
        <p:nvSpPr>
          <p:cNvPr id="3" name="Content Placeholder 2"/>
          <p:cNvSpPr>
            <a:spLocks noGrp="1"/>
          </p:cNvSpPr>
          <p:nvPr>
            <p:ph idx="1"/>
          </p:nvPr>
        </p:nvSpPr>
        <p:spPr>
          <a:xfrm>
            <a:off x="457200" y="1066800"/>
            <a:ext cx="8229600" cy="5791200"/>
          </a:xfrm>
        </p:spPr>
        <p:txBody>
          <a:bodyPr>
            <a:normAutofit fontScale="32500" lnSpcReduction="20000"/>
          </a:bodyPr>
          <a:lstStyle/>
          <a:p>
            <a:r>
              <a:rPr lang="en-US" sz="7100" b="1" dirty="0" smtClean="0"/>
              <a:t>Burnout recovery strategy #1: Slow down</a:t>
            </a:r>
          </a:p>
          <a:p>
            <a:r>
              <a:rPr lang="en-US" sz="7100" dirty="0" smtClean="0"/>
              <a:t>When you’ve reached the end stage of burnout, adjusting your attitude or looking after your health isn’t going to solve the problem. You need to force yourself to slow down or take a break. Cut back whatever commitments and activities you can. Give yourself time to rest, reflect, and heal.</a:t>
            </a:r>
          </a:p>
          <a:p>
            <a:r>
              <a:rPr lang="en-US" sz="7100" b="1" dirty="0" smtClean="0"/>
              <a:t>Burnout recovery strategy #2: Get support</a:t>
            </a:r>
          </a:p>
          <a:p>
            <a:r>
              <a:rPr lang="en-US" sz="7100" dirty="0" smtClean="0"/>
              <a:t>When you’re burned out, the natural tendency is to protect what little energy you have left by isolating yourself. But your friends and family are more important than ever during difficult times. Turn to your loved ones for support. Simply sharing your feelings with another person can relieve some of the burden.</a:t>
            </a:r>
          </a:p>
          <a:p>
            <a:r>
              <a:rPr lang="en-US" sz="7100" b="1" dirty="0" smtClean="0"/>
              <a:t>Burnout recovery strategy #3: Reevaluate your goals and priorities</a:t>
            </a:r>
          </a:p>
          <a:p>
            <a:r>
              <a:rPr lang="en-US" sz="7100" dirty="0" smtClean="0"/>
              <a:t>Burnout is an undeniable sign that something important in your life is not working. Take time to think about your hopes, goals, and dreams. Are you neglecting something that is truly important to you? Burnout can be an opportunity to rediscover what really makes you happy and to change course accordingly.  </a:t>
            </a:r>
          </a:p>
          <a:p>
            <a:endParaRPr lang="en-US" dirty="0"/>
          </a:p>
        </p:txBody>
      </p:sp>
      <p:sp>
        <p:nvSpPr>
          <p:cNvPr id="4" name="Slide Number Placeholder 3"/>
          <p:cNvSpPr>
            <a:spLocks noGrp="1"/>
          </p:cNvSpPr>
          <p:nvPr>
            <p:ph type="sldNum" sz="quarter" idx="12"/>
          </p:nvPr>
        </p:nvSpPr>
        <p:spPr/>
        <p:txBody>
          <a:bodyPr/>
          <a:lstStyle/>
          <a:p>
            <a:fld id="{30E364E5-1A63-46A7-802C-B7C564F480DB}"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p:spPr>
        <p:txBody>
          <a:bodyPr>
            <a:normAutofit fontScale="90000"/>
          </a:bodyPr>
          <a:lstStyle/>
          <a:p>
            <a:r>
              <a:rPr lang="en-US" b="1" dirty="0" smtClean="0"/>
              <a:t>Recovering from burnout: Acknowledge your losses </a:t>
            </a:r>
            <a:br>
              <a:rPr lang="en-US" b="1" dirty="0" smtClean="0"/>
            </a:br>
            <a:endParaRPr lang="en-US" dirty="0"/>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r>
              <a:rPr lang="en-US" sz="3400" dirty="0" smtClean="0"/>
              <a:t>Burnout brings with it many losses, </a:t>
            </a:r>
            <a:r>
              <a:rPr lang="en-US" sz="3400" dirty="0" smtClean="0"/>
              <a:t>When </a:t>
            </a:r>
            <a:r>
              <a:rPr lang="en-US" sz="3400" dirty="0" smtClean="0"/>
              <a:t>you recognize these losses and allow yourself to grieve them, you release that trapped energy and open yourself to healing.</a:t>
            </a:r>
          </a:p>
          <a:p>
            <a:r>
              <a:rPr lang="en-US" sz="3400" dirty="0" smtClean="0"/>
              <a:t>Loss of the idealism or dream with which you entered your career </a:t>
            </a:r>
          </a:p>
          <a:p>
            <a:r>
              <a:rPr lang="en-US" sz="3400" dirty="0" smtClean="0"/>
              <a:t>Loss of the role or identity that originally came with your job </a:t>
            </a:r>
          </a:p>
          <a:p>
            <a:r>
              <a:rPr lang="en-US" sz="3400" dirty="0" smtClean="0"/>
              <a:t>Loss of physical and emotional energy </a:t>
            </a:r>
          </a:p>
          <a:p>
            <a:r>
              <a:rPr lang="en-US" sz="3400" dirty="0" smtClean="0"/>
              <a:t>Loss of friends, fun, and sense of community </a:t>
            </a:r>
          </a:p>
          <a:p>
            <a:r>
              <a:rPr lang="en-US" sz="3400" dirty="0" smtClean="0"/>
              <a:t>Loss of esteem, self-worth, and sense of control and mastery </a:t>
            </a:r>
          </a:p>
          <a:p>
            <a:r>
              <a:rPr lang="en-US" sz="3400" dirty="0" smtClean="0"/>
              <a:t>Loss of joy, meaning and purpose that make work – and life – worthwhile</a:t>
            </a:r>
          </a:p>
          <a:p>
            <a:endParaRPr lang="en-US" dirty="0"/>
          </a:p>
        </p:txBody>
      </p:sp>
      <p:sp>
        <p:nvSpPr>
          <p:cNvPr id="4" name="Slide Number Placeholder 3"/>
          <p:cNvSpPr>
            <a:spLocks noGrp="1"/>
          </p:cNvSpPr>
          <p:nvPr>
            <p:ph type="sldNum" sz="quarter" idx="12"/>
          </p:nvPr>
        </p:nvSpPr>
        <p:spPr/>
        <p:txBody>
          <a:bodyPr/>
          <a:lstStyle/>
          <a:p>
            <a:fld id="{30E364E5-1A63-46A7-802C-B7C564F480D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Coping with job burnout</a:t>
            </a:r>
            <a:endParaRPr lang="en-US" dirty="0"/>
          </a:p>
        </p:txBody>
      </p:sp>
      <p:sp>
        <p:nvSpPr>
          <p:cNvPr id="3" name="Content Placeholder 2"/>
          <p:cNvSpPr>
            <a:spLocks noGrp="1"/>
          </p:cNvSpPr>
          <p:nvPr>
            <p:ph idx="1"/>
          </p:nvPr>
        </p:nvSpPr>
        <p:spPr>
          <a:xfrm>
            <a:off x="457200" y="1295400"/>
            <a:ext cx="8229600" cy="5562600"/>
          </a:xfrm>
        </p:spPr>
        <p:txBody>
          <a:bodyPr>
            <a:normAutofit fontScale="32500" lnSpcReduction="20000"/>
          </a:bodyPr>
          <a:lstStyle/>
          <a:p>
            <a:r>
              <a:rPr lang="en-US" sz="7100" b="1" dirty="0" smtClean="0"/>
              <a:t>Actively address problems. </a:t>
            </a:r>
            <a:r>
              <a:rPr lang="en-US" sz="7100" dirty="0" smtClean="0"/>
              <a:t>Take a proactive approach – rather than a passive one – to issues in your workplace. You’ll feel less helpless if you assert yourself and express your needs. If you don’t have the authority or resources to solve the problem, talk to a superior. </a:t>
            </a:r>
          </a:p>
          <a:p>
            <a:r>
              <a:rPr lang="en-US" sz="7100" b="1" dirty="0" smtClean="0"/>
              <a:t>Clarify your job description</a:t>
            </a:r>
            <a:r>
              <a:rPr lang="en-US" sz="7100" dirty="0" smtClean="0"/>
              <a:t>. Ask your boss for an updated description of your job duties and responsibilities. Point out things you’re expected to do that are not part of your job description and gain a little leverage by showing that you’ve been putting in work over and above the parameters of your job. </a:t>
            </a:r>
          </a:p>
          <a:p>
            <a:r>
              <a:rPr lang="en-US" sz="7100" b="1" dirty="0" smtClean="0"/>
              <a:t>Ask for new duties</a:t>
            </a:r>
            <a:r>
              <a:rPr lang="en-US" sz="7100" dirty="0" smtClean="0"/>
              <a:t>. If you’ve been doing the exact same work for a long time, ask to try something new: a different grade level, a different sales territory, a different machine. </a:t>
            </a:r>
          </a:p>
          <a:p>
            <a:r>
              <a:rPr lang="en-US" sz="7100" b="1" dirty="0" smtClean="0"/>
              <a:t>Take time off.</a:t>
            </a:r>
            <a:r>
              <a:rPr lang="en-US" sz="7100" dirty="0" smtClean="0"/>
              <a:t> If burnout seems inevitable, take a complete break from work. Go on vacation, use up your sick days, ask for a temporary leave-of-absence—anything to remove yourself from the situation. Use the time away to recharge your batteries and take perspective. </a:t>
            </a:r>
          </a:p>
          <a:p>
            <a:pPr>
              <a:buNone/>
            </a:pPr>
            <a:endParaRPr lang="en-US" dirty="0"/>
          </a:p>
        </p:txBody>
      </p:sp>
      <p:sp>
        <p:nvSpPr>
          <p:cNvPr id="4" name="Slide Number Placeholder 3"/>
          <p:cNvSpPr>
            <a:spLocks noGrp="1"/>
          </p:cNvSpPr>
          <p:nvPr>
            <p:ph type="sldNum" sz="quarter" idx="12"/>
          </p:nvPr>
        </p:nvSpPr>
        <p:spPr/>
        <p:txBody>
          <a:bodyPr/>
          <a:lstStyle/>
          <a:p>
            <a:fld id="{30E364E5-1A63-46A7-802C-B7C564F480DB}" type="slidenum">
              <a:rPr lang="en-US" smtClean="0"/>
              <a:pPr/>
              <a:t>16</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BURN OUT</a:t>
            </a:r>
            <a:endParaRPr lang="en-US" dirty="0"/>
          </a:p>
        </p:txBody>
      </p:sp>
      <p:sp>
        <p:nvSpPr>
          <p:cNvPr id="3" name="Content Placeholder 2"/>
          <p:cNvSpPr>
            <a:spLocks noGrp="1"/>
          </p:cNvSpPr>
          <p:nvPr>
            <p:ph idx="1"/>
          </p:nvPr>
        </p:nvSpPr>
        <p:spPr/>
        <p:txBody>
          <a:bodyPr>
            <a:normAutofit/>
          </a:bodyPr>
          <a:lstStyle/>
          <a:p>
            <a:r>
              <a:rPr lang="en-US" b="1" dirty="0" smtClean="0">
                <a:solidFill>
                  <a:schemeClr val="tx1">
                    <a:lumMod val="95000"/>
                    <a:lumOff val="5000"/>
                  </a:schemeClr>
                </a:solidFill>
              </a:rPr>
              <a:t>What is burnout? </a:t>
            </a:r>
          </a:p>
          <a:p>
            <a:r>
              <a:rPr lang="en-US" b="1" dirty="0" smtClean="0">
                <a:solidFill>
                  <a:schemeClr val="tx1">
                    <a:lumMod val="95000"/>
                    <a:lumOff val="5000"/>
                  </a:schemeClr>
                </a:solidFill>
              </a:rPr>
              <a:t>Difference between stress and burnout </a:t>
            </a:r>
          </a:p>
          <a:p>
            <a:r>
              <a:rPr lang="en-US" b="1" dirty="0" smtClean="0">
                <a:solidFill>
                  <a:schemeClr val="tx1">
                    <a:lumMod val="95000"/>
                    <a:lumOff val="5000"/>
                  </a:schemeClr>
                </a:solidFill>
              </a:rPr>
              <a:t>Causes of burnout </a:t>
            </a:r>
          </a:p>
          <a:p>
            <a:r>
              <a:rPr lang="en-US" b="1" dirty="0" smtClean="0">
                <a:solidFill>
                  <a:schemeClr val="tx1">
                    <a:lumMod val="95000"/>
                    <a:lumOff val="5000"/>
                  </a:schemeClr>
                </a:solidFill>
              </a:rPr>
              <a:t>Warning signs and symptoms </a:t>
            </a:r>
          </a:p>
          <a:p>
            <a:r>
              <a:rPr lang="en-US" b="1" dirty="0" smtClean="0">
                <a:solidFill>
                  <a:schemeClr val="tx1">
                    <a:lumMod val="95000"/>
                    <a:lumOff val="5000"/>
                  </a:schemeClr>
                </a:solidFill>
              </a:rPr>
              <a:t>Preventing burnout </a:t>
            </a:r>
          </a:p>
          <a:p>
            <a:r>
              <a:rPr lang="en-US" b="1" dirty="0" smtClean="0">
                <a:solidFill>
                  <a:schemeClr val="tx1">
                    <a:lumMod val="95000"/>
                    <a:lumOff val="5000"/>
                  </a:schemeClr>
                </a:solidFill>
              </a:rPr>
              <a:t>Recovering from burnout </a:t>
            </a:r>
          </a:p>
          <a:p>
            <a:r>
              <a:rPr lang="en-US" b="1" dirty="0" smtClean="0">
                <a:solidFill>
                  <a:schemeClr val="tx1">
                    <a:lumMod val="95000"/>
                    <a:lumOff val="5000"/>
                  </a:schemeClr>
                </a:solidFill>
              </a:rPr>
              <a:t>Coping with job burnout </a:t>
            </a:r>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30E364E5-1A63-46A7-802C-B7C564F480DB}"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is burnout? </a:t>
            </a:r>
            <a:br>
              <a:rPr lang="en-US" b="1"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Burnout is a state of emotional, mental, and physical exhaustion caused by excessive and prolonged stress. It occurs when you feel overwhelmed and unable to meet constant demands. As the stress continues, you begin to lose the interest or motivation that led you to take on a certain role in the first place. </a:t>
            </a:r>
          </a:p>
          <a:p>
            <a:r>
              <a:rPr lang="en-US" dirty="0" smtClean="0"/>
              <a:t>Burnout reduces your productivity and saps your energy, leaving you feeling increasingly helpless, hopeless, cynical, and resentful. Eventually, you may feel like you have nothing more to give. </a:t>
            </a:r>
          </a:p>
          <a:p>
            <a:endParaRPr lang="en-US" dirty="0"/>
          </a:p>
        </p:txBody>
      </p:sp>
      <p:sp>
        <p:nvSpPr>
          <p:cNvPr id="4" name="Slide Number Placeholder 3"/>
          <p:cNvSpPr>
            <a:spLocks noGrp="1"/>
          </p:cNvSpPr>
          <p:nvPr>
            <p:ph type="sldNum" sz="quarter" idx="12"/>
          </p:nvPr>
        </p:nvSpPr>
        <p:spPr/>
        <p:txBody>
          <a:bodyPr/>
          <a:lstStyle/>
          <a:p>
            <a:fld id="{30E364E5-1A63-46A7-802C-B7C564F480D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You may be on the road to burnout if</a:t>
            </a:r>
            <a:endParaRPr lang="en-US" dirty="0"/>
          </a:p>
        </p:txBody>
      </p:sp>
      <p:sp>
        <p:nvSpPr>
          <p:cNvPr id="3" name="Content Placeholder 2"/>
          <p:cNvSpPr>
            <a:spLocks noGrp="1"/>
          </p:cNvSpPr>
          <p:nvPr>
            <p:ph idx="1"/>
          </p:nvPr>
        </p:nvSpPr>
        <p:spPr/>
        <p:txBody>
          <a:bodyPr>
            <a:normAutofit fontScale="70000" lnSpcReduction="20000"/>
          </a:bodyPr>
          <a:lstStyle/>
          <a:p>
            <a:r>
              <a:rPr lang="en-US" i="1" dirty="0" smtClean="0"/>
              <a:t>Every</a:t>
            </a:r>
            <a:r>
              <a:rPr lang="en-US" dirty="0" smtClean="0"/>
              <a:t> day is a bad day. </a:t>
            </a:r>
          </a:p>
          <a:p>
            <a:r>
              <a:rPr lang="en-US" dirty="0" smtClean="0"/>
              <a:t>Caring about your work or home life seems like a total waste of energy. </a:t>
            </a:r>
          </a:p>
          <a:p>
            <a:r>
              <a:rPr lang="en-US" dirty="0" smtClean="0"/>
              <a:t>You’re exhausted all the time. </a:t>
            </a:r>
          </a:p>
          <a:p>
            <a:r>
              <a:rPr lang="en-US" dirty="0" smtClean="0"/>
              <a:t>The majority of your day is spent on tasks you find either mind-numbingly dull or overwhelming. </a:t>
            </a:r>
          </a:p>
          <a:p>
            <a:r>
              <a:rPr lang="en-US" dirty="0" smtClean="0"/>
              <a:t>You feel like nothing you do makes a difference or is appreciated. </a:t>
            </a:r>
          </a:p>
          <a:p>
            <a:r>
              <a:rPr lang="en-US" dirty="0" smtClean="0"/>
              <a:t>The negative effects of burnout spill over into every area of life – including your home and social life. </a:t>
            </a:r>
          </a:p>
          <a:p>
            <a:r>
              <a:rPr lang="en-US" dirty="0" smtClean="0"/>
              <a:t>Burnout can also cause long-term changes to your body that make you vulnerable to illnesses like colds and flu. Because of its many consequences, it’s important to deal with burnout right away.</a:t>
            </a:r>
          </a:p>
          <a:p>
            <a:endParaRPr lang="en-US" dirty="0"/>
          </a:p>
        </p:txBody>
      </p:sp>
      <p:sp>
        <p:nvSpPr>
          <p:cNvPr id="4" name="Slide Number Placeholder 3"/>
          <p:cNvSpPr>
            <a:spLocks noGrp="1"/>
          </p:cNvSpPr>
          <p:nvPr>
            <p:ph type="sldNum" sz="quarter" idx="12"/>
          </p:nvPr>
        </p:nvSpPr>
        <p:spPr/>
        <p:txBody>
          <a:bodyPr/>
          <a:lstStyle/>
          <a:p>
            <a:fld id="{30E364E5-1A63-46A7-802C-B7C564F480D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Dealing with Burnout</a:t>
            </a:r>
            <a:endParaRPr lang="en-US" dirty="0"/>
          </a:p>
        </p:txBody>
      </p:sp>
      <p:sp>
        <p:nvSpPr>
          <p:cNvPr id="3" name="Content Placeholder 2"/>
          <p:cNvSpPr>
            <a:spLocks noGrp="1"/>
          </p:cNvSpPr>
          <p:nvPr>
            <p:ph idx="1"/>
          </p:nvPr>
        </p:nvSpPr>
        <p:spPr/>
        <p:txBody>
          <a:bodyPr>
            <a:normAutofit/>
          </a:bodyPr>
          <a:lstStyle/>
          <a:p>
            <a:pPr>
              <a:buNone/>
            </a:pPr>
            <a:r>
              <a:rPr lang="en-US" b="1" dirty="0" smtClean="0"/>
              <a:t> The "Three R" Approach </a:t>
            </a:r>
          </a:p>
          <a:p>
            <a:r>
              <a:rPr lang="en-US" b="1" dirty="0" smtClean="0"/>
              <a:t>Recognize</a:t>
            </a:r>
            <a:r>
              <a:rPr lang="en-US" dirty="0" smtClean="0"/>
              <a:t> – Watch for the warning signs of burnout </a:t>
            </a:r>
          </a:p>
          <a:p>
            <a:r>
              <a:rPr lang="en-US" b="1" dirty="0" smtClean="0"/>
              <a:t>Reverse </a:t>
            </a:r>
            <a:r>
              <a:rPr lang="en-US" dirty="0" smtClean="0"/>
              <a:t>– Undo the damage by managing stress and seeking support </a:t>
            </a:r>
          </a:p>
          <a:p>
            <a:r>
              <a:rPr lang="en-US" b="1" dirty="0" smtClean="0"/>
              <a:t>Resilience</a:t>
            </a:r>
            <a:r>
              <a:rPr lang="en-US" dirty="0" smtClean="0"/>
              <a:t> – Build your resilience to stress by taking care of your physical and emotional health </a:t>
            </a:r>
          </a:p>
          <a:p>
            <a:endParaRPr lang="en-US" dirty="0"/>
          </a:p>
        </p:txBody>
      </p:sp>
      <p:sp>
        <p:nvSpPr>
          <p:cNvPr id="4" name="Slide Number Placeholder 3"/>
          <p:cNvSpPr>
            <a:spLocks noGrp="1"/>
          </p:cNvSpPr>
          <p:nvPr>
            <p:ph type="sldNum" sz="quarter" idx="12"/>
          </p:nvPr>
        </p:nvSpPr>
        <p:spPr/>
        <p:txBody>
          <a:bodyPr/>
          <a:lstStyle/>
          <a:p>
            <a:fld id="{30E364E5-1A63-46A7-802C-B7C564F480D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457200"/>
          </a:xfrm>
        </p:spPr>
        <p:txBody>
          <a:bodyPr>
            <a:normAutofit fontScale="90000"/>
          </a:bodyPr>
          <a:lstStyle/>
          <a:p>
            <a:r>
              <a:rPr lang="en-US" sz="3600" b="1" dirty="0" smtClean="0"/>
              <a:t>The difference between stress and burnout</a:t>
            </a:r>
            <a:r>
              <a:rPr lang="en-US" b="1" dirty="0" smtClean="0"/>
              <a:t/>
            </a:r>
            <a:br>
              <a:rPr lang="en-US" b="1" dirty="0" smtClean="0"/>
            </a:br>
            <a:endParaRPr lang="en-US" dirty="0"/>
          </a:p>
        </p:txBody>
      </p:sp>
      <p:sp>
        <p:nvSpPr>
          <p:cNvPr id="3" name="Content Placeholder 2"/>
          <p:cNvSpPr>
            <a:spLocks noGrp="1"/>
          </p:cNvSpPr>
          <p:nvPr>
            <p:ph idx="1"/>
          </p:nvPr>
        </p:nvSpPr>
        <p:spPr>
          <a:xfrm>
            <a:off x="457200" y="914400"/>
            <a:ext cx="8229600" cy="5943600"/>
          </a:xfrm>
        </p:spPr>
        <p:txBody>
          <a:bodyPr>
            <a:normAutofit fontScale="77500" lnSpcReduction="20000"/>
          </a:bodyPr>
          <a:lstStyle/>
          <a:p>
            <a:r>
              <a:rPr lang="en-US" dirty="0" smtClean="0"/>
              <a:t>Burnout may be the result of unrelenting stress, but it isn’t the same as too much stress. </a:t>
            </a:r>
          </a:p>
          <a:p>
            <a:r>
              <a:rPr lang="en-US" dirty="0" smtClean="0"/>
              <a:t>Stress, by and large, involves </a:t>
            </a:r>
            <a:r>
              <a:rPr lang="en-US" i="1" dirty="0" smtClean="0"/>
              <a:t>too much:</a:t>
            </a:r>
            <a:r>
              <a:rPr lang="en-US" dirty="0" smtClean="0"/>
              <a:t> too many pressures that demand too much of you physically and psychologically. Stressed people can still imagine, though, that if they can just get everything under control, they’ll feel better. </a:t>
            </a:r>
          </a:p>
          <a:p>
            <a:r>
              <a:rPr lang="en-US" dirty="0" smtClean="0"/>
              <a:t>Burnout, on the other hand, is about </a:t>
            </a:r>
            <a:r>
              <a:rPr lang="en-US" i="1" dirty="0" smtClean="0"/>
              <a:t>not enough.</a:t>
            </a:r>
            <a:r>
              <a:rPr lang="en-US" dirty="0" smtClean="0"/>
              <a:t> Being burned out means feeling empty, devoid of motivation, and beyond caring. </a:t>
            </a:r>
          </a:p>
          <a:p>
            <a:r>
              <a:rPr lang="en-US" dirty="0" smtClean="0"/>
              <a:t>People experiencing burnout often don’t see any hope of positive change in their situations. </a:t>
            </a:r>
          </a:p>
          <a:p>
            <a:r>
              <a:rPr lang="en-US" dirty="0" smtClean="0"/>
              <a:t>If excessive stress is like drowning in responsibilities, burnout is being all dried up. </a:t>
            </a:r>
          </a:p>
          <a:p>
            <a:r>
              <a:rPr lang="en-US" dirty="0" smtClean="0"/>
              <a:t>One other difference between stress and burnout: While you’re usually aware of being under a lot of stress, you don’t always notice burnout when it happens. </a:t>
            </a:r>
          </a:p>
          <a:p>
            <a:endParaRPr lang="en-US" dirty="0"/>
          </a:p>
        </p:txBody>
      </p:sp>
      <p:sp>
        <p:nvSpPr>
          <p:cNvPr id="4" name="Slide Number Placeholder 3"/>
          <p:cNvSpPr>
            <a:spLocks noGrp="1"/>
          </p:cNvSpPr>
          <p:nvPr>
            <p:ph type="sldNum" sz="quarter" idx="12"/>
          </p:nvPr>
        </p:nvSpPr>
        <p:spPr/>
        <p:txBody>
          <a:bodyPr/>
          <a:lstStyle/>
          <a:p>
            <a:fld id="{30E364E5-1A63-46A7-802C-B7C564F480D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Stress vs. Burnout</a:t>
            </a:r>
            <a:endParaRPr lang="en-US" dirty="0"/>
          </a:p>
        </p:txBody>
      </p:sp>
      <p:sp>
        <p:nvSpPr>
          <p:cNvPr id="5" name="Text Placeholder 4"/>
          <p:cNvSpPr>
            <a:spLocks noGrp="1"/>
          </p:cNvSpPr>
          <p:nvPr>
            <p:ph type="body" idx="1"/>
          </p:nvPr>
        </p:nvSpPr>
        <p:spPr/>
        <p:txBody>
          <a:bodyPr/>
          <a:lstStyle/>
          <a:p>
            <a:r>
              <a:rPr lang="en-US" dirty="0" smtClean="0"/>
              <a:t>STRESS</a:t>
            </a:r>
            <a:endParaRPr lang="en-US" dirty="0"/>
          </a:p>
        </p:txBody>
      </p:sp>
      <p:sp>
        <p:nvSpPr>
          <p:cNvPr id="6" name="Content Placeholder 5"/>
          <p:cNvSpPr>
            <a:spLocks noGrp="1"/>
          </p:cNvSpPr>
          <p:nvPr>
            <p:ph sz="half" idx="2"/>
          </p:nvPr>
        </p:nvSpPr>
        <p:spPr/>
        <p:txBody>
          <a:bodyPr/>
          <a:lstStyle/>
          <a:p>
            <a:r>
              <a:rPr lang="en-US" dirty="0" smtClean="0"/>
              <a:t>Characterized by </a:t>
            </a:r>
            <a:r>
              <a:rPr lang="en-US" dirty="0" err="1" smtClean="0"/>
              <a:t>overengagement</a:t>
            </a:r>
            <a:endParaRPr lang="en-US" dirty="0" smtClean="0"/>
          </a:p>
          <a:p>
            <a:r>
              <a:rPr lang="en-US" dirty="0" smtClean="0"/>
              <a:t>Produces urgency and hyperactivity</a:t>
            </a:r>
          </a:p>
          <a:p>
            <a:r>
              <a:rPr lang="en-US" dirty="0" smtClean="0"/>
              <a:t>Loss of energy</a:t>
            </a:r>
          </a:p>
          <a:p>
            <a:r>
              <a:rPr lang="en-US" dirty="0" smtClean="0"/>
              <a:t>Leads to anxiety disorders</a:t>
            </a:r>
          </a:p>
          <a:p>
            <a:r>
              <a:rPr lang="en-US" dirty="0" smtClean="0"/>
              <a:t>Primary damage is physical</a:t>
            </a:r>
          </a:p>
          <a:p>
            <a:r>
              <a:rPr lang="en-US" dirty="0" smtClean="0"/>
              <a:t>May kill you prematurely</a:t>
            </a:r>
          </a:p>
          <a:p>
            <a:endParaRPr lang="en-US" dirty="0"/>
          </a:p>
        </p:txBody>
      </p:sp>
      <p:sp>
        <p:nvSpPr>
          <p:cNvPr id="7" name="Text Placeholder 6"/>
          <p:cNvSpPr>
            <a:spLocks noGrp="1"/>
          </p:cNvSpPr>
          <p:nvPr>
            <p:ph type="body" sz="quarter" idx="3"/>
          </p:nvPr>
        </p:nvSpPr>
        <p:spPr/>
        <p:txBody>
          <a:bodyPr/>
          <a:lstStyle/>
          <a:p>
            <a:r>
              <a:rPr lang="en-US" dirty="0" smtClean="0"/>
              <a:t>BURNOUT</a:t>
            </a:r>
            <a:endParaRPr lang="en-US" dirty="0"/>
          </a:p>
        </p:txBody>
      </p:sp>
      <p:sp>
        <p:nvSpPr>
          <p:cNvPr id="8" name="Content Placeholder 7"/>
          <p:cNvSpPr>
            <a:spLocks noGrp="1"/>
          </p:cNvSpPr>
          <p:nvPr>
            <p:ph sz="quarter" idx="4"/>
          </p:nvPr>
        </p:nvSpPr>
        <p:spPr/>
        <p:txBody>
          <a:bodyPr>
            <a:normAutofit fontScale="92500" lnSpcReduction="20000"/>
          </a:bodyPr>
          <a:lstStyle/>
          <a:p>
            <a:r>
              <a:rPr lang="en-US" dirty="0" smtClean="0"/>
              <a:t>Characterized by disengagement</a:t>
            </a:r>
          </a:p>
          <a:p>
            <a:r>
              <a:rPr lang="en-US" dirty="0" smtClean="0"/>
              <a:t>Emotions are blunted</a:t>
            </a:r>
          </a:p>
          <a:p>
            <a:r>
              <a:rPr lang="en-US" dirty="0" smtClean="0"/>
              <a:t>Produces helplessness and hopelessness</a:t>
            </a:r>
          </a:p>
          <a:p>
            <a:r>
              <a:rPr lang="en-US" dirty="0" smtClean="0"/>
              <a:t>Loss of motivation, ideals, and hope</a:t>
            </a:r>
          </a:p>
          <a:p>
            <a:r>
              <a:rPr lang="en-US" dirty="0" smtClean="0"/>
              <a:t>Leads to detachment and depression</a:t>
            </a:r>
          </a:p>
          <a:p>
            <a:r>
              <a:rPr lang="en-US" dirty="0" smtClean="0"/>
              <a:t>Primary damage is emotional</a:t>
            </a:r>
          </a:p>
          <a:p>
            <a:r>
              <a:rPr lang="en-US" dirty="0" smtClean="0"/>
              <a:t>May make life seem not worth living</a:t>
            </a:r>
          </a:p>
          <a:p>
            <a:endParaRPr lang="en-US" dirty="0"/>
          </a:p>
        </p:txBody>
      </p:sp>
      <p:sp>
        <p:nvSpPr>
          <p:cNvPr id="9" name="Slide Number Placeholder 8"/>
          <p:cNvSpPr>
            <a:spLocks noGrp="1"/>
          </p:cNvSpPr>
          <p:nvPr>
            <p:ph type="sldNum" sz="quarter" idx="12"/>
          </p:nvPr>
        </p:nvSpPr>
        <p:spPr/>
        <p:txBody>
          <a:bodyPr/>
          <a:lstStyle/>
          <a:p>
            <a:fld id="{30E364E5-1A63-46A7-802C-B7C564F480D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causes of burnout</a:t>
            </a:r>
            <a:endParaRPr lang="en-US" dirty="0"/>
          </a:p>
        </p:txBody>
      </p:sp>
      <p:sp>
        <p:nvSpPr>
          <p:cNvPr id="3" name="Content Placeholder 2"/>
          <p:cNvSpPr>
            <a:spLocks noGrp="1"/>
          </p:cNvSpPr>
          <p:nvPr>
            <p:ph sz="half" idx="1"/>
          </p:nvPr>
        </p:nvSpPr>
        <p:spPr/>
        <p:txBody>
          <a:bodyPr>
            <a:normAutofit fontScale="77500" lnSpcReduction="20000"/>
          </a:bodyPr>
          <a:lstStyle/>
          <a:p>
            <a:pPr>
              <a:buNone/>
            </a:pPr>
            <a:r>
              <a:rPr lang="en-US" b="1" dirty="0" smtClean="0"/>
              <a:t>Work-related causes of burnout</a:t>
            </a:r>
          </a:p>
          <a:p>
            <a:r>
              <a:rPr lang="en-US" dirty="0" smtClean="0"/>
              <a:t>Feeling like you have little or no control over your work.   </a:t>
            </a:r>
          </a:p>
          <a:p>
            <a:r>
              <a:rPr lang="en-US" dirty="0" smtClean="0"/>
              <a:t>Lack of recognition or rewards for good work. </a:t>
            </a:r>
          </a:p>
          <a:p>
            <a:r>
              <a:rPr lang="en-US" dirty="0" smtClean="0"/>
              <a:t>Unclear or overly demanding job expectations. </a:t>
            </a:r>
          </a:p>
          <a:p>
            <a:r>
              <a:rPr lang="en-US" dirty="0" smtClean="0"/>
              <a:t>Doing work that’s monotonous or unchallenging. </a:t>
            </a:r>
          </a:p>
          <a:p>
            <a:r>
              <a:rPr lang="en-US" dirty="0" smtClean="0"/>
              <a:t>Working in a chaotic or high-pressure environment </a:t>
            </a:r>
          </a:p>
          <a:p>
            <a:endParaRPr lang="en-US" dirty="0"/>
          </a:p>
        </p:txBody>
      </p:sp>
      <p:sp>
        <p:nvSpPr>
          <p:cNvPr id="4" name="Content Placeholder 3"/>
          <p:cNvSpPr>
            <a:spLocks noGrp="1"/>
          </p:cNvSpPr>
          <p:nvPr>
            <p:ph sz="half" idx="2"/>
          </p:nvPr>
        </p:nvSpPr>
        <p:spPr/>
        <p:txBody>
          <a:bodyPr>
            <a:normAutofit fontScale="77500" lnSpcReduction="20000"/>
          </a:bodyPr>
          <a:lstStyle/>
          <a:p>
            <a:pPr>
              <a:buNone/>
            </a:pPr>
            <a:r>
              <a:rPr lang="en-US" b="1" dirty="0" smtClean="0"/>
              <a:t>Lifestyle causes of burnout</a:t>
            </a:r>
          </a:p>
          <a:p>
            <a:r>
              <a:rPr lang="en-US" dirty="0" smtClean="0"/>
              <a:t>Working too much, without enough time for relaxing and socializing </a:t>
            </a:r>
          </a:p>
          <a:p>
            <a:r>
              <a:rPr lang="en-US" dirty="0" smtClean="0"/>
              <a:t>Being expected to be too many things to too many people. </a:t>
            </a:r>
          </a:p>
          <a:p>
            <a:r>
              <a:rPr lang="en-US" dirty="0" smtClean="0"/>
              <a:t>Taking on too many responsibilities, without enough help from others </a:t>
            </a:r>
          </a:p>
          <a:p>
            <a:r>
              <a:rPr lang="en-US" dirty="0" smtClean="0"/>
              <a:t>Not getting enough sleep </a:t>
            </a:r>
          </a:p>
          <a:p>
            <a:r>
              <a:rPr lang="en-US" dirty="0" smtClean="0"/>
              <a:t>Lack of close, supportive relationships</a:t>
            </a:r>
          </a:p>
          <a:p>
            <a:endParaRPr lang="en-US" dirty="0"/>
          </a:p>
        </p:txBody>
      </p:sp>
      <p:sp>
        <p:nvSpPr>
          <p:cNvPr id="5" name="Slide Number Placeholder 4"/>
          <p:cNvSpPr>
            <a:spLocks noGrp="1"/>
          </p:cNvSpPr>
          <p:nvPr>
            <p:ph type="sldNum" sz="quarter" idx="12"/>
          </p:nvPr>
        </p:nvSpPr>
        <p:spPr/>
        <p:txBody>
          <a:bodyPr/>
          <a:lstStyle/>
          <a:p>
            <a:fld id="{30E364E5-1A63-46A7-802C-B7C564F480D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rmAutofit fontScale="90000"/>
          </a:bodyPr>
          <a:lstStyle/>
          <a:p>
            <a:r>
              <a:rPr lang="en-US" b="1" dirty="0" smtClean="0"/>
              <a:t>Personality traits can contribute to burnout</a:t>
            </a:r>
            <a:br>
              <a:rPr lang="en-US" b="1" dirty="0" smtClean="0"/>
            </a:br>
            <a:endParaRPr lang="en-US" dirty="0"/>
          </a:p>
        </p:txBody>
      </p:sp>
      <p:sp>
        <p:nvSpPr>
          <p:cNvPr id="3" name="Content Placeholder 2"/>
          <p:cNvSpPr>
            <a:spLocks noGrp="1"/>
          </p:cNvSpPr>
          <p:nvPr>
            <p:ph idx="1"/>
          </p:nvPr>
        </p:nvSpPr>
        <p:spPr/>
        <p:txBody>
          <a:bodyPr/>
          <a:lstStyle/>
          <a:p>
            <a:r>
              <a:rPr lang="en-US" dirty="0" err="1" smtClean="0"/>
              <a:t>Perfectionistic</a:t>
            </a:r>
            <a:r>
              <a:rPr lang="en-US" dirty="0" smtClean="0"/>
              <a:t> tendencies; nothing is ever good enough </a:t>
            </a:r>
          </a:p>
          <a:p>
            <a:r>
              <a:rPr lang="en-US" dirty="0" smtClean="0"/>
              <a:t>Pessimistic view of yourself and the world </a:t>
            </a:r>
          </a:p>
          <a:p>
            <a:r>
              <a:rPr lang="en-US" dirty="0" smtClean="0"/>
              <a:t>The need to be in control; reluctance to delegate to others </a:t>
            </a:r>
          </a:p>
          <a:p>
            <a:r>
              <a:rPr lang="en-US" dirty="0" smtClean="0"/>
              <a:t>High-achieving, Type A personality </a:t>
            </a:r>
          </a:p>
          <a:p>
            <a:endParaRPr lang="en-US" dirty="0"/>
          </a:p>
        </p:txBody>
      </p:sp>
      <p:sp>
        <p:nvSpPr>
          <p:cNvPr id="4" name="Slide Number Placeholder 3"/>
          <p:cNvSpPr>
            <a:spLocks noGrp="1"/>
          </p:cNvSpPr>
          <p:nvPr>
            <p:ph type="sldNum" sz="quarter" idx="12"/>
          </p:nvPr>
        </p:nvSpPr>
        <p:spPr/>
        <p:txBody>
          <a:bodyPr/>
          <a:lstStyle/>
          <a:p>
            <a:fld id="{30E364E5-1A63-46A7-802C-B7C564F480D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1478</Words>
  <Application>Microsoft Office PowerPoint</Application>
  <PresentationFormat>On-screen Show (4:3)</PresentationFormat>
  <Paragraphs>132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Health Care Profession and Work Stress</vt:lpstr>
      <vt:lpstr> BURN OUT</vt:lpstr>
      <vt:lpstr>What is burnout?  </vt:lpstr>
      <vt:lpstr>You may be on the road to burnout if</vt:lpstr>
      <vt:lpstr>Dealing with Burnout</vt:lpstr>
      <vt:lpstr>The difference between stress and burnout </vt:lpstr>
      <vt:lpstr>Stress vs. Burnout</vt:lpstr>
      <vt:lpstr>causes of burnout</vt:lpstr>
      <vt:lpstr>Personality traits can contribute to burnout </vt:lpstr>
      <vt:lpstr>Warning signs and symptoms of burnout</vt:lpstr>
      <vt:lpstr>Behavioral signs and symptoms of burnout  </vt:lpstr>
      <vt:lpstr>Burnout prevention tips</vt:lpstr>
      <vt:lpstr>Burnout prevention tips</vt:lpstr>
      <vt:lpstr>Recovering from burnout</vt:lpstr>
      <vt:lpstr>Recovering from burnout: Acknowledge your losses  </vt:lpstr>
      <vt:lpstr>Coping with job burnout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Care Profession and Work Stress</dc:title>
  <dc:creator>DR PIUS AKIVAGA KIGAMWA</dc:creator>
  <cp:lastModifiedBy>DR PIUS AKIVAGA KIGAMWA</cp:lastModifiedBy>
  <cp:revision>8</cp:revision>
  <dcterms:created xsi:type="dcterms:W3CDTF">2010-07-10T16:54:23Z</dcterms:created>
  <dcterms:modified xsi:type="dcterms:W3CDTF">2010-07-10T20:40:11Z</dcterms:modified>
</cp:coreProperties>
</file>