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5" r:id="rId8"/>
    <p:sldId id="266" r:id="rId9"/>
    <p:sldId id="267" r:id="rId10"/>
    <p:sldId id="268" r:id="rId11"/>
    <p:sldId id="262" r:id="rId12"/>
    <p:sldId id="263" r:id="rId13"/>
    <p:sldId id="264" r:id="rId14"/>
    <p:sldId id="289" r:id="rId15"/>
    <p:sldId id="269" r:id="rId16"/>
    <p:sldId id="272" r:id="rId17"/>
    <p:sldId id="288"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7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928741-5A53-44FC-A708-EE7F45099758}" type="datetimeFigureOut">
              <a:rPr lang="en-US" smtClean="0"/>
              <a:pPr/>
              <a:t>6/9/2011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9B5AA9-D553-4209-AFB0-E37CE503C25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0BECA578-3663-464D-9578-AABD330DEC38}" type="slidenum">
              <a:rPr lang="en-GB" sz="1200" kern="1200">
                <a:solidFill>
                  <a:prstClr val="black"/>
                </a:solidFill>
                <a:latin typeface="Times New Roman" charset="0"/>
                <a:ea typeface="+mn-ea"/>
                <a:cs typeface="+mn-cs"/>
              </a:rPr>
              <a:pPr algn="r" rtl="0" fontAlgn="base">
                <a:spcBef>
                  <a:spcPct val="0"/>
                </a:spcBef>
                <a:spcAft>
                  <a:spcPct val="0"/>
                </a:spcAft>
              </a:pPr>
              <a:t>18</a:t>
            </a:fld>
            <a:endParaRPr lang="en-GB" sz="1200" kern="1200">
              <a:solidFill>
                <a:prstClr val="black"/>
              </a:solidFill>
              <a:latin typeface="Times New Roman" charset="0"/>
              <a:ea typeface="+mn-ea"/>
              <a:cs typeface="+mn-cs"/>
            </a:endParaRPr>
          </a:p>
        </p:txBody>
      </p:sp>
      <p:sp>
        <p:nvSpPr>
          <p:cNvPr id="115714" name="Rectangle 2"/>
          <p:cNvSpPr>
            <a:spLocks noGrp="1" noRot="1" noChangeAspect="1" noChangeArrowheads="1" noTextEdit="1"/>
          </p:cNvSpPr>
          <p:nvPr>
            <p:ph type="sldImg"/>
          </p:nvPr>
        </p:nvSpPr>
        <p:spPr>
          <a:xfrm>
            <a:off x="1143000" y="685800"/>
            <a:ext cx="4572000" cy="3429000"/>
          </a:xfrm>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687B4D86-D4FB-482F-963A-469841ED5A03}" type="slidenum">
              <a:rPr lang="en-GB" sz="1200" kern="1200">
                <a:solidFill>
                  <a:prstClr val="black"/>
                </a:solidFill>
                <a:latin typeface="Times New Roman" charset="0"/>
                <a:ea typeface="+mn-ea"/>
                <a:cs typeface="+mn-cs"/>
              </a:rPr>
              <a:pPr algn="r" rtl="0" fontAlgn="base">
                <a:spcBef>
                  <a:spcPct val="0"/>
                </a:spcBef>
                <a:spcAft>
                  <a:spcPct val="0"/>
                </a:spcAft>
              </a:pPr>
              <a:t>27</a:t>
            </a:fld>
            <a:endParaRPr lang="en-GB" sz="1200" kern="1200">
              <a:solidFill>
                <a:prstClr val="black"/>
              </a:solidFill>
              <a:latin typeface="Times New Roman" charset="0"/>
              <a:ea typeface="+mn-ea"/>
              <a:cs typeface="+mn-cs"/>
            </a:endParaRPr>
          </a:p>
        </p:txBody>
      </p:sp>
      <p:sp>
        <p:nvSpPr>
          <p:cNvPr id="124930" name="Rectangle 2"/>
          <p:cNvSpPr>
            <a:spLocks noGrp="1" noRot="1" noChangeAspect="1" noChangeArrowheads="1" noTextEdit="1"/>
          </p:cNvSpPr>
          <p:nvPr>
            <p:ph type="sldImg"/>
          </p:nvPr>
        </p:nvSpPr>
        <p:spPr>
          <a:xfrm>
            <a:off x="1143000" y="685800"/>
            <a:ext cx="4572000" cy="3429000"/>
          </a:xfrm>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673EDADE-18EC-432F-9781-CDEAC3FCFDC1}" type="slidenum">
              <a:rPr lang="en-GB" sz="1200" kern="1200">
                <a:solidFill>
                  <a:prstClr val="black"/>
                </a:solidFill>
                <a:latin typeface="Times New Roman" charset="0"/>
                <a:ea typeface="+mn-ea"/>
                <a:cs typeface="+mn-cs"/>
              </a:rPr>
              <a:pPr algn="r" rtl="0" fontAlgn="base">
                <a:spcBef>
                  <a:spcPct val="0"/>
                </a:spcBef>
                <a:spcAft>
                  <a:spcPct val="0"/>
                </a:spcAft>
              </a:pPr>
              <a:t>28</a:t>
            </a:fld>
            <a:endParaRPr lang="en-GB" sz="1200" kern="1200">
              <a:solidFill>
                <a:prstClr val="black"/>
              </a:solidFill>
              <a:latin typeface="Times New Roman" charset="0"/>
              <a:ea typeface="+mn-ea"/>
              <a:cs typeface="+mn-cs"/>
            </a:endParaRPr>
          </a:p>
        </p:txBody>
      </p:sp>
      <p:sp>
        <p:nvSpPr>
          <p:cNvPr id="125954" name="Rectangle 2"/>
          <p:cNvSpPr>
            <a:spLocks noGrp="1" noRot="1" noChangeAspect="1" noChangeArrowheads="1" noTextEdit="1"/>
          </p:cNvSpPr>
          <p:nvPr>
            <p:ph type="sldImg"/>
          </p:nvPr>
        </p:nvSpPr>
        <p:spPr>
          <a:xfrm>
            <a:off x="1143000" y="685800"/>
            <a:ext cx="4572000" cy="3429000"/>
          </a:xfrm>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0B5A85FE-5C41-48FC-B199-772B7795F578}" type="slidenum">
              <a:rPr lang="en-GB" sz="1200" kern="1200">
                <a:solidFill>
                  <a:prstClr val="black"/>
                </a:solidFill>
                <a:latin typeface="Times New Roman" charset="0"/>
                <a:ea typeface="+mn-ea"/>
                <a:cs typeface="+mn-cs"/>
              </a:rPr>
              <a:pPr algn="r" rtl="0" fontAlgn="base">
                <a:spcBef>
                  <a:spcPct val="0"/>
                </a:spcBef>
                <a:spcAft>
                  <a:spcPct val="0"/>
                </a:spcAft>
              </a:pPr>
              <a:t>29</a:t>
            </a:fld>
            <a:endParaRPr lang="en-GB" sz="1200" kern="1200">
              <a:solidFill>
                <a:prstClr val="black"/>
              </a:solidFill>
              <a:latin typeface="Times New Roman" charset="0"/>
              <a:ea typeface="+mn-ea"/>
              <a:cs typeface="+mn-cs"/>
            </a:endParaRPr>
          </a:p>
        </p:txBody>
      </p:sp>
      <p:sp>
        <p:nvSpPr>
          <p:cNvPr id="126978" name="Rectangle 2"/>
          <p:cNvSpPr>
            <a:spLocks noGrp="1" noRot="1" noChangeAspect="1" noChangeArrowheads="1" noTextEdit="1"/>
          </p:cNvSpPr>
          <p:nvPr>
            <p:ph type="sldImg"/>
          </p:nvPr>
        </p:nvSpPr>
        <p:spPr>
          <a:xfrm>
            <a:off x="1143000" y="685800"/>
            <a:ext cx="4572000" cy="3429000"/>
          </a:xfrm>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9A46FAA8-DD95-41FF-9FF0-9CCEB7AF110B}" type="slidenum">
              <a:rPr lang="en-GB" sz="1200" kern="1200">
                <a:solidFill>
                  <a:prstClr val="black"/>
                </a:solidFill>
                <a:latin typeface="Times New Roman" charset="0"/>
                <a:ea typeface="+mn-ea"/>
                <a:cs typeface="+mn-cs"/>
              </a:rPr>
              <a:pPr algn="r" rtl="0" fontAlgn="base">
                <a:spcBef>
                  <a:spcPct val="0"/>
                </a:spcBef>
                <a:spcAft>
                  <a:spcPct val="0"/>
                </a:spcAft>
              </a:pPr>
              <a:t>30</a:t>
            </a:fld>
            <a:endParaRPr lang="en-GB" sz="1200" kern="1200">
              <a:solidFill>
                <a:prstClr val="black"/>
              </a:solidFill>
              <a:latin typeface="Times New Roman" charset="0"/>
              <a:ea typeface="+mn-ea"/>
              <a:cs typeface="+mn-cs"/>
            </a:endParaRPr>
          </a:p>
        </p:txBody>
      </p:sp>
      <p:sp>
        <p:nvSpPr>
          <p:cNvPr id="128002" name="Rectangle 2"/>
          <p:cNvSpPr>
            <a:spLocks noGrp="1" noRot="1" noChangeAspect="1" noChangeArrowheads="1" noTextEdit="1"/>
          </p:cNvSpPr>
          <p:nvPr>
            <p:ph type="sldImg"/>
          </p:nvPr>
        </p:nvSpPr>
        <p:spPr>
          <a:xfrm>
            <a:off x="1143000" y="685800"/>
            <a:ext cx="4572000" cy="3429000"/>
          </a:xfrm>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25652C98-CC8E-4636-B3E0-43ADF59A2978}" type="slidenum">
              <a:rPr lang="en-GB" sz="1200" kern="1200">
                <a:solidFill>
                  <a:prstClr val="black"/>
                </a:solidFill>
                <a:latin typeface="Times New Roman" charset="0"/>
                <a:ea typeface="+mn-ea"/>
                <a:cs typeface="+mn-cs"/>
              </a:rPr>
              <a:pPr algn="r" rtl="0" fontAlgn="base">
                <a:spcBef>
                  <a:spcPct val="0"/>
                </a:spcBef>
                <a:spcAft>
                  <a:spcPct val="0"/>
                </a:spcAft>
              </a:pPr>
              <a:t>31</a:t>
            </a:fld>
            <a:endParaRPr lang="en-GB" sz="1200" kern="1200">
              <a:solidFill>
                <a:prstClr val="black"/>
              </a:solidFill>
              <a:latin typeface="Times New Roman" charset="0"/>
              <a:ea typeface="+mn-ea"/>
              <a:cs typeface="+mn-cs"/>
            </a:endParaRPr>
          </a:p>
        </p:txBody>
      </p:sp>
      <p:sp>
        <p:nvSpPr>
          <p:cNvPr id="123906" name="Rectangle 2"/>
          <p:cNvSpPr>
            <a:spLocks noGrp="1" noRot="1" noChangeAspect="1" noChangeArrowheads="1" noTextEdit="1"/>
          </p:cNvSpPr>
          <p:nvPr>
            <p:ph type="sldImg"/>
          </p:nvPr>
        </p:nvSpPr>
        <p:spPr>
          <a:xfrm>
            <a:off x="1143000" y="685800"/>
            <a:ext cx="4572000" cy="3429000"/>
          </a:xfrm>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AD96206E-4D95-4165-8E50-5FC1D57C971B}" type="slidenum">
              <a:rPr lang="en-GB" sz="1200" kern="1200">
                <a:solidFill>
                  <a:prstClr val="black"/>
                </a:solidFill>
                <a:latin typeface="Times New Roman" charset="0"/>
                <a:ea typeface="+mn-ea"/>
                <a:cs typeface="+mn-cs"/>
              </a:rPr>
              <a:pPr algn="r" rtl="0" fontAlgn="base">
                <a:spcBef>
                  <a:spcPct val="0"/>
                </a:spcBef>
                <a:spcAft>
                  <a:spcPct val="0"/>
                </a:spcAft>
              </a:pPr>
              <a:t>19</a:t>
            </a:fld>
            <a:endParaRPr lang="en-GB" sz="1200" kern="1200">
              <a:solidFill>
                <a:prstClr val="black"/>
              </a:solidFill>
              <a:latin typeface="Times New Roman" charset="0"/>
              <a:ea typeface="+mn-ea"/>
              <a:cs typeface="+mn-cs"/>
            </a:endParaRPr>
          </a:p>
        </p:txBody>
      </p:sp>
      <p:sp>
        <p:nvSpPr>
          <p:cNvPr id="116738" name="Rectangle 2"/>
          <p:cNvSpPr>
            <a:spLocks noGrp="1" noRot="1" noChangeAspect="1" noChangeArrowheads="1" noTextEdit="1"/>
          </p:cNvSpPr>
          <p:nvPr>
            <p:ph type="sldImg"/>
          </p:nvPr>
        </p:nvSpPr>
        <p:spPr>
          <a:xfrm>
            <a:off x="1143000" y="685800"/>
            <a:ext cx="4572000" cy="3429000"/>
          </a:xfrm>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A7C8D8A2-37DB-475D-A984-B39DD16207B3}" type="slidenum">
              <a:rPr lang="en-GB" sz="1200" kern="1200">
                <a:solidFill>
                  <a:prstClr val="black"/>
                </a:solidFill>
                <a:latin typeface="Times New Roman" charset="0"/>
                <a:ea typeface="+mn-ea"/>
                <a:cs typeface="+mn-cs"/>
              </a:rPr>
              <a:pPr algn="r" rtl="0" fontAlgn="base">
                <a:spcBef>
                  <a:spcPct val="0"/>
                </a:spcBef>
                <a:spcAft>
                  <a:spcPct val="0"/>
                </a:spcAft>
              </a:pPr>
              <a:t>20</a:t>
            </a:fld>
            <a:endParaRPr lang="en-GB" sz="1200" kern="1200">
              <a:solidFill>
                <a:prstClr val="black"/>
              </a:solidFill>
              <a:latin typeface="Times New Roman" charset="0"/>
              <a:ea typeface="+mn-ea"/>
              <a:cs typeface="+mn-cs"/>
            </a:endParaRPr>
          </a:p>
        </p:txBody>
      </p:sp>
      <p:sp>
        <p:nvSpPr>
          <p:cNvPr id="117762" name="Rectangle 2"/>
          <p:cNvSpPr>
            <a:spLocks noGrp="1" noRot="1" noChangeAspect="1" noChangeArrowheads="1" noTextEdit="1"/>
          </p:cNvSpPr>
          <p:nvPr>
            <p:ph type="sldImg"/>
          </p:nvPr>
        </p:nvSpPr>
        <p:spPr>
          <a:xfrm>
            <a:off x="1143000" y="685800"/>
            <a:ext cx="4572000" cy="3429000"/>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89AC5E56-A8F9-4E76-90AE-DD33B5705A70}" type="slidenum">
              <a:rPr lang="en-GB" sz="1200" kern="1200">
                <a:solidFill>
                  <a:prstClr val="black"/>
                </a:solidFill>
                <a:latin typeface="Times New Roman" charset="0"/>
                <a:ea typeface="+mn-ea"/>
                <a:cs typeface="+mn-cs"/>
              </a:rPr>
              <a:pPr algn="r" rtl="0" fontAlgn="base">
                <a:spcBef>
                  <a:spcPct val="0"/>
                </a:spcBef>
                <a:spcAft>
                  <a:spcPct val="0"/>
                </a:spcAft>
              </a:pPr>
              <a:t>21</a:t>
            </a:fld>
            <a:endParaRPr lang="en-GB" sz="1200" kern="1200">
              <a:solidFill>
                <a:prstClr val="black"/>
              </a:solidFill>
              <a:latin typeface="Times New Roman" charset="0"/>
              <a:ea typeface="+mn-ea"/>
              <a:cs typeface="+mn-cs"/>
            </a:endParaRPr>
          </a:p>
        </p:txBody>
      </p:sp>
      <p:sp>
        <p:nvSpPr>
          <p:cNvPr id="118786" name="Rectangle 2"/>
          <p:cNvSpPr>
            <a:spLocks noGrp="1" noRot="1" noChangeAspect="1" noChangeArrowheads="1" noTextEdit="1"/>
          </p:cNvSpPr>
          <p:nvPr>
            <p:ph type="sldImg"/>
          </p:nvPr>
        </p:nvSpPr>
        <p:spPr>
          <a:xfrm>
            <a:off x="1143000" y="685800"/>
            <a:ext cx="4572000" cy="3429000"/>
          </a:xfrm>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E70A3295-CABF-4A25-8D1E-14DB886F8946}" type="slidenum">
              <a:rPr lang="en-GB" sz="1200" kern="1200">
                <a:solidFill>
                  <a:prstClr val="black"/>
                </a:solidFill>
                <a:latin typeface="Times New Roman" charset="0"/>
                <a:ea typeface="+mn-ea"/>
                <a:cs typeface="+mn-cs"/>
              </a:rPr>
              <a:pPr algn="r" rtl="0" fontAlgn="base">
                <a:spcBef>
                  <a:spcPct val="0"/>
                </a:spcBef>
                <a:spcAft>
                  <a:spcPct val="0"/>
                </a:spcAft>
              </a:pPr>
              <a:t>22</a:t>
            </a:fld>
            <a:endParaRPr lang="en-GB" sz="1200" kern="1200">
              <a:solidFill>
                <a:prstClr val="black"/>
              </a:solidFill>
              <a:latin typeface="Times New Roman" charset="0"/>
              <a:ea typeface="+mn-ea"/>
              <a:cs typeface="+mn-cs"/>
            </a:endParaRPr>
          </a:p>
        </p:txBody>
      </p:sp>
      <p:sp>
        <p:nvSpPr>
          <p:cNvPr id="119810" name="Rectangle 2"/>
          <p:cNvSpPr>
            <a:spLocks noGrp="1" noRot="1" noChangeAspect="1" noChangeArrowheads="1" noTextEdit="1"/>
          </p:cNvSpPr>
          <p:nvPr>
            <p:ph type="sldImg"/>
          </p:nvPr>
        </p:nvSpPr>
        <p:spPr>
          <a:xfrm>
            <a:off x="1143000" y="685800"/>
            <a:ext cx="4572000" cy="3429000"/>
          </a:xfrm>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CDE6A7D2-B9F2-4500-B44F-F65B1EDB3EA2}" type="slidenum">
              <a:rPr lang="en-GB" sz="1200" kern="1200">
                <a:solidFill>
                  <a:prstClr val="black"/>
                </a:solidFill>
                <a:latin typeface="Times New Roman" charset="0"/>
                <a:ea typeface="+mn-ea"/>
                <a:cs typeface="+mn-cs"/>
              </a:rPr>
              <a:pPr algn="r" rtl="0" fontAlgn="base">
                <a:spcBef>
                  <a:spcPct val="0"/>
                </a:spcBef>
                <a:spcAft>
                  <a:spcPct val="0"/>
                </a:spcAft>
              </a:pPr>
              <a:t>23</a:t>
            </a:fld>
            <a:endParaRPr lang="en-GB" sz="1200" kern="1200">
              <a:solidFill>
                <a:prstClr val="black"/>
              </a:solidFill>
              <a:latin typeface="Times New Roman" charset="0"/>
              <a:ea typeface="+mn-ea"/>
              <a:cs typeface="+mn-cs"/>
            </a:endParaRPr>
          </a:p>
        </p:txBody>
      </p:sp>
      <p:sp>
        <p:nvSpPr>
          <p:cNvPr id="120834" name="Rectangle 2"/>
          <p:cNvSpPr>
            <a:spLocks noGrp="1" noRot="1" noChangeAspect="1" noChangeArrowheads="1" noTextEdit="1"/>
          </p:cNvSpPr>
          <p:nvPr>
            <p:ph type="sldImg"/>
          </p:nvPr>
        </p:nvSpPr>
        <p:spPr>
          <a:xfrm>
            <a:off x="1143000" y="685800"/>
            <a:ext cx="4572000" cy="3429000"/>
          </a:xfrm>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2469AD8D-E39E-4BC2-8888-F0785ED7097D}" type="slidenum">
              <a:rPr lang="en-GB" sz="1200" kern="1200">
                <a:solidFill>
                  <a:prstClr val="black"/>
                </a:solidFill>
                <a:latin typeface="Times New Roman" charset="0"/>
                <a:ea typeface="+mn-ea"/>
                <a:cs typeface="+mn-cs"/>
              </a:rPr>
              <a:pPr algn="r" rtl="0" fontAlgn="base">
                <a:spcBef>
                  <a:spcPct val="0"/>
                </a:spcBef>
                <a:spcAft>
                  <a:spcPct val="0"/>
                </a:spcAft>
              </a:pPr>
              <a:t>24</a:t>
            </a:fld>
            <a:endParaRPr lang="en-GB" sz="1200" kern="1200">
              <a:solidFill>
                <a:prstClr val="black"/>
              </a:solidFill>
              <a:latin typeface="Times New Roman" charset="0"/>
              <a:ea typeface="+mn-ea"/>
              <a:cs typeface="+mn-cs"/>
            </a:endParaRPr>
          </a:p>
        </p:txBody>
      </p:sp>
      <p:sp>
        <p:nvSpPr>
          <p:cNvPr id="121858" name="Rectangle 2"/>
          <p:cNvSpPr>
            <a:spLocks noGrp="1" noRot="1" noChangeAspect="1" noChangeArrowheads="1" noTextEdit="1"/>
          </p:cNvSpPr>
          <p:nvPr>
            <p:ph type="sldImg"/>
          </p:nvPr>
        </p:nvSpPr>
        <p:spPr>
          <a:xfrm>
            <a:off x="1143000" y="685800"/>
            <a:ext cx="4572000" cy="3429000"/>
          </a:xfrm>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78353DB4-6EA7-4035-98B9-1B4D2282C786}" type="slidenum">
              <a:rPr lang="en-GB" sz="1200" kern="1200">
                <a:solidFill>
                  <a:prstClr val="black"/>
                </a:solidFill>
                <a:latin typeface="Times New Roman" charset="0"/>
                <a:ea typeface="+mn-ea"/>
                <a:cs typeface="+mn-cs"/>
              </a:rPr>
              <a:pPr algn="r" rtl="0" fontAlgn="base">
                <a:spcBef>
                  <a:spcPct val="0"/>
                </a:spcBef>
                <a:spcAft>
                  <a:spcPct val="0"/>
                </a:spcAft>
              </a:pPr>
              <a:t>25</a:t>
            </a:fld>
            <a:endParaRPr lang="en-GB" sz="1200" kern="1200">
              <a:solidFill>
                <a:prstClr val="black"/>
              </a:solidFill>
              <a:latin typeface="Times New Roman" charset="0"/>
              <a:ea typeface="+mn-ea"/>
              <a:cs typeface="+mn-cs"/>
            </a:endParaRPr>
          </a:p>
        </p:txBody>
      </p:sp>
      <p:sp>
        <p:nvSpPr>
          <p:cNvPr id="122882" name="Rectangle 2"/>
          <p:cNvSpPr>
            <a:spLocks noGrp="1" noRot="1" noChangeAspect="1" noChangeArrowheads="1" noTextEdit="1"/>
          </p:cNvSpPr>
          <p:nvPr>
            <p:ph type="sldImg"/>
          </p:nvPr>
        </p:nvSpPr>
        <p:spPr>
          <a:xfrm>
            <a:off x="1143000" y="685800"/>
            <a:ext cx="4572000" cy="3429000"/>
          </a:xfrm>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0" fontAlgn="base">
              <a:spcBef>
                <a:spcPct val="0"/>
              </a:spcBef>
              <a:spcAft>
                <a:spcPct val="0"/>
              </a:spcAft>
            </a:pPr>
            <a:fld id="{25652C98-CC8E-4636-B3E0-43ADF59A2978}" type="slidenum">
              <a:rPr lang="en-GB" sz="1200" kern="1200">
                <a:solidFill>
                  <a:prstClr val="black"/>
                </a:solidFill>
                <a:latin typeface="Times New Roman" charset="0"/>
                <a:ea typeface="+mn-ea"/>
                <a:cs typeface="+mn-cs"/>
              </a:rPr>
              <a:pPr algn="r" rtl="0" fontAlgn="base">
                <a:spcBef>
                  <a:spcPct val="0"/>
                </a:spcBef>
                <a:spcAft>
                  <a:spcPct val="0"/>
                </a:spcAft>
              </a:pPr>
              <a:t>26</a:t>
            </a:fld>
            <a:endParaRPr lang="en-GB" sz="1200" kern="1200">
              <a:solidFill>
                <a:prstClr val="black"/>
              </a:solidFill>
              <a:latin typeface="Times New Roman" charset="0"/>
              <a:ea typeface="+mn-ea"/>
              <a:cs typeface="+mn-cs"/>
            </a:endParaRPr>
          </a:p>
        </p:txBody>
      </p:sp>
      <p:sp>
        <p:nvSpPr>
          <p:cNvPr id="123906" name="Rectangle 2"/>
          <p:cNvSpPr>
            <a:spLocks noGrp="1" noRot="1" noChangeAspect="1" noChangeArrowheads="1" noTextEdit="1"/>
          </p:cNvSpPr>
          <p:nvPr>
            <p:ph type="sldImg"/>
          </p:nvPr>
        </p:nvSpPr>
        <p:spPr>
          <a:xfrm>
            <a:off x="1143000" y="685800"/>
            <a:ext cx="4572000" cy="3429000"/>
          </a:xfrm>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9525" y="-20638"/>
            <a:ext cx="9153525" cy="6878638"/>
            <a:chOff x="-6" y="-13"/>
            <a:chExt cx="5766" cy="4333"/>
          </a:xfrm>
        </p:grpSpPr>
        <p:sp>
          <p:nvSpPr>
            <p:cNvPr id="409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410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grpSp>
      <p:sp>
        <p:nvSpPr>
          <p:cNvPr id="4108" name="Rectangle 12"/>
          <p:cNvSpPr>
            <a:spLocks noGrp="1" noChangeArrowheads="1"/>
          </p:cNvSpPr>
          <p:nvPr>
            <p:ph type="ctrTitle" sz="quarter"/>
          </p:nvPr>
        </p:nvSpPr>
        <p:spPr>
          <a:xfrm>
            <a:off x="685800" y="2057400"/>
            <a:ext cx="7772400" cy="1143000"/>
          </a:xfrm>
        </p:spPr>
        <p:txBody>
          <a:bodyPr/>
          <a:lstStyle>
            <a:lvl1pPr>
              <a:defRPr/>
            </a:lvl1pPr>
          </a:lstStyle>
          <a:p>
            <a:r>
              <a:rPr lang="en-GB"/>
              <a:t>Click to edit Master title style</a:t>
            </a:r>
          </a:p>
        </p:txBody>
      </p:sp>
      <p:sp>
        <p:nvSpPr>
          <p:cNvPr id="4109"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4110" name="Rectangle 14"/>
          <p:cNvSpPr>
            <a:spLocks noGrp="1" noChangeArrowheads="1"/>
          </p:cNvSpPr>
          <p:nvPr>
            <p:ph type="dt" sz="quarter" idx="2"/>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4111" name="Rectangle 15"/>
          <p:cNvSpPr>
            <a:spLocks noGrp="1" noChangeArrowheads="1"/>
          </p:cNvSpPr>
          <p:nvPr>
            <p:ph type="ftr" sz="quarter" idx="3"/>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4112" name="Rectangle 16"/>
          <p:cNvSpPr>
            <a:spLocks noGrp="1" noChangeArrowheads="1"/>
          </p:cNvSpPr>
          <p:nvPr>
            <p:ph type="sldNum" sz="quarter" idx="4"/>
          </p:nvPr>
        </p:nvSpPr>
        <p:spPr/>
        <p:txBody>
          <a:bodyPr/>
          <a:lstStyle>
            <a:lvl1pPr>
              <a:defRPr/>
            </a:lvl1pPr>
          </a:lstStyle>
          <a:p>
            <a:pPr algn="r" rtl="0" fontAlgn="base">
              <a:spcBef>
                <a:spcPct val="0"/>
              </a:spcBef>
              <a:spcAft>
                <a:spcPct val="0"/>
              </a:spcAft>
            </a:pPr>
            <a:fld id="{62FBC448-4A02-4DC8-A21F-65E32E0DB037}"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pPr>
            <a:fld id="{BA3C1569-E79A-4827-A080-0F94DBF45529}"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1"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pPr>
            <a:fld id="{76977296-9B03-4F3B-9D3C-45268EC9E6E8}"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pPr>
            <a:fld id="{454A7D52-45CA-4618-895F-CA175760C3CF}"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pPr>
            <a:fld id="{FA622A63-E690-43BF-B5B4-52F0F0AC0943}"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Footer Placeholder 5"/>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7" name="Slide Number Placeholder 6"/>
          <p:cNvSpPr>
            <a:spLocks noGrp="1"/>
          </p:cNvSpPr>
          <p:nvPr>
            <p:ph type="sldNum" sz="quarter" idx="12"/>
          </p:nvPr>
        </p:nvSpPr>
        <p:spPr/>
        <p:txBody>
          <a:bodyPr/>
          <a:lstStyle>
            <a:lvl1pPr>
              <a:defRPr/>
            </a:lvl1pPr>
          </a:lstStyle>
          <a:p>
            <a:pPr algn="r" rtl="0" fontAlgn="base">
              <a:spcBef>
                <a:spcPct val="0"/>
              </a:spcBef>
              <a:spcAft>
                <a:spcPct val="0"/>
              </a:spcAft>
            </a:pPr>
            <a:fld id="{B124E202-5069-42F9-BCFB-CF57D51D910B}"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8" name="Footer Placeholder 7"/>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9" name="Slide Number Placeholder 8"/>
          <p:cNvSpPr>
            <a:spLocks noGrp="1"/>
          </p:cNvSpPr>
          <p:nvPr>
            <p:ph type="sldNum" sz="quarter" idx="12"/>
          </p:nvPr>
        </p:nvSpPr>
        <p:spPr/>
        <p:txBody>
          <a:bodyPr/>
          <a:lstStyle>
            <a:lvl1pPr>
              <a:defRPr/>
            </a:lvl1pPr>
          </a:lstStyle>
          <a:p>
            <a:pPr algn="r" rtl="0" fontAlgn="base">
              <a:spcBef>
                <a:spcPct val="0"/>
              </a:spcBef>
              <a:spcAft>
                <a:spcPct val="0"/>
              </a:spcAft>
            </a:pPr>
            <a:fld id="{5A88A288-2BEA-4E55-8634-FD799784FA45}"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4" name="Footer Placeholder 3"/>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5" name="Slide Number Placeholder 4"/>
          <p:cNvSpPr>
            <a:spLocks noGrp="1"/>
          </p:cNvSpPr>
          <p:nvPr>
            <p:ph type="sldNum" sz="quarter" idx="12"/>
          </p:nvPr>
        </p:nvSpPr>
        <p:spPr/>
        <p:txBody>
          <a:bodyPr/>
          <a:lstStyle>
            <a:lvl1pPr>
              <a:defRPr/>
            </a:lvl1pPr>
          </a:lstStyle>
          <a:p>
            <a:pPr algn="r" rtl="0" fontAlgn="base">
              <a:spcBef>
                <a:spcPct val="0"/>
              </a:spcBef>
              <a:spcAft>
                <a:spcPct val="0"/>
              </a:spcAft>
            </a:pPr>
            <a:fld id="{84E7D77E-7247-4C89-A37E-7AC7625D3E3E}"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3" name="Footer Placeholder 2"/>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4" name="Slide Number Placeholder 3"/>
          <p:cNvSpPr>
            <a:spLocks noGrp="1"/>
          </p:cNvSpPr>
          <p:nvPr>
            <p:ph type="sldNum" sz="quarter" idx="12"/>
          </p:nvPr>
        </p:nvSpPr>
        <p:spPr/>
        <p:txBody>
          <a:bodyPr/>
          <a:lstStyle>
            <a:lvl1pPr>
              <a:defRPr/>
            </a:lvl1pPr>
          </a:lstStyle>
          <a:p>
            <a:pPr algn="r" rtl="0" fontAlgn="base">
              <a:spcBef>
                <a:spcPct val="0"/>
              </a:spcBef>
              <a:spcAft>
                <a:spcPct val="0"/>
              </a:spcAft>
            </a:pPr>
            <a:fld id="{01526988-566C-4CB2-A71C-5E3DF40DD4DB}"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Footer Placeholder 5"/>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7" name="Slide Number Placeholder 6"/>
          <p:cNvSpPr>
            <a:spLocks noGrp="1"/>
          </p:cNvSpPr>
          <p:nvPr>
            <p:ph type="sldNum" sz="quarter" idx="12"/>
          </p:nvPr>
        </p:nvSpPr>
        <p:spPr/>
        <p:txBody>
          <a:bodyPr/>
          <a:lstStyle>
            <a:lvl1pPr>
              <a:defRPr/>
            </a:lvl1pPr>
          </a:lstStyle>
          <a:p>
            <a:pPr algn="r" rtl="0" fontAlgn="base">
              <a:spcBef>
                <a:spcPct val="0"/>
              </a:spcBef>
              <a:spcAft>
                <a:spcPct val="0"/>
              </a:spcAft>
            </a:pPr>
            <a:fld id="{0C57D9F4-AD2B-44D7-9F35-C146358371DD}"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lgn="l"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6" name="Footer Placeholder 5"/>
          <p:cNvSpPr>
            <a:spLocks noGrp="1"/>
          </p:cNvSpPr>
          <p:nvPr>
            <p:ph type="ftr" sz="quarter" idx="11"/>
          </p:nvPr>
        </p:nvSpPr>
        <p:spPr/>
        <p:txBody>
          <a:bodyPr/>
          <a:lstStyle>
            <a:lvl1pPr>
              <a:defRPr/>
            </a:lvl1pPr>
          </a:lstStyle>
          <a:p>
            <a:pPr algn="ctr" rtl="0" fontAlgn="base">
              <a:spcBef>
                <a:spcPct val="0"/>
              </a:spcBef>
              <a:spcAft>
                <a:spcPct val="0"/>
              </a:spcAft>
            </a:pPr>
            <a:endParaRPr lang="en-GB" sz="1400" kern="1200">
              <a:solidFill>
                <a:srgbClr val="FFFFFF"/>
              </a:solidFill>
              <a:latin typeface="Times New Roman" charset="0"/>
              <a:ea typeface="+mn-ea"/>
              <a:cs typeface="+mn-cs"/>
            </a:endParaRPr>
          </a:p>
        </p:txBody>
      </p:sp>
      <p:sp>
        <p:nvSpPr>
          <p:cNvPr id="7" name="Slide Number Placeholder 6"/>
          <p:cNvSpPr>
            <a:spLocks noGrp="1"/>
          </p:cNvSpPr>
          <p:nvPr>
            <p:ph type="sldNum" sz="quarter" idx="12"/>
          </p:nvPr>
        </p:nvSpPr>
        <p:spPr/>
        <p:txBody>
          <a:bodyPr/>
          <a:lstStyle>
            <a:lvl1pPr>
              <a:defRPr/>
            </a:lvl1pPr>
          </a:lstStyle>
          <a:p>
            <a:pPr algn="r" rtl="0" fontAlgn="base">
              <a:spcBef>
                <a:spcPct val="0"/>
              </a:spcBef>
              <a:spcAft>
                <a:spcPct val="0"/>
              </a:spcAft>
            </a:pPr>
            <a:fld id="{9A0C60DC-177D-444B-A696-7164DAE12981}" type="slidenum">
              <a:rPr lang="en-GB" sz="1400" kern="1200">
                <a:solidFill>
                  <a:srgbClr val="FFFFFF"/>
                </a:solidFill>
                <a:latin typeface="Times New Roman" charset="0"/>
                <a:ea typeface="+mn-ea"/>
                <a:cs typeface="+mn-cs"/>
              </a:rPr>
              <a:pPr algn="r" rtl="0" fontAlgn="base">
                <a:spcBef>
                  <a:spcPct val="0"/>
                </a:spcBef>
                <a:spcAft>
                  <a:spcPct val="0"/>
                </a:spcAft>
              </a:pPr>
              <a:t>‹#›</a:t>
            </a:fld>
            <a:endParaRPr lang="en-GB" sz="1400" kern="1200">
              <a:solidFill>
                <a:srgbClr val="FFFFFF"/>
              </a:solidFill>
              <a:latin typeface="Times New Roman"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525" y="-20638"/>
            <a:ext cx="9153525" cy="6878638"/>
            <a:chOff x="-6" y="-13"/>
            <a:chExt cx="5766" cy="4333"/>
          </a:xfrm>
        </p:grpSpPr>
        <p:sp>
          <p:nvSpPr>
            <p:cNvPr id="3075"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76"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77"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78"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79"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80"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81"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82"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3083"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grpSp>
      <p:sp>
        <p:nvSpPr>
          <p:cNvPr id="3084"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85"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86"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lgn="l" rtl="0" fontAlgn="base">
              <a:spcBef>
                <a:spcPct val="0"/>
              </a:spcBef>
              <a:spcAft>
                <a:spcPct val="0"/>
              </a:spcAft>
            </a:pPr>
            <a:endParaRPr lang="en-GB" kern="1200">
              <a:solidFill>
                <a:srgbClr val="FFFFFF"/>
              </a:solidFill>
              <a:latin typeface="Times New Roman" charset="0"/>
              <a:ea typeface="+mn-ea"/>
              <a:cs typeface="+mn-cs"/>
            </a:endParaRPr>
          </a:p>
        </p:txBody>
      </p:sp>
      <p:sp>
        <p:nvSpPr>
          <p:cNvPr id="3087"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rtl="0" fontAlgn="base">
              <a:spcBef>
                <a:spcPct val="0"/>
              </a:spcBef>
              <a:spcAft>
                <a:spcPct val="0"/>
              </a:spcAft>
            </a:pPr>
            <a:endParaRPr lang="en-GB" kern="1200">
              <a:solidFill>
                <a:srgbClr val="FFFFFF"/>
              </a:solidFill>
              <a:latin typeface="Times New Roman" charset="0"/>
              <a:ea typeface="+mn-ea"/>
              <a:cs typeface="+mn-cs"/>
            </a:endParaRPr>
          </a:p>
        </p:txBody>
      </p:sp>
      <p:sp>
        <p:nvSpPr>
          <p:cNvPr id="3088"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rtl="0" fontAlgn="base">
              <a:spcBef>
                <a:spcPct val="0"/>
              </a:spcBef>
              <a:spcAft>
                <a:spcPct val="0"/>
              </a:spcAft>
            </a:pPr>
            <a:fld id="{CA6D75E3-7A25-46B2-9315-635F16E7F48E}" type="slidenum">
              <a:rPr lang="en-GB" kern="1200">
                <a:solidFill>
                  <a:srgbClr val="FFFFFF"/>
                </a:solidFill>
                <a:latin typeface="Times New Roman" charset="0"/>
                <a:ea typeface="+mn-ea"/>
                <a:cs typeface="+mn-cs"/>
              </a:rPr>
              <a:pPr rtl="0" fontAlgn="base">
                <a:spcBef>
                  <a:spcPct val="0"/>
                </a:spcBef>
                <a:spcAft>
                  <a:spcPct val="0"/>
                </a:spcAft>
              </a:pPr>
              <a:t>‹#›</a:t>
            </a:fld>
            <a:endParaRPr lang="en-GB" kern="1200">
              <a:solidFill>
                <a:srgbClr val="FFFFFF"/>
              </a:solidFill>
              <a:latin typeface="Times New Roman" charset="0"/>
              <a:ea typeface="+mn-ea"/>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GB" dirty="0" smtClean="0"/>
              <a:t>Health seeking behaviour: the sick role</a:t>
            </a:r>
            <a:endParaRPr lang="en-GB" dirty="0"/>
          </a:p>
        </p:txBody>
      </p:sp>
      <p:sp>
        <p:nvSpPr>
          <p:cNvPr id="3" name="Subtitle 2"/>
          <p:cNvSpPr>
            <a:spLocks noGrp="1"/>
          </p:cNvSpPr>
          <p:nvPr>
            <p:ph type="subTitle" sz="quarter"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insight</a:t>
            </a:r>
            <a:endParaRPr lang="en-GB" dirty="0"/>
          </a:p>
        </p:txBody>
      </p:sp>
      <p:sp>
        <p:nvSpPr>
          <p:cNvPr id="3" name="Content Placeholder 2"/>
          <p:cNvSpPr>
            <a:spLocks noGrp="1"/>
          </p:cNvSpPr>
          <p:nvPr>
            <p:ph idx="1"/>
          </p:nvPr>
        </p:nvSpPr>
        <p:spPr/>
        <p:txBody>
          <a:bodyPr/>
          <a:lstStyle/>
          <a:p>
            <a:r>
              <a:rPr lang="en-GB" sz="3600" dirty="0" smtClean="0"/>
              <a:t>The questions to ask are:</a:t>
            </a:r>
          </a:p>
          <a:p>
            <a:pPr lvl="1"/>
            <a:r>
              <a:rPr lang="en-GB" sz="3200" dirty="0" smtClean="0"/>
              <a:t>Do you think that you are unwell?</a:t>
            </a:r>
          </a:p>
          <a:p>
            <a:pPr lvl="1"/>
            <a:r>
              <a:rPr lang="en-GB" sz="3200" dirty="0" smtClean="0"/>
              <a:t>Do you think that you have a mental illness?</a:t>
            </a:r>
          </a:p>
          <a:p>
            <a:pPr lvl="1"/>
            <a:r>
              <a:rPr lang="en-GB" sz="3200" dirty="0" smtClean="0"/>
              <a:t>Do you think that you would accept treatment?</a:t>
            </a:r>
          </a:p>
          <a:p>
            <a:pPr lvl="1"/>
            <a:r>
              <a:rPr lang="en-GB" sz="3200" dirty="0" smtClean="0"/>
              <a:t>Do you feel that you need to be in hospital?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GB" b="1" dirty="0" smtClean="0"/>
              <a:t/>
            </a:r>
            <a:br>
              <a:rPr lang="en-GB" b="1" dirty="0" smtClean="0"/>
            </a:br>
            <a:r>
              <a:rPr lang="en-GB" b="1" dirty="0" smtClean="0"/>
              <a:t>Filters to Psychiatric Care (Goldberg &amp; Huxley, 1980)</a:t>
            </a:r>
            <a:br>
              <a:rPr lang="en-GB" b="1" dirty="0" smtClean="0"/>
            </a:br>
            <a:endParaRPr lang="en-GB" dirty="0"/>
          </a:p>
        </p:txBody>
      </p:sp>
      <p:sp>
        <p:nvSpPr>
          <p:cNvPr id="3" name="Content Placeholder 2"/>
          <p:cNvSpPr>
            <a:spLocks noGrp="1"/>
          </p:cNvSpPr>
          <p:nvPr>
            <p:ph idx="1"/>
          </p:nvPr>
        </p:nvSpPr>
        <p:spPr/>
        <p:txBody>
          <a:bodyPr>
            <a:normAutofit fontScale="92500"/>
          </a:bodyPr>
          <a:lstStyle/>
          <a:p>
            <a:r>
              <a:rPr lang="en-GB" dirty="0" smtClean="0"/>
              <a:t>social factors</a:t>
            </a:r>
          </a:p>
          <a:p>
            <a:pPr lvl="1"/>
            <a:r>
              <a:rPr lang="en-GB" dirty="0" smtClean="0"/>
              <a:t>age, sex, ethnic background, socioeconomic status</a:t>
            </a:r>
          </a:p>
          <a:p>
            <a:r>
              <a:rPr lang="en-GB" dirty="0" smtClean="0"/>
              <a:t>service organization and provision:</a:t>
            </a:r>
          </a:p>
          <a:p>
            <a:pPr lvl="1"/>
            <a:r>
              <a:rPr lang="en-GB" dirty="0" smtClean="0"/>
              <a:t>time and location of clinics, length of waiting list</a:t>
            </a:r>
          </a:p>
          <a:p>
            <a:r>
              <a:rPr lang="en-GB" dirty="0" smtClean="0"/>
              <a:t>aspects of the disorder itself:</a:t>
            </a:r>
          </a:p>
          <a:p>
            <a:pPr lvl="1"/>
            <a:r>
              <a:rPr lang="en-GB" dirty="0" smtClean="0"/>
              <a:t>Severity</a:t>
            </a:r>
          </a:p>
          <a:p>
            <a:pPr lvl="1"/>
            <a:r>
              <a:rPr lang="en-GB" dirty="0" err="1" smtClean="0"/>
              <a:t>Chronicity</a:t>
            </a:r>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GB" b="1" dirty="0" smtClean="0"/>
              <a:t/>
            </a:r>
            <a:br>
              <a:rPr lang="en-GB" b="1" dirty="0" smtClean="0"/>
            </a:br>
            <a:r>
              <a:rPr lang="en-GB" b="1" dirty="0" smtClean="0"/>
              <a:t>Filters to Psychiatric Care (Goldberg &amp; Huxley, 1980)</a:t>
            </a:r>
            <a:br>
              <a:rPr lang="en-GB" b="1" dirty="0" smtClean="0"/>
            </a:br>
            <a:endParaRPr lang="en-GB" dirty="0"/>
          </a:p>
        </p:txBody>
      </p:sp>
      <p:sp>
        <p:nvSpPr>
          <p:cNvPr id="3" name="Content Placeholder 2"/>
          <p:cNvSpPr>
            <a:spLocks noGrp="1"/>
          </p:cNvSpPr>
          <p:nvPr>
            <p:ph idx="1"/>
          </p:nvPr>
        </p:nvSpPr>
        <p:spPr/>
        <p:txBody>
          <a:bodyPr>
            <a:normAutofit/>
          </a:bodyPr>
          <a:lstStyle/>
          <a:p>
            <a:r>
              <a:rPr lang="en-GB" dirty="0" smtClean="0"/>
              <a:t>decision to consult the GP</a:t>
            </a:r>
          </a:p>
          <a:p>
            <a:r>
              <a:rPr lang="en-GB" dirty="0" smtClean="0"/>
              <a:t>the recognition of the disorder by the GP</a:t>
            </a:r>
          </a:p>
          <a:p>
            <a:r>
              <a:rPr lang="en-GB" dirty="0" smtClean="0"/>
              <a:t>the decision by the GP as to whether or not to refer the patient to a specialist</a:t>
            </a:r>
          </a:p>
          <a:p>
            <a:endParaRPr lang="en-GB"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The Black report (DHSS, 1980)</a:t>
            </a:r>
          </a:p>
          <a:p>
            <a:r>
              <a:rPr lang="en-GB" dirty="0" smtClean="0"/>
              <a:t>risk </a:t>
            </a:r>
            <a:r>
              <a:rPr lang="en-GB" dirty="0"/>
              <a:t>of death before retirement was 2.5 x greater in social class V than in </a:t>
            </a:r>
            <a:r>
              <a:rPr lang="en-GB" dirty="0" smtClean="0"/>
              <a:t>social class </a:t>
            </a:r>
            <a:r>
              <a:rPr lang="en-GB" dirty="0"/>
              <a:t>I</a:t>
            </a:r>
          </a:p>
          <a:p>
            <a:r>
              <a:rPr lang="en-GB" dirty="0" smtClean="0"/>
              <a:t>in </a:t>
            </a:r>
            <a:r>
              <a:rPr lang="en-GB" dirty="0"/>
              <a:t>social class V, the neonatal mortality was twice as high</a:t>
            </a:r>
          </a:p>
          <a:p>
            <a:r>
              <a:rPr lang="en-GB" dirty="0" smtClean="0"/>
              <a:t>‘</a:t>
            </a:r>
            <a:r>
              <a:rPr lang="en-GB" dirty="0"/>
              <a:t>a consistency of class gradients in mortality throughout the lifetime’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Abnormal illness response</a:t>
            </a:r>
            <a:endParaRPr lang="en-GB" dirty="0"/>
          </a:p>
        </p:txBody>
      </p:sp>
      <p:sp>
        <p:nvSpPr>
          <p:cNvPr id="3" name="Content Placeholder 2"/>
          <p:cNvSpPr>
            <a:spLocks noGrp="1"/>
          </p:cNvSpPr>
          <p:nvPr>
            <p:ph idx="1"/>
          </p:nvPr>
        </p:nvSpPr>
        <p:spPr/>
        <p:txBody>
          <a:bodyPr/>
          <a:lstStyle/>
          <a:p>
            <a:r>
              <a:rPr lang="en-GB" dirty="0" err="1" smtClean="0"/>
              <a:t>Hypochondriasis</a:t>
            </a:r>
            <a:endParaRPr lang="en-GB" dirty="0" smtClean="0"/>
          </a:p>
          <a:p>
            <a:r>
              <a:rPr lang="en-GB" dirty="0" smtClean="0"/>
              <a:t>Munchausen’s </a:t>
            </a:r>
            <a:r>
              <a:rPr lang="en-GB" dirty="0" smtClean="0"/>
              <a:t>syndrome</a:t>
            </a:r>
          </a:p>
          <a:p>
            <a:r>
              <a:rPr lang="en-GB" dirty="0" smtClean="0"/>
              <a:t>Body </a:t>
            </a:r>
            <a:r>
              <a:rPr lang="en-GB" dirty="0" err="1" smtClean="0"/>
              <a:t>dysmorphic</a:t>
            </a:r>
            <a:r>
              <a:rPr lang="en-GB" dirty="0" smtClean="0"/>
              <a:t> disorder</a:t>
            </a:r>
          </a:p>
          <a:p>
            <a:r>
              <a:rPr lang="en-GB" dirty="0" smtClean="0"/>
              <a:t>Anorexia nervosa </a:t>
            </a:r>
            <a:endParaRPr lang="en-GB" dirty="0" smtClean="0"/>
          </a:p>
          <a:p>
            <a:r>
              <a:rPr lang="en-GB" dirty="0" smtClean="0"/>
              <a:t>Other medically unexplained conditions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err="1" smtClean="0"/>
              <a:t>Hypochondriasis</a:t>
            </a:r>
            <a:r>
              <a:rPr lang="en-GB" b="1" dirty="0" smtClean="0"/>
              <a:t/>
            </a:r>
            <a:br>
              <a:rPr lang="en-GB" b="1" dirty="0" smtClean="0"/>
            </a:br>
            <a:endParaRPr lang="en-GB" dirty="0"/>
          </a:p>
        </p:txBody>
      </p:sp>
      <p:sp>
        <p:nvSpPr>
          <p:cNvPr id="3" name="Content Placeholder 2"/>
          <p:cNvSpPr>
            <a:spLocks noGrp="1"/>
          </p:cNvSpPr>
          <p:nvPr>
            <p:ph idx="1"/>
          </p:nvPr>
        </p:nvSpPr>
        <p:spPr>
          <a:xfrm>
            <a:off x="457200" y="1643050"/>
            <a:ext cx="8229600" cy="5000660"/>
          </a:xfrm>
        </p:spPr>
        <p:txBody>
          <a:bodyPr>
            <a:normAutofit/>
          </a:bodyPr>
          <a:lstStyle/>
          <a:p>
            <a:r>
              <a:rPr lang="en-GB" dirty="0" smtClean="0"/>
              <a:t>triad </a:t>
            </a:r>
            <a:r>
              <a:rPr lang="en-GB" dirty="0" smtClean="0"/>
              <a:t>of:</a:t>
            </a:r>
          </a:p>
          <a:p>
            <a:pPr lvl="1"/>
            <a:r>
              <a:rPr lang="en-GB" dirty="0" smtClean="0"/>
              <a:t>convinced that one has the disease</a:t>
            </a:r>
          </a:p>
          <a:p>
            <a:pPr lvl="1"/>
            <a:r>
              <a:rPr lang="en-GB" dirty="0" smtClean="0"/>
              <a:t>fearing the disease</a:t>
            </a:r>
          </a:p>
          <a:p>
            <a:pPr lvl="1"/>
            <a:r>
              <a:rPr lang="en-GB" dirty="0" smtClean="0"/>
              <a:t>preoccupation with </a:t>
            </a:r>
            <a:r>
              <a:rPr lang="en-GB" dirty="0" smtClean="0"/>
              <a:t>body symptoms (checking)</a:t>
            </a:r>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err="1" smtClean="0"/>
              <a:t>Münchausen</a:t>
            </a:r>
            <a:r>
              <a:rPr lang="en-GB" b="1" dirty="0" smtClean="0"/>
              <a:t> syndrome (‘hospital addiction syndrome’)</a:t>
            </a:r>
            <a:br>
              <a:rPr lang="en-GB" b="1" dirty="0" smtClean="0"/>
            </a:br>
            <a:endParaRPr lang="en-GB" dirty="0"/>
          </a:p>
        </p:txBody>
      </p:sp>
      <p:sp>
        <p:nvSpPr>
          <p:cNvPr id="3" name="Content Placeholder 2"/>
          <p:cNvSpPr>
            <a:spLocks noGrp="1"/>
          </p:cNvSpPr>
          <p:nvPr>
            <p:ph idx="1"/>
          </p:nvPr>
        </p:nvSpPr>
        <p:spPr/>
        <p:txBody>
          <a:bodyPr>
            <a:normAutofit fontScale="92500"/>
          </a:bodyPr>
          <a:lstStyle/>
          <a:p>
            <a:r>
              <a:rPr lang="en-GB" dirty="0" smtClean="0"/>
              <a:t>classified in ICD-10 under ‘other disorders of adult personality and behaviour</a:t>
            </a:r>
          </a:p>
          <a:p>
            <a:r>
              <a:rPr lang="en-GB" dirty="0" smtClean="0"/>
              <a:t>symptoms are generated intentionally under voluntary will</a:t>
            </a:r>
          </a:p>
          <a:p>
            <a:r>
              <a:rPr lang="en-GB" dirty="0" smtClean="0"/>
              <a:t>motivation to assume the sick role</a:t>
            </a:r>
          </a:p>
          <a:p>
            <a:r>
              <a:rPr lang="en-GB" dirty="0" smtClean="0"/>
              <a:t>absence of external incentives e.g. economic gain, avoiding criminal prosecution</a:t>
            </a:r>
          </a:p>
          <a:p>
            <a:r>
              <a:rPr lang="en-GB" dirty="0" smtClean="0"/>
              <a:t>Epidemiology: M=F</a:t>
            </a:r>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err="1" smtClean="0"/>
              <a:t>Münchausen</a:t>
            </a:r>
            <a:r>
              <a:rPr lang="en-GB" b="1" dirty="0" smtClean="0"/>
              <a:t> syndrome (‘hospital addiction syndrome’)</a:t>
            </a:r>
            <a:br>
              <a:rPr lang="en-GB" b="1" dirty="0" smtClean="0"/>
            </a:br>
            <a:endParaRPr lang="en-GB" dirty="0"/>
          </a:p>
        </p:txBody>
      </p:sp>
      <p:sp>
        <p:nvSpPr>
          <p:cNvPr id="3" name="Content Placeholder 2"/>
          <p:cNvSpPr>
            <a:spLocks noGrp="1"/>
          </p:cNvSpPr>
          <p:nvPr>
            <p:ph idx="1"/>
          </p:nvPr>
        </p:nvSpPr>
        <p:spPr>
          <a:xfrm>
            <a:off x="685800" y="2000240"/>
            <a:ext cx="7772400" cy="4857760"/>
          </a:xfrm>
        </p:spPr>
        <p:txBody>
          <a:bodyPr>
            <a:normAutofit lnSpcReduction="10000"/>
          </a:bodyPr>
          <a:lstStyle/>
          <a:p>
            <a:r>
              <a:rPr lang="en-GB" sz="2800" dirty="0" smtClean="0"/>
              <a:t>mean age of presentation is 36 years</a:t>
            </a:r>
          </a:p>
          <a:p>
            <a:r>
              <a:rPr lang="en-GB" sz="2800" dirty="0" smtClean="0"/>
              <a:t>Clinical features</a:t>
            </a:r>
          </a:p>
          <a:p>
            <a:r>
              <a:rPr lang="en-GB" sz="2800" dirty="0" smtClean="0"/>
              <a:t>plausible, often dramatic, history and symptoms of acute physical illness in the</a:t>
            </a:r>
          </a:p>
          <a:p>
            <a:r>
              <a:rPr lang="en-GB" sz="2800" dirty="0" smtClean="0"/>
              <a:t>absence of that illness</a:t>
            </a:r>
          </a:p>
          <a:p>
            <a:r>
              <a:rPr lang="en-GB" sz="2800" dirty="0" smtClean="0"/>
              <a:t>history of multiple hospital admissions and multiple operations</a:t>
            </a:r>
          </a:p>
          <a:p>
            <a:r>
              <a:rPr lang="en-GB" sz="2800" dirty="0" smtClean="0"/>
              <a:t>show extensive pathological lying, and lack of personal rapport</a:t>
            </a:r>
          </a:p>
          <a:p>
            <a:r>
              <a:rPr lang="en-GB" sz="2800" dirty="0" smtClean="0"/>
              <a:t>GI symptoms or haemoptysis are the most common presentations</a:t>
            </a:r>
            <a:endParaRPr lang="en-GB"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sz="quarter"/>
          </p:nvPr>
        </p:nvSpPr>
        <p:spPr/>
        <p:txBody>
          <a:bodyPr/>
          <a:lstStyle/>
          <a:p>
            <a:r>
              <a:rPr lang="en-GB" sz="4000"/>
              <a:t>Understanding how we respond to physical health problems</a:t>
            </a:r>
          </a:p>
        </p:txBody>
      </p:sp>
      <p:sp>
        <p:nvSpPr>
          <p:cNvPr id="63491" name="Rectangle 3"/>
          <p:cNvSpPr>
            <a:spLocks noGrp="1" noChangeArrowheads="1"/>
          </p:cNvSpPr>
          <p:nvPr>
            <p:ph type="subTitle" sz="quarter"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sz="4000"/>
              <a:t>How do we respond when we feel ill</a:t>
            </a:r>
          </a:p>
        </p:txBody>
      </p:sp>
      <p:sp>
        <p:nvSpPr>
          <p:cNvPr id="66563" name="Rectangle 3"/>
          <p:cNvSpPr>
            <a:spLocks noGrp="1" noChangeArrowheads="1"/>
          </p:cNvSpPr>
          <p:nvPr>
            <p:ph idx="1"/>
          </p:nvPr>
        </p:nvSpPr>
        <p:spPr/>
        <p:txBody>
          <a:bodyPr/>
          <a:lstStyle/>
          <a:p>
            <a:r>
              <a:rPr lang="en-GB"/>
              <a:t>Reduce or stop what you are doing, stay home</a:t>
            </a:r>
          </a:p>
          <a:p>
            <a:r>
              <a:rPr lang="en-GB"/>
              <a:t>Wear different clothes, pyjamas, loose fitting clothes, dressing gowns</a:t>
            </a:r>
          </a:p>
          <a:p>
            <a:r>
              <a:rPr lang="en-GB"/>
              <a:t>Eat and drink different food</a:t>
            </a:r>
          </a:p>
          <a:p>
            <a:r>
              <a:rPr lang="en-GB"/>
              <a:t>Expect others to help us</a:t>
            </a:r>
          </a:p>
          <a:p>
            <a:endParaRPr lang="en-GB"/>
          </a:p>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The Sick Role (</a:t>
            </a:r>
            <a:r>
              <a:rPr lang="en-GB" dirty="0" smtClean="0"/>
              <a:t>Parsons, 1951)</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defined </a:t>
            </a:r>
            <a:r>
              <a:rPr lang="en-GB" dirty="0"/>
              <a:t>as the role given by society to a sick individual and it carries </a:t>
            </a:r>
            <a:endParaRPr lang="en-GB" dirty="0" smtClean="0"/>
          </a:p>
          <a:p>
            <a:r>
              <a:rPr lang="en-GB" dirty="0" smtClean="0"/>
              <a:t>Two rights</a:t>
            </a:r>
            <a:r>
              <a:rPr lang="en-GB" dirty="0"/>
              <a:t>:</a:t>
            </a:r>
          </a:p>
          <a:p>
            <a:pPr lvl="1"/>
            <a:r>
              <a:rPr lang="en-GB" dirty="0" smtClean="0"/>
              <a:t>exemption </a:t>
            </a:r>
            <a:r>
              <a:rPr lang="en-GB" dirty="0"/>
              <a:t>from normal responsibilities, such as work</a:t>
            </a:r>
          </a:p>
          <a:p>
            <a:pPr lvl="1"/>
            <a:r>
              <a:rPr lang="en-GB" dirty="0" smtClean="0"/>
              <a:t>exemption </a:t>
            </a:r>
            <a:r>
              <a:rPr lang="en-GB" dirty="0"/>
              <a:t>from blame for the </a:t>
            </a:r>
            <a:r>
              <a:rPr lang="en-GB" dirty="0" smtClean="0"/>
              <a:t>illness </a:t>
            </a:r>
          </a:p>
          <a:p>
            <a:r>
              <a:rPr lang="en-GB" dirty="0" smtClean="0"/>
              <a:t>And two responsibilities</a:t>
            </a:r>
            <a:endParaRPr lang="en-GB" dirty="0"/>
          </a:p>
          <a:p>
            <a:pPr lvl="1"/>
            <a:r>
              <a:rPr lang="en-GB" dirty="0" smtClean="0"/>
              <a:t>the </a:t>
            </a:r>
            <a:r>
              <a:rPr lang="en-GB" dirty="0"/>
              <a:t>wish to recover as soon as possible</a:t>
            </a:r>
          </a:p>
          <a:p>
            <a:pPr lvl="1"/>
            <a:r>
              <a:rPr lang="en-GB" dirty="0" smtClean="0"/>
              <a:t>cooperation </a:t>
            </a:r>
            <a:r>
              <a:rPr lang="en-GB" dirty="0"/>
              <a:t>with medical investigations and acceptance of medical advice </a:t>
            </a:r>
            <a:r>
              <a:rPr lang="en-GB" dirty="0" smtClean="0"/>
              <a:t>and treatment</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sz="4000"/>
              <a:t>Factors influencing response to illness</a:t>
            </a:r>
          </a:p>
        </p:txBody>
      </p:sp>
      <p:sp>
        <p:nvSpPr>
          <p:cNvPr id="67587" name="Rectangle 3"/>
          <p:cNvSpPr>
            <a:spLocks noGrp="1" noChangeArrowheads="1"/>
          </p:cNvSpPr>
          <p:nvPr>
            <p:ph idx="1"/>
          </p:nvPr>
        </p:nvSpPr>
        <p:spPr/>
        <p:txBody>
          <a:bodyPr/>
          <a:lstStyle/>
          <a:p>
            <a:r>
              <a:rPr lang="en-GB"/>
              <a:t>Severity of illness</a:t>
            </a:r>
          </a:p>
          <a:p>
            <a:r>
              <a:rPr lang="en-GB"/>
              <a:t>Expectations of how we should react</a:t>
            </a:r>
          </a:p>
          <a:p>
            <a:r>
              <a:rPr lang="en-GB"/>
              <a:t>Gender</a:t>
            </a:r>
          </a:p>
          <a:p>
            <a:r>
              <a:rPr lang="en-GB"/>
              <a:t>Social background</a:t>
            </a:r>
          </a:p>
          <a:p>
            <a:r>
              <a:rPr lang="en-GB"/>
              <a:t>Expectations of others </a:t>
            </a:r>
          </a:p>
          <a:p>
            <a:pPr>
              <a:buFontTx/>
              <a:buNone/>
            </a:pPr>
            <a:r>
              <a:rPr lang="en-GB"/>
              <a:t>	(see doctor, take advise, recover, return to normal life)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GB"/>
              <a:t>Complications</a:t>
            </a:r>
          </a:p>
        </p:txBody>
      </p:sp>
      <p:sp>
        <p:nvSpPr>
          <p:cNvPr id="68611" name="Rectangle 3"/>
          <p:cNvSpPr>
            <a:spLocks noGrp="1" noChangeArrowheads="1"/>
          </p:cNvSpPr>
          <p:nvPr>
            <p:ph idx="1"/>
          </p:nvPr>
        </p:nvSpPr>
        <p:spPr/>
        <p:txBody>
          <a:bodyPr/>
          <a:lstStyle/>
          <a:p>
            <a:r>
              <a:rPr lang="en-GB"/>
              <a:t>When illness is long-term</a:t>
            </a:r>
          </a:p>
          <a:p>
            <a:endParaRPr lang="en-GB"/>
          </a:p>
          <a:p>
            <a:r>
              <a:rPr lang="en-GB"/>
              <a:t>When illness isn’t obvious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GB" sz="3800" dirty="0"/>
              <a:t>Five area’s approach to understanding illness (Chris Williams)</a:t>
            </a:r>
          </a:p>
        </p:txBody>
      </p:sp>
      <p:sp>
        <p:nvSpPr>
          <p:cNvPr id="69639" name="Rectangle 7"/>
          <p:cNvSpPr txBox="1">
            <a:spLocks noGrp="1" noChangeArrowheads="1"/>
          </p:cNvSpPr>
          <p:nvPr>
            <p:ph idx="1"/>
          </p:nvPr>
        </p:nvSpPr>
        <p:spPr>
          <a:xfrm>
            <a:off x="214282" y="2000240"/>
            <a:ext cx="8540751" cy="4498975"/>
          </a:xfrm>
          <a:ln>
            <a:solidFill>
              <a:srgbClr val="000000"/>
            </a:solidFill>
          </a:ln>
        </p:spPr>
        <p:txBody>
          <a:bodyPr/>
          <a:lstStyle/>
          <a:p>
            <a:pPr marL="0" indent="0">
              <a:spcBef>
                <a:spcPct val="0"/>
              </a:spcBef>
              <a:buFontTx/>
              <a:buNone/>
            </a:pPr>
            <a:endParaRPr lang="en-US" dirty="0"/>
          </a:p>
        </p:txBody>
      </p:sp>
      <p:sp>
        <p:nvSpPr>
          <p:cNvPr id="69635" name="Text Box 3"/>
          <p:cNvSpPr txBox="1">
            <a:spLocks noChangeArrowheads="1"/>
          </p:cNvSpPr>
          <p:nvPr/>
        </p:nvSpPr>
        <p:spPr bwMode="auto">
          <a:xfrm>
            <a:off x="3255963" y="1860551"/>
            <a:ext cx="1892300" cy="369332"/>
          </a:xfrm>
          <a:prstGeom prst="rect">
            <a:avLst/>
          </a:prstGeom>
          <a:noFill/>
          <a:ln w="9525">
            <a:noFill/>
            <a:miter lim="800000"/>
            <a:headEnd/>
            <a:tailEnd/>
          </a:ln>
          <a:effectLst/>
        </p:spPr>
        <p:txBody>
          <a:bodyPr>
            <a:spAutoFit/>
          </a:bodyPr>
          <a:lstStyle/>
          <a:p>
            <a:pPr algn="l" rtl="0" fontAlgn="base">
              <a:spcBef>
                <a:spcPct val="0"/>
              </a:spcBef>
              <a:spcAft>
                <a:spcPct val="0"/>
              </a:spcAft>
            </a:pPr>
            <a:endParaRPr lang="en-US" kern="1200">
              <a:solidFill>
                <a:srgbClr val="FFFFFF"/>
              </a:solidFill>
              <a:latin typeface="Tahoma" charset="0"/>
              <a:ea typeface="+mn-ea"/>
              <a:cs typeface="+mn-cs"/>
            </a:endParaRPr>
          </a:p>
        </p:txBody>
      </p:sp>
      <p:sp>
        <p:nvSpPr>
          <p:cNvPr id="69636" name="Text Box 4"/>
          <p:cNvSpPr txBox="1">
            <a:spLocks noChangeArrowheads="1"/>
          </p:cNvSpPr>
          <p:nvPr/>
        </p:nvSpPr>
        <p:spPr bwMode="auto">
          <a:xfrm>
            <a:off x="2392363" y="2147890"/>
            <a:ext cx="3719673" cy="646331"/>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dirty="0">
                <a:solidFill>
                  <a:srgbClr val="FFFFFF"/>
                </a:solidFill>
                <a:latin typeface="Tahoma" charset="0"/>
                <a:ea typeface="+mn-ea"/>
                <a:cs typeface="+mn-cs"/>
              </a:rPr>
              <a:t>LIFE SITUATION / RELATIONSHIP </a:t>
            </a:r>
          </a:p>
          <a:p>
            <a:pPr algn="l" rtl="0" fontAlgn="base">
              <a:spcBef>
                <a:spcPct val="0"/>
              </a:spcBef>
              <a:spcAft>
                <a:spcPct val="0"/>
              </a:spcAft>
            </a:pPr>
            <a:r>
              <a:rPr lang="en-GB" kern="1200" dirty="0">
                <a:solidFill>
                  <a:srgbClr val="FFFFFF"/>
                </a:solidFill>
                <a:latin typeface="Tahoma" charset="0"/>
                <a:ea typeface="+mn-ea"/>
                <a:cs typeface="+mn-cs"/>
              </a:rPr>
              <a:t> OR PRACTICAL PROBLEMS</a:t>
            </a:r>
          </a:p>
        </p:txBody>
      </p:sp>
      <p:sp>
        <p:nvSpPr>
          <p:cNvPr id="69637" name="Text Box 5"/>
          <p:cNvSpPr txBox="1">
            <a:spLocks noChangeArrowheads="1"/>
          </p:cNvSpPr>
          <p:nvPr/>
        </p:nvSpPr>
        <p:spPr bwMode="auto">
          <a:xfrm>
            <a:off x="-973139" y="2565401"/>
            <a:ext cx="4249739" cy="369332"/>
          </a:xfrm>
          <a:prstGeom prst="rect">
            <a:avLst/>
          </a:prstGeom>
          <a:noFill/>
          <a:ln w="9525">
            <a:noFill/>
            <a:miter lim="800000"/>
            <a:headEnd/>
            <a:tailEnd/>
          </a:ln>
          <a:effectLst/>
        </p:spPr>
        <p:txBody>
          <a:bodyPr>
            <a:spAutoFit/>
          </a:bodyPr>
          <a:lstStyle/>
          <a:p>
            <a:pPr algn="l" rtl="0" fontAlgn="base">
              <a:spcBef>
                <a:spcPct val="50000"/>
              </a:spcBef>
              <a:spcAft>
                <a:spcPct val="0"/>
              </a:spcAft>
            </a:pPr>
            <a:endParaRPr lang="en-US" kern="1200">
              <a:solidFill>
                <a:srgbClr val="FFFFFF"/>
              </a:solidFill>
              <a:latin typeface="Tahoma" charset="0"/>
              <a:ea typeface="+mn-ea"/>
              <a:cs typeface="+mn-cs"/>
            </a:endParaRPr>
          </a:p>
        </p:txBody>
      </p:sp>
      <p:sp>
        <p:nvSpPr>
          <p:cNvPr id="69638" name="Text Box 6"/>
          <p:cNvSpPr txBox="1">
            <a:spLocks noChangeArrowheads="1"/>
          </p:cNvSpPr>
          <p:nvPr/>
        </p:nvSpPr>
        <p:spPr bwMode="auto">
          <a:xfrm>
            <a:off x="3132139" y="3068639"/>
            <a:ext cx="2319225"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 ALTERED THINKING</a:t>
            </a:r>
          </a:p>
        </p:txBody>
      </p:sp>
      <p:sp>
        <p:nvSpPr>
          <p:cNvPr id="69640" name="Text Box 8"/>
          <p:cNvSpPr txBox="1">
            <a:spLocks noChangeArrowheads="1"/>
          </p:cNvSpPr>
          <p:nvPr/>
        </p:nvSpPr>
        <p:spPr bwMode="auto">
          <a:xfrm>
            <a:off x="5076825" y="4005264"/>
            <a:ext cx="3444020"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PHYSICAL SYMPTOMS</a:t>
            </a:r>
          </a:p>
        </p:txBody>
      </p:sp>
      <p:sp>
        <p:nvSpPr>
          <p:cNvPr id="69641" name="Text Box 9"/>
          <p:cNvSpPr txBox="1">
            <a:spLocks noChangeArrowheads="1"/>
          </p:cNvSpPr>
          <p:nvPr/>
        </p:nvSpPr>
        <p:spPr bwMode="auto">
          <a:xfrm>
            <a:off x="3059113" y="5013325"/>
            <a:ext cx="2420406"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BEHAVIOUR</a:t>
            </a:r>
          </a:p>
        </p:txBody>
      </p:sp>
      <p:sp>
        <p:nvSpPr>
          <p:cNvPr id="69642" name="Text Box 10"/>
          <p:cNvSpPr txBox="1">
            <a:spLocks noChangeArrowheads="1"/>
          </p:cNvSpPr>
          <p:nvPr/>
        </p:nvSpPr>
        <p:spPr bwMode="auto">
          <a:xfrm>
            <a:off x="684213" y="3933825"/>
            <a:ext cx="2203808"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FEELINGS</a:t>
            </a:r>
          </a:p>
        </p:txBody>
      </p:sp>
      <p:sp>
        <p:nvSpPr>
          <p:cNvPr id="69643" name="Line 11"/>
          <p:cNvSpPr>
            <a:spLocks noChangeShapeType="1"/>
          </p:cNvSpPr>
          <p:nvPr/>
        </p:nvSpPr>
        <p:spPr bwMode="auto">
          <a:xfrm>
            <a:off x="4067175" y="2852738"/>
            <a:ext cx="0" cy="1444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4" name="Line 12"/>
          <p:cNvSpPr>
            <a:spLocks noChangeShapeType="1"/>
          </p:cNvSpPr>
          <p:nvPr/>
        </p:nvSpPr>
        <p:spPr bwMode="auto">
          <a:xfrm flipV="1">
            <a:off x="1763713" y="3284538"/>
            <a:ext cx="1223963" cy="5762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5" name="Line 13"/>
          <p:cNvSpPr>
            <a:spLocks noChangeShapeType="1"/>
          </p:cNvSpPr>
          <p:nvPr/>
        </p:nvSpPr>
        <p:spPr bwMode="auto">
          <a:xfrm>
            <a:off x="1908175" y="4437063"/>
            <a:ext cx="865188" cy="647700"/>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6" name="Line 14"/>
          <p:cNvSpPr>
            <a:spLocks noChangeShapeType="1"/>
          </p:cNvSpPr>
          <p:nvPr/>
        </p:nvSpPr>
        <p:spPr bwMode="auto">
          <a:xfrm>
            <a:off x="5508626" y="3284538"/>
            <a:ext cx="1439863" cy="5762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7" name="Line 15"/>
          <p:cNvSpPr>
            <a:spLocks noChangeShapeType="1"/>
          </p:cNvSpPr>
          <p:nvPr/>
        </p:nvSpPr>
        <p:spPr bwMode="auto">
          <a:xfrm flipH="1">
            <a:off x="5580063" y="4437063"/>
            <a:ext cx="1439863" cy="7921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8" name="Line 16"/>
          <p:cNvSpPr>
            <a:spLocks noChangeShapeType="1"/>
          </p:cNvSpPr>
          <p:nvPr/>
        </p:nvSpPr>
        <p:spPr bwMode="auto">
          <a:xfrm>
            <a:off x="4067175" y="3573464"/>
            <a:ext cx="0" cy="12239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69649" name="Line 17"/>
          <p:cNvSpPr>
            <a:spLocks noChangeShapeType="1"/>
          </p:cNvSpPr>
          <p:nvPr/>
        </p:nvSpPr>
        <p:spPr bwMode="auto">
          <a:xfrm>
            <a:off x="3059114" y="4076700"/>
            <a:ext cx="1944687" cy="0"/>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sz="4000"/>
              <a:t>Altered thinking in physical health problems</a:t>
            </a:r>
          </a:p>
        </p:txBody>
      </p:sp>
      <p:sp>
        <p:nvSpPr>
          <p:cNvPr id="70659" name="Rectangle 3"/>
          <p:cNvSpPr>
            <a:spLocks noGrp="1" noChangeArrowheads="1"/>
          </p:cNvSpPr>
          <p:nvPr>
            <p:ph idx="1"/>
          </p:nvPr>
        </p:nvSpPr>
        <p:spPr/>
        <p:txBody>
          <a:bodyPr/>
          <a:lstStyle/>
          <a:p>
            <a:r>
              <a:rPr lang="en-GB"/>
              <a:t>Our view of our illness</a:t>
            </a:r>
          </a:p>
          <a:p>
            <a:pPr lvl="1"/>
            <a:r>
              <a:rPr lang="en-GB"/>
              <a:t>Uncertainty about the causes of the illness, diagnosis, the future, the extent you can do to improve things</a:t>
            </a:r>
          </a:p>
          <a:p>
            <a:r>
              <a:rPr lang="en-GB"/>
              <a:t>Our view of doctors and others around us</a:t>
            </a:r>
          </a:p>
          <a:p>
            <a:pPr lvl="1"/>
            <a:r>
              <a:rPr lang="en-GB"/>
              <a:t>Hospitals let you down, no one understands me, I don’t deserve help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en-US"/>
          </a:p>
        </p:txBody>
      </p:sp>
      <p:sp>
        <p:nvSpPr>
          <p:cNvPr id="71683" name="Rectangle 3"/>
          <p:cNvSpPr>
            <a:spLocks noGrp="1" noChangeArrowheads="1"/>
          </p:cNvSpPr>
          <p:nvPr>
            <p:ph idx="1"/>
          </p:nvPr>
        </p:nvSpPr>
        <p:spPr/>
        <p:txBody>
          <a:bodyPr/>
          <a:lstStyle/>
          <a:p>
            <a:r>
              <a:rPr lang="en-GB"/>
              <a:t>Spot light of the mind (extent of focus on body)</a:t>
            </a:r>
          </a:p>
          <a:p>
            <a:r>
              <a:rPr lang="en-GB"/>
              <a:t>Paying attention to physical symptoms /bodily processes, alters how they feel</a:t>
            </a:r>
          </a:p>
          <a:p>
            <a:r>
              <a:rPr lang="en-GB"/>
              <a:t> Unhelpful thinking styles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t>Unhelpful thinking styles</a:t>
            </a:r>
          </a:p>
        </p:txBody>
      </p:sp>
      <p:sp>
        <p:nvSpPr>
          <p:cNvPr id="72707" name="Rectangle 3"/>
          <p:cNvSpPr>
            <a:spLocks noGrp="1" noChangeArrowheads="1"/>
          </p:cNvSpPr>
          <p:nvPr>
            <p:ph idx="1"/>
          </p:nvPr>
        </p:nvSpPr>
        <p:spPr/>
        <p:txBody>
          <a:bodyPr/>
          <a:lstStyle/>
          <a:p>
            <a:pPr>
              <a:lnSpc>
                <a:spcPct val="90000"/>
              </a:lnSpc>
            </a:pPr>
            <a:r>
              <a:rPr lang="en-GB"/>
              <a:t>Bias against self</a:t>
            </a:r>
          </a:p>
          <a:p>
            <a:pPr>
              <a:lnSpc>
                <a:spcPct val="90000"/>
              </a:lnSpc>
            </a:pPr>
            <a:r>
              <a:rPr lang="en-GB"/>
              <a:t>Negative mental filter</a:t>
            </a:r>
          </a:p>
          <a:p>
            <a:pPr>
              <a:lnSpc>
                <a:spcPct val="90000"/>
              </a:lnSpc>
            </a:pPr>
            <a:r>
              <a:rPr lang="en-GB"/>
              <a:t>Make negative predictions</a:t>
            </a:r>
          </a:p>
          <a:p>
            <a:pPr>
              <a:lnSpc>
                <a:spcPct val="90000"/>
              </a:lnSpc>
            </a:pPr>
            <a:r>
              <a:rPr lang="en-GB"/>
              <a:t>Catastrophic thinking</a:t>
            </a:r>
          </a:p>
          <a:p>
            <a:pPr>
              <a:lnSpc>
                <a:spcPct val="90000"/>
              </a:lnSpc>
            </a:pPr>
            <a:r>
              <a:rPr lang="en-GB"/>
              <a:t>Mind reading</a:t>
            </a:r>
          </a:p>
          <a:p>
            <a:pPr>
              <a:lnSpc>
                <a:spcPct val="90000"/>
              </a:lnSpc>
            </a:pPr>
            <a:r>
              <a:rPr lang="en-GB"/>
              <a:t>Bearing all responsibilities/taking blame</a:t>
            </a:r>
          </a:p>
          <a:p>
            <a:pPr>
              <a:lnSpc>
                <a:spcPct val="90000"/>
              </a:lnSpc>
            </a:pPr>
            <a:r>
              <a:rPr lang="en-GB"/>
              <a:t>Unhelpfully high standards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Altered behaviour</a:t>
            </a:r>
          </a:p>
        </p:txBody>
      </p:sp>
      <p:sp>
        <p:nvSpPr>
          <p:cNvPr id="73731" name="Rectangle 3"/>
          <p:cNvSpPr>
            <a:spLocks noGrp="1" noChangeArrowheads="1"/>
          </p:cNvSpPr>
          <p:nvPr>
            <p:ph idx="1"/>
          </p:nvPr>
        </p:nvSpPr>
        <p:spPr/>
        <p:txBody>
          <a:bodyPr/>
          <a:lstStyle/>
          <a:p>
            <a:r>
              <a:rPr lang="en-GB"/>
              <a:t>Reduced Activity</a:t>
            </a:r>
          </a:p>
          <a:p>
            <a:r>
              <a:rPr lang="en-GB"/>
              <a:t>Avoidance</a:t>
            </a:r>
          </a:p>
          <a:p>
            <a:r>
              <a:rPr lang="en-GB"/>
              <a:t>Unhelpful behaviours</a:t>
            </a:r>
          </a:p>
          <a:p>
            <a:pPr lvl="1"/>
            <a:r>
              <a:rPr lang="en-GB"/>
              <a:t>Excessive awareness/checking for illness</a:t>
            </a:r>
          </a:p>
          <a:p>
            <a:pPr lvl="1"/>
            <a:r>
              <a:rPr lang="en-GB"/>
              <a:t>Reassurance seeking</a:t>
            </a:r>
          </a:p>
          <a:p>
            <a:pPr lvl="1"/>
            <a:r>
              <a:rPr lang="en-GB"/>
              <a:t>Self medication</a:t>
            </a:r>
          </a:p>
          <a:p>
            <a:pPr lvl="1"/>
            <a:r>
              <a:rPr lang="en-GB"/>
              <a:t>Using alcohol/drugs</a:t>
            </a:r>
          </a:p>
          <a:p>
            <a:pPr lvl="1">
              <a:buFontTx/>
              <a:buNone/>
            </a:pP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John’s Story (58)</a:t>
            </a:r>
          </a:p>
        </p:txBody>
      </p:sp>
      <p:sp>
        <p:nvSpPr>
          <p:cNvPr id="74755" name="Rectangle 3"/>
          <p:cNvSpPr>
            <a:spLocks noGrp="1" noChangeArrowheads="1"/>
          </p:cNvSpPr>
          <p:nvPr>
            <p:ph idx="1"/>
          </p:nvPr>
        </p:nvSpPr>
        <p:spPr/>
        <p:txBody>
          <a:bodyPr/>
          <a:lstStyle/>
          <a:p>
            <a:pPr marL="469900" indent="-469900">
              <a:buFontTx/>
              <a:buNone/>
            </a:pPr>
            <a:r>
              <a:rPr lang="en-GB"/>
              <a:t>	John had has a MI  8 months ago. No previous medical problems. He was in CCU for 2 weeks and had to be resuscitated 2x.He is married, 2 adult children. He has been off work since , he is a porter at the hospital. His work wants him to come back, his salary is halved ad they are under financial stress.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a:t>John</a:t>
            </a:r>
          </a:p>
        </p:txBody>
      </p:sp>
      <p:sp>
        <p:nvSpPr>
          <p:cNvPr id="75779" name="Rectangle 3"/>
          <p:cNvSpPr>
            <a:spLocks noGrp="1" noChangeArrowheads="1"/>
          </p:cNvSpPr>
          <p:nvPr>
            <p:ph idx="1"/>
          </p:nvPr>
        </p:nvSpPr>
        <p:spPr/>
        <p:txBody>
          <a:bodyPr/>
          <a:lstStyle/>
          <a:p>
            <a:pPr marL="469900" indent="-469900">
              <a:lnSpc>
                <a:spcPct val="90000"/>
              </a:lnSpc>
              <a:buFontTx/>
              <a:buNone/>
            </a:pPr>
            <a:r>
              <a:rPr lang="en-GB"/>
              <a:t>	John is worried about dying. He has been up to the A&amp;E x10 in the last 3 months and has made numerous visits to the GP. Fortunately no abnormalities are found every time. His relationship is under stress. John is so worried that exercise might cause another heart attack that he has started to avoid making love to his wife.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609600"/>
            <a:ext cx="7772400" cy="838200"/>
          </a:xfrm>
        </p:spPr>
        <p:txBody>
          <a:bodyPr/>
          <a:lstStyle/>
          <a:p>
            <a:r>
              <a:rPr lang="en-GB" sz="3800"/>
              <a:t>Five area’s approach</a:t>
            </a:r>
          </a:p>
        </p:txBody>
      </p:sp>
      <p:sp>
        <p:nvSpPr>
          <p:cNvPr id="76807" name="Rectangle 7"/>
          <p:cNvSpPr txBox="1">
            <a:spLocks noGrp="1" noChangeArrowheads="1"/>
          </p:cNvSpPr>
          <p:nvPr>
            <p:ph idx="1"/>
          </p:nvPr>
        </p:nvSpPr>
        <p:spPr>
          <a:xfrm>
            <a:off x="250826" y="1557339"/>
            <a:ext cx="8540751" cy="4498975"/>
          </a:xfrm>
          <a:ln>
            <a:solidFill>
              <a:srgbClr val="000000"/>
            </a:solidFill>
          </a:ln>
        </p:spPr>
        <p:txBody>
          <a:bodyPr/>
          <a:lstStyle/>
          <a:p>
            <a:pPr marL="0" indent="0">
              <a:spcBef>
                <a:spcPct val="0"/>
              </a:spcBef>
              <a:buFontTx/>
              <a:buNone/>
            </a:pPr>
            <a:endParaRPr lang="en-US"/>
          </a:p>
        </p:txBody>
      </p:sp>
      <p:sp>
        <p:nvSpPr>
          <p:cNvPr id="76803" name="Text Box 3"/>
          <p:cNvSpPr txBox="1">
            <a:spLocks noChangeArrowheads="1"/>
          </p:cNvSpPr>
          <p:nvPr/>
        </p:nvSpPr>
        <p:spPr bwMode="auto">
          <a:xfrm>
            <a:off x="3255963" y="1860551"/>
            <a:ext cx="1892300" cy="369332"/>
          </a:xfrm>
          <a:prstGeom prst="rect">
            <a:avLst/>
          </a:prstGeom>
          <a:noFill/>
          <a:ln w="9525">
            <a:noFill/>
            <a:miter lim="800000"/>
            <a:headEnd/>
            <a:tailEnd/>
          </a:ln>
          <a:effectLst/>
        </p:spPr>
        <p:txBody>
          <a:bodyPr>
            <a:spAutoFit/>
          </a:bodyPr>
          <a:lstStyle/>
          <a:p>
            <a:pPr algn="l" rtl="0" fontAlgn="base">
              <a:spcBef>
                <a:spcPct val="0"/>
              </a:spcBef>
              <a:spcAft>
                <a:spcPct val="0"/>
              </a:spcAft>
            </a:pPr>
            <a:endParaRPr lang="en-US" kern="1200">
              <a:solidFill>
                <a:srgbClr val="FFFFFF"/>
              </a:solidFill>
              <a:latin typeface="Tahoma" charset="0"/>
              <a:ea typeface="+mn-ea"/>
              <a:cs typeface="+mn-cs"/>
            </a:endParaRPr>
          </a:p>
        </p:txBody>
      </p:sp>
      <p:sp>
        <p:nvSpPr>
          <p:cNvPr id="76804" name="Text Box 4"/>
          <p:cNvSpPr txBox="1">
            <a:spLocks noChangeArrowheads="1"/>
          </p:cNvSpPr>
          <p:nvPr/>
        </p:nvSpPr>
        <p:spPr bwMode="auto">
          <a:xfrm>
            <a:off x="2392363" y="2147890"/>
            <a:ext cx="3719673" cy="646331"/>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LIFE SITUATION / RELATIONSHIP </a:t>
            </a:r>
          </a:p>
          <a:p>
            <a:pPr algn="l" rtl="0" fontAlgn="base">
              <a:spcBef>
                <a:spcPct val="0"/>
              </a:spcBef>
              <a:spcAft>
                <a:spcPct val="0"/>
              </a:spcAft>
            </a:pPr>
            <a:r>
              <a:rPr lang="en-GB" kern="1200">
                <a:solidFill>
                  <a:srgbClr val="FFFFFF"/>
                </a:solidFill>
                <a:latin typeface="Tahoma" charset="0"/>
                <a:ea typeface="+mn-ea"/>
                <a:cs typeface="+mn-cs"/>
              </a:rPr>
              <a:t> OR PRACTICAL PROBLEMS</a:t>
            </a:r>
          </a:p>
        </p:txBody>
      </p:sp>
      <p:sp>
        <p:nvSpPr>
          <p:cNvPr id="76805" name="Text Box 5"/>
          <p:cNvSpPr txBox="1">
            <a:spLocks noChangeArrowheads="1"/>
          </p:cNvSpPr>
          <p:nvPr/>
        </p:nvSpPr>
        <p:spPr bwMode="auto">
          <a:xfrm>
            <a:off x="-973139" y="2565401"/>
            <a:ext cx="4249739" cy="369332"/>
          </a:xfrm>
          <a:prstGeom prst="rect">
            <a:avLst/>
          </a:prstGeom>
          <a:noFill/>
          <a:ln w="9525">
            <a:noFill/>
            <a:miter lim="800000"/>
            <a:headEnd/>
            <a:tailEnd/>
          </a:ln>
          <a:effectLst/>
        </p:spPr>
        <p:txBody>
          <a:bodyPr>
            <a:spAutoFit/>
          </a:bodyPr>
          <a:lstStyle/>
          <a:p>
            <a:pPr algn="l" rtl="0" fontAlgn="base">
              <a:spcBef>
                <a:spcPct val="50000"/>
              </a:spcBef>
              <a:spcAft>
                <a:spcPct val="0"/>
              </a:spcAft>
            </a:pPr>
            <a:endParaRPr lang="en-US" kern="1200">
              <a:solidFill>
                <a:srgbClr val="FFFFFF"/>
              </a:solidFill>
              <a:latin typeface="Tahoma" charset="0"/>
              <a:ea typeface="+mn-ea"/>
              <a:cs typeface="+mn-cs"/>
            </a:endParaRPr>
          </a:p>
        </p:txBody>
      </p:sp>
      <p:sp>
        <p:nvSpPr>
          <p:cNvPr id="76806" name="Text Box 6"/>
          <p:cNvSpPr txBox="1">
            <a:spLocks noChangeArrowheads="1"/>
          </p:cNvSpPr>
          <p:nvPr/>
        </p:nvSpPr>
        <p:spPr bwMode="auto">
          <a:xfrm>
            <a:off x="3132139" y="3068639"/>
            <a:ext cx="2319225"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 ALTERED THINKING</a:t>
            </a:r>
          </a:p>
        </p:txBody>
      </p:sp>
      <p:sp>
        <p:nvSpPr>
          <p:cNvPr id="76808" name="Text Box 8"/>
          <p:cNvSpPr txBox="1">
            <a:spLocks noChangeArrowheads="1"/>
          </p:cNvSpPr>
          <p:nvPr/>
        </p:nvSpPr>
        <p:spPr bwMode="auto">
          <a:xfrm>
            <a:off x="5076825" y="4005264"/>
            <a:ext cx="3444020"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PHYSICAL SYMPTOMS</a:t>
            </a:r>
          </a:p>
        </p:txBody>
      </p:sp>
      <p:sp>
        <p:nvSpPr>
          <p:cNvPr id="76809" name="Text Box 9"/>
          <p:cNvSpPr txBox="1">
            <a:spLocks noChangeArrowheads="1"/>
          </p:cNvSpPr>
          <p:nvPr/>
        </p:nvSpPr>
        <p:spPr bwMode="auto">
          <a:xfrm>
            <a:off x="3059113" y="5013325"/>
            <a:ext cx="2420406"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BEHAVIOUR</a:t>
            </a:r>
          </a:p>
        </p:txBody>
      </p:sp>
      <p:sp>
        <p:nvSpPr>
          <p:cNvPr id="76810" name="Text Box 10"/>
          <p:cNvSpPr txBox="1">
            <a:spLocks noChangeArrowheads="1"/>
          </p:cNvSpPr>
          <p:nvPr/>
        </p:nvSpPr>
        <p:spPr bwMode="auto">
          <a:xfrm>
            <a:off x="684213" y="3933825"/>
            <a:ext cx="2203808" cy="369332"/>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ALTERED FEELINGS</a:t>
            </a:r>
          </a:p>
        </p:txBody>
      </p:sp>
      <p:sp>
        <p:nvSpPr>
          <p:cNvPr id="76811" name="Line 11"/>
          <p:cNvSpPr>
            <a:spLocks noChangeShapeType="1"/>
          </p:cNvSpPr>
          <p:nvPr/>
        </p:nvSpPr>
        <p:spPr bwMode="auto">
          <a:xfrm>
            <a:off x="4067175" y="2852738"/>
            <a:ext cx="0" cy="1444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2" name="Line 12"/>
          <p:cNvSpPr>
            <a:spLocks noChangeShapeType="1"/>
          </p:cNvSpPr>
          <p:nvPr/>
        </p:nvSpPr>
        <p:spPr bwMode="auto">
          <a:xfrm flipV="1">
            <a:off x="1763713" y="3284538"/>
            <a:ext cx="1223963" cy="5762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3" name="Line 13"/>
          <p:cNvSpPr>
            <a:spLocks noChangeShapeType="1"/>
          </p:cNvSpPr>
          <p:nvPr/>
        </p:nvSpPr>
        <p:spPr bwMode="auto">
          <a:xfrm>
            <a:off x="1908175" y="4437063"/>
            <a:ext cx="865188" cy="647700"/>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4" name="Line 14"/>
          <p:cNvSpPr>
            <a:spLocks noChangeShapeType="1"/>
          </p:cNvSpPr>
          <p:nvPr/>
        </p:nvSpPr>
        <p:spPr bwMode="auto">
          <a:xfrm>
            <a:off x="5508626" y="3284538"/>
            <a:ext cx="1439863" cy="5762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5" name="Line 15"/>
          <p:cNvSpPr>
            <a:spLocks noChangeShapeType="1"/>
          </p:cNvSpPr>
          <p:nvPr/>
        </p:nvSpPr>
        <p:spPr bwMode="auto">
          <a:xfrm flipH="1">
            <a:off x="5580063" y="4437063"/>
            <a:ext cx="1439863" cy="7921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6" name="Line 16"/>
          <p:cNvSpPr>
            <a:spLocks noChangeShapeType="1"/>
          </p:cNvSpPr>
          <p:nvPr/>
        </p:nvSpPr>
        <p:spPr bwMode="auto">
          <a:xfrm>
            <a:off x="4067175" y="3573464"/>
            <a:ext cx="0" cy="1223962"/>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6817" name="Line 17"/>
          <p:cNvSpPr>
            <a:spLocks noChangeShapeType="1"/>
          </p:cNvSpPr>
          <p:nvPr/>
        </p:nvSpPr>
        <p:spPr bwMode="auto">
          <a:xfrm>
            <a:off x="3059114" y="4076700"/>
            <a:ext cx="1944687" cy="0"/>
          </a:xfrm>
          <a:prstGeom prst="line">
            <a:avLst/>
          </a:prstGeom>
          <a:noFill/>
          <a:ln w="9525">
            <a:solidFill>
              <a:schemeClr val="tx1"/>
            </a:solidFill>
            <a:round/>
            <a:headEnd/>
            <a:tailEnd type="triangle" w="med" len="me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The Social Role of the Doctor</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defining illness</a:t>
            </a:r>
          </a:p>
          <a:p>
            <a:r>
              <a:rPr lang="en-GB" dirty="0" smtClean="0"/>
              <a:t>legitimizing illness</a:t>
            </a:r>
          </a:p>
          <a:p>
            <a:r>
              <a:rPr lang="en-GB" dirty="0" smtClean="0"/>
              <a:t>imposing an illness diagnosis if necessary</a:t>
            </a:r>
          </a:p>
          <a:p>
            <a:r>
              <a:rPr lang="en-GB" dirty="0" smtClean="0"/>
              <a:t>offering appropriate help</a:t>
            </a:r>
          </a:p>
          <a:p>
            <a:r>
              <a:rPr lang="en-GB" dirty="0" smtClean="0"/>
              <a:t>doctors therefore control access to the sick role</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609601"/>
            <a:ext cx="7772400" cy="104775"/>
          </a:xfrm>
        </p:spPr>
        <p:txBody>
          <a:bodyPr/>
          <a:lstStyle/>
          <a:p>
            <a:endParaRPr lang="en-US" sz="4000"/>
          </a:p>
        </p:txBody>
      </p:sp>
      <p:sp>
        <p:nvSpPr>
          <p:cNvPr id="77827" name="Rectangle 3"/>
          <p:cNvSpPr>
            <a:spLocks noGrp="1" noChangeArrowheads="1"/>
          </p:cNvSpPr>
          <p:nvPr>
            <p:ph idx="1"/>
          </p:nvPr>
        </p:nvSpPr>
        <p:spPr>
          <a:xfrm>
            <a:off x="323850" y="333375"/>
            <a:ext cx="8540751" cy="5765800"/>
          </a:xfrm>
        </p:spPr>
        <p:txBody>
          <a:bodyPr/>
          <a:lstStyle/>
          <a:p>
            <a:endParaRPr lang="en-US" dirty="0"/>
          </a:p>
        </p:txBody>
      </p:sp>
      <p:sp>
        <p:nvSpPr>
          <p:cNvPr id="77828" name="Text Box 4"/>
          <p:cNvSpPr txBox="1">
            <a:spLocks noChangeArrowheads="1"/>
          </p:cNvSpPr>
          <p:nvPr/>
        </p:nvSpPr>
        <p:spPr bwMode="auto">
          <a:xfrm>
            <a:off x="2051051" y="765175"/>
            <a:ext cx="5095875" cy="1200329"/>
          </a:xfrm>
          <a:prstGeom prst="rect">
            <a:avLst/>
          </a:prstGeom>
          <a:noFill/>
          <a:ln w="9525">
            <a:solidFill>
              <a:srgbClr val="000000"/>
            </a:solidFill>
            <a:miter lim="800000"/>
            <a:headEnd/>
            <a:tailEnd/>
          </a:ln>
          <a:effectLst/>
        </p:spPr>
        <p:txBody>
          <a:bodyPr>
            <a:spAutoFit/>
          </a:bodyPr>
          <a:lstStyle/>
          <a:p>
            <a:pPr algn="l" rtl="0" fontAlgn="base">
              <a:spcBef>
                <a:spcPct val="0"/>
              </a:spcBef>
              <a:spcAft>
                <a:spcPct val="0"/>
              </a:spcAft>
            </a:pPr>
            <a:r>
              <a:rPr lang="en-GB" kern="1200">
                <a:solidFill>
                  <a:srgbClr val="FFFFFF"/>
                </a:solidFill>
                <a:latin typeface="Tahoma" charset="0"/>
                <a:ea typeface="+mn-ea"/>
                <a:cs typeface="+mn-cs"/>
              </a:rPr>
              <a:t>Problems developing with my wife, who feels </a:t>
            </a:r>
          </a:p>
          <a:p>
            <a:pPr algn="l" rtl="0" fontAlgn="base">
              <a:spcBef>
                <a:spcPct val="0"/>
              </a:spcBef>
              <a:spcAft>
                <a:spcPct val="0"/>
              </a:spcAft>
            </a:pPr>
            <a:r>
              <a:rPr lang="en-GB" kern="1200">
                <a:solidFill>
                  <a:srgbClr val="FFFFFF"/>
                </a:solidFill>
                <a:latin typeface="Tahoma" charset="0"/>
                <a:ea typeface="+mn-ea"/>
                <a:cs typeface="+mn-cs"/>
              </a:rPr>
              <a:t>unattractive as we have stopped making love.</a:t>
            </a:r>
          </a:p>
          <a:p>
            <a:pPr algn="l" rtl="0" fontAlgn="base">
              <a:spcBef>
                <a:spcPct val="0"/>
              </a:spcBef>
              <a:spcAft>
                <a:spcPct val="0"/>
              </a:spcAft>
            </a:pPr>
            <a:r>
              <a:rPr lang="en-GB" kern="1200">
                <a:solidFill>
                  <a:srgbClr val="FFFFFF"/>
                </a:solidFill>
                <a:latin typeface="Tahoma" charset="0"/>
                <a:ea typeface="+mn-ea"/>
                <a:cs typeface="+mn-cs"/>
              </a:rPr>
              <a:t>Employers are pressuring me to return. Reduced pay leading to financial problems.</a:t>
            </a:r>
          </a:p>
        </p:txBody>
      </p:sp>
      <p:sp>
        <p:nvSpPr>
          <p:cNvPr id="77829" name="Text Box 5"/>
          <p:cNvSpPr txBox="1">
            <a:spLocks noChangeArrowheads="1"/>
          </p:cNvSpPr>
          <p:nvPr/>
        </p:nvSpPr>
        <p:spPr bwMode="auto">
          <a:xfrm>
            <a:off x="2051051" y="2133600"/>
            <a:ext cx="5400675" cy="1200329"/>
          </a:xfrm>
          <a:prstGeom prst="rect">
            <a:avLst/>
          </a:prstGeom>
          <a:noFill/>
          <a:ln w="9525">
            <a:solidFill>
              <a:srgbClr val="000000"/>
            </a:solidFill>
            <a:miter lim="800000"/>
            <a:headEnd/>
            <a:tailEnd/>
          </a:ln>
          <a:effectLst/>
        </p:spPr>
        <p:txBody>
          <a:bodyPr>
            <a:spAutoFit/>
          </a:bodyPr>
          <a:lstStyle/>
          <a:p>
            <a:pPr algn="l" rtl="0" fontAlgn="base">
              <a:spcBef>
                <a:spcPct val="0"/>
              </a:spcBef>
              <a:spcAft>
                <a:spcPct val="0"/>
              </a:spcAft>
            </a:pPr>
            <a:r>
              <a:rPr lang="en-GB" kern="1200">
                <a:solidFill>
                  <a:srgbClr val="FFFFFF"/>
                </a:solidFill>
                <a:latin typeface="Tahoma" charset="0"/>
                <a:ea typeface="+mn-ea"/>
                <a:cs typeface="+mn-cs"/>
              </a:rPr>
              <a:t>I have serious heart disease,  I must not do</a:t>
            </a:r>
          </a:p>
          <a:p>
            <a:pPr algn="l" rtl="0" fontAlgn="base">
              <a:spcBef>
                <a:spcPct val="0"/>
              </a:spcBef>
              <a:spcAft>
                <a:spcPct val="0"/>
              </a:spcAft>
            </a:pPr>
            <a:r>
              <a:rPr lang="en-GB" kern="1200">
                <a:solidFill>
                  <a:srgbClr val="FFFFFF"/>
                </a:solidFill>
                <a:latin typeface="Tahoma" charset="0"/>
                <a:ea typeface="+mn-ea"/>
                <a:cs typeface="+mn-cs"/>
              </a:rPr>
              <a:t>anything that will worsen it. I must get treatment</a:t>
            </a:r>
          </a:p>
          <a:p>
            <a:pPr algn="l" rtl="0" fontAlgn="base">
              <a:spcBef>
                <a:spcPct val="0"/>
              </a:spcBef>
              <a:spcAft>
                <a:spcPct val="0"/>
              </a:spcAft>
            </a:pPr>
            <a:r>
              <a:rPr lang="en-GB" kern="1200">
                <a:solidFill>
                  <a:srgbClr val="FFFFFF"/>
                </a:solidFill>
                <a:latin typeface="Tahoma" charset="0"/>
                <a:ea typeface="+mn-ea"/>
                <a:cs typeface="+mn-cs"/>
              </a:rPr>
              <a:t> to avoid dying. Preoccupied with illness. I may be </a:t>
            </a:r>
          </a:p>
          <a:p>
            <a:pPr algn="l" rtl="0" fontAlgn="base">
              <a:spcBef>
                <a:spcPct val="0"/>
              </a:spcBef>
              <a:spcAft>
                <a:spcPct val="0"/>
              </a:spcAft>
            </a:pPr>
            <a:r>
              <a:rPr lang="en-GB" kern="1200">
                <a:solidFill>
                  <a:srgbClr val="FFFFFF"/>
                </a:solidFill>
                <a:latin typeface="Tahoma" charset="0"/>
                <a:ea typeface="+mn-ea"/>
                <a:cs typeface="+mn-cs"/>
              </a:rPr>
              <a:t>misinterpreting chest tension as evidence of illness </a:t>
            </a:r>
          </a:p>
        </p:txBody>
      </p:sp>
      <p:sp>
        <p:nvSpPr>
          <p:cNvPr id="77830" name="Text Box 6"/>
          <p:cNvSpPr txBox="1">
            <a:spLocks noChangeArrowheads="1"/>
          </p:cNvSpPr>
          <p:nvPr/>
        </p:nvSpPr>
        <p:spPr bwMode="auto">
          <a:xfrm>
            <a:off x="5292725" y="3660776"/>
            <a:ext cx="3240088" cy="923330"/>
          </a:xfrm>
          <a:prstGeom prst="rect">
            <a:avLst/>
          </a:prstGeom>
          <a:noFill/>
          <a:ln w="9525">
            <a:solidFill>
              <a:srgbClr val="000000"/>
            </a:solidFill>
            <a:miter lim="800000"/>
            <a:headEnd/>
            <a:tailEnd/>
          </a:ln>
          <a:effectLst/>
        </p:spPr>
        <p:txBody>
          <a:bodyPr>
            <a:spAutoFit/>
          </a:bodyPr>
          <a:lstStyle/>
          <a:p>
            <a:pPr algn="l" rtl="0" fontAlgn="base">
              <a:spcBef>
                <a:spcPct val="0"/>
              </a:spcBef>
              <a:spcAft>
                <a:spcPct val="0"/>
              </a:spcAft>
            </a:pPr>
            <a:r>
              <a:rPr lang="en-GB" kern="1200">
                <a:solidFill>
                  <a:srgbClr val="FFFFFF"/>
                </a:solidFill>
                <a:latin typeface="Tahoma" charset="0"/>
                <a:ea typeface="+mn-ea"/>
                <a:cs typeface="+mn-cs"/>
              </a:rPr>
              <a:t>Previous heart attack. Now I</a:t>
            </a:r>
          </a:p>
          <a:p>
            <a:pPr algn="l" rtl="0" fontAlgn="base">
              <a:spcBef>
                <a:spcPct val="0"/>
              </a:spcBef>
              <a:spcAft>
                <a:spcPct val="0"/>
              </a:spcAft>
            </a:pPr>
            <a:r>
              <a:rPr lang="en-GB" kern="1200">
                <a:solidFill>
                  <a:srgbClr val="FFFFFF"/>
                </a:solidFill>
                <a:latin typeface="Tahoma" charset="0"/>
                <a:ea typeface="+mn-ea"/>
                <a:cs typeface="+mn-cs"/>
              </a:rPr>
              <a:t>Notice chest pain at times when I am tense </a:t>
            </a:r>
          </a:p>
        </p:txBody>
      </p:sp>
      <p:sp>
        <p:nvSpPr>
          <p:cNvPr id="77831" name="Text Box 7"/>
          <p:cNvSpPr txBox="1">
            <a:spLocks noChangeArrowheads="1"/>
          </p:cNvSpPr>
          <p:nvPr/>
        </p:nvSpPr>
        <p:spPr bwMode="auto">
          <a:xfrm>
            <a:off x="1979614" y="4941888"/>
            <a:ext cx="4701543" cy="923330"/>
          </a:xfrm>
          <a:prstGeom prst="rect">
            <a:avLst/>
          </a:prstGeom>
          <a:noFill/>
          <a:ln w="9525">
            <a:solidFill>
              <a:srgbClr val="000000"/>
            </a:solidFill>
            <a:miter lim="800000"/>
            <a:headEnd/>
            <a:tailEnd/>
          </a:ln>
          <a:effectLst/>
        </p:spPr>
        <p:txBody>
          <a:bodyPr wrap="none">
            <a:spAutoFit/>
          </a:bodyPr>
          <a:lstStyle/>
          <a:p>
            <a:pPr algn="l" rtl="0" fontAlgn="base">
              <a:spcBef>
                <a:spcPct val="0"/>
              </a:spcBef>
              <a:spcAft>
                <a:spcPct val="0"/>
              </a:spcAft>
            </a:pPr>
            <a:r>
              <a:rPr lang="en-GB" kern="1200">
                <a:solidFill>
                  <a:srgbClr val="FFFFFF"/>
                </a:solidFill>
                <a:latin typeface="Tahoma" charset="0"/>
                <a:ea typeface="+mn-ea"/>
                <a:cs typeface="+mn-cs"/>
              </a:rPr>
              <a:t>Going to see my doctor again and again</a:t>
            </a:r>
          </a:p>
          <a:p>
            <a:pPr algn="l" rtl="0" fontAlgn="base">
              <a:spcBef>
                <a:spcPct val="0"/>
              </a:spcBef>
              <a:spcAft>
                <a:spcPct val="0"/>
              </a:spcAft>
            </a:pPr>
            <a:r>
              <a:rPr lang="en-GB" kern="1200">
                <a:solidFill>
                  <a:srgbClr val="FFFFFF"/>
                </a:solidFill>
                <a:latin typeface="Tahoma" charset="0"/>
                <a:ea typeface="+mn-ea"/>
                <a:cs typeface="+mn-cs"/>
              </a:rPr>
              <a:t> in spite of “all clear” test. Avoiding sex and </a:t>
            </a:r>
          </a:p>
          <a:p>
            <a:pPr algn="l" rtl="0" fontAlgn="base">
              <a:spcBef>
                <a:spcPct val="0"/>
              </a:spcBef>
              <a:spcAft>
                <a:spcPct val="0"/>
              </a:spcAft>
            </a:pPr>
            <a:r>
              <a:rPr lang="en-GB" kern="1200">
                <a:solidFill>
                  <a:srgbClr val="FFFFFF"/>
                </a:solidFill>
                <a:latin typeface="Tahoma" charset="0"/>
                <a:ea typeface="+mn-ea"/>
                <a:cs typeface="+mn-cs"/>
              </a:rPr>
              <a:t>Exercise. Repeatedly take my pulse </a:t>
            </a:r>
          </a:p>
        </p:txBody>
      </p:sp>
      <p:sp>
        <p:nvSpPr>
          <p:cNvPr id="77832" name="Text Box 8"/>
          <p:cNvSpPr txBox="1">
            <a:spLocks noChangeArrowheads="1"/>
          </p:cNvSpPr>
          <p:nvPr/>
        </p:nvSpPr>
        <p:spPr bwMode="auto">
          <a:xfrm>
            <a:off x="1187451" y="3716338"/>
            <a:ext cx="1871663" cy="646331"/>
          </a:xfrm>
          <a:prstGeom prst="rect">
            <a:avLst/>
          </a:prstGeom>
          <a:noFill/>
          <a:ln w="9525">
            <a:solidFill>
              <a:srgbClr val="000000"/>
            </a:solidFill>
            <a:miter lim="800000"/>
            <a:headEnd/>
            <a:tailEnd/>
          </a:ln>
          <a:effectLst/>
        </p:spPr>
        <p:txBody>
          <a:bodyPr>
            <a:spAutoFit/>
          </a:bodyPr>
          <a:lstStyle/>
          <a:p>
            <a:pPr algn="ctr" rtl="0" fontAlgn="base">
              <a:spcBef>
                <a:spcPct val="0"/>
              </a:spcBef>
              <a:spcAft>
                <a:spcPct val="0"/>
              </a:spcAft>
            </a:pPr>
            <a:r>
              <a:rPr lang="en-GB" kern="1200">
                <a:solidFill>
                  <a:srgbClr val="FFFFFF"/>
                </a:solidFill>
                <a:latin typeface="Tahoma" charset="0"/>
                <a:ea typeface="+mn-ea"/>
                <a:cs typeface="+mn-cs"/>
              </a:rPr>
              <a:t>I feel anxious</a:t>
            </a:r>
          </a:p>
          <a:p>
            <a:pPr algn="l" rtl="0" fontAlgn="base">
              <a:spcBef>
                <a:spcPct val="0"/>
              </a:spcBef>
              <a:spcAft>
                <a:spcPct val="0"/>
              </a:spcAft>
            </a:pPr>
            <a:endParaRPr lang="en-GB" kern="1200">
              <a:solidFill>
                <a:srgbClr val="FFFFFF"/>
              </a:solidFill>
              <a:latin typeface="Tahoma" charset="0"/>
              <a:ea typeface="+mn-ea"/>
              <a:cs typeface="+mn-cs"/>
            </a:endParaRPr>
          </a:p>
        </p:txBody>
      </p:sp>
      <p:sp>
        <p:nvSpPr>
          <p:cNvPr id="77833" name="Line 9"/>
          <p:cNvSpPr>
            <a:spLocks noChangeShapeType="1"/>
          </p:cNvSpPr>
          <p:nvPr/>
        </p:nvSpPr>
        <p:spPr bwMode="auto">
          <a:xfrm>
            <a:off x="4427539" y="1989138"/>
            <a:ext cx="0" cy="144462"/>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4" name="Line 10"/>
          <p:cNvSpPr>
            <a:spLocks noChangeShapeType="1"/>
          </p:cNvSpPr>
          <p:nvPr/>
        </p:nvSpPr>
        <p:spPr bwMode="auto">
          <a:xfrm flipH="1">
            <a:off x="1908177" y="3357563"/>
            <a:ext cx="1008063" cy="287337"/>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5" name="Line 11"/>
          <p:cNvSpPr>
            <a:spLocks noChangeShapeType="1"/>
          </p:cNvSpPr>
          <p:nvPr/>
        </p:nvSpPr>
        <p:spPr bwMode="auto">
          <a:xfrm>
            <a:off x="5795964" y="3357563"/>
            <a:ext cx="1152525" cy="287337"/>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6" name="Line 12"/>
          <p:cNvSpPr>
            <a:spLocks noChangeShapeType="1"/>
          </p:cNvSpPr>
          <p:nvPr/>
        </p:nvSpPr>
        <p:spPr bwMode="auto">
          <a:xfrm>
            <a:off x="1979614" y="4365625"/>
            <a:ext cx="1152525" cy="503238"/>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7" name="Line 13"/>
          <p:cNvSpPr>
            <a:spLocks noChangeShapeType="1"/>
          </p:cNvSpPr>
          <p:nvPr/>
        </p:nvSpPr>
        <p:spPr bwMode="auto">
          <a:xfrm flipH="1">
            <a:off x="5940426" y="4652964"/>
            <a:ext cx="1584325" cy="288925"/>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8" name="Line 14"/>
          <p:cNvSpPr>
            <a:spLocks noChangeShapeType="1"/>
          </p:cNvSpPr>
          <p:nvPr/>
        </p:nvSpPr>
        <p:spPr bwMode="auto">
          <a:xfrm>
            <a:off x="4284663" y="3357564"/>
            <a:ext cx="0" cy="1584325"/>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
        <p:nvSpPr>
          <p:cNvPr id="77839" name="Line 15"/>
          <p:cNvSpPr>
            <a:spLocks noChangeShapeType="1"/>
          </p:cNvSpPr>
          <p:nvPr/>
        </p:nvSpPr>
        <p:spPr bwMode="auto">
          <a:xfrm>
            <a:off x="3059113" y="4076700"/>
            <a:ext cx="2305051" cy="0"/>
          </a:xfrm>
          <a:prstGeom prst="line">
            <a:avLst/>
          </a:prstGeom>
          <a:noFill/>
          <a:ln w="9525">
            <a:solidFill>
              <a:schemeClr val="tx1"/>
            </a:solidFill>
            <a:round/>
            <a:headEnd/>
            <a:tailEnd/>
          </a:ln>
          <a:effectLst/>
        </p:spPr>
        <p:txBody>
          <a:bodyPr/>
          <a:lstStyle/>
          <a:p>
            <a:pPr algn="l" rtl="0" fontAlgn="base">
              <a:spcBef>
                <a:spcPct val="0"/>
              </a:spcBef>
              <a:spcAft>
                <a:spcPct val="0"/>
              </a:spcAft>
            </a:pPr>
            <a:endParaRPr lang="en-GB" sz="3600" kern="1200">
              <a:solidFill>
                <a:srgbClr val="FFFFFF"/>
              </a:solidFill>
              <a:latin typeface="Times New Roman" charset="0"/>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Altered behaviour</a:t>
            </a:r>
          </a:p>
        </p:txBody>
      </p:sp>
      <p:sp>
        <p:nvSpPr>
          <p:cNvPr id="73731" name="Rectangle 3"/>
          <p:cNvSpPr>
            <a:spLocks noGrp="1" noChangeArrowheads="1"/>
          </p:cNvSpPr>
          <p:nvPr>
            <p:ph idx="1"/>
          </p:nvPr>
        </p:nvSpPr>
        <p:spPr/>
        <p:txBody>
          <a:bodyPr/>
          <a:lstStyle/>
          <a:p>
            <a:r>
              <a:rPr lang="en-GB"/>
              <a:t>Reduced Activity</a:t>
            </a:r>
          </a:p>
          <a:p>
            <a:r>
              <a:rPr lang="en-GB"/>
              <a:t>Avoidance</a:t>
            </a:r>
          </a:p>
          <a:p>
            <a:r>
              <a:rPr lang="en-GB"/>
              <a:t>Unhelpful behaviours</a:t>
            </a:r>
          </a:p>
          <a:p>
            <a:pPr lvl="1"/>
            <a:r>
              <a:rPr lang="en-GB"/>
              <a:t>Excessive awareness/checking for illness</a:t>
            </a:r>
          </a:p>
          <a:p>
            <a:pPr lvl="1"/>
            <a:r>
              <a:rPr lang="en-GB"/>
              <a:t>Reassurance seeking</a:t>
            </a:r>
          </a:p>
          <a:p>
            <a:pPr lvl="1"/>
            <a:r>
              <a:rPr lang="en-GB"/>
              <a:t>Self medication</a:t>
            </a:r>
          </a:p>
          <a:p>
            <a:pPr lvl="1"/>
            <a:r>
              <a:rPr lang="en-GB"/>
              <a:t>Using alcohol/drugs</a:t>
            </a:r>
          </a:p>
          <a:p>
            <a:pPr lvl="1">
              <a:buFontTx/>
              <a:buNone/>
            </a:pP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Illness behaviour</a:t>
            </a:r>
            <a:br>
              <a:rPr lang="en-GB" b="1" dirty="0" smtClean="0"/>
            </a:br>
            <a:r>
              <a:rPr lang="en-GB" dirty="0" smtClean="0"/>
              <a:t>Mechanic (1978)</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A set </a:t>
            </a:r>
            <a:r>
              <a:rPr lang="en-GB" dirty="0" smtClean="0"/>
              <a:t>of stages describing the behaviour adopted by sick individuals</a:t>
            </a:r>
          </a:p>
          <a:p>
            <a:r>
              <a:rPr lang="en-GB" dirty="0" smtClean="0"/>
              <a:t>Involves the </a:t>
            </a:r>
            <a:r>
              <a:rPr lang="en-GB" dirty="0" smtClean="0"/>
              <a:t>manner in which individuals:</a:t>
            </a:r>
          </a:p>
          <a:p>
            <a:pPr lvl="1"/>
            <a:r>
              <a:rPr lang="en-GB" dirty="0" smtClean="0"/>
              <a:t>monitor their bodies</a:t>
            </a:r>
          </a:p>
          <a:p>
            <a:pPr lvl="1"/>
            <a:r>
              <a:rPr lang="en-GB" dirty="0" smtClean="0"/>
              <a:t>define and interpret their symptoms and signs</a:t>
            </a:r>
          </a:p>
          <a:p>
            <a:pPr lvl="1"/>
            <a:r>
              <a:rPr lang="en-GB" dirty="0" smtClean="0"/>
              <a:t>take remedial action</a:t>
            </a:r>
          </a:p>
          <a:p>
            <a:pPr lvl="1"/>
            <a:r>
              <a:rPr lang="en-GB" dirty="0" smtClean="0"/>
              <a:t>utilize sources of help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illness behaviour includes the following stages:</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initially well</a:t>
            </a:r>
          </a:p>
          <a:p>
            <a:r>
              <a:rPr lang="en-GB" dirty="0" smtClean="0"/>
              <a:t>symptoms are experienced</a:t>
            </a:r>
          </a:p>
          <a:p>
            <a:r>
              <a:rPr lang="en-GB" dirty="0" smtClean="0"/>
              <a:t>the opinion of immediate social contacts is sought </a:t>
            </a:r>
          </a:p>
          <a:p>
            <a:r>
              <a:rPr lang="en-GB" dirty="0" smtClean="0"/>
              <a:t>contact is made with a doctor</a:t>
            </a:r>
          </a:p>
          <a:p>
            <a:r>
              <a:rPr lang="en-GB" dirty="0" smtClean="0"/>
              <a:t>the illness is legitimized by the doctor</a:t>
            </a:r>
          </a:p>
          <a:p>
            <a:r>
              <a:rPr lang="en-GB" dirty="0" smtClean="0"/>
              <a:t>the individual adopts the sick role</a:t>
            </a:r>
          </a:p>
          <a:p>
            <a:r>
              <a:rPr lang="en-GB" dirty="0" smtClean="0"/>
              <a:t>on recovery the dependent stage of the sick role is given up</a:t>
            </a:r>
          </a:p>
          <a:p>
            <a:r>
              <a:rPr lang="en-GB" dirty="0" smtClean="0"/>
              <a:t>a rehabilitation stage is entered if the individual recovers</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determinants of illness behaviour</a:t>
            </a:r>
            <a:endParaRPr lang="en-GB" dirty="0"/>
          </a:p>
        </p:txBody>
      </p:sp>
      <p:sp>
        <p:nvSpPr>
          <p:cNvPr id="3" name="Content Placeholder 2"/>
          <p:cNvSpPr>
            <a:spLocks noGrp="1"/>
          </p:cNvSpPr>
          <p:nvPr>
            <p:ph idx="1"/>
          </p:nvPr>
        </p:nvSpPr>
        <p:spPr>
          <a:xfrm>
            <a:off x="685800" y="1981200"/>
            <a:ext cx="7772400" cy="4519634"/>
          </a:xfrm>
        </p:spPr>
        <p:txBody>
          <a:bodyPr>
            <a:normAutofit fontScale="92500" lnSpcReduction="10000"/>
          </a:bodyPr>
          <a:lstStyle/>
          <a:p>
            <a:r>
              <a:rPr lang="en-GB" sz="2800" dirty="0" smtClean="0"/>
              <a:t>the visibility and </a:t>
            </a:r>
            <a:r>
              <a:rPr lang="en-GB" sz="2800" dirty="0" err="1" smtClean="0"/>
              <a:t>recognizability</a:t>
            </a:r>
            <a:r>
              <a:rPr lang="en-GB" sz="2800" dirty="0" smtClean="0"/>
              <a:t> of symptoms</a:t>
            </a:r>
          </a:p>
          <a:p>
            <a:r>
              <a:rPr lang="en-GB" sz="2800" dirty="0" smtClean="0"/>
              <a:t>the extent to which symptoms are seen as being serious</a:t>
            </a:r>
          </a:p>
          <a:p>
            <a:r>
              <a:rPr lang="en-GB" sz="2800" dirty="0" smtClean="0"/>
              <a:t>knowledge and cultural understanding of the symptoms</a:t>
            </a:r>
          </a:p>
          <a:p>
            <a:r>
              <a:rPr lang="en-GB" sz="2800" dirty="0" smtClean="0"/>
              <a:t>basic needs leading to denial</a:t>
            </a:r>
          </a:p>
          <a:p>
            <a:r>
              <a:rPr lang="en-GB" sz="2800" dirty="0" smtClean="0"/>
              <a:t>competition between needs and illness responses</a:t>
            </a:r>
          </a:p>
          <a:p>
            <a:r>
              <a:rPr lang="en-GB" sz="2800" dirty="0" smtClean="0"/>
              <a:t>competing interpretations assigned to symptoms</a:t>
            </a:r>
          </a:p>
          <a:p>
            <a:r>
              <a:rPr lang="en-GB" sz="2800" dirty="0" smtClean="0"/>
              <a:t>availability and proximity of treatment resources and the costs in terms of time, money, effort, and stigma</a:t>
            </a:r>
          </a:p>
          <a:p>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Insight</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 correct attitude to morbid change in oneself’ (Lewis, 1934)</a:t>
            </a:r>
          </a:p>
          <a:p>
            <a:r>
              <a:rPr lang="en-GB" dirty="0" smtClean="0"/>
              <a:t>Concept is </a:t>
            </a:r>
            <a:r>
              <a:rPr lang="en-GB" i="1" dirty="0" smtClean="0"/>
              <a:t>multidimensional, incorporates both current and </a:t>
            </a:r>
            <a:r>
              <a:rPr lang="en-GB" i="1" dirty="0" smtClean="0"/>
              <a:t>retrospective </a:t>
            </a:r>
            <a:r>
              <a:rPr lang="en-GB" dirty="0" smtClean="0"/>
              <a:t>components</a:t>
            </a:r>
            <a:r>
              <a:rPr lang="en-GB" dirty="0" smtClean="0"/>
              <a:t>, and is usually not an ‘all-or-none’ phenomenon (David, 1990)</a:t>
            </a:r>
          </a:p>
          <a:p>
            <a:r>
              <a:rPr lang="en-GB" dirty="0" smtClean="0"/>
              <a:t>Medication compliance and awareness of illness are separate but </a:t>
            </a:r>
            <a:r>
              <a:rPr lang="en-GB" dirty="0" smtClean="0"/>
              <a:t>overlapping constructs </a:t>
            </a:r>
            <a:r>
              <a:rPr lang="en-GB" dirty="0" smtClean="0"/>
              <a:t>which contribute to insight (David, 1990)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David (1990) divides insight into 3 dimensions:</a:t>
            </a:r>
          </a:p>
          <a:p>
            <a:pPr lvl="1"/>
            <a:r>
              <a:rPr lang="en-GB" dirty="0" smtClean="0"/>
              <a:t>awareness of disease</a:t>
            </a:r>
          </a:p>
          <a:p>
            <a:pPr lvl="1"/>
            <a:r>
              <a:rPr lang="en-GB" dirty="0" smtClean="0"/>
              <a:t>correct labelling of abnormality</a:t>
            </a:r>
          </a:p>
          <a:p>
            <a:pPr lvl="1"/>
            <a:r>
              <a:rPr lang="en-GB" dirty="0" smtClean="0"/>
              <a:t>willingness to take treatment</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Amador </a:t>
            </a:r>
            <a:r>
              <a:rPr lang="en-GB" i="1" dirty="0" smtClean="0"/>
              <a:t>et al. 1993 :</a:t>
            </a:r>
          </a:p>
          <a:p>
            <a:pPr lvl="1"/>
            <a:r>
              <a:rPr lang="en-GB" dirty="0" smtClean="0"/>
              <a:t>recognition of illness (signs, symptoms, etc.)</a:t>
            </a:r>
          </a:p>
          <a:p>
            <a:pPr lvl="1"/>
            <a:r>
              <a:rPr lang="en-GB" dirty="0" smtClean="0"/>
              <a:t>attribution of illness (attribution of illness phenomena to a mental disorder)</a:t>
            </a:r>
          </a:p>
          <a:p>
            <a:pPr lvl="1"/>
            <a:r>
              <a:rPr lang="en-GB" dirty="0" smtClean="0"/>
              <a:t>awareness of treatment</a:t>
            </a:r>
          </a:p>
          <a:p>
            <a:pPr lvl="1"/>
            <a:r>
              <a:rPr lang="en-GB" dirty="0" smtClean="0"/>
              <a:t>awareness of social consequences of illness, e.g. disability, involuntary</a:t>
            </a:r>
          </a:p>
          <a:p>
            <a:pPr lvl="1"/>
            <a:r>
              <a:rPr lang="en-GB" dirty="0" err="1" smtClean="0"/>
              <a:t>commital</a:t>
            </a:r>
            <a:r>
              <a:rPr lang="en-GB" dirty="0" smtClean="0"/>
              <a:t> to hospital, response/ concern of relatives</a:t>
            </a:r>
          </a:p>
          <a:p>
            <a:pPr>
              <a:buNone/>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36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3600" b="0" i="0" u="none" strike="noStrike" cap="none" normalizeH="0" baseline="0" smtClean="0">
            <a:ln>
              <a:noFill/>
            </a:ln>
            <a:solidFill>
              <a:schemeClr val="tx1"/>
            </a:solidFill>
            <a:effectLst/>
            <a:latin typeface="Times New Roman"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1055</Words>
  <Application>Microsoft Office PowerPoint</Application>
  <PresentationFormat>On-screen Show (4:3)</PresentationFormat>
  <Paragraphs>194</Paragraphs>
  <Slides>31</Slides>
  <Notes>14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Pulse</vt:lpstr>
      <vt:lpstr>Health seeking behaviour: the sick role</vt:lpstr>
      <vt:lpstr> The Sick Role (Parsons, 1951) </vt:lpstr>
      <vt:lpstr> The Social Role of the Doctor </vt:lpstr>
      <vt:lpstr> Illness behaviour Mechanic (1978) </vt:lpstr>
      <vt:lpstr> illness behaviour includes the following stages: </vt:lpstr>
      <vt:lpstr>The determinants of illness behaviour</vt:lpstr>
      <vt:lpstr> Insight </vt:lpstr>
      <vt:lpstr>Slide 8</vt:lpstr>
      <vt:lpstr>Slide 9</vt:lpstr>
      <vt:lpstr>Assessing insight</vt:lpstr>
      <vt:lpstr> Filters to Psychiatric Care (Goldberg &amp; Huxley, 1980) </vt:lpstr>
      <vt:lpstr> Filters to Psychiatric Care (Goldberg &amp; Huxley, 1980) </vt:lpstr>
      <vt:lpstr>Slide 13</vt:lpstr>
      <vt:lpstr>Abnormal illness response</vt:lpstr>
      <vt:lpstr> Hypochondriasis </vt:lpstr>
      <vt:lpstr> Münchausen syndrome (‘hospital addiction syndrome’) </vt:lpstr>
      <vt:lpstr> Münchausen syndrome (‘hospital addiction syndrome’) </vt:lpstr>
      <vt:lpstr>Understanding how we respond to physical health problems</vt:lpstr>
      <vt:lpstr>How do we respond when we feel ill</vt:lpstr>
      <vt:lpstr>Factors influencing response to illness</vt:lpstr>
      <vt:lpstr>Complications</vt:lpstr>
      <vt:lpstr>Five area’s approach to understanding illness (Chris Williams)</vt:lpstr>
      <vt:lpstr>Altered thinking in physical health problems</vt:lpstr>
      <vt:lpstr>Slide 24</vt:lpstr>
      <vt:lpstr>Unhelpful thinking styles</vt:lpstr>
      <vt:lpstr>Altered behaviour</vt:lpstr>
      <vt:lpstr>John’s Story (58)</vt:lpstr>
      <vt:lpstr>John</vt:lpstr>
      <vt:lpstr>Five area’s approach</vt:lpstr>
      <vt:lpstr>Slide 30</vt:lpstr>
      <vt:lpstr>Altered behaviour</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seeking behaviour: the sick role</dc:title>
  <dc:creator>Othieno</dc:creator>
  <cp:lastModifiedBy>Othieno</cp:lastModifiedBy>
  <cp:revision>16</cp:revision>
  <dcterms:created xsi:type="dcterms:W3CDTF">2011-05-26T15:45:09Z</dcterms:created>
  <dcterms:modified xsi:type="dcterms:W3CDTF">2011-06-09T04:34:09Z</dcterms:modified>
</cp:coreProperties>
</file>