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8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1EC0-BF8C-421B-9D6A-19DDFFC78216}" type="datetimeFigureOut">
              <a:rPr lang="en-US" smtClean="0"/>
              <a:pPr/>
              <a:t>8/20/2013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0CABB-4D20-47F6-AA2F-BDAF18CB8D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1EC0-BF8C-421B-9D6A-19DDFFC78216}" type="datetimeFigureOut">
              <a:rPr lang="en-US" smtClean="0"/>
              <a:pPr/>
              <a:t>8/20/2013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0CABB-4D20-47F6-AA2F-BDAF18CB8D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1EC0-BF8C-421B-9D6A-19DDFFC78216}" type="datetimeFigureOut">
              <a:rPr lang="en-US" smtClean="0"/>
              <a:pPr/>
              <a:t>8/20/2013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0CABB-4D20-47F6-AA2F-BDAF18CB8D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1EC0-BF8C-421B-9D6A-19DDFFC78216}" type="datetimeFigureOut">
              <a:rPr lang="en-US" smtClean="0"/>
              <a:pPr/>
              <a:t>8/20/2013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0CABB-4D20-47F6-AA2F-BDAF18CB8D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1EC0-BF8C-421B-9D6A-19DDFFC78216}" type="datetimeFigureOut">
              <a:rPr lang="en-US" smtClean="0"/>
              <a:pPr/>
              <a:t>8/20/2013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0CABB-4D20-47F6-AA2F-BDAF18CB8D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1EC0-BF8C-421B-9D6A-19DDFFC78216}" type="datetimeFigureOut">
              <a:rPr lang="en-US" smtClean="0"/>
              <a:pPr/>
              <a:t>8/20/2013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0CABB-4D20-47F6-AA2F-BDAF18CB8D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1EC0-BF8C-421B-9D6A-19DDFFC78216}" type="datetimeFigureOut">
              <a:rPr lang="en-US" smtClean="0"/>
              <a:pPr/>
              <a:t>8/20/2013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0CABB-4D20-47F6-AA2F-BDAF18CB8D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1EC0-BF8C-421B-9D6A-19DDFFC78216}" type="datetimeFigureOut">
              <a:rPr lang="en-US" smtClean="0"/>
              <a:pPr/>
              <a:t>8/20/2013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0CABB-4D20-47F6-AA2F-BDAF18CB8D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1EC0-BF8C-421B-9D6A-19DDFFC78216}" type="datetimeFigureOut">
              <a:rPr lang="en-US" smtClean="0"/>
              <a:pPr/>
              <a:t>8/20/2013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0CABB-4D20-47F6-AA2F-BDAF18CB8D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1EC0-BF8C-421B-9D6A-19DDFFC78216}" type="datetimeFigureOut">
              <a:rPr lang="en-US" smtClean="0"/>
              <a:pPr/>
              <a:t>8/20/2013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0CABB-4D20-47F6-AA2F-BDAF18CB8D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1EC0-BF8C-421B-9D6A-19DDFFC78216}" type="datetimeFigureOut">
              <a:rPr lang="en-US" smtClean="0"/>
              <a:pPr/>
              <a:t>8/20/2013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0CABB-4D20-47F6-AA2F-BDAF18CB8D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91EC0-BF8C-421B-9D6A-19DDFFC78216}" type="datetimeFigureOut">
              <a:rPr lang="en-US" smtClean="0"/>
              <a:pPr/>
              <a:t>8/20/2013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0CABB-4D20-47F6-AA2F-BDAF18CB8D3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NEUROANATOMY AND BEHAVIOUR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LEVEL 11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FOCAL CEREBRAL DISORDER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8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LOBE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FUNCTIONS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DYSFUNCTION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PARIETAL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DEVELOPMENT OF INTELLIGENCE AND VERBAL PROCESSING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400" dirty="0" smtClean="0"/>
                        <a:t>GERTEMANNS SYNDRONE(AGRAPHIA,CANT WRITE, ACLCULIA CANT CALCULATE, ALEXIA NOT ABLE TO READ-DYSLEXIA IS DEVELOPMENTAL INABILITY TO READ)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400" dirty="0" smtClean="0"/>
                        <a:t>APHASIIA(DISTURBANCE IN SPEECH)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FOCAL CEREBRAL DISORDER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LOBE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FUNCTION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DYSFUNCTION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OCCIPITAL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INTERPRETATION OF VISUAL MEMORY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3200" dirty="0" smtClean="0"/>
                        <a:t>VISUAL ILLUSIONS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3200" dirty="0" smtClean="0"/>
                        <a:t>HALLUCINATIONS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3200" dirty="0" smtClean="0"/>
                        <a:t>BLIDNESS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FOCAL CEREBRAL DISORDER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63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FUNCTIONS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DISFUNCTIONS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BASAL</a:t>
                      </a:r>
                      <a:r>
                        <a:rPr lang="en-US" sz="3200" baseline="0" dirty="0" smtClean="0"/>
                        <a:t> GANGLIA( CORPUS CALLUSUM SUBSTANTIA NIAGRA SUBTHALAMIC NUCLEI)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INTIATION OF MOVEMENTS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800" dirty="0" smtClean="0"/>
                        <a:t>PARKINSONS DISEASE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800" dirty="0" smtClean="0"/>
                        <a:t>HUNTINTONS CHOREA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800" dirty="0" smtClean="0"/>
                        <a:t>WILSONS DISEASE</a:t>
                      </a:r>
                    </a:p>
                    <a:p>
                      <a:r>
                        <a:rPr lang="en-US" sz="2800" dirty="0" smtClean="0"/>
                        <a:t>FAHR SYNDROME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FOCAL CEREBRAL DISORDER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66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Hypothalamus, pituitary and pineal body</a:t>
                      </a:r>
                      <a:r>
                        <a:rPr lang="en-US" sz="2400" dirty="0" smtClean="0"/>
                        <a:t/>
                      </a:r>
                      <a:br>
                        <a:rPr lang="en-US" sz="2400" dirty="0" smtClean="0"/>
                      </a:b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Regulations of the endocrine</a:t>
                      </a:r>
                      <a:r>
                        <a:rPr lang="en-US" sz="2000" dirty="0" smtClean="0"/>
                        <a:t/>
                      </a:r>
                      <a:br>
                        <a:rPr lang="en-US" sz="2000" dirty="0" smtClean="0"/>
                      </a:br>
                      <a:r>
                        <a:rPr lang="en-GB" sz="2000" dirty="0" smtClean="0"/>
                        <a:t>Autonomic M.S</a:t>
                      </a:r>
                      <a:r>
                        <a:rPr lang="en-US" sz="2000" dirty="0" smtClean="0"/>
                        <a:t/>
                      </a:r>
                      <a:br>
                        <a:rPr lang="en-US" sz="2000" dirty="0" smtClean="0"/>
                      </a:br>
                      <a:r>
                        <a:rPr lang="en-GB" sz="2000" dirty="0" smtClean="0"/>
                        <a:t>Control of feeling behaviour </a:t>
                      </a:r>
                      <a:r>
                        <a:rPr lang="en-US" sz="2000" dirty="0" smtClean="0"/>
                        <a:t/>
                      </a:r>
                      <a:br>
                        <a:rPr lang="en-US" sz="2000" dirty="0" smtClean="0"/>
                      </a:br>
                      <a:r>
                        <a:rPr lang="en-GB" sz="2000" dirty="0" smtClean="0"/>
                        <a:t>Sexual activity</a:t>
                      </a:r>
                      <a:r>
                        <a:rPr lang="en-US" sz="2000" dirty="0" smtClean="0"/>
                        <a:t/>
                      </a:r>
                      <a:br>
                        <a:rPr lang="en-US" sz="2000" dirty="0" smtClean="0"/>
                      </a:br>
                      <a:r>
                        <a:rPr lang="en-GB" sz="2000" dirty="0" smtClean="0"/>
                        <a:t>Body temperature</a:t>
                      </a:r>
                      <a:r>
                        <a:rPr lang="en-US" sz="2000" dirty="0" smtClean="0"/>
                        <a:t/>
                      </a:r>
                      <a:br>
                        <a:rPr lang="en-US" sz="2000" dirty="0" smtClean="0"/>
                      </a:br>
                      <a:r>
                        <a:rPr lang="en-GB" sz="2000" dirty="0" smtClean="0"/>
                        <a:t>Sleep wake cycle.</a:t>
                      </a:r>
                      <a:r>
                        <a:rPr lang="en-US" sz="2000" dirty="0" smtClean="0"/>
                        <a:t/>
                      </a:r>
                      <a:br>
                        <a:rPr lang="en-US" sz="2000" dirty="0" smtClean="0"/>
                      </a:b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hypothalamic p a axis involvement in the ANS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implicated in psychosomatic disorders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FOCAL CEREBRAL DISORDER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FUNCTIONS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DYSFUNCTIONS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THALAMUS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RELAY CENTRE FOR ALL SENSORY MESSAGES THAT</a:t>
                      </a:r>
                      <a:r>
                        <a:rPr lang="en-US" baseline="0" dirty="0" smtClean="0"/>
                        <a:t> ENTERSTHE BRAIN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DYSREGULATION OF SENSATIONS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FOCAL CEREBRAL DISORDER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20548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FUNCTIONS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DYSFUNCTION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kern="1200" dirty="0" smtClean="0"/>
                        <a:t> </a:t>
                      </a:r>
                      <a:endParaRPr lang="en-US" sz="1800" kern="1200" dirty="0" smtClean="0"/>
                    </a:p>
                    <a:p>
                      <a:pPr lvl="0"/>
                      <a:r>
                        <a:rPr lang="en-GB" sz="1800" kern="1200" dirty="0" smtClean="0"/>
                        <a:t>Brain stem/RETICULAR ACTIVATING SYSTEM</a:t>
                      </a:r>
                      <a:endParaRPr lang="en-US" sz="1800" kern="1200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800" kern="1200" dirty="0" smtClean="0"/>
                        <a:t>Respiration</a:t>
                      </a:r>
                      <a:endParaRPr lang="en-US" sz="1800" kern="1200" dirty="0" smtClean="0"/>
                    </a:p>
                    <a:p>
                      <a:pPr lvl="0"/>
                      <a:r>
                        <a:rPr lang="en-GB" sz="1800" kern="1200" dirty="0" smtClean="0"/>
                        <a:t>Cardiovascular activity</a:t>
                      </a:r>
                      <a:endParaRPr lang="en-US" sz="1800" kern="1200" dirty="0" smtClean="0"/>
                    </a:p>
                    <a:p>
                      <a:pPr lvl="0"/>
                      <a:r>
                        <a:rPr lang="en-GB" sz="1800" kern="1200" dirty="0" smtClean="0"/>
                        <a:t>Sleep </a:t>
                      </a:r>
                      <a:endParaRPr lang="en-US" sz="1800" kern="1200" dirty="0" smtClean="0"/>
                    </a:p>
                    <a:p>
                      <a:pPr lvl="0"/>
                      <a:r>
                        <a:rPr lang="en-GB" sz="1800" kern="1200" dirty="0" smtClean="0"/>
                        <a:t>Consciousness </a:t>
                      </a:r>
                    </a:p>
                    <a:p>
                      <a:pPr lvl="0"/>
                      <a:endParaRPr lang="en-GB" sz="1800" kern="1200" dirty="0" smtClean="0"/>
                    </a:p>
                    <a:p>
                      <a:pPr lvl="0"/>
                      <a:r>
                        <a:rPr lang="en-GB" sz="1800" kern="1200" dirty="0" smtClean="0"/>
                        <a:t>HOSTS MEDIAL FORE BRAIN BUNDLE CONTAING ASCENDING</a:t>
                      </a:r>
                      <a:r>
                        <a:rPr lang="en-GB" sz="1800" kern="1200" baseline="0" dirty="0" smtClean="0"/>
                        <a:t> BIOGENIC AMINE PATHWAYS</a:t>
                      </a:r>
                      <a:endParaRPr lang="en-US" sz="1800" kern="1200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DISORDERS  WHERE MOTIVATION/AROUSAL IS AFFECTED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NEUROANATOMY:</a:t>
            </a:r>
            <a:r>
              <a:rPr lang="en-US" dirty="0" smtClean="0"/>
              <a:t> </a:t>
            </a:r>
            <a:r>
              <a:rPr lang="en-GB" dirty="0" smtClean="0"/>
              <a:t>GROSS ANATOMY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514350" indent="-514350">
              <a:buFont typeface="+mj-lt"/>
              <a:buAutoNum type="arabicPeriod"/>
            </a:pPr>
            <a:endParaRPr lang="en-GB" sz="4000" b="1" dirty="0" smtClean="0"/>
          </a:p>
          <a:p>
            <a:pPr marL="514350" indent="-514350">
              <a:buFont typeface="+mj-lt"/>
              <a:buAutoNum type="arabicPeriod"/>
            </a:pPr>
            <a:endParaRPr lang="en-GB" sz="40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4000" b="1" dirty="0" smtClean="0"/>
              <a:t>VENTRICULAR SYSTEM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4000" b="1" dirty="0" smtClean="0"/>
              <a:t>MENINGES</a:t>
            </a:r>
            <a:endParaRPr lang="en-US" sz="4000" b="1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GB" sz="4000" b="1" dirty="0" smtClean="0"/>
              <a:t>NEURONS AND GLIA</a:t>
            </a:r>
            <a:endParaRPr lang="en-US" sz="40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4000" b="1" dirty="0" smtClean="0"/>
              <a:t> BLOOD BRAIN BARRIER</a:t>
            </a:r>
            <a:endParaRPr lang="en-US" sz="4000" b="1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GB" sz="4000" b="1" dirty="0" smtClean="0"/>
              <a:t>CEREBRAL CORTEX</a:t>
            </a:r>
            <a:endParaRPr lang="en-US" sz="40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4000" b="1" dirty="0" smtClean="0"/>
              <a:t>HYPOTHALAMUS, PITUITARY AND PINEAL BODY</a:t>
            </a:r>
            <a:endParaRPr lang="en-US" sz="40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4000" b="1" dirty="0" smtClean="0"/>
              <a:t>THALAMUS</a:t>
            </a:r>
            <a:endParaRPr lang="en-US" sz="40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4000" b="1" dirty="0" smtClean="0"/>
              <a:t>CEREBELLUM</a:t>
            </a:r>
            <a:endParaRPr lang="en-US" sz="40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4000" b="1" dirty="0" smtClean="0"/>
              <a:t>BRAIN STEM</a:t>
            </a:r>
            <a:endParaRPr lang="en-US" sz="40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4000" b="1" dirty="0" smtClean="0"/>
              <a:t>RETICULAR ACTIVITY SYSTEM</a:t>
            </a:r>
            <a:endParaRPr lang="en-US" sz="4000" b="1" dirty="0" smtClean="0"/>
          </a:p>
          <a:p>
            <a:pPr lvl="0"/>
            <a:endParaRPr lang="en-US" dirty="0"/>
          </a:p>
          <a:p>
            <a:r>
              <a:rPr lang="en-GB" dirty="0"/>
              <a:t> 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1.VENTRICULAR SYSTEM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GB" dirty="0" smtClean="0"/>
              <a:t>CONTAINS CEREBRAL SPINAL FLUID </a:t>
            </a:r>
          </a:p>
          <a:p>
            <a:r>
              <a:rPr lang="en-GB" dirty="0" smtClean="0"/>
              <a:t>SOURCE OF RESEARCH INFORMATION IN PSYCHIATRY – E.G NEUROTRANSMITTER METABOLITES </a:t>
            </a:r>
            <a:endParaRPr lang="en-US" dirty="0" smtClean="0"/>
          </a:p>
          <a:p>
            <a:r>
              <a:rPr lang="en-GB" dirty="0" smtClean="0"/>
              <a:t>DISORDER OF C.S.F FLOW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 smtClean="0"/>
              <a:t>HYDROCEPHALUS 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 smtClean="0"/>
              <a:t>NORMAL PRESSURE HYDROCEPHALUS</a:t>
            </a:r>
          </a:p>
          <a:p>
            <a:r>
              <a:rPr lang="en-GB" dirty="0" smtClean="0"/>
              <a:t>CT SCAN SHOW DILATED VENTRICLE</a:t>
            </a:r>
            <a:endParaRPr lang="en-US" dirty="0" smtClean="0"/>
          </a:p>
          <a:p>
            <a:pPr>
              <a:buNone/>
            </a:pPr>
            <a:r>
              <a:rPr lang="en-GB" dirty="0" smtClean="0"/>
              <a:t>TREATABLE  DEMENTIAS(COGNITIVE DISOREDRS)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GB" b="1" dirty="0" smtClean="0"/>
              <a:t>2.MENINGES</a:t>
            </a:r>
            <a:br>
              <a:rPr lang="en-GB" b="1" dirty="0" smtClean="0"/>
            </a:br>
            <a:r>
              <a:rPr lang="en-GB" dirty="0" smtClean="0"/>
              <a:t> </a:t>
            </a:r>
            <a:r>
              <a:rPr lang="en-GB" dirty="0" smtClean="0"/>
              <a:t>(LAYER COVERING BRAIN)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lvl="0" indent="-514350">
              <a:buNone/>
            </a:pPr>
            <a:r>
              <a:rPr lang="en-GB" b="1" dirty="0" smtClean="0"/>
              <a:t>SUBDURAL HAEMATOMA</a:t>
            </a:r>
            <a:endParaRPr lang="en-US" dirty="0" smtClean="0"/>
          </a:p>
          <a:p>
            <a:pPr marL="514350" indent="-514350">
              <a:buNone/>
            </a:pPr>
            <a:r>
              <a:rPr lang="en-GB" dirty="0" smtClean="0"/>
              <a:t>SLOW” BLOOD ACCUMULATOR BENEATH THE DURA MATTER CAUSED BY RUPTURED VEINS.</a:t>
            </a:r>
            <a:endParaRPr lang="en-US" dirty="0" smtClean="0"/>
          </a:p>
          <a:p>
            <a:pPr marL="514350" indent="-514350">
              <a:buNone/>
            </a:pPr>
            <a:r>
              <a:rPr lang="en-GB" b="1" u="sng" dirty="0" smtClean="0"/>
              <a:t>EPIDURAL HAEMATOMA</a:t>
            </a:r>
            <a:endParaRPr lang="en-US" dirty="0" smtClean="0"/>
          </a:p>
          <a:p>
            <a:pPr marL="514350" indent="-514350">
              <a:buNone/>
            </a:pPr>
            <a:endParaRPr lang="en-GB" dirty="0" smtClean="0"/>
          </a:p>
          <a:p>
            <a:pPr marL="514350" indent="-514350">
              <a:buNone/>
            </a:pPr>
            <a:r>
              <a:rPr lang="en-GB" dirty="0" smtClean="0"/>
              <a:t>RAPID” ACCUMULATION OF BLOOD BETWEEN THE DURA MATTER AND SKULL – RUPTURE OF ARTERY.</a:t>
            </a:r>
          </a:p>
          <a:p>
            <a:pPr marL="514350" indent="-514350">
              <a:buNone/>
            </a:pPr>
            <a:r>
              <a:rPr lang="en-GB" b="1" u="sng" dirty="0" smtClean="0"/>
              <a:t>MENINGITIS</a:t>
            </a:r>
            <a:r>
              <a:rPr lang="en-GB" dirty="0" smtClean="0"/>
              <a:t> 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INFECTION/INFLAMMATION OF ONE OR MORE OF THE MENINGEAL LAYER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CLINICAL </a:t>
            </a:r>
            <a:r>
              <a:rPr lang="en-US" dirty="0" smtClean="0"/>
              <a:t>PREENTATION</a:t>
            </a:r>
          </a:p>
          <a:p>
            <a:pPr marL="514350" indent="-514350">
              <a:buNone/>
            </a:pPr>
            <a:r>
              <a:rPr lang="en-US" dirty="0" smtClean="0"/>
              <a:t>DELIRIUM(CONFUSION, DISORIENTATION DIMINISHED LEVELS OF CONSCIOUSNESS)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GB" b="1" dirty="0" smtClean="0"/>
              <a:t>NEURONS AND GLIA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 </a:t>
            </a:r>
            <a:r>
              <a:rPr lang="en-GB" dirty="0" smtClean="0"/>
              <a:t>NEURON  IS BASIC FUNCTIONAL UNIT OF THE NEURONS SYSTEM</a:t>
            </a:r>
            <a:endParaRPr lang="en-US" sz="1600" dirty="0" smtClean="0"/>
          </a:p>
          <a:p>
            <a:r>
              <a:rPr lang="en-GB" dirty="0" smtClean="0"/>
              <a:t> ALSO CALLED NERVE CELL.</a:t>
            </a:r>
            <a:endParaRPr lang="en-US" sz="1600" dirty="0" smtClean="0"/>
          </a:p>
          <a:p>
            <a:endParaRPr lang="en-US" sz="1600" dirty="0" smtClean="0"/>
          </a:p>
          <a:p>
            <a:r>
              <a:rPr lang="en-GB" dirty="0" smtClean="0"/>
              <a:t>GLIA CELLS (NEURONGLIA) </a:t>
            </a:r>
          </a:p>
          <a:p>
            <a:pPr>
              <a:buNone/>
            </a:pPr>
            <a:r>
              <a:rPr lang="en-GB" dirty="0" smtClean="0"/>
              <a:t>IS A CLASS OF NEURONAL CELLS IN C.N.S.</a:t>
            </a:r>
            <a:r>
              <a:rPr lang="en-GB" sz="1400" dirty="0" smtClean="0"/>
              <a:t> </a:t>
            </a:r>
            <a:r>
              <a:rPr lang="en-GB" sz="3300" dirty="0" smtClean="0"/>
              <a:t>PROVIDE SUPPORT </a:t>
            </a:r>
            <a:endParaRPr lang="en-US" sz="1600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ASTROCYTES-FOUND CAPILLARIES BLOOD BRAIN BARRIER</a:t>
            </a:r>
            <a:endParaRPr lang="en-US" sz="1600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OLIGODENDRITES – MYELIN FORMING CELLS OF CNS ALSO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MICROGLIA-</a:t>
            </a:r>
            <a:r>
              <a:rPr lang="en-GB" sz="1600" dirty="0" smtClean="0"/>
              <a:t> </a:t>
            </a:r>
            <a:r>
              <a:rPr lang="en-GB" sz="3000" dirty="0" smtClean="0"/>
              <a:t>DO   PHAGOCYTOSIS</a:t>
            </a:r>
            <a:r>
              <a:rPr lang="en-GB" dirty="0" smtClean="0"/>
              <a:t> </a:t>
            </a:r>
          </a:p>
          <a:p>
            <a:pPr marL="514350" indent="-514350">
              <a:buNone/>
            </a:pPr>
            <a:r>
              <a:rPr lang="en-GB" dirty="0" smtClean="0"/>
              <a:t>PRESENTATION</a:t>
            </a:r>
          </a:p>
          <a:p>
            <a:pPr marL="514350" indent="-514350">
              <a:buNone/>
            </a:pPr>
            <a:r>
              <a:rPr lang="en-GB" dirty="0" smtClean="0"/>
              <a:t>DEGENERATIVE DISEASE- DEMENTIA </a:t>
            </a:r>
          </a:p>
          <a:p>
            <a:pPr marL="514350" indent="-514350">
              <a:buNone/>
            </a:pPr>
            <a:endParaRPr lang="en-US" sz="26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BLOOD BRAIN BARRIER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GB" dirty="0" smtClean="0"/>
              <a:t>THE BLOOD  FLOW CONTRIBUTE TO BBB PERMEABILITY </a:t>
            </a:r>
            <a:endParaRPr lang="en-US" dirty="0" smtClean="0"/>
          </a:p>
          <a:p>
            <a:r>
              <a:rPr lang="en-GB" dirty="0" smtClean="0"/>
              <a:t>SEMI PERMEABLE BARRIER  BETWEEN BLOOD VESSELS AND THE BRAIN COMPOUNDS ARE UNABLE TO PASS FROM BLOOD INTO BRAIN.</a:t>
            </a:r>
            <a:endParaRPr lang="en-US" dirty="0" smtClean="0"/>
          </a:p>
          <a:p>
            <a:pPr lvl="0">
              <a:buNone/>
            </a:pPr>
            <a:r>
              <a:rPr lang="en-GB" dirty="0" smtClean="0"/>
              <a:t>ABILITY TO DO SO IS BASED ON: - 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MOLECULAR SIZE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ELECTRICAL CHARGE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SOLUBILITY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TRANSPORT SYSTEM (SPECIFIC).</a:t>
            </a:r>
            <a:endParaRPr lang="en-US" dirty="0" smtClean="0"/>
          </a:p>
          <a:p>
            <a:pPr>
              <a:buNone/>
            </a:pPr>
            <a:r>
              <a:rPr lang="en-GB" dirty="0" smtClean="0"/>
              <a:t> </a:t>
            </a:r>
            <a:endParaRPr lang="en-US" dirty="0" smtClean="0"/>
          </a:p>
          <a:p>
            <a:r>
              <a:rPr lang="en-GB" dirty="0" smtClean="0"/>
              <a:t>IMPORTANT:  IN REGULATING THE BRAIN CHEMISTRY.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GB" b="1" dirty="0" smtClean="0"/>
              <a:t>4.CEREBRAL CORTEX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GB" dirty="0" smtClean="0"/>
              <a:t>70% OF THE NEURONS</a:t>
            </a:r>
            <a:endParaRPr lang="en-US" dirty="0" smtClean="0"/>
          </a:p>
          <a:p>
            <a:pPr lvl="0"/>
            <a:r>
              <a:rPr lang="en-GB" dirty="0" smtClean="0"/>
              <a:t>VERY DEVELOPED AREA OF THE BRAIN</a:t>
            </a:r>
            <a:endParaRPr lang="en-US" dirty="0" smtClean="0"/>
          </a:p>
          <a:p>
            <a:pPr lvl="0"/>
            <a:r>
              <a:rPr lang="en-GB" dirty="0" smtClean="0"/>
              <a:t>INJURY CAUSES CHARACTERISTIC NEUROPSYCHIATRY SYMPTOMS</a:t>
            </a:r>
            <a:endParaRPr lang="en-US" dirty="0" smtClean="0"/>
          </a:p>
          <a:p>
            <a:pPr>
              <a:buNone/>
            </a:pPr>
            <a:r>
              <a:rPr lang="en-GB" dirty="0" smtClean="0"/>
              <a:t> LOBES</a:t>
            </a:r>
          </a:p>
          <a:p>
            <a:r>
              <a:rPr lang="en-GB" b="1" dirty="0" smtClean="0"/>
              <a:t>FRONTAL	</a:t>
            </a:r>
          </a:p>
          <a:p>
            <a:r>
              <a:rPr lang="en-GB" b="1" dirty="0" smtClean="0"/>
              <a:t>TEMPORAL</a:t>
            </a:r>
            <a:r>
              <a:rPr lang="en-GB" dirty="0" smtClean="0"/>
              <a:t>	  </a:t>
            </a:r>
            <a:endParaRPr lang="en-US" dirty="0" smtClean="0"/>
          </a:p>
          <a:p>
            <a:r>
              <a:rPr lang="en-GB" b="1" dirty="0" smtClean="0"/>
              <a:t>OCCIPITAL</a:t>
            </a:r>
            <a:endParaRPr lang="en-US" dirty="0" smtClean="0"/>
          </a:p>
          <a:p>
            <a:r>
              <a:rPr lang="en-GB" b="1" dirty="0" smtClean="0"/>
              <a:t>PARIETAL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FOCAL CEREBRAL DISORDER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29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LOBE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FUNCTIONS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DYSFUNCTION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 smtClean="0"/>
                        <a:t>FRONTAL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800" dirty="0" smtClean="0"/>
                        <a:t>MOTOR BEHAVIOUR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800" dirty="0" smtClean="0"/>
                        <a:t>EXPRESSIVE LANGUAGE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800" dirty="0" smtClean="0"/>
                        <a:t>ABILITY TO CONCENTRATE</a:t>
                      </a:r>
                      <a:r>
                        <a:rPr lang="en-US" sz="2800" baseline="0" dirty="0" smtClean="0"/>
                        <a:t> AND ATTEND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800" baseline="0" dirty="0" smtClean="0"/>
                        <a:t>REASONING AND THINKING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800" baseline="0" dirty="0" smtClean="0"/>
                        <a:t>ORIENTATION</a:t>
                      </a:r>
                      <a:endParaRPr lang="en-US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GROSS CHANGE IN PERSONALITY</a:t>
                      </a:r>
                      <a:endParaRPr lang="en-US" sz="4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FOCAL CEREBRAL DISORDER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51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LOBE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FUNCTONS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DYFUNCTIONS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TEMPORAL (</a:t>
                      </a:r>
                      <a:r>
                        <a:rPr lang="en-GB" sz="3200" b="1" u="sng" dirty="0" smtClean="0"/>
                        <a:t>AMYGDALA, HIPPOCAMPUS AND LIMBIC SYSTEM </a:t>
                      </a:r>
                      <a:r>
                        <a:rPr lang="en-US" sz="3200" dirty="0" smtClean="0"/>
                        <a:t>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400" dirty="0" smtClean="0"/>
                        <a:t>MEMORY DEVELOPMENT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400" dirty="0" smtClean="0"/>
                        <a:t>LANGUAGE COMPREHENSION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400" dirty="0" smtClean="0"/>
                        <a:t>SEXUALAND</a:t>
                      </a:r>
                      <a:r>
                        <a:rPr lang="en-US" sz="2400" baseline="0" dirty="0" smtClean="0"/>
                        <a:t> AGGERSSIVE DRIVES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400" baseline="0" dirty="0" smtClean="0"/>
                        <a:t>GUSTATORY/OLFACTORY SENSATIONS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>
                        <a:buFont typeface="Arial" pitchFamily="34" charset="0"/>
                        <a:buNone/>
                      </a:pPr>
                      <a:r>
                        <a:rPr lang="en-US" sz="2000" dirty="0" smtClean="0"/>
                        <a:t>KLUVER BUSY SYNDROME(</a:t>
                      </a:r>
                      <a:r>
                        <a:rPr lang="en-GB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PlacidityApathy</a:t>
                      </a: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Bulimia</a:t>
                      </a:r>
                      <a:endParaRPr lang="en-US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en-GB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Hypersexuality</a:t>
                      </a:r>
                      <a:endParaRPr lang="en-US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Visual/</a:t>
                      </a:r>
                      <a:r>
                        <a:rPr lang="en-GB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auditoryagnosia</a:t>
                      </a: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Amnesia, aphasia, dementia seizures.</a:t>
                      </a:r>
                      <a:endParaRPr lang="en-US" sz="200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dirty="0" smtClean="0"/>
                        <a:t>KORSAKOFFS SYNDROME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en-US" sz="200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dirty="0" smtClean="0"/>
                        <a:t>AGRESSION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</TotalTime>
  <Words>428</Words>
  <Application>Microsoft Office PowerPoint</Application>
  <PresentationFormat>On-screen Show (4:3)</PresentationFormat>
  <Paragraphs>142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NEUROANATOMY AND BEHAVIOUR</vt:lpstr>
      <vt:lpstr>NEUROANATOMY: GROSS ANATOMY  </vt:lpstr>
      <vt:lpstr>1.VENTRICULAR SYSTEM</vt:lpstr>
      <vt:lpstr>2.MENINGES  (LAYER COVERING BRAIN)  </vt:lpstr>
      <vt:lpstr> NEURONS AND GLIA  </vt:lpstr>
      <vt:lpstr>BLOOD BRAIN BARRIER </vt:lpstr>
      <vt:lpstr>4.CEREBRAL CORTEX </vt:lpstr>
      <vt:lpstr>FOCAL CEREBRAL DISORDER</vt:lpstr>
      <vt:lpstr>FOCAL CEREBRAL DISORDER</vt:lpstr>
      <vt:lpstr>FOCAL CEREBRAL DISORDER</vt:lpstr>
      <vt:lpstr>FOCAL CEREBRAL DISORDER</vt:lpstr>
      <vt:lpstr>FOCAL CEREBRAL DISORDER</vt:lpstr>
      <vt:lpstr>FOCAL CEREBRAL DISORDER</vt:lpstr>
      <vt:lpstr>FOCAL CEREBRAL DISORDER</vt:lpstr>
      <vt:lpstr>FOCAL CEREBRAL DISORDER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NEUROANATOMY AND BEHAVIOUR</dc:title>
  <dc:creator>Your User Name</dc:creator>
  <cp:lastModifiedBy>Your User Name</cp:lastModifiedBy>
  <cp:revision>15</cp:revision>
  <dcterms:created xsi:type="dcterms:W3CDTF">2012-01-16T18:42:48Z</dcterms:created>
  <dcterms:modified xsi:type="dcterms:W3CDTF">2013-08-20T19:39:17Z</dcterms:modified>
</cp:coreProperties>
</file>