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8" r:id="rId3"/>
    <p:sldId id="290" r:id="rId4"/>
    <p:sldId id="257" r:id="rId5"/>
    <p:sldId id="259" r:id="rId6"/>
    <p:sldId id="263" r:id="rId7"/>
    <p:sldId id="264" r:id="rId8"/>
    <p:sldId id="265" r:id="rId9"/>
    <p:sldId id="266" r:id="rId10"/>
    <p:sldId id="280" r:id="rId11"/>
    <p:sldId id="267" r:id="rId12"/>
    <p:sldId id="275" r:id="rId13"/>
    <p:sldId id="276" r:id="rId14"/>
    <p:sldId id="279" r:id="rId15"/>
    <p:sldId id="288" r:id="rId16"/>
    <p:sldId id="277" r:id="rId17"/>
    <p:sldId id="281" r:id="rId18"/>
    <p:sldId id="282" r:id="rId19"/>
    <p:sldId id="283" r:id="rId20"/>
    <p:sldId id="284" r:id="rId21"/>
    <p:sldId id="285" r:id="rId22"/>
    <p:sldId id="269" r:id="rId23"/>
    <p:sldId id="270" r:id="rId24"/>
    <p:sldId id="271" r:id="rId25"/>
    <p:sldId id="272" r:id="rId26"/>
    <p:sldId id="260" r:id="rId27"/>
    <p:sldId id="289" r:id="rId28"/>
    <p:sldId id="287" r:id="rId29"/>
    <p:sldId id="261" r:id="rId30"/>
    <p:sldId id="286" r:id="rId31"/>
    <p:sldId id="262" r:id="rId32"/>
    <p:sldId id="291" r:id="rId33"/>
  </p:sldIdLst>
  <p:sldSz cx="9144000" cy="6858000" type="screen4x3"/>
  <p:notesSz cx="6858000" cy="9144000"/>
  <p:defaultTextStyle>
    <a:defPPr>
      <a:defRPr lang="af-Z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67" autoAdjust="0"/>
    <p:restoredTop sz="86333" autoAdjust="0"/>
  </p:normalViewPr>
  <p:slideViewPr>
    <p:cSldViewPr>
      <p:cViewPr varScale="1">
        <p:scale>
          <a:sx n="68" d="100"/>
          <a:sy n="68" d="100"/>
        </p:scale>
        <p:origin x="-942" y="-90"/>
      </p:cViewPr>
      <p:guideLst>
        <p:guide orient="horz" pos="2160"/>
        <p:guide pos="2880"/>
      </p:guideLst>
    </p:cSldViewPr>
  </p:slideViewPr>
  <p:outlineViewPr>
    <p:cViewPr>
      <p:scale>
        <a:sx n="33" d="100"/>
        <a:sy n="33" d="100"/>
      </p:scale>
      <p:origin x="0" y="2760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37B7BF-3142-4C9F-8A9B-A7816BAFEEA1}" type="datetimeFigureOut">
              <a:rPr lang="af-ZA" smtClean="0"/>
              <a:pPr/>
              <a:t>2009/01/28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42047B-CC3B-40D0-893D-B6B9167206AB}"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742047B-CC3B-40D0-893D-B6B9167206AB}" type="slidenum">
              <a:rPr lang="en-GB" smtClean="0"/>
              <a:pPr/>
              <a:t>2</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937B4F9-05FE-4150-A799-72C5985102E4}" type="datetimeFigureOut">
              <a:rPr lang="af-ZA" smtClean="0"/>
              <a:pPr/>
              <a:t>2009/01/28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3ED417-A98D-448A-9981-700B476870D0}"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937B4F9-05FE-4150-A799-72C5985102E4}" type="datetimeFigureOut">
              <a:rPr lang="af-ZA" smtClean="0"/>
              <a:pPr/>
              <a:t>2009/01/28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3ED417-A98D-448A-9981-700B476870D0}"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937B4F9-05FE-4150-A799-72C5985102E4}" type="datetimeFigureOut">
              <a:rPr lang="af-ZA" smtClean="0"/>
              <a:pPr/>
              <a:t>2009/01/28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3ED417-A98D-448A-9981-700B476870D0}"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937B4F9-05FE-4150-A799-72C5985102E4}" type="datetimeFigureOut">
              <a:rPr lang="af-ZA" smtClean="0"/>
              <a:pPr/>
              <a:t>2009/01/28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3ED417-A98D-448A-9981-700B476870D0}"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37B4F9-05FE-4150-A799-72C5985102E4}" type="datetimeFigureOut">
              <a:rPr lang="af-ZA" smtClean="0"/>
              <a:pPr/>
              <a:t>2009/01/28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3ED417-A98D-448A-9981-700B476870D0}"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937B4F9-05FE-4150-A799-72C5985102E4}" type="datetimeFigureOut">
              <a:rPr lang="af-ZA" smtClean="0"/>
              <a:pPr/>
              <a:t>2009/01/28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3ED417-A98D-448A-9981-700B476870D0}"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937B4F9-05FE-4150-A799-72C5985102E4}" type="datetimeFigureOut">
              <a:rPr lang="af-ZA" smtClean="0"/>
              <a:pPr/>
              <a:t>2009/01/28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13ED417-A98D-448A-9981-700B476870D0}"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937B4F9-05FE-4150-A799-72C5985102E4}" type="datetimeFigureOut">
              <a:rPr lang="af-ZA" smtClean="0"/>
              <a:pPr/>
              <a:t>2009/01/28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13ED417-A98D-448A-9981-700B476870D0}"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37B4F9-05FE-4150-A799-72C5985102E4}" type="datetimeFigureOut">
              <a:rPr lang="af-ZA" smtClean="0"/>
              <a:pPr/>
              <a:t>2009/01/28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13ED417-A98D-448A-9981-700B476870D0}"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37B4F9-05FE-4150-A799-72C5985102E4}" type="datetimeFigureOut">
              <a:rPr lang="af-ZA" smtClean="0"/>
              <a:pPr/>
              <a:t>2009/01/28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3ED417-A98D-448A-9981-700B476870D0}"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37B4F9-05FE-4150-A799-72C5985102E4}" type="datetimeFigureOut">
              <a:rPr lang="af-ZA" smtClean="0"/>
              <a:pPr/>
              <a:t>2009/01/28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3ED417-A98D-448A-9981-700B476870D0}"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37B4F9-05FE-4150-A799-72C5985102E4}" type="datetimeFigureOut">
              <a:rPr lang="af-ZA" smtClean="0"/>
              <a:pPr/>
              <a:t>2009/01/28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3ED417-A98D-448A-9981-700B476870D0}"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f-Z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Language and its development </a:t>
            </a:r>
            <a:endParaRPr lang="en-GB" dirty="0"/>
          </a:p>
        </p:txBody>
      </p:sp>
      <p:sp>
        <p:nvSpPr>
          <p:cNvPr id="3" name="Subtitle 2"/>
          <p:cNvSpPr>
            <a:spLocks noGrp="1"/>
          </p:cNvSpPr>
          <p:nvPr>
            <p:ph type="subTitle" idx="1"/>
          </p:nvPr>
        </p:nvSpPr>
        <p:spPr/>
        <p:txBody>
          <a:bodyPr/>
          <a:lstStyle/>
          <a:p>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Theories of language development</a:t>
            </a:r>
            <a:endParaRPr lang="en-GB" dirty="0"/>
          </a:p>
        </p:txBody>
      </p:sp>
      <p:sp>
        <p:nvSpPr>
          <p:cNvPr id="3" name="Content Placeholder 2"/>
          <p:cNvSpPr>
            <a:spLocks noGrp="1"/>
          </p:cNvSpPr>
          <p:nvPr>
            <p:ph idx="1"/>
          </p:nvPr>
        </p:nvSpPr>
        <p:spPr/>
        <p:txBody>
          <a:bodyPr>
            <a:normAutofit/>
          </a:bodyPr>
          <a:lstStyle/>
          <a:p>
            <a:pPr>
              <a:buNone/>
            </a:pPr>
            <a:r>
              <a:rPr lang="en-GB" dirty="0" smtClean="0"/>
              <a:t>	No comprehensive theory on language development seems to exist. The following theories have been suggested:</a:t>
            </a:r>
          </a:p>
          <a:p>
            <a:pPr lvl="0"/>
            <a:r>
              <a:rPr lang="en-GB" dirty="0" smtClean="0"/>
              <a:t>Imitation and conditioning (behaviourist)</a:t>
            </a:r>
          </a:p>
          <a:p>
            <a:pPr lvl="0"/>
            <a:r>
              <a:rPr lang="en-GB" dirty="0" smtClean="0"/>
              <a:t>Hypothesis testing</a:t>
            </a:r>
          </a:p>
          <a:p>
            <a:pPr lvl="0"/>
            <a:r>
              <a:rPr lang="en-GB" dirty="0" smtClean="0"/>
              <a:t>Innate factors</a:t>
            </a:r>
          </a:p>
          <a:p>
            <a:pPr lvl="0"/>
            <a:r>
              <a:rPr lang="en-GB" dirty="0" smtClean="0"/>
              <a:t>Critical periods</a:t>
            </a:r>
          </a:p>
          <a:p>
            <a:pPr lvl="0"/>
            <a:r>
              <a:rPr lang="en-GB" dirty="0" smtClean="0"/>
              <a:t>Psychoanalytic theories</a:t>
            </a:r>
          </a:p>
          <a:p>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Theories of language development </a:t>
            </a:r>
            <a:br>
              <a:rPr lang="en-GB" b="1" dirty="0" smtClean="0"/>
            </a:br>
            <a:endParaRPr lang="en-GB" dirty="0"/>
          </a:p>
        </p:txBody>
      </p:sp>
      <p:sp>
        <p:nvSpPr>
          <p:cNvPr id="3" name="Content Placeholder 2"/>
          <p:cNvSpPr>
            <a:spLocks noGrp="1"/>
          </p:cNvSpPr>
          <p:nvPr>
            <p:ph idx="1"/>
          </p:nvPr>
        </p:nvSpPr>
        <p:spPr/>
        <p:txBody>
          <a:bodyPr>
            <a:normAutofit/>
          </a:bodyPr>
          <a:lstStyle/>
          <a:p>
            <a:r>
              <a:rPr lang="en-GB" smtClean="0"/>
              <a:t>The </a:t>
            </a:r>
            <a:r>
              <a:rPr lang="en-GB" b="1" smtClean="0"/>
              <a:t>behaviorist theory</a:t>
            </a:r>
            <a:r>
              <a:rPr lang="en-GB" smtClean="0"/>
              <a:t>, (B F Skinner) </a:t>
            </a:r>
          </a:p>
          <a:p>
            <a:pPr lvl="1"/>
            <a:r>
              <a:rPr lang="en-GB" smtClean="0"/>
              <a:t>He proposed that language is learned through operant conditioning (reinforcement and imitation). </a:t>
            </a:r>
          </a:p>
          <a:p>
            <a:pPr lvl="1"/>
            <a:r>
              <a:rPr lang="en-GB" smtClean="0"/>
              <a:t>The criticisms of this perspective are that it  is too specific, encourages incorrect phrases and is not entirely possible. Children learn to speak even without intensive tutoring</a:t>
            </a:r>
          </a:p>
          <a:p>
            <a:pPr>
              <a:buNone/>
            </a:pPr>
            <a:r>
              <a:rPr lang="en-GB" smtClean="0"/>
              <a:t> </a:t>
            </a:r>
            <a:endParaRPr lang="en-GB"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marR="0" indent="0" algn="ctr" defTabSz="914400" rtl="0" eaLnBrk="1" fontAlgn="auto" latinLnBrk="0" hangingPunct="1">
              <a:lnSpc>
                <a:spcPct val="100000"/>
              </a:lnSpc>
              <a:spcBef>
                <a:spcPct val="0"/>
              </a:spcBef>
              <a:spcAft>
                <a:spcPts val="0"/>
              </a:spcAft>
              <a:buClrTx/>
              <a:buSzTx/>
              <a:buFontTx/>
              <a:buNone/>
              <a:tabLst/>
              <a:defRPr/>
            </a:pPr>
            <a:r>
              <a:rPr lang="en-GB" sz="3600" b="1" dirty="0" smtClean="0"/>
              <a:t>Theories of language development </a:t>
            </a:r>
            <a:br>
              <a:rPr lang="en-GB" sz="3600" b="1" dirty="0" smtClean="0"/>
            </a:br>
            <a:endParaRPr lang="en-GB" sz="3600" dirty="0" smtClean="0"/>
          </a:p>
          <a:p>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The </a:t>
            </a:r>
            <a:r>
              <a:rPr lang="en-GB" b="1" dirty="0" err="1" smtClean="0"/>
              <a:t>nativist</a:t>
            </a:r>
            <a:r>
              <a:rPr lang="en-GB" b="1" dirty="0" smtClean="0"/>
              <a:t> theory</a:t>
            </a:r>
            <a:r>
              <a:rPr lang="en-GB" dirty="0" smtClean="0"/>
              <a:t>, (Noam</a:t>
            </a:r>
            <a:r>
              <a:rPr lang="en-GB" i="1" dirty="0" smtClean="0"/>
              <a:t> Chomsky, 1957)</a:t>
            </a:r>
          </a:p>
          <a:p>
            <a:pPr lvl="1"/>
            <a:r>
              <a:rPr lang="en-GB" dirty="0" smtClean="0"/>
              <a:t>language is a unique human accomplishment. </a:t>
            </a:r>
          </a:p>
          <a:p>
            <a:pPr lvl="1"/>
            <a:r>
              <a:rPr lang="en-GB" dirty="0" smtClean="0"/>
              <a:t>all children have what is called an innate language acquisition device (LAD), that allows children to produce consistent sentences once vocabulary is learned. </a:t>
            </a:r>
          </a:p>
          <a:p>
            <a:pPr lvl="1"/>
            <a:r>
              <a:rPr lang="en-GB" dirty="0" smtClean="0"/>
              <a:t>Grammar is universal. </a:t>
            </a:r>
          </a:p>
          <a:p>
            <a:pPr lvl="1"/>
            <a:r>
              <a:rPr lang="en-GB" dirty="0" smtClean="0"/>
              <a:t>In support of this theory is the fact that language areas in the brain have been identified, there are sensitive periods in language development and that children can invent new language systems. </a:t>
            </a:r>
          </a:p>
          <a:p>
            <a:pPr lvl="1"/>
            <a:r>
              <a:rPr lang="en-GB" dirty="0" smtClean="0"/>
              <a:t>The critics say that the theory lacks comprehensiveness and the idea of a universal grammar is not believed by all researchers.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600" b="1" dirty="0" smtClean="0"/>
              <a:t>Theories of language development </a:t>
            </a:r>
            <a:br>
              <a:rPr lang="en-GB" sz="3600" b="1" dirty="0" smtClean="0"/>
            </a:br>
            <a:r>
              <a:rPr lang="en-GB" sz="3600" b="1" dirty="0" smtClean="0"/>
              <a:t>The </a:t>
            </a:r>
            <a:r>
              <a:rPr lang="en-GB" sz="3600" b="1" dirty="0" err="1" smtClean="0"/>
              <a:t>interactionist</a:t>
            </a:r>
            <a:r>
              <a:rPr lang="en-GB" sz="3600" b="1" dirty="0" smtClean="0"/>
              <a:t> perspective</a:t>
            </a:r>
            <a:endParaRPr lang="en-GB" sz="3600" dirty="0" smtClean="0"/>
          </a:p>
          <a:p>
            <a:endParaRPr lang="en-GB" dirty="0"/>
          </a:p>
        </p:txBody>
      </p:sp>
      <p:sp>
        <p:nvSpPr>
          <p:cNvPr id="3" name="Content Placeholder 2"/>
          <p:cNvSpPr>
            <a:spLocks noGrp="1"/>
          </p:cNvSpPr>
          <p:nvPr>
            <p:ph idx="1"/>
          </p:nvPr>
        </p:nvSpPr>
        <p:spPr/>
        <p:txBody>
          <a:bodyPr>
            <a:normAutofit lnSpcReduction="10000"/>
          </a:bodyPr>
          <a:lstStyle/>
          <a:p>
            <a:pPr lvl="1"/>
            <a:r>
              <a:rPr lang="en-GB" dirty="0" smtClean="0"/>
              <a:t>is a combination of both the </a:t>
            </a:r>
            <a:r>
              <a:rPr lang="en-GB" b="1" dirty="0" err="1" smtClean="0"/>
              <a:t>nativist</a:t>
            </a:r>
            <a:r>
              <a:rPr lang="en-GB" dirty="0" smtClean="0"/>
              <a:t> and </a:t>
            </a:r>
            <a:r>
              <a:rPr lang="en-GB" b="1" dirty="0" smtClean="0"/>
              <a:t>behaviourist</a:t>
            </a:r>
            <a:r>
              <a:rPr lang="en-GB" dirty="0" smtClean="0"/>
              <a:t> theories. </a:t>
            </a:r>
          </a:p>
          <a:p>
            <a:pPr lvl="1"/>
            <a:r>
              <a:rPr lang="en-GB" dirty="0" smtClean="0"/>
              <a:t>The first part consists of the </a:t>
            </a:r>
            <a:r>
              <a:rPr lang="en-GB" i="1" dirty="0" smtClean="0"/>
              <a:t>information-processing theories</a:t>
            </a:r>
            <a:r>
              <a:rPr lang="en-GB" dirty="0" smtClean="0"/>
              <a:t>. The brain has the innate capacity to detect patterns. </a:t>
            </a:r>
          </a:p>
          <a:p>
            <a:pPr lvl="1"/>
            <a:r>
              <a:rPr lang="en-GB" dirty="0" smtClean="0"/>
              <a:t>The second part of the </a:t>
            </a:r>
            <a:r>
              <a:rPr lang="en-GB" dirty="0" err="1" smtClean="0"/>
              <a:t>interactionist</a:t>
            </a:r>
            <a:r>
              <a:rPr lang="en-GB" dirty="0" smtClean="0"/>
              <a:t> perspective, is the </a:t>
            </a:r>
            <a:r>
              <a:rPr lang="en-GB" i="1" dirty="0" smtClean="0"/>
              <a:t>social-</a:t>
            </a:r>
            <a:r>
              <a:rPr lang="en-GB" i="1" dirty="0" err="1" smtClean="0"/>
              <a:t>interactionist</a:t>
            </a:r>
            <a:r>
              <a:rPr lang="en-GB" i="1" dirty="0" smtClean="0"/>
              <a:t> theories</a:t>
            </a:r>
            <a:r>
              <a:rPr lang="en-GB" dirty="0" smtClean="0"/>
              <a:t>. </a:t>
            </a:r>
          </a:p>
          <a:p>
            <a:pPr lvl="1"/>
            <a:r>
              <a:rPr lang="en-GB" dirty="0" smtClean="0"/>
              <a:t>These theories suggest that there is a native desire to understand others as well as being understood by others.</a:t>
            </a:r>
          </a:p>
          <a:p>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Psychoanalytic theory</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The child begins to use language as a symbolic instrument, initially through the help of the mothering person. </a:t>
            </a:r>
          </a:p>
          <a:p>
            <a:r>
              <a:rPr lang="en-GB" dirty="0" smtClean="0"/>
              <a:t>The mother uses a word (e.g., “Dada” or “Mama”) as a symbol, and in so doing helps in the organisation of the symbolizing process that is taking place within the infant. </a:t>
            </a:r>
          </a:p>
          <a:p>
            <a:r>
              <a:rPr lang="en-GB" dirty="0" smtClean="0"/>
              <a:t>She does not create that process within the infant but facilitates its development. (Wolff, 1967). </a:t>
            </a:r>
          </a:p>
          <a:p>
            <a:r>
              <a:rPr lang="en-GB" dirty="0" smtClean="0"/>
              <a:t>Initially considerable generalization occurs. Later accommodation of the concepts or schemas allows further differentiation to take place.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Psychoanalytic theory</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The infant initially experiences the mother’s spoken words as tones and rhythms, rather than as words with meanings. </a:t>
            </a:r>
          </a:p>
          <a:p>
            <a:r>
              <a:rPr lang="en-GB" dirty="0" smtClean="0"/>
              <a:t>The infant then tries to assimilate and organize it into schemas together with other sensory inputs such as tactile, visual, auditory, olfactory and gustatory. Eventually the child’s percept of, say, “mother”, already linked becomes better defined. </a:t>
            </a:r>
          </a:p>
          <a:p>
            <a:r>
              <a:rPr lang="en-GB" dirty="0" smtClean="0"/>
              <a:t>Mothers therefore are sensitive language teaches of their children (</a:t>
            </a:r>
            <a:r>
              <a:rPr lang="en-GB" dirty="0" err="1" smtClean="0"/>
              <a:t>Moerk</a:t>
            </a:r>
            <a:r>
              <a:rPr lang="en-GB" dirty="0" smtClean="0"/>
              <a:t>, 1974).</a:t>
            </a:r>
          </a:p>
          <a:p>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Critical periods</a:t>
            </a:r>
            <a:br>
              <a:rPr lang="en-GB" b="1" dirty="0" smtClean="0"/>
            </a:br>
            <a:endParaRPr lang="en-GB" dirty="0"/>
          </a:p>
        </p:txBody>
      </p:sp>
      <p:sp>
        <p:nvSpPr>
          <p:cNvPr id="3" name="Content Placeholder 2"/>
          <p:cNvSpPr>
            <a:spLocks noGrp="1"/>
          </p:cNvSpPr>
          <p:nvPr>
            <p:ph idx="1"/>
          </p:nvPr>
        </p:nvSpPr>
        <p:spPr/>
        <p:txBody>
          <a:bodyPr>
            <a:normAutofit fontScale="77500" lnSpcReduction="20000"/>
          </a:bodyPr>
          <a:lstStyle/>
          <a:p>
            <a:r>
              <a:rPr lang="en-GB" smtClean="0"/>
              <a:t>It has been noted that learning some aspects of language may be easier at certain stages. Cognitive abilities also progress in a predetermined order. </a:t>
            </a:r>
          </a:p>
          <a:p>
            <a:r>
              <a:rPr lang="en-GB" smtClean="0"/>
              <a:t>Piaget (1954) thought that the inner structures derived from the sensorimotor schemas. </a:t>
            </a:r>
          </a:p>
          <a:p>
            <a:r>
              <a:rPr lang="en-GB" smtClean="0"/>
              <a:t>The formation of such schemas during the long sensorimotor stage is therefore essential for the subsequent emergence of language and linguistic competence. Early schemas of experience precede symbolic language, and language comprehension precedes language production. Children understand words and sentences long before they can say them (Lovell and Dixon, 1967).</a:t>
            </a:r>
          </a:p>
          <a:p>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85728"/>
            <a:ext cx="8229600" cy="1143000"/>
          </a:xfrm>
        </p:spPr>
        <p:txBody>
          <a:bodyPr>
            <a:normAutofit fontScale="90000"/>
          </a:bodyPr>
          <a:lstStyle/>
          <a:p>
            <a:r>
              <a:rPr lang="en-GB" sz="3600" b="1" dirty="0" smtClean="0"/>
              <a:t>Language development</a:t>
            </a:r>
            <a:br>
              <a:rPr lang="en-GB" sz="3600" b="1" dirty="0" smtClean="0"/>
            </a:br>
            <a:r>
              <a:rPr lang="en-GB" sz="3600" b="1" dirty="0" smtClean="0"/>
              <a:t>1. Pre-Linguistic 0-12 months</a:t>
            </a:r>
            <a:r>
              <a:rPr lang="en-GB" b="1" dirty="0" smtClean="0"/>
              <a:t/>
            </a:r>
            <a:br>
              <a:rPr lang="en-GB" b="1" dirty="0" smtClean="0"/>
            </a:b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Crying</a:t>
            </a:r>
          </a:p>
          <a:p>
            <a:r>
              <a:rPr lang="en-GB" dirty="0" smtClean="0"/>
              <a:t>cooing 6 wks (vowel sounds)</a:t>
            </a:r>
          </a:p>
          <a:p>
            <a:r>
              <a:rPr lang="en-GB" dirty="0" smtClean="0"/>
              <a:t>babbling 6 months (appearance of consonants) even in the deaf</a:t>
            </a:r>
          </a:p>
          <a:p>
            <a:r>
              <a:rPr lang="en-GB" dirty="0" smtClean="0"/>
              <a:t>tuneful babble 8 months (intonations simulate conversational cadences)</a:t>
            </a:r>
          </a:p>
          <a:p>
            <a:r>
              <a:rPr lang="en-GB" dirty="0" smtClean="0"/>
              <a:t>phonemic contraction 10 months (to range used in native tongue)</a:t>
            </a:r>
          </a:p>
          <a:p>
            <a:r>
              <a:rPr lang="en-GB" dirty="0" smtClean="0"/>
              <a:t>repetitive phonemes 11 months</a:t>
            </a:r>
          </a:p>
          <a:p>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200" b="1" dirty="0" smtClean="0"/>
              <a:t>Language development </a:t>
            </a:r>
            <a:br>
              <a:rPr lang="en-GB" sz="3200" b="1" dirty="0" smtClean="0"/>
            </a:br>
            <a:r>
              <a:rPr lang="en-GB" sz="3200" b="1" dirty="0" smtClean="0"/>
              <a:t>2. Single word stage 12-18 months</a:t>
            </a:r>
            <a:br>
              <a:rPr lang="en-GB" sz="3200" b="1" dirty="0" smtClean="0"/>
            </a:br>
            <a:endParaRPr lang="en-GB" sz="3200" dirty="0"/>
          </a:p>
        </p:txBody>
      </p:sp>
      <p:sp>
        <p:nvSpPr>
          <p:cNvPr id="3" name="Content Placeholder 2"/>
          <p:cNvSpPr>
            <a:spLocks noGrp="1"/>
          </p:cNvSpPr>
          <p:nvPr>
            <p:ph idx="1"/>
          </p:nvPr>
        </p:nvSpPr>
        <p:spPr/>
        <p:txBody>
          <a:bodyPr/>
          <a:lstStyle/>
          <a:p>
            <a:r>
              <a:rPr lang="en-GB" smtClean="0"/>
              <a:t>constant utterance to refer to a thing</a:t>
            </a:r>
          </a:p>
          <a:p>
            <a:r>
              <a:rPr lang="en-GB" smtClean="0"/>
              <a:t>parents often confuse with repetitive phonemes (ma-ma etc.)</a:t>
            </a:r>
          </a:p>
          <a:p>
            <a:r>
              <a:rPr lang="en-GB" smtClean="0"/>
              <a:t>holophrastic use - one word for complex meanings by 18 months, about 18 words, mainly nouns and some action verbs</a:t>
            </a:r>
          </a:p>
          <a:p>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smtClean="0"/>
              <a:t>Language development </a:t>
            </a:r>
            <a:br>
              <a:rPr lang="en-GB" sz="3200" b="1" dirty="0" smtClean="0"/>
            </a:br>
            <a:r>
              <a:rPr lang="en-GB" sz="3200" b="1" dirty="0" smtClean="0"/>
              <a:t>3.Two word stage 18-30 months</a:t>
            </a:r>
            <a:endParaRPr lang="en-GB" sz="3200" dirty="0"/>
          </a:p>
        </p:txBody>
      </p:sp>
      <p:sp>
        <p:nvSpPr>
          <p:cNvPr id="3" name="Content Placeholder 2"/>
          <p:cNvSpPr>
            <a:spLocks noGrp="1"/>
          </p:cNvSpPr>
          <p:nvPr>
            <p:ph idx="1"/>
          </p:nvPr>
        </p:nvSpPr>
        <p:spPr/>
        <p:txBody>
          <a:bodyPr>
            <a:normAutofit/>
          </a:bodyPr>
          <a:lstStyle/>
          <a:p>
            <a:r>
              <a:rPr lang="en-GB" smtClean="0"/>
              <a:t>telegrammatic grammar in rather rigid word order</a:t>
            </a:r>
          </a:p>
          <a:p>
            <a:r>
              <a:rPr lang="en-GB" smtClean="0"/>
              <a:t>words often too numerous to count by 2 years</a:t>
            </a:r>
          </a:p>
          <a:p>
            <a:r>
              <a:rPr lang="en-GB" smtClean="0"/>
              <a:t>probable limit of non-human primate communication</a:t>
            </a:r>
          </a:p>
          <a:p>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Introduction </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Language is unique to human beings and refers to the way in which human beings communicate with one another through written symbols and the spoken words.</a:t>
            </a:r>
          </a:p>
          <a:p>
            <a:r>
              <a:rPr lang="en-GB" dirty="0" smtClean="0"/>
              <a:t>It is a codified system for communication, with capacity for generating and receiving infinite variety of messages</a:t>
            </a:r>
          </a:p>
          <a:p>
            <a:r>
              <a:rPr lang="en-GB" dirty="0" smtClean="0"/>
              <a:t>Other animals can also communicate in a rudimentary way. For example bees, dolphins, elephants and apes. </a:t>
            </a:r>
          </a:p>
          <a:p>
            <a:r>
              <a:rPr lang="en-GB" dirty="0" smtClean="0"/>
              <a:t>The way in which language develops in human beings is however rather different and far more advanced.</a:t>
            </a:r>
          </a:p>
          <a:p>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200" b="1" dirty="0" smtClean="0"/>
              <a:t>Language development </a:t>
            </a:r>
            <a:br>
              <a:rPr lang="en-GB" sz="3200" b="1" dirty="0" smtClean="0"/>
            </a:br>
            <a:r>
              <a:rPr lang="en-GB" sz="3200" b="1" dirty="0" smtClean="0"/>
              <a:t>4. Grammatical differentiation 30-48 months</a:t>
            </a:r>
            <a:br>
              <a:rPr lang="en-GB" sz="3200" b="1" dirty="0" smtClean="0"/>
            </a:br>
            <a:endParaRPr lang="en-GB" sz="3200" dirty="0"/>
          </a:p>
        </p:txBody>
      </p:sp>
      <p:sp>
        <p:nvSpPr>
          <p:cNvPr id="3" name="Content Placeholder 2"/>
          <p:cNvSpPr>
            <a:spLocks noGrp="1"/>
          </p:cNvSpPr>
          <p:nvPr>
            <p:ph idx="1"/>
          </p:nvPr>
        </p:nvSpPr>
        <p:spPr/>
        <p:txBody>
          <a:bodyPr>
            <a:normAutofit/>
          </a:bodyPr>
          <a:lstStyle/>
          <a:p>
            <a:r>
              <a:rPr lang="en-GB" smtClean="0"/>
              <a:t>increasing length of utterances</a:t>
            </a:r>
          </a:p>
          <a:p>
            <a:r>
              <a:rPr lang="en-GB" smtClean="0"/>
              <a:t>inclusion of function words such as prepositions and conjunctions</a:t>
            </a:r>
          </a:p>
          <a:p>
            <a:r>
              <a:rPr lang="en-GB" smtClean="0"/>
              <a:t>increasing development of syntactical rules (e.g. adding ‘s’ to pluralize everything)</a:t>
            </a:r>
          </a:p>
          <a:p>
            <a:endParaRPr lang="en-GB"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600" b="1" dirty="0" smtClean="0"/>
              <a:t>Language development </a:t>
            </a:r>
            <a:br>
              <a:rPr lang="en-GB" sz="3600" b="1" dirty="0" smtClean="0"/>
            </a:br>
            <a:r>
              <a:rPr lang="en-GB" sz="3600" b="1" dirty="0" smtClean="0"/>
              <a:t>5. From 5 years</a:t>
            </a:r>
            <a:r>
              <a:rPr lang="en-GB" b="1" dirty="0" smtClean="0"/>
              <a:t/>
            </a:r>
            <a:br>
              <a:rPr lang="en-GB" b="1" dirty="0" smtClean="0"/>
            </a:br>
            <a:endParaRPr lang="en-GB" dirty="0"/>
          </a:p>
        </p:txBody>
      </p:sp>
      <p:sp>
        <p:nvSpPr>
          <p:cNvPr id="3" name="Content Placeholder 2"/>
          <p:cNvSpPr>
            <a:spLocks noGrp="1"/>
          </p:cNvSpPr>
          <p:nvPr>
            <p:ph idx="1"/>
          </p:nvPr>
        </p:nvSpPr>
        <p:spPr/>
        <p:txBody>
          <a:bodyPr/>
          <a:lstStyle/>
          <a:p>
            <a:r>
              <a:rPr lang="en-GB" dirty="0" smtClean="0"/>
              <a:t>Use of passives, subjunctives, etc.</a:t>
            </a:r>
          </a:p>
          <a:p>
            <a:r>
              <a:rPr lang="en-GB" dirty="0" smtClean="0"/>
              <a:t>Learning of more advanced conversational rules e.g. not interrupting</a:t>
            </a:r>
          </a:p>
          <a:p>
            <a:r>
              <a:rPr lang="en-GB" dirty="0" smtClean="0"/>
              <a:t>Gradual internalization of speech into verbal thought</a:t>
            </a:r>
          </a:p>
          <a:p>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Phonological Development </a:t>
            </a:r>
            <a:endParaRPr lang="en-GB" dirty="0"/>
          </a:p>
        </p:txBody>
      </p:sp>
      <p:sp>
        <p:nvSpPr>
          <p:cNvPr id="3" name="Content Placeholder 2"/>
          <p:cNvSpPr>
            <a:spLocks noGrp="1"/>
          </p:cNvSpPr>
          <p:nvPr>
            <p:ph idx="1"/>
          </p:nvPr>
        </p:nvSpPr>
        <p:spPr/>
        <p:txBody>
          <a:bodyPr>
            <a:normAutofit fontScale="47500" lnSpcReduction="20000"/>
          </a:bodyPr>
          <a:lstStyle/>
          <a:p>
            <a:r>
              <a:rPr lang="en-GB" sz="3800" dirty="0" smtClean="0"/>
              <a:t>From birth to around 1 year, the baby starts to make speech sounds. </a:t>
            </a:r>
          </a:p>
          <a:p>
            <a:r>
              <a:rPr lang="en-GB" sz="3800" dirty="0" smtClean="0"/>
              <a:t>At around 2 months, </a:t>
            </a:r>
          </a:p>
          <a:p>
            <a:pPr lvl="1"/>
            <a:r>
              <a:rPr lang="en-GB" sz="3800" dirty="0" smtClean="0"/>
              <a:t>cooing, which mostly consists of vowel sounds. </a:t>
            </a:r>
          </a:p>
          <a:p>
            <a:r>
              <a:rPr lang="en-GB" sz="3800" dirty="0" smtClean="0"/>
              <a:t>At around 4 months, </a:t>
            </a:r>
          </a:p>
          <a:p>
            <a:pPr lvl="1"/>
            <a:r>
              <a:rPr lang="en-GB" sz="3800" dirty="0" smtClean="0"/>
              <a:t>cooing turns into babbling which is the repetitive consonant-vowel combinations. </a:t>
            </a:r>
          </a:p>
          <a:p>
            <a:r>
              <a:rPr lang="en-GB" sz="3800" dirty="0" smtClean="0"/>
              <a:t>Babies, it is thought, can understand way more than they are able to say.</a:t>
            </a:r>
          </a:p>
          <a:p>
            <a:r>
              <a:rPr lang="en-GB" sz="3800" dirty="0" smtClean="0"/>
              <a:t> From 1-2 years, babies can recognize the correct pronunciation of familiar words. </a:t>
            </a:r>
          </a:p>
          <a:p>
            <a:r>
              <a:rPr lang="en-GB" sz="3800" dirty="0" smtClean="0"/>
              <a:t>Babies will also use phonological strategies to simplify word pronunciation. </a:t>
            </a:r>
          </a:p>
          <a:p>
            <a:pPr lvl="1"/>
            <a:r>
              <a:rPr lang="en-GB" sz="3800" dirty="0" smtClean="0"/>
              <a:t>Some strategies include repeating the first consonant-vowel in a </a:t>
            </a:r>
            <a:r>
              <a:rPr lang="en-GB" sz="3800" dirty="0" err="1" smtClean="0"/>
              <a:t>multisyllable</a:t>
            </a:r>
            <a:r>
              <a:rPr lang="en-GB" sz="3800" dirty="0" smtClean="0"/>
              <a:t> word ("TV"--&gt; "</a:t>
            </a:r>
            <a:r>
              <a:rPr lang="en-GB" sz="3800" dirty="0" err="1" smtClean="0"/>
              <a:t>didi</a:t>
            </a:r>
            <a:r>
              <a:rPr lang="en-GB" sz="3800" dirty="0" smtClean="0"/>
              <a:t>") or deleting unstressed syllables in a </a:t>
            </a:r>
            <a:r>
              <a:rPr lang="en-GB" sz="3800" dirty="0" err="1" smtClean="0"/>
              <a:t>multisyllable</a:t>
            </a:r>
            <a:r>
              <a:rPr lang="en-GB" sz="3800" dirty="0" smtClean="0"/>
              <a:t> word ("banana"--&gt;"nana"). </a:t>
            </a:r>
          </a:p>
          <a:p>
            <a:r>
              <a:rPr lang="en-GB" sz="3800" dirty="0" smtClean="0"/>
              <a:t>By 3-5 years, phonological awareness continues to improve as well as pronunciation.</a:t>
            </a:r>
          </a:p>
          <a:p>
            <a:r>
              <a:rPr lang="en-GB" sz="3800" dirty="0" smtClean="0"/>
              <a:t> By 6-10 years, babies can master syllable stress patterns which helps distinguish slight differences between similar words.</a:t>
            </a:r>
          </a:p>
          <a:p>
            <a:endParaRPr lang="en-GB"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Semantic Development </a:t>
            </a:r>
            <a:endParaRPr lang="en-GB" dirty="0"/>
          </a:p>
        </p:txBody>
      </p:sp>
      <p:sp>
        <p:nvSpPr>
          <p:cNvPr id="3" name="Content Placeholder 2"/>
          <p:cNvSpPr>
            <a:spLocks noGrp="1"/>
          </p:cNvSpPr>
          <p:nvPr>
            <p:ph idx="1"/>
          </p:nvPr>
        </p:nvSpPr>
        <p:spPr/>
        <p:txBody>
          <a:bodyPr>
            <a:normAutofit fontScale="62500" lnSpcReduction="20000"/>
          </a:bodyPr>
          <a:lstStyle/>
          <a:p>
            <a:r>
              <a:rPr lang="en-GB" dirty="0" smtClean="0"/>
              <a:t>From birth-1 year, comprehension (the language we understand) develops before production (the language we use). There is about a 5 month lag in between the two. Babies have an innate preference to listen to their mother's voice. Babies can recognize familiar words and use preverbal gestures. </a:t>
            </a:r>
          </a:p>
          <a:p>
            <a:r>
              <a:rPr lang="en-GB" dirty="0" smtClean="0"/>
              <a:t>From 1-2 years, vocabulary grows to several hundred words. There is a vocabulary spurt between 18-24 months, By 3-5 years, children usually have difficulty using words correctly. Children experience many problems such as </a:t>
            </a:r>
            <a:r>
              <a:rPr lang="en-GB" dirty="0" err="1" smtClean="0"/>
              <a:t>underextensions</a:t>
            </a:r>
            <a:r>
              <a:rPr lang="en-GB" dirty="0" smtClean="0"/>
              <a:t>, taking a general word and applying it specifically (for example, "</a:t>
            </a:r>
            <a:r>
              <a:rPr lang="en-GB" dirty="0" err="1" smtClean="0"/>
              <a:t>blankie</a:t>
            </a:r>
            <a:r>
              <a:rPr lang="en-GB" dirty="0" smtClean="0"/>
              <a:t>“) and overextensions, taking a specific word and applying it too generally (example, "car" for "van"). However, children coin words to fill in for words not yet learned (for example, someone who cooks is a cooker rather than a chef because a child will not know what a chef is). Children can also understand metaphors. </a:t>
            </a:r>
          </a:p>
          <a:p>
            <a:r>
              <a:rPr lang="en-GB" dirty="0" smtClean="0"/>
              <a:t>From 6-10 years, children can understand meanings of words; they are also able to appreciate the multiple meanings of words and use words precisely through metaphors and puns. Fast mapping continues.</a:t>
            </a:r>
            <a:endParaRPr lang="en-GB"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Grammatical Development </a:t>
            </a:r>
            <a:endParaRPr lang="en-GB" dirty="0"/>
          </a:p>
        </p:txBody>
      </p:sp>
      <p:sp>
        <p:nvSpPr>
          <p:cNvPr id="3" name="Content Placeholder 2"/>
          <p:cNvSpPr>
            <a:spLocks noGrp="1"/>
          </p:cNvSpPr>
          <p:nvPr>
            <p:ph idx="1"/>
          </p:nvPr>
        </p:nvSpPr>
        <p:spPr/>
        <p:txBody>
          <a:bodyPr>
            <a:normAutofit fontScale="77500" lnSpcReduction="20000"/>
          </a:bodyPr>
          <a:lstStyle/>
          <a:p>
            <a:r>
              <a:rPr lang="en-GB" smtClean="0"/>
              <a:t>From 1-2 years, children start using telegraphic speech, which are two word combinations, for example "wet diaper". </a:t>
            </a:r>
          </a:p>
          <a:p>
            <a:r>
              <a:rPr lang="en-GB" smtClean="0"/>
              <a:t>At around 3 years, children engage in simple sentences, which are 3 word sentences. Simple sentences follow adult rules and gets refined gradually. Grammatical morphemes get added as these simple sentences start to emerge. </a:t>
            </a:r>
          </a:p>
          <a:p>
            <a:r>
              <a:rPr lang="en-GB" smtClean="0"/>
              <a:t>By 3-5 years, children continue to add grammatical morphemes and gradually produce complex grammatical structures. </a:t>
            </a:r>
          </a:p>
          <a:p>
            <a:r>
              <a:rPr lang="en-GB" smtClean="0"/>
              <a:t>By 6-10 years, children refine the complex grammatical structures such as passive voice.</a:t>
            </a:r>
          </a:p>
          <a:p>
            <a:endParaRPr lang="en-GB"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Pragmatics Development</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Birth-1 year, babies can engage in joint attention and turn taking activities. </a:t>
            </a:r>
          </a:p>
          <a:p>
            <a:r>
              <a:rPr lang="en-GB" dirty="0" smtClean="0"/>
              <a:t>By 1-2 years, they can engage in conversational turn taking and topic maintenance. </a:t>
            </a:r>
          </a:p>
          <a:p>
            <a:r>
              <a:rPr lang="en-GB" dirty="0" smtClean="0"/>
              <a:t>At ages 3-5, children can master illocutionary intent, knowing what you meant to say even though you might not have said it and turnabout, which is turning the conversation over to another person. </a:t>
            </a:r>
          </a:p>
          <a:p>
            <a:r>
              <a:rPr lang="en-GB" dirty="0" smtClean="0"/>
              <a:t>By age 6-10, shading occurs, which is changing the conversation topic gradually. Children are able to communicate effectively in demanding settings, such as on the telephone.</a:t>
            </a:r>
          </a:p>
          <a:p>
            <a:endParaRPr lang="en-GB"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Assessment of language</a:t>
            </a:r>
            <a:endParaRPr lang="en-GB" dirty="0"/>
          </a:p>
        </p:txBody>
      </p:sp>
      <p:sp>
        <p:nvSpPr>
          <p:cNvPr id="3" name="Content Placeholder 2"/>
          <p:cNvSpPr>
            <a:spLocks noGrp="1"/>
          </p:cNvSpPr>
          <p:nvPr>
            <p:ph idx="1"/>
          </p:nvPr>
        </p:nvSpPr>
        <p:spPr/>
        <p:txBody>
          <a:bodyPr>
            <a:normAutofit fontScale="70000" lnSpcReduction="20000"/>
          </a:bodyPr>
          <a:lstStyle/>
          <a:p>
            <a:r>
              <a:rPr lang="en-GB" sz="3400" dirty="0" smtClean="0"/>
              <a:t>Language can be assessed on a number of modalities; for example, spoken, sign (manual), or written. </a:t>
            </a:r>
          </a:p>
          <a:p>
            <a:r>
              <a:rPr lang="en-GB" sz="3400" dirty="0" smtClean="0"/>
              <a:t>Comprehension can be tested by assessing the child’s ability to understand simple commands both with and without the provision of visual and gestural clues. Evidence of language may be obtained from the way the child communicates through gesture, mime and conversation. </a:t>
            </a:r>
          </a:p>
          <a:p>
            <a:r>
              <a:rPr lang="en-GB" sz="3400" dirty="0" smtClean="0"/>
              <a:t>“Inner language”, which reflects an understanding of symbolic code, can be assessed indirectly by observing whether there is a meaningful use of objects and by constructiveness in play. </a:t>
            </a:r>
          </a:p>
          <a:p>
            <a:r>
              <a:rPr lang="en-GB" sz="3400" dirty="0" smtClean="0"/>
              <a:t>Comprehension tests that do not include speech are available which allow a quantification of the extent of language impairment. </a:t>
            </a:r>
          </a:p>
          <a:p>
            <a:pPr>
              <a:buNone/>
            </a:pPr>
            <a:endParaRPr lang="en-GB"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Assessment of language</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Examples: </a:t>
            </a:r>
          </a:p>
          <a:p>
            <a:pPr lvl="1"/>
            <a:r>
              <a:rPr lang="en-GB" dirty="0" smtClean="0"/>
              <a:t>The young autistic child may not respond meaningfully to auditory stimuli, and may not respond to any form of verbal or non-verbal communication. There is little indirect evidence of language, either in terms of gesture, mime, imitation or play. </a:t>
            </a:r>
          </a:p>
          <a:p>
            <a:pPr lvl="1"/>
            <a:r>
              <a:rPr lang="en-GB" dirty="0" smtClean="0"/>
              <a:t>In mental retardation there is usually no evidence of deafness, but rather of limited language abilities and usually a delay in the development of articulation, together with other evidence of slowness of other developmental milestones.</a:t>
            </a:r>
            <a:endParaRPr lang="en-GB"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Prevalence of language disorder </a:t>
            </a:r>
            <a:endParaRPr lang="en-GB" dirty="0"/>
          </a:p>
        </p:txBody>
      </p:sp>
      <p:sp>
        <p:nvSpPr>
          <p:cNvPr id="3" name="Content Placeholder 2"/>
          <p:cNvSpPr>
            <a:spLocks noGrp="1"/>
          </p:cNvSpPr>
          <p:nvPr>
            <p:ph idx="1"/>
          </p:nvPr>
        </p:nvSpPr>
        <p:spPr/>
        <p:txBody>
          <a:bodyPr/>
          <a:lstStyle/>
          <a:p>
            <a:r>
              <a:rPr lang="en-GB" b="1" dirty="0" smtClean="0"/>
              <a:t>Severe dysphasia</a:t>
            </a:r>
            <a:r>
              <a:rPr lang="en-GB" dirty="0" smtClean="0"/>
              <a:t> (serious and persistent language disorder) is estimated at 0.4 per 1000 children and </a:t>
            </a:r>
          </a:p>
          <a:p>
            <a:r>
              <a:rPr lang="en-GB" b="1" dirty="0" err="1" smtClean="0"/>
              <a:t>Dysarthria</a:t>
            </a:r>
            <a:r>
              <a:rPr lang="en-GB" dirty="0" smtClean="0"/>
              <a:t> is present in roughly 1 in 1,000 births.</a:t>
            </a:r>
          </a:p>
          <a:p>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4000" b="1" dirty="0" smtClean="0"/>
              <a:t>Conditions associated with speech delays</a:t>
            </a:r>
            <a:r>
              <a:rPr lang="en-GB" b="1" dirty="0" smtClean="0"/>
              <a:t/>
            </a:r>
            <a:br>
              <a:rPr lang="en-GB" b="1" dirty="0" smtClean="0"/>
            </a:br>
            <a:endParaRPr lang="en-GB" dirty="0"/>
          </a:p>
        </p:txBody>
      </p:sp>
      <p:sp>
        <p:nvSpPr>
          <p:cNvPr id="3" name="Content Placeholder 2"/>
          <p:cNvSpPr>
            <a:spLocks noGrp="1"/>
          </p:cNvSpPr>
          <p:nvPr>
            <p:ph idx="1"/>
          </p:nvPr>
        </p:nvSpPr>
        <p:spPr/>
        <p:txBody>
          <a:bodyPr>
            <a:normAutofit fontScale="77500" lnSpcReduction="20000"/>
          </a:bodyPr>
          <a:lstStyle/>
          <a:p>
            <a:r>
              <a:rPr lang="en-GB" b="1" dirty="0" smtClean="0"/>
              <a:t>General </a:t>
            </a:r>
          </a:p>
          <a:p>
            <a:pPr lvl="1"/>
            <a:r>
              <a:rPr lang="en-GB" dirty="0" smtClean="0"/>
              <a:t>being male</a:t>
            </a:r>
          </a:p>
          <a:p>
            <a:pPr lvl="1"/>
            <a:r>
              <a:rPr lang="en-GB" dirty="0" smtClean="0"/>
              <a:t>being a twin</a:t>
            </a:r>
          </a:p>
          <a:p>
            <a:pPr lvl="1"/>
            <a:r>
              <a:rPr lang="en-GB" dirty="0" smtClean="0"/>
              <a:t>prolonged second-stage labour</a:t>
            </a:r>
          </a:p>
          <a:p>
            <a:pPr lvl="1"/>
            <a:r>
              <a:rPr lang="en-GB" dirty="0" smtClean="0"/>
              <a:t>larger family size</a:t>
            </a:r>
          </a:p>
          <a:p>
            <a:r>
              <a:rPr lang="en-GB" b="1" dirty="0" smtClean="0"/>
              <a:t>Mental retardation: </a:t>
            </a:r>
            <a:r>
              <a:rPr lang="en-GB" dirty="0" smtClean="0"/>
              <a:t>this is defined as intelligence quotient (IQ) of less than 70%. It affects 2.5% of the child population. Over half of these children show articulation defects or severe language disorder or both.</a:t>
            </a:r>
          </a:p>
          <a:p>
            <a:r>
              <a:rPr lang="en-GB" b="1" dirty="0" smtClean="0"/>
              <a:t>Deafness</a:t>
            </a:r>
            <a:r>
              <a:rPr lang="en-GB" dirty="0" smtClean="0"/>
              <a:t> is one of the major causes of delay in speech and language development. </a:t>
            </a:r>
          </a:p>
          <a:p>
            <a:pPr lvl="1"/>
            <a:r>
              <a:rPr lang="en-GB" dirty="0" smtClean="0"/>
              <a:t>Roughly 2% per 1,000 children have deafness that is severe enough to merit the use of hearing aids.</a:t>
            </a:r>
          </a:p>
          <a:p>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Objectives </a:t>
            </a:r>
            <a:endParaRPr lang="en-GB" dirty="0"/>
          </a:p>
        </p:txBody>
      </p:sp>
      <p:sp>
        <p:nvSpPr>
          <p:cNvPr id="3" name="Content Placeholder 2"/>
          <p:cNvSpPr>
            <a:spLocks noGrp="1"/>
          </p:cNvSpPr>
          <p:nvPr>
            <p:ph idx="1"/>
          </p:nvPr>
        </p:nvSpPr>
        <p:spPr/>
        <p:txBody>
          <a:bodyPr>
            <a:normAutofit lnSpcReduction="10000"/>
          </a:bodyPr>
          <a:lstStyle/>
          <a:p>
            <a:r>
              <a:rPr lang="en-GB" dirty="0" smtClean="0"/>
              <a:t>To define language and related terms used in the study of language</a:t>
            </a:r>
          </a:p>
          <a:p>
            <a:r>
              <a:rPr lang="en-GB" dirty="0" smtClean="0"/>
              <a:t>To describe the theories explaining language development </a:t>
            </a:r>
          </a:p>
          <a:p>
            <a:r>
              <a:rPr lang="en-GB" dirty="0" smtClean="0"/>
              <a:t>To outline the stages of language development </a:t>
            </a:r>
          </a:p>
          <a:p>
            <a:r>
              <a:rPr lang="en-GB" dirty="0" smtClean="0"/>
              <a:t>To describe the assessment of language </a:t>
            </a:r>
          </a:p>
          <a:p>
            <a:r>
              <a:rPr lang="en-GB" dirty="0" smtClean="0"/>
              <a:t>To list some of the disorders associated with delayed language development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dirty="0" smtClean="0"/>
              <a:t>Conditions associated with speech delays</a:t>
            </a:r>
            <a:endParaRPr lang="en-GB" sz="3200" dirty="0"/>
          </a:p>
        </p:txBody>
      </p:sp>
      <p:sp>
        <p:nvSpPr>
          <p:cNvPr id="3" name="Content Placeholder 2"/>
          <p:cNvSpPr>
            <a:spLocks noGrp="1"/>
          </p:cNvSpPr>
          <p:nvPr>
            <p:ph idx="1"/>
          </p:nvPr>
        </p:nvSpPr>
        <p:spPr/>
        <p:txBody>
          <a:bodyPr>
            <a:normAutofit/>
          </a:bodyPr>
          <a:lstStyle/>
          <a:p>
            <a:r>
              <a:rPr lang="en-GB" dirty="0" smtClean="0"/>
              <a:t>Semantic-pragmatic disorder</a:t>
            </a:r>
          </a:p>
          <a:p>
            <a:pPr lvl="1"/>
            <a:r>
              <a:rPr lang="en-GB" dirty="0" smtClean="0"/>
              <a:t>e.g. Autism (affects 4 per 10,000 children), </a:t>
            </a:r>
          </a:p>
          <a:p>
            <a:r>
              <a:rPr lang="en-GB" dirty="0" smtClean="0"/>
              <a:t>Behavioural consequences</a:t>
            </a:r>
          </a:p>
          <a:p>
            <a:pPr lvl="1"/>
            <a:r>
              <a:rPr lang="en-GB" dirty="0" smtClean="0"/>
              <a:t>Difficulties in interpersonal functioning </a:t>
            </a:r>
          </a:p>
          <a:p>
            <a:pPr lvl="1"/>
            <a:r>
              <a:rPr lang="en-GB" dirty="0" smtClean="0"/>
              <a:t>e.g. tantrums</a:t>
            </a:r>
          </a:p>
          <a:p>
            <a:pPr lvl="1"/>
            <a:r>
              <a:rPr lang="en-GB" dirty="0" smtClean="0"/>
              <a:t>elective </a:t>
            </a:r>
            <a:r>
              <a:rPr lang="en-GB" dirty="0" err="1" smtClean="0"/>
              <a:t>mutism</a:t>
            </a:r>
            <a:endParaRPr lang="en-GB"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Prognosis </a:t>
            </a:r>
            <a:endParaRPr lang="en-GB" dirty="0"/>
          </a:p>
        </p:txBody>
      </p:sp>
      <p:sp>
        <p:nvSpPr>
          <p:cNvPr id="3" name="Content Placeholder 2"/>
          <p:cNvSpPr>
            <a:spLocks noGrp="1"/>
          </p:cNvSpPr>
          <p:nvPr>
            <p:ph idx="1"/>
          </p:nvPr>
        </p:nvSpPr>
        <p:spPr/>
        <p:txBody>
          <a:bodyPr>
            <a:normAutofit fontScale="70000" lnSpcReduction="20000"/>
          </a:bodyPr>
          <a:lstStyle/>
          <a:p>
            <a:endParaRPr lang="en-GB" b="1" dirty="0" smtClean="0"/>
          </a:p>
          <a:p>
            <a:r>
              <a:rPr lang="en-GB" dirty="0" smtClean="0"/>
              <a:t>Behaviour problems appear to be quite common in those children who have speech and language problems – estimated at 4 times in one study among 3-year-olds. </a:t>
            </a:r>
          </a:p>
          <a:p>
            <a:r>
              <a:rPr lang="en-GB" dirty="0" smtClean="0"/>
              <a:t>However, a number of these children are expected to improve spontaneously as they grow up. </a:t>
            </a:r>
          </a:p>
          <a:p>
            <a:r>
              <a:rPr lang="en-GB" dirty="0" smtClean="0"/>
              <a:t>At school age (5 years), 20% of these children are found to have serious language, intellectual and physical handicaps. </a:t>
            </a:r>
          </a:p>
          <a:p>
            <a:r>
              <a:rPr lang="en-GB" dirty="0" smtClean="0"/>
              <a:t>A high percentage of the remaining speech-retarded group have significant cognitive and educational impairment, poor language development (including poor expressive language skill), and a more restricted type of language expression. </a:t>
            </a:r>
          </a:p>
          <a:p>
            <a:r>
              <a:rPr lang="en-GB" dirty="0" smtClean="0"/>
              <a:t>Speech delay is a predictor of impaired verbal intelligence.</a:t>
            </a:r>
          </a:p>
          <a:p>
            <a:endParaRPr lang="en-GB"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Summary </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Language is a complex codified form of communication that is unique to human beings.</a:t>
            </a:r>
          </a:p>
          <a:p>
            <a:r>
              <a:rPr lang="en-GB" dirty="0" smtClean="0"/>
              <a:t>The development of language is guided largely by innate  factors but environmental factors also play a part</a:t>
            </a:r>
          </a:p>
          <a:p>
            <a:r>
              <a:rPr lang="en-GB" dirty="0" smtClean="0"/>
              <a:t>It is important to detect language disorders early if remedial actions are to be taken as by school age (5-6 years the process is largely complete)</a:t>
            </a:r>
          </a:p>
          <a:p>
            <a:r>
              <a:rPr lang="en-GB" dirty="0" smtClean="0"/>
              <a:t>Language disorders can also lead to behaviour problems in the child </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Definitions</a:t>
            </a:r>
            <a:endParaRPr lang="en-GB" dirty="0"/>
          </a:p>
        </p:txBody>
      </p:sp>
      <p:sp>
        <p:nvSpPr>
          <p:cNvPr id="3" name="Content Placeholder 2"/>
          <p:cNvSpPr>
            <a:spLocks noGrp="1"/>
          </p:cNvSpPr>
          <p:nvPr>
            <p:ph idx="1"/>
          </p:nvPr>
        </p:nvSpPr>
        <p:spPr/>
        <p:txBody>
          <a:bodyPr>
            <a:normAutofit fontScale="92500" lnSpcReduction="10000"/>
          </a:bodyPr>
          <a:lstStyle/>
          <a:p>
            <a:r>
              <a:rPr lang="en-GB" b="1" dirty="0" smtClean="0"/>
              <a:t>Language</a:t>
            </a:r>
            <a:r>
              <a:rPr lang="en-GB" dirty="0" smtClean="0"/>
              <a:t> is the cognitive skill that utilizes a system of symbols and whose main purpose is communication. </a:t>
            </a:r>
          </a:p>
          <a:p>
            <a:pPr lvl="1"/>
            <a:r>
              <a:rPr lang="en-GB" dirty="0" smtClean="0"/>
              <a:t>Language provides a system of symbols and rules that facilitate our thinking. </a:t>
            </a:r>
          </a:p>
          <a:p>
            <a:pPr lvl="1"/>
            <a:r>
              <a:rPr lang="en-GB" dirty="0" smtClean="0"/>
              <a:t>The various forms of language are the spoken, written, gesture and sign or manual language. </a:t>
            </a:r>
          </a:p>
          <a:p>
            <a:r>
              <a:rPr lang="en-GB" b="1" dirty="0" smtClean="0"/>
              <a:t>Speech</a:t>
            </a:r>
            <a:r>
              <a:rPr lang="en-GB" dirty="0" smtClean="0"/>
              <a:t> can be defined as the articulation skill associated with the production of word sound and spoken language. </a:t>
            </a:r>
          </a:p>
          <a:p>
            <a:endParaRPr lang="en-GB" dirty="0" smtClean="0"/>
          </a:p>
          <a:p>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Study of language</a:t>
            </a:r>
            <a:r>
              <a:rPr lang="en-GB" sz="5400" b="1" dirty="0" smtClean="0"/>
              <a:t/>
            </a:r>
            <a:br>
              <a:rPr lang="en-GB" sz="5400" b="1" dirty="0" smtClean="0"/>
            </a:br>
            <a:endParaRPr lang="en-GB" dirty="0"/>
          </a:p>
        </p:txBody>
      </p:sp>
      <p:sp>
        <p:nvSpPr>
          <p:cNvPr id="3" name="Content Placeholder 2"/>
          <p:cNvSpPr>
            <a:spLocks noGrp="1"/>
          </p:cNvSpPr>
          <p:nvPr>
            <p:ph idx="1"/>
          </p:nvPr>
        </p:nvSpPr>
        <p:spPr/>
        <p:txBody>
          <a:bodyPr>
            <a:normAutofit fontScale="62500" lnSpcReduction="20000"/>
          </a:bodyPr>
          <a:lstStyle/>
          <a:p>
            <a:pPr>
              <a:buNone/>
            </a:pPr>
            <a:r>
              <a:rPr lang="en-GB" dirty="0" smtClean="0"/>
              <a:t>Linguistics have divided the study of language in to four main components</a:t>
            </a:r>
          </a:p>
          <a:p>
            <a:pPr lvl="0"/>
            <a:r>
              <a:rPr lang="en-GB" dirty="0" smtClean="0"/>
              <a:t>Semantics: the study and meaning of language; vocabulary and how concepts are expressed through words</a:t>
            </a:r>
          </a:p>
          <a:p>
            <a:pPr lvl="0"/>
            <a:r>
              <a:rPr lang="en-GB" dirty="0" smtClean="0"/>
              <a:t>Phonology: the study of the basic sounds, their structure and sequence. </a:t>
            </a:r>
          </a:p>
          <a:p>
            <a:pPr lvl="0"/>
            <a:r>
              <a:rPr lang="en-GB" dirty="0" smtClean="0"/>
              <a:t>Pragmatics: how we use language, the rules for appropriate and effective communication. Pragmatics involves such as: </a:t>
            </a:r>
          </a:p>
          <a:p>
            <a:pPr lvl="1"/>
            <a:r>
              <a:rPr lang="en-GB" dirty="0" smtClean="0"/>
              <a:t>using language for greeting, demanding etc.</a:t>
            </a:r>
          </a:p>
          <a:p>
            <a:pPr lvl="1"/>
            <a:r>
              <a:rPr lang="en-GB" dirty="0" smtClean="0"/>
              <a:t>changing language for talking differently depending on who it is you are talking to </a:t>
            </a:r>
          </a:p>
          <a:p>
            <a:pPr lvl="1"/>
            <a:r>
              <a:rPr lang="en-GB" dirty="0" smtClean="0"/>
              <a:t>following rules such as turn taking and staying on topic</a:t>
            </a:r>
          </a:p>
          <a:p>
            <a:pPr lvl="0"/>
            <a:r>
              <a:rPr lang="en-GB" dirty="0" smtClean="0"/>
              <a:t>Grammar involves </a:t>
            </a:r>
          </a:p>
          <a:p>
            <a:pPr lvl="1"/>
            <a:r>
              <a:rPr lang="en-GB" dirty="0" smtClean="0"/>
              <a:t>Syntax: the rules whereby words are ordered to form sentences</a:t>
            </a:r>
          </a:p>
          <a:p>
            <a:pPr lvl="1"/>
            <a:r>
              <a:rPr lang="en-GB" b="1" dirty="0" smtClean="0"/>
              <a:t>morphology</a:t>
            </a:r>
            <a:r>
              <a:rPr lang="en-GB" dirty="0" smtClean="0"/>
              <a:t>, the use of grammatical markers (indicating tense, active or passive voice etc.).</a:t>
            </a:r>
          </a:p>
          <a:p>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Functions of language </a:t>
            </a:r>
            <a:br>
              <a:rPr lang="en-GB" b="1" dirty="0" smtClean="0"/>
            </a:br>
            <a:endParaRPr lang="en-GB" dirty="0"/>
          </a:p>
        </p:txBody>
      </p:sp>
      <p:sp>
        <p:nvSpPr>
          <p:cNvPr id="3" name="Content Placeholder 2"/>
          <p:cNvSpPr>
            <a:spLocks noGrp="1"/>
          </p:cNvSpPr>
          <p:nvPr>
            <p:ph idx="1"/>
          </p:nvPr>
        </p:nvSpPr>
        <p:spPr/>
        <p:txBody>
          <a:bodyPr>
            <a:normAutofit/>
          </a:bodyPr>
          <a:lstStyle/>
          <a:p>
            <a:pPr>
              <a:buNone/>
            </a:pPr>
            <a:r>
              <a:rPr lang="en-GB" smtClean="0"/>
              <a:t>Apart from communication – passing on thoughts from one person to another- other functions have been described. One example is </a:t>
            </a:r>
          </a:p>
          <a:p>
            <a:pPr lvl="1"/>
            <a:r>
              <a:rPr lang="en-GB" smtClean="0"/>
              <a:t>Preserving communication (keeping in touch) (</a:t>
            </a:r>
            <a:r>
              <a:rPr lang="en-GB" noProof="0" smtClean="0"/>
              <a:t>phatic</a:t>
            </a:r>
            <a:r>
              <a:rPr lang="en-GB" smtClean="0"/>
              <a:t> exchanges)</a:t>
            </a:r>
          </a:p>
          <a:p>
            <a:pPr lvl="1">
              <a:buNone/>
            </a:pPr>
            <a:r>
              <a:rPr lang="en-GB" smtClean="0"/>
              <a:t>Ethnomethodologists study how people communicate in various settings such as debates, everyday conversations, or seminars</a:t>
            </a:r>
          </a:p>
          <a:p>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Conversation</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This has been studied in normal and abnormal settings</a:t>
            </a:r>
          </a:p>
          <a:p>
            <a:r>
              <a:rPr lang="en-GB" dirty="0" smtClean="0"/>
              <a:t>In normal settings conversation is very clearly structured. </a:t>
            </a:r>
          </a:p>
          <a:p>
            <a:pPr lvl="1"/>
            <a:r>
              <a:rPr lang="en-GB" dirty="0" smtClean="0"/>
              <a:t>We do not speak at the same time (with a few exceptions) </a:t>
            </a:r>
          </a:p>
          <a:p>
            <a:pPr lvl="1"/>
            <a:r>
              <a:rPr lang="en-GB" dirty="0" smtClean="0"/>
              <a:t>There are clear turn-governing mechanisms</a:t>
            </a:r>
          </a:p>
          <a:p>
            <a:pPr lvl="1"/>
            <a:r>
              <a:rPr lang="en-GB" dirty="0" smtClean="0"/>
              <a:t>For example, when we say, “hello! “or ask a question we expect a response. The same can also be conveyed by the tone of voice</a:t>
            </a:r>
          </a:p>
          <a:p>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Language development</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Language development is the process by which children come to understand and communicate using language. </a:t>
            </a:r>
          </a:p>
          <a:p>
            <a:r>
              <a:rPr lang="en-GB" dirty="0" smtClean="0"/>
              <a:t>The stages are universal among human beings but the pace at which the milestones are reached differ markedly. </a:t>
            </a:r>
          </a:p>
          <a:p>
            <a:r>
              <a:rPr lang="en-GB" dirty="0" smtClean="0"/>
              <a:t>Generally girls develop language at a faster rate than boys.  </a:t>
            </a:r>
          </a:p>
          <a:p>
            <a:r>
              <a:rPr lang="en-GB" dirty="0" smtClean="0"/>
              <a:t>Language development reflects the growth and maturation of the brain. </a:t>
            </a:r>
          </a:p>
          <a:p>
            <a:r>
              <a:rPr lang="en-GB" dirty="0" smtClean="0"/>
              <a:t>Rapid development occurs up to the age of five years and after that it becomes much more difficult for most children to learn language. </a:t>
            </a:r>
          </a:p>
          <a:p>
            <a:r>
              <a:rPr lang="en-GB" dirty="0" smtClean="0"/>
              <a:t>Receptive language development (the ability to comprehend language) usually develops faster than expressive language (the ability to communicate). </a:t>
            </a:r>
          </a:p>
          <a:p>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Styles of language development</a:t>
            </a:r>
            <a:endParaRPr lang="en-GB" b="1" dirty="0"/>
          </a:p>
        </p:txBody>
      </p:sp>
      <p:sp>
        <p:nvSpPr>
          <p:cNvPr id="3" name="Content Placeholder 2"/>
          <p:cNvSpPr>
            <a:spLocks noGrp="1"/>
          </p:cNvSpPr>
          <p:nvPr>
            <p:ph idx="1"/>
          </p:nvPr>
        </p:nvSpPr>
        <p:spPr/>
        <p:txBody>
          <a:bodyPr>
            <a:normAutofit lnSpcReduction="10000"/>
          </a:bodyPr>
          <a:lstStyle/>
          <a:p>
            <a:r>
              <a:rPr lang="en-GB" smtClean="0"/>
              <a:t>Two different styles of language development are recognized. </a:t>
            </a:r>
          </a:p>
          <a:p>
            <a:pPr lvl="1"/>
            <a:r>
              <a:rPr lang="en-GB" smtClean="0"/>
              <a:t>In referential language development, children first speak single words and then join words together, first into two-word sentences and then into three-word sentences. </a:t>
            </a:r>
          </a:p>
          <a:p>
            <a:pPr lvl="1"/>
            <a:r>
              <a:rPr lang="en-GB" smtClean="0"/>
              <a:t>In expressive language development, children first speak in long unintelligible babbles that mimic the accent and rhythm of adult speech. Most children use a combination these styles</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172</TotalTime>
  <Words>2415</Words>
  <Application>Microsoft Office PowerPoint</Application>
  <PresentationFormat>On-screen Show (4:3)</PresentationFormat>
  <Paragraphs>176</Paragraphs>
  <Slides>32</Slides>
  <Notes>1</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Language and its development </vt:lpstr>
      <vt:lpstr>Introduction </vt:lpstr>
      <vt:lpstr>Objectives </vt:lpstr>
      <vt:lpstr>Definitions</vt:lpstr>
      <vt:lpstr>Study of language </vt:lpstr>
      <vt:lpstr>Functions of language  </vt:lpstr>
      <vt:lpstr>Conversation</vt:lpstr>
      <vt:lpstr>Language development</vt:lpstr>
      <vt:lpstr>Styles of language development</vt:lpstr>
      <vt:lpstr>Theories of language development</vt:lpstr>
      <vt:lpstr>Theories of language development  </vt:lpstr>
      <vt:lpstr>Theories of language development   </vt:lpstr>
      <vt:lpstr>Theories of language development  The interactionist perspective </vt:lpstr>
      <vt:lpstr>Psychoanalytic theory</vt:lpstr>
      <vt:lpstr>Psychoanalytic theory</vt:lpstr>
      <vt:lpstr>Critical periods </vt:lpstr>
      <vt:lpstr>Language development 1. Pre-Linguistic 0-12 months </vt:lpstr>
      <vt:lpstr>Language development  2. Single word stage 12-18 months </vt:lpstr>
      <vt:lpstr>Language development  3.Two word stage 18-30 months</vt:lpstr>
      <vt:lpstr>Language development  4. Grammatical differentiation 30-48 months </vt:lpstr>
      <vt:lpstr>Language development  5. From 5 years </vt:lpstr>
      <vt:lpstr>Phonological Development </vt:lpstr>
      <vt:lpstr>Semantic Development </vt:lpstr>
      <vt:lpstr>Grammatical Development </vt:lpstr>
      <vt:lpstr>Pragmatics Development</vt:lpstr>
      <vt:lpstr>Assessment of language</vt:lpstr>
      <vt:lpstr>Assessment of language</vt:lpstr>
      <vt:lpstr>Prevalence of language disorder </vt:lpstr>
      <vt:lpstr>Conditions associated with speech delays </vt:lpstr>
      <vt:lpstr>Conditions associated with speech delays</vt:lpstr>
      <vt:lpstr>Prognosis </vt:lpstr>
      <vt:lpstr>Summary </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Language and its development</dc:title>
  <dc:creator>Psychiatry laptop2</dc:creator>
  <cp:lastModifiedBy>Psychiatry laptop2</cp:lastModifiedBy>
  <cp:revision>28</cp:revision>
  <dcterms:created xsi:type="dcterms:W3CDTF">2009-01-19T06:08:46Z</dcterms:created>
  <dcterms:modified xsi:type="dcterms:W3CDTF">2009-01-28T16:36:31Z</dcterms:modified>
</cp:coreProperties>
</file>