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7" r:id="rId5"/>
    <p:sldId id="259" r:id="rId6"/>
    <p:sldId id="261" r:id="rId7"/>
    <p:sldId id="262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BBAC-581E-4DC1-9716-A82748ACE75B}" type="datetimeFigureOut">
              <a:rPr lang="en-US" smtClean="0"/>
              <a:pPr/>
              <a:t>8/30/2011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FD38-A53C-433F-A3F7-47BCB51AB1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BBAC-581E-4DC1-9716-A82748ACE75B}" type="datetimeFigureOut">
              <a:rPr lang="en-US" smtClean="0"/>
              <a:pPr/>
              <a:t>8/30/2011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FD38-A53C-433F-A3F7-47BCB51AB1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BBAC-581E-4DC1-9716-A82748ACE75B}" type="datetimeFigureOut">
              <a:rPr lang="en-US" smtClean="0"/>
              <a:pPr/>
              <a:t>8/30/2011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FD38-A53C-433F-A3F7-47BCB51AB1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BBAC-581E-4DC1-9716-A82748ACE75B}" type="datetimeFigureOut">
              <a:rPr lang="en-US" smtClean="0"/>
              <a:pPr/>
              <a:t>8/30/2011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FD38-A53C-433F-A3F7-47BCB51AB1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BBAC-581E-4DC1-9716-A82748ACE75B}" type="datetimeFigureOut">
              <a:rPr lang="en-US" smtClean="0"/>
              <a:pPr/>
              <a:t>8/30/2011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FD38-A53C-433F-A3F7-47BCB51AB1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BBAC-581E-4DC1-9716-A82748ACE75B}" type="datetimeFigureOut">
              <a:rPr lang="en-US" smtClean="0"/>
              <a:pPr/>
              <a:t>8/30/2011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FD38-A53C-433F-A3F7-47BCB51AB1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BBAC-581E-4DC1-9716-A82748ACE75B}" type="datetimeFigureOut">
              <a:rPr lang="en-US" smtClean="0"/>
              <a:pPr/>
              <a:t>8/30/2011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FD38-A53C-433F-A3F7-47BCB51AB1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BBAC-581E-4DC1-9716-A82748ACE75B}" type="datetimeFigureOut">
              <a:rPr lang="en-US" smtClean="0"/>
              <a:pPr/>
              <a:t>8/30/2011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FD38-A53C-433F-A3F7-47BCB51AB1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BBAC-581E-4DC1-9716-A82748ACE75B}" type="datetimeFigureOut">
              <a:rPr lang="en-US" smtClean="0"/>
              <a:pPr/>
              <a:t>8/30/2011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FD38-A53C-433F-A3F7-47BCB51AB1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BBAC-581E-4DC1-9716-A82748ACE75B}" type="datetimeFigureOut">
              <a:rPr lang="en-US" smtClean="0"/>
              <a:pPr/>
              <a:t>8/30/2011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FD38-A53C-433F-A3F7-47BCB51AB1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BBAC-581E-4DC1-9716-A82748ACE75B}" type="datetimeFigureOut">
              <a:rPr lang="en-US" smtClean="0"/>
              <a:pPr/>
              <a:t>8/30/2011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FD38-A53C-433F-A3F7-47BCB51AB1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8BBAC-581E-4DC1-9716-A82748ACE75B}" type="datetimeFigureOut">
              <a:rPr lang="en-US" smtClean="0"/>
              <a:pPr/>
              <a:t>8/30/2011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3FD38-A53C-433F-A3F7-47BCB51AB1F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Liaison psychiatry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describe consultation liaison psychiatry</a:t>
            </a:r>
          </a:p>
          <a:p>
            <a:r>
              <a:rPr lang="en-GB" dirty="0" smtClean="0"/>
              <a:t>To give examples of where the services of a consultation liaison psychiatrist may be needed</a:t>
            </a:r>
          </a:p>
          <a:p>
            <a:r>
              <a:rPr lang="en-GB" dirty="0" smtClean="0"/>
              <a:t>To introduce the concept of multidisciplinary approach 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Subspecialty of psychiatry dealing with working with other professionals and agencies to manage patients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Tasks in liaison psychiatry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Understand current business models in relation to medical and surgical care </a:t>
            </a:r>
          </a:p>
          <a:p>
            <a:r>
              <a:rPr lang="en-GB" dirty="0"/>
              <a:t>Use knowledge of the epidemiology of mental illness within medical and surgical settings to inform service planning, taking into </a:t>
            </a:r>
            <a:r>
              <a:rPr lang="en-GB" dirty="0" smtClean="0"/>
              <a:t>account </a:t>
            </a:r>
            <a:endParaRPr lang="en-GB" dirty="0"/>
          </a:p>
          <a:p>
            <a:pPr lvl="1"/>
            <a:r>
              <a:rPr lang="en-GB" dirty="0"/>
              <a:t>Local circumstances </a:t>
            </a:r>
          </a:p>
          <a:p>
            <a:pPr lvl="1"/>
            <a:r>
              <a:rPr lang="en-GB" dirty="0"/>
              <a:t>The hospital as customer </a:t>
            </a:r>
          </a:p>
          <a:p>
            <a:pPr lvl="1"/>
            <a:r>
              <a:rPr lang="en-GB" dirty="0"/>
              <a:t>Low prevalence complex needs </a:t>
            </a:r>
          </a:p>
          <a:p>
            <a:pPr lvl="1"/>
            <a:r>
              <a:rPr lang="en-GB" dirty="0"/>
              <a:t>Business plan development </a:t>
            </a:r>
          </a:p>
          <a:p>
            <a:r>
              <a:rPr lang="en-GB" dirty="0"/>
              <a:t>	</a:t>
            </a:r>
            <a:r>
              <a:rPr lang="en-GB" b="1" dirty="0" smtClean="0"/>
              <a:t>Skills </a:t>
            </a:r>
            <a:endParaRPr lang="en-GB" b="1" dirty="0"/>
          </a:p>
          <a:p>
            <a:pPr lvl="1"/>
            <a:r>
              <a:rPr lang="en-GB" dirty="0"/>
              <a:t>Contribute to the development of care packages for patients with long </a:t>
            </a:r>
            <a:r>
              <a:rPr lang="en-GB" dirty="0" smtClean="0"/>
              <a:t>standing or complex problems</a:t>
            </a:r>
            <a:r>
              <a:rPr lang="en-GB" dirty="0"/>
              <a:t>	</a:t>
            </a:r>
            <a:endParaRPr lang="en-GB" b="1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Examples of cases that liaison psychiatrists  work with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Chronic </a:t>
            </a:r>
            <a:r>
              <a:rPr lang="en-GB" dirty="0"/>
              <a:t>Fatigue </a:t>
            </a:r>
          </a:p>
          <a:p>
            <a:r>
              <a:rPr lang="en-GB" dirty="0"/>
              <a:t>Fibromyalgia </a:t>
            </a:r>
          </a:p>
          <a:p>
            <a:r>
              <a:rPr lang="en-GB" dirty="0"/>
              <a:t>Irritable Bowel Syndrome </a:t>
            </a:r>
          </a:p>
          <a:p>
            <a:r>
              <a:rPr lang="en-GB" dirty="0"/>
              <a:t>Atypical chest pain </a:t>
            </a:r>
          </a:p>
          <a:p>
            <a:r>
              <a:rPr lang="en-GB" dirty="0"/>
              <a:t>Atypical pelvic pain </a:t>
            </a:r>
          </a:p>
          <a:p>
            <a:r>
              <a:rPr lang="en-GB" dirty="0"/>
              <a:t>Atypical facial pain </a:t>
            </a:r>
          </a:p>
          <a:p>
            <a:r>
              <a:rPr lang="en-GB" dirty="0"/>
              <a:t>Eating disorders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Premenstrual syndromes</a:t>
            </a:r>
          </a:p>
          <a:p>
            <a:r>
              <a:rPr lang="en-GB" dirty="0" smtClean="0"/>
              <a:t>Puerperal mental disorders</a:t>
            </a:r>
          </a:p>
          <a:p>
            <a:pPr lvl="1"/>
            <a:r>
              <a:rPr lang="en-GB" dirty="0" smtClean="0"/>
              <a:t>Maternal blues</a:t>
            </a:r>
          </a:p>
          <a:p>
            <a:pPr lvl="1"/>
            <a:r>
              <a:rPr lang="en-GB" dirty="0" smtClean="0"/>
              <a:t>Depression </a:t>
            </a:r>
          </a:p>
          <a:p>
            <a:pPr lvl="1"/>
            <a:r>
              <a:rPr lang="en-GB" dirty="0" smtClean="0"/>
              <a:t>Psychosis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Neuroliaison</a:t>
            </a:r>
            <a:r>
              <a:rPr lang="en-GB" dirty="0" smtClean="0"/>
              <a:t> psychiatry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GB" dirty="0" smtClean="0"/>
              <a:t>Epilepsy</a:t>
            </a:r>
          </a:p>
          <a:p>
            <a:pPr lvl="1"/>
            <a:r>
              <a:rPr lang="en-GB" dirty="0" smtClean="0"/>
              <a:t>Multiple sclerosis</a:t>
            </a:r>
          </a:p>
          <a:p>
            <a:pPr lvl="1"/>
            <a:r>
              <a:rPr lang="en-GB" dirty="0" smtClean="0"/>
              <a:t>Stroke</a:t>
            </a:r>
          </a:p>
          <a:p>
            <a:pPr lvl="1"/>
            <a:r>
              <a:rPr lang="en-GB" dirty="0" smtClean="0"/>
              <a:t>Parkinson’s disease</a:t>
            </a:r>
          </a:p>
          <a:p>
            <a:pPr lvl="1"/>
            <a:r>
              <a:rPr lang="en-GB" dirty="0" smtClean="0"/>
              <a:t>Encephalitis</a:t>
            </a:r>
          </a:p>
          <a:p>
            <a:pPr lvl="1"/>
            <a:r>
              <a:rPr lang="en-GB" dirty="0" smtClean="0"/>
              <a:t>Traumatic brain injury</a:t>
            </a:r>
          </a:p>
          <a:p>
            <a:pPr lvl="1"/>
            <a:r>
              <a:rPr lang="en-GB" dirty="0" smtClean="0"/>
              <a:t>Wilson’s disease</a:t>
            </a:r>
          </a:p>
          <a:p>
            <a:pPr lvl="1"/>
            <a:r>
              <a:rPr lang="en-GB" dirty="0" smtClean="0"/>
              <a:t>Sleep disorders</a:t>
            </a:r>
          </a:p>
          <a:p>
            <a:pPr lvl="1"/>
            <a:r>
              <a:rPr lang="en-GB" dirty="0" smtClean="0"/>
              <a:t>Narcolepsy </a:t>
            </a:r>
          </a:p>
          <a:p>
            <a:pPr lvl="1"/>
            <a:r>
              <a:rPr lang="en-GB" dirty="0" smtClean="0"/>
              <a:t>Huntington’s  disease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Determining capacity</a:t>
            </a:r>
          </a:p>
          <a:p>
            <a:r>
              <a:rPr lang="en-GB" dirty="0" smtClean="0"/>
              <a:t>Consultations on whether the patient should be compulsorily detained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Liaison psychiatry </vt:lpstr>
      <vt:lpstr>Objectives </vt:lpstr>
      <vt:lpstr>Definition </vt:lpstr>
      <vt:lpstr>Tasks in liaison psychiatry</vt:lpstr>
      <vt:lpstr>Examples of cases that liaison psychiatrists  work with</vt:lpstr>
      <vt:lpstr>Slide 6</vt:lpstr>
      <vt:lpstr>Neuroliaison psychiatry</vt:lpstr>
      <vt:lpstr>Slide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psychiatry </dc:title>
  <dc:creator>Othieno</dc:creator>
  <cp:lastModifiedBy>Othieno</cp:lastModifiedBy>
  <cp:revision>4</cp:revision>
  <dcterms:created xsi:type="dcterms:W3CDTF">2011-07-08T10:31:16Z</dcterms:created>
  <dcterms:modified xsi:type="dcterms:W3CDTF">2011-08-30T04:36:49Z</dcterms:modified>
</cp:coreProperties>
</file>